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67" d="100"/>
          <a:sy n="67"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t>10/10/2018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10/10/2018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10/10/2018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10/10/2018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10/10/2018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10/10/2018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10/10/2018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9600" y="2099733"/>
            <a:ext cx="10607962" cy="908259"/>
          </a:xfrm>
        </p:spPr>
        <p:txBody>
          <a:bodyPr/>
          <a:lstStyle/>
          <a:p>
            <a:pPr algn="ctr"/>
            <a:r>
              <a:rPr lang="en-US" sz="4400" dirty="0"/>
              <a:t>DESIGN OF TRIPLE EFFECT EVAPORATORS</a:t>
            </a:r>
            <a:endParaRPr lang="en-US" dirty="0"/>
          </a:p>
        </p:txBody>
      </p:sp>
      <p:sp>
        <p:nvSpPr>
          <p:cNvPr id="3" name="Subtitle 2"/>
          <p:cNvSpPr>
            <a:spLocks noGrp="1"/>
          </p:cNvSpPr>
          <p:nvPr>
            <p:ph type="subTitle" idx="1"/>
          </p:nvPr>
        </p:nvSpPr>
        <p:spPr>
          <a:xfrm>
            <a:off x="1154955" y="4493245"/>
            <a:ext cx="10427149" cy="1145555"/>
          </a:xfrm>
        </p:spPr>
        <p:txBody>
          <a:bodyPr vert="horz" lIns="91440" tIns="45720" rIns="91440" bIns="45720" rtlCol="0" anchor="t">
            <a:noAutofit/>
          </a:bodyPr>
          <a:lstStyle/>
          <a:p>
            <a:pPr algn="r"/>
            <a:r>
              <a:rPr lang="en-US" sz="2800" dirty="0"/>
              <a:t>Varshni A - 119010097</a:t>
            </a:r>
            <a:endParaRPr lang="en-US" dirty="0"/>
          </a:p>
          <a:p>
            <a:pPr algn="r"/>
            <a:r>
              <a:rPr lang="en-US" sz="2800" dirty="0"/>
              <a:t>Savitha k - 119010075</a:t>
            </a:r>
          </a:p>
          <a:p>
            <a:pPr algn="r"/>
            <a:r>
              <a:rPr lang="en-US" sz="2800" dirty="0" err="1"/>
              <a:t>Shivapriya</a:t>
            </a:r>
            <a:r>
              <a:rPr lang="en-US" sz="2800" dirty="0"/>
              <a:t> s - </a:t>
            </a:r>
            <a:r>
              <a:rPr lang="en-US" sz="2800" dirty="0" smtClean="0"/>
              <a:t>119010083</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854" y="945093"/>
            <a:ext cx="8761413" cy="706964"/>
          </a:xfrm>
        </p:spPr>
        <p:txBody>
          <a:bodyPr/>
          <a:lstStyle/>
          <a:p>
            <a:pPr algn="ctr"/>
            <a:r>
              <a:rPr lang="en-US" dirty="0" smtClean="0"/>
              <a:t>What is an Evaporator</a:t>
            </a:r>
            <a:endParaRPr lang="en-US" dirty="0"/>
          </a:p>
        </p:txBody>
      </p:sp>
      <p:pic>
        <p:nvPicPr>
          <p:cNvPr id="1026" name="Picture 2" descr="Image result for evaporato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11811" y="2173607"/>
            <a:ext cx="3480189" cy="43843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200" y="2557461"/>
            <a:ext cx="8229601" cy="1323439"/>
          </a:xfrm>
          <a:prstGeom prst="rect">
            <a:avLst/>
          </a:prstGeom>
          <a:noFill/>
        </p:spPr>
        <p:txBody>
          <a:bodyPr wrap="square" rtlCol="0">
            <a:spAutoFit/>
          </a:bodyPr>
          <a:lstStyle/>
          <a:p>
            <a:pPr marL="285750" indent="-285750">
              <a:buFont typeface="Wingdings" panose="05000000000000000000" pitchFamily="2" charset="2"/>
              <a:buChar char="Ø"/>
            </a:pPr>
            <a:r>
              <a:rPr lang="en-IN" sz="2000" dirty="0" smtClean="0">
                <a:latin typeface="Calibri Light" panose="020F0302020204030204" pitchFamily="34" charset="0"/>
                <a:cs typeface="Calibri Light" panose="020F0302020204030204" pitchFamily="34" charset="0"/>
              </a:rPr>
              <a:t>An Evaporator is a heat and mass transfer equipment used to concentrate a solution.</a:t>
            </a:r>
          </a:p>
          <a:p>
            <a:pPr marL="285750" indent="-285750">
              <a:buFont typeface="Wingdings" panose="05000000000000000000" pitchFamily="2" charset="2"/>
              <a:buChar char="Ø"/>
            </a:pPr>
            <a:r>
              <a:rPr lang="en-US" sz="2000" dirty="0" smtClean="0">
                <a:latin typeface="Calibri Light" panose="020F0302020204030204" pitchFamily="34" charset="0"/>
                <a:cs typeface="Calibri Light" panose="020F0302020204030204" pitchFamily="34" charset="0"/>
              </a:rPr>
              <a:t>Evaporators </a:t>
            </a:r>
            <a:r>
              <a:rPr lang="en-US" sz="2000" dirty="0">
                <a:latin typeface="Calibri Light" panose="020F0302020204030204" pitchFamily="34" charset="0"/>
                <a:cs typeface="Calibri Light" panose="020F0302020204030204" pitchFamily="34" charset="0"/>
              </a:rPr>
              <a:t>use saturated steam to </a:t>
            </a:r>
            <a:r>
              <a:rPr lang="en-US" sz="2000" dirty="0" smtClean="0">
                <a:latin typeface="Calibri Light" panose="020F0302020204030204" pitchFamily="34" charset="0"/>
                <a:cs typeface="Calibri Light" panose="020F0302020204030204" pitchFamily="34" charset="0"/>
              </a:rPr>
              <a:t>vaporize </a:t>
            </a:r>
            <a:r>
              <a:rPr lang="en-US" sz="2000" dirty="0">
                <a:latin typeface="Calibri Light" panose="020F0302020204030204" pitchFamily="34" charset="0"/>
                <a:cs typeface="Calibri Light" panose="020F0302020204030204" pitchFamily="34" charset="0"/>
              </a:rPr>
              <a:t>the solvent in the feed thereby concentrating the feed solution</a:t>
            </a:r>
            <a:r>
              <a:rPr lang="en-US" sz="2000" dirty="0" smtClean="0">
                <a:latin typeface="Calibri Light" panose="020F0302020204030204" pitchFamily="34" charset="0"/>
                <a:cs typeface="Calibri Light" panose="020F0302020204030204" pitchFamily="34"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Triple effect evaporator</a:t>
            </a:r>
            <a:endParaRPr lang="en-US" dirty="0"/>
          </a:p>
        </p:txBody>
      </p:sp>
      <p:pic>
        <p:nvPicPr>
          <p:cNvPr id="5" name="Picture 2"/>
          <p:cNvPicPr>
            <a:picLocks noChangeAspect="1"/>
          </p:cNvPicPr>
          <p:nvPr/>
        </p:nvPicPr>
        <p:blipFill>
          <a:blip r:embed="rId2"/>
          <a:stretch>
            <a:fillRect/>
          </a:stretch>
        </p:blipFill>
        <p:spPr>
          <a:xfrm>
            <a:off x="2190185" y="2406282"/>
            <a:ext cx="7596753" cy="42099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7879" y="959381"/>
            <a:ext cx="8761413" cy="706964"/>
          </a:xfrm>
        </p:spPr>
        <p:txBody>
          <a:bodyPr/>
          <a:lstStyle/>
          <a:p>
            <a:pPr algn="ctr"/>
            <a:r>
              <a:rPr lang="en-IN" dirty="0" smtClean="0"/>
              <a:t>Design of an Evaporator</a:t>
            </a:r>
            <a:endParaRPr lang="en-IN" dirty="0"/>
          </a:p>
        </p:txBody>
      </p:sp>
      <p:sp>
        <p:nvSpPr>
          <p:cNvPr id="3" name="Content Placeholder 2"/>
          <p:cNvSpPr>
            <a:spLocks noGrp="1"/>
          </p:cNvSpPr>
          <p:nvPr>
            <p:ph idx="1"/>
          </p:nvPr>
        </p:nvSpPr>
        <p:spPr>
          <a:xfrm>
            <a:off x="926353" y="2603500"/>
            <a:ext cx="8825659" cy="3416300"/>
          </a:xfrm>
        </p:spPr>
        <p:txBody>
          <a:bodyPr/>
          <a:lstStyle/>
          <a:p>
            <a:r>
              <a:rPr lang="en-US" sz="2000" dirty="0" smtClean="0">
                <a:latin typeface="Calibri Light" panose="020F0302020204030204" pitchFamily="34" charset="0"/>
                <a:cs typeface="Calibri Light" panose="020F0302020204030204" pitchFamily="34" charset="0"/>
              </a:rPr>
              <a:t>Variables </a:t>
            </a:r>
            <a:r>
              <a:rPr lang="en-US" sz="2000" dirty="0">
                <a:latin typeface="Calibri Light" panose="020F0302020204030204" pitchFamily="34" charset="0"/>
                <a:cs typeface="Calibri Light" panose="020F0302020204030204" pitchFamily="34" charset="0"/>
              </a:rPr>
              <a:t>determining the design include feed flow rate, inlet temperature of the feed, number of effects, overall heat transfer coefficient and heat transfer area of each effect. </a:t>
            </a:r>
            <a:endParaRPr lang="en-US" sz="2000" dirty="0" smtClean="0">
              <a:latin typeface="Calibri Light" panose="020F0302020204030204" pitchFamily="34" charset="0"/>
              <a:cs typeface="Calibri Light" panose="020F0302020204030204" pitchFamily="34" charset="0"/>
            </a:endParaRPr>
          </a:p>
          <a:p>
            <a:r>
              <a:rPr lang="en-IN" sz="2000" dirty="0">
                <a:latin typeface="Calibri Light" panose="020F0302020204030204" pitchFamily="34" charset="0"/>
                <a:cs typeface="Calibri Light" panose="020F0302020204030204" pitchFamily="34" charset="0"/>
              </a:rPr>
              <a:t>Find the energy balance equation across each effect</a:t>
            </a:r>
          </a:p>
          <a:p>
            <a:r>
              <a:rPr lang="en-IN" sz="2000" dirty="0">
                <a:latin typeface="Calibri Light" panose="020F0302020204030204" pitchFamily="34" charset="0"/>
                <a:cs typeface="Calibri Light" panose="020F0302020204030204" pitchFamily="34" charset="0"/>
              </a:rPr>
              <a:t>Solve the equations and find the mass flow </a:t>
            </a:r>
            <a:r>
              <a:rPr lang="en-IN" sz="2000" dirty="0" smtClean="0">
                <a:latin typeface="Calibri Light" panose="020F0302020204030204" pitchFamily="34" charset="0"/>
                <a:cs typeface="Calibri Light" panose="020F0302020204030204" pitchFamily="34" charset="0"/>
              </a:rPr>
              <a:t>rate </a:t>
            </a:r>
            <a:r>
              <a:rPr lang="en-IN" sz="2000" dirty="0">
                <a:latin typeface="Calibri Light" panose="020F0302020204030204" pitchFamily="34" charset="0"/>
                <a:cs typeface="Calibri Light" panose="020F0302020204030204" pitchFamily="34" charset="0"/>
              </a:rPr>
              <a:t>of vapour phase at each </a:t>
            </a:r>
            <a:r>
              <a:rPr lang="en-IN" sz="2000" dirty="0" smtClean="0">
                <a:latin typeface="Calibri Light" panose="020F0302020204030204" pitchFamily="34" charset="0"/>
                <a:cs typeface="Calibri Light" panose="020F0302020204030204" pitchFamily="34" charset="0"/>
              </a:rPr>
              <a:t>effect</a:t>
            </a:r>
          </a:p>
          <a:p>
            <a:r>
              <a:rPr lang="en-IN" sz="2000" dirty="0" smtClean="0">
                <a:latin typeface="Calibri Light" panose="020F0302020204030204" pitchFamily="34" charset="0"/>
                <a:cs typeface="Calibri Light" panose="020F0302020204030204" pitchFamily="34" charset="0"/>
              </a:rPr>
              <a:t>Then calculate the heat transfer area required for the corresponding heat transfer rate obtained </a:t>
            </a:r>
          </a:p>
          <a:p>
            <a:r>
              <a:rPr lang="en-IN" sz="2000" dirty="0" smtClean="0">
                <a:latin typeface="Calibri Light" panose="020F0302020204030204" pitchFamily="34" charset="0"/>
                <a:cs typeface="Calibri Light" panose="020F0302020204030204" pitchFamily="34" charset="0"/>
              </a:rPr>
              <a:t>If the error percentage is less than 10%,continue with the design else iterate the whole process until the design criteria is satisfied.</a:t>
            </a:r>
            <a:endParaRPr lang="en-IN" sz="2000" dirty="0">
              <a:latin typeface="Calibri Light" panose="020F0302020204030204" pitchFamily="34" charset="0"/>
              <a:cs typeface="Calibri Light" panose="020F0302020204030204" pitchFamily="34" charset="0"/>
            </a:endParaRPr>
          </a:p>
          <a:p>
            <a:pPr marL="0" indent="0">
              <a:buNone/>
            </a:pPr>
            <a:endParaRPr lang="en-US" sz="2000" dirty="0" smtClean="0">
              <a:latin typeface="Calibri Light" panose="020F0302020204030204" pitchFamily="34" charset="0"/>
              <a:cs typeface="Calibri Light" panose="020F0302020204030204" pitchFamily="34" charset="0"/>
            </a:endParaRPr>
          </a:p>
          <a:p>
            <a:endParaRPr lang="en-US" sz="2000" dirty="0">
              <a:latin typeface="Calibri Light" panose="020F0302020204030204" pitchFamily="34" charset="0"/>
              <a:cs typeface="Calibri Light" panose="020F0302020204030204" pitchFamily="34" charset="0"/>
            </a:endParaRPr>
          </a:p>
          <a:p>
            <a:endParaRPr lang="en-IN" sz="2000" dirty="0" smtClean="0">
              <a:latin typeface="Calibri Light" panose="020F0302020204030204" pitchFamily="34" charset="0"/>
              <a:cs typeface="Calibri Light" panose="020F0302020204030204" pitchFamily="34" charset="0"/>
            </a:endParaRPr>
          </a:p>
          <a:p>
            <a:endParaRPr lang="en-IN" dirty="0" smtClean="0"/>
          </a:p>
          <a:p>
            <a:endParaRPr lang="en-IN" dirty="0" smtClean="0"/>
          </a:p>
          <a:p>
            <a:pPr marL="0" indent="0">
              <a:buNone/>
            </a:pPr>
            <a:endParaRPr lang="en-IN" dirty="0"/>
          </a:p>
        </p:txBody>
      </p:sp>
    </p:spTree>
    <p:extLst>
      <p:ext uri="{BB962C8B-B14F-4D97-AF65-F5344CB8AC3E}">
        <p14:creationId xmlns:p14="http://schemas.microsoft.com/office/powerpoint/2010/main" val="1156129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AIM</a:t>
            </a:r>
          </a:p>
        </p:txBody>
      </p:sp>
      <p:sp>
        <p:nvSpPr>
          <p:cNvPr id="3" name="Content Placeholder 2"/>
          <p:cNvSpPr>
            <a:spLocks noGrp="1"/>
          </p:cNvSpPr>
          <p:nvPr>
            <p:ph idx="1"/>
          </p:nvPr>
        </p:nvSpPr>
        <p:spPr>
          <a:xfrm>
            <a:off x="1980806" y="3087984"/>
            <a:ext cx="8491933" cy="2269830"/>
          </a:xfrm>
        </p:spPr>
        <p:txBody>
          <a:bodyPr vert="horz" lIns="91440" tIns="45720" rIns="91440" bIns="45720" rtlCol="0" anchor="t">
            <a:normAutofit/>
          </a:bodyPr>
          <a:lstStyle/>
          <a:p>
            <a:pPr marL="0" indent="0" algn="just">
              <a:buNone/>
            </a:pPr>
            <a:r>
              <a:rPr lang="en-US" sz="2400" dirty="0">
                <a:latin typeface="Calibri Light" panose="020F0302020204030204" pitchFamily="34" charset="0"/>
                <a:cs typeface="Calibri Light" panose="020F0302020204030204" pitchFamily="34" charset="0"/>
              </a:rPr>
              <a:t>To calculate heat transfer area at each effect </a:t>
            </a:r>
            <a:r>
              <a:rPr lang="en-US" sz="2400" dirty="0" smtClean="0">
                <a:latin typeface="Calibri Light" panose="020F0302020204030204" pitchFamily="34" charset="0"/>
                <a:cs typeface="Calibri Light" panose="020F0302020204030204" pitchFamily="34" charset="0"/>
              </a:rPr>
              <a:t>for </a:t>
            </a:r>
            <a:r>
              <a:rPr lang="en-US" sz="2400" dirty="0">
                <a:latin typeface="Calibri Light" panose="020F0302020204030204" pitchFamily="34" charset="0"/>
                <a:cs typeface="Calibri Light" panose="020F0302020204030204" pitchFamily="34" charset="0"/>
              </a:rPr>
              <a:t>designing a Triple effect evaporator for a given feed flow rate, feed temperature, and overall heat transfer coefficients.</a:t>
            </a:r>
            <a:r>
              <a:rPr lang="en-US" sz="2400" b="1"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ASSUMPTIONS</a:t>
            </a:r>
          </a:p>
        </p:txBody>
      </p:sp>
      <p:sp>
        <p:nvSpPr>
          <p:cNvPr id="3" name="Content Placeholder 2"/>
          <p:cNvSpPr>
            <a:spLocks noGrp="1"/>
          </p:cNvSpPr>
          <p:nvPr>
            <p:ph idx="1"/>
          </p:nvPr>
        </p:nvSpPr>
        <p:spPr>
          <a:xfrm>
            <a:off x="540592" y="2646363"/>
            <a:ext cx="8825659" cy="3416300"/>
          </a:xfrm>
        </p:spPr>
        <p:txBody>
          <a:bodyPr vert="horz" lIns="91440" tIns="45720" rIns="91440" bIns="45720" rtlCol="0" anchor="t">
            <a:normAutofit/>
          </a:bodyPr>
          <a:lstStyle/>
          <a:p>
            <a:pPr algn="just">
              <a:buFont typeface="Wingdings" panose="05000000000000000000" pitchFamily="2" charset="2"/>
              <a:buChar char="Ø"/>
            </a:pPr>
            <a:r>
              <a:rPr lang="en-US" sz="2000" dirty="0" smtClean="0">
                <a:latin typeface="Calibri Light" panose="020F0302020204030204" pitchFamily="34" charset="0"/>
                <a:cs typeface="Calibri Light" panose="020F0302020204030204" pitchFamily="34" charset="0"/>
              </a:rPr>
              <a:t> </a:t>
            </a:r>
            <a:r>
              <a:rPr lang="en-US" sz="2000" dirty="0" smtClean="0">
                <a:latin typeface="Calibri Light" panose="020F0302020204030204" pitchFamily="34" charset="0"/>
                <a:cs typeface="Calibri Light" panose="020F0302020204030204" pitchFamily="34" charset="0"/>
              </a:rPr>
              <a:t>An </a:t>
            </a:r>
            <a:r>
              <a:rPr lang="en-US" sz="2000" dirty="0">
                <a:latin typeface="Calibri Light" panose="020F0302020204030204" pitchFamily="34" charset="0"/>
                <a:cs typeface="Calibri Light" panose="020F0302020204030204" pitchFamily="34" charset="0"/>
              </a:rPr>
              <a:t>ideal evaporator is </a:t>
            </a:r>
            <a:r>
              <a:rPr lang="en-US" sz="2000" dirty="0" smtClean="0">
                <a:latin typeface="Calibri Light" panose="020F0302020204030204" pitchFamily="34" charset="0"/>
                <a:cs typeface="Calibri Light" panose="020F0302020204030204" pitchFamily="34" charset="0"/>
              </a:rPr>
              <a:t>considered</a:t>
            </a:r>
            <a:endParaRPr lang="en-US" sz="2000" dirty="0">
              <a:latin typeface="Calibri Light" panose="020F0302020204030204" pitchFamily="34" charset="0"/>
              <a:cs typeface="Calibri Light" panose="020F0302020204030204" pitchFamily="34" charset="0"/>
            </a:endParaRPr>
          </a:p>
          <a:p>
            <a:pPr algn="just">
              <a:buFont typeface="Wingdings" panose="05000000000000000000" pitchFamily="2" charset="2"/>
              <a:buChar char="Ø"/>
            </a:pPr>
            <a:r>
              <a:rPr lang="en-US" sz="2000" dirty="0" smtClean="0">
                <a:latin typeface="Calibri Light" panose="020F0302020204030204" pitchFamily="34" charset="0"/>
                <a:cs typeface="Calibri Light" panose="020F0302020204030204" pitchFamily="34" charset="0"/>
              </a:rPr>
              <a:t>Mass </a:t>
            </a:r>
            <a:r>
              <a:rPr lang="en-US" sz="2000" dirty="0">
                <a:latin typeface="Calibri Light" panose="020F0302020204030204" pitchFamily="34" charset="0"/>
                <a:cs typeface="Calibri Light" panose="020F0302020204030204" pitchFamily="34" charset="0"/>
              </a:rPr>
              <a:t>of saturated steam at inlet is equal to the vapor obtained at the end of the operation (V=S</a:t>
            </a:r>
            <a:r>
              <a:rPr lang="en-US" sz="2000" dirty="0" smtClean="0">
                <a:latin typeface="Calibri Light" panose="020F0302020204030204" pitchFamily="34" charset="0"/>
                <a:cs typeface="Calibri Light" panose="020F0302020204030204" pitchFamily="34" charset="0"/>
              </a:rPr>
              <a:t>)</a:t>
            </a:r>
          </a:p>
          <a:p>
            <a:pPr algn="just">
              <a:buFont typeface="Wingdings" panose="05000000000000000000" pitchFamily="2" charset="2"/>
              <a:buChar char="Ø"/>
            </a:pPr>
            <a:r>
              <a:rPr lang="en-US" sz="2000" dirty="0" smtClean="0">
                <a:latin typeface="Calibri Light" panose="020F0302020204030204" pitchFamily="34" charset="0"/>
                <a:cs typeface="Calibri Light" panose="020F0302020204030204" pitchFamily="34" charset="0"/>
              </a:rPr>
              <a:t>Concentration </a:t>
            </a:r>
            <a:r>
              <a:rPr lang="en-US" sz="2000" dirty="0">
                <a:latin typeface="Calibri Light" panose="020F0302020204030204" pitchFamily="34" charset="0"/>
                <a:cs typeface="Calibri Light" panose="020F0302020204030204" pitchFamily="34" charset="0"/>
              </a:rPr>
              <a:t>of solute in vapor is </a:t>
            </a:r>
            <a:r>
              <a:rPr lang="en-US" sz="2000" dirty="0" smtClean="0">
                <a:latin typeface="Calibri Light" panose="020F0302020204030204" pitchFamily="34" charset="0"/>
                <a:cs typeface="Calibri Light" panose="020F0302020204030204" pitchFamily="34" charset="0"/>
              </a:rPr>
              <a:t>negligible</a:t>
            </a:r>
            <a:endParaRPr lang="en-US" sz="2000" dirty="0">
              <a:latin typeface="Calibri Light" panose="020F0302020204030204" pitchFamily="34" charset="0"/>
              <a:cs typeface="Calibri Light" panose="020F0302020204030204" pitchFamily="34" charset="0"/>
            </a:endParaRPr>
          </a:p>
          <a:p>
            <a:pPr algn="just">
              <a:buFont typeface="Wingdings" panose="05000000000000000000" pitchFamily="2" charset="2"/>
              <a:buChar char="Ø"/>
            </a:pPr>
            <a:r>
              <a:rPr lang="en-US" sz="2000" dirty="0" smtClean="0">
                <a:latin typeface="Calibri Light" panose="020F0302020204030204" pitchFamily="34" charset="0"/>
                <a:cs typeface="Calibri Light" panose="020F0302020204030204" pitchFamily="34" charset="0"/>
              </a:rPr>
              <a:t>Change </a:t>
            </a:r>
            <a:r>
              <a:rPr lang="en-US" sz="2000" dirty="0">
                <a:latin typeface="Calibri Light" panose="020F0302020204030204" pitchFamily="34" charset="0"/>
                <a:cs typeface="Calibri Light" panose="020F0302020204030204" pitchFamily="34" charset="0"/>
              </a:rPr>
              <a:t>in feed temperature due to boiling point elevation is negligible</a:t>
            </a:r>
          </a:p>
          <a:p>
            <a:pPr algn="just">
              <a:buFont typeface="Wingdings" panose="05000000000000000000" pitchFamily="2" charset="2"/>
              <a:buChar char="Ø"/>
            </a:pPr>
            <a:r>
              <a:rPr lang="en-US" sz="2000" dirty="0">
                <a:latin typeface="Calibri Light" panose="020F0302020204030204" pitchFamily="34" charset="0"/>
                <a:cs typeface="Calibri Light" panose="020F0302020204030204" pitchFamily="34" charset="0"/>
              </a:rPr>
              <a:t> </a:t>
            </a:r>
            <a:r>
              <a:rPr lang="en-US" sz="2000" dirty="0" smtClean="0">
                <a:latin typeface="Calibri Light" panose="020F0302020204030204" pitchFamily="34" charset="0"/>
                <a:cs typeface="Calibri Light" panose="020F0302020204030204" pitchFamily="34" charset="0"/>
              </a:rPr>
              <a:t>The </a:t>
            </a:r>
            <a:r>
              <a:rPr lang="en-US" sz="2000" dirty="0">
                <a:latin typeface="Calibri Light" panose="020F0302020204030204" pitchFamily="34" charset="0"/>
                <a:cs typeface="Calibri Light" panose="020F0302020204030204" pitchFamily="34" charset="0"/>
              </a:rPr>
              <a:t>evaporator is operated in forward flow mode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PSEUDO CODE</a:t>
            </a:r>
          </a:p>
        </p:txBody>
      </p:sp>
      <p:sp>
        <p:nvSpPr>
          <p:cNvPr id="3" name="Content Placeholder 2"/>
          <p:cNvSpPr>
            <a:spLocks noGrp="1"/>
          </p:cNvSpPr>
          <p:nvPr>
            <p:ph idx="1"/>
          </p:nvPr>
        </p:nvSpPr>
        <p:spPr>
          <a:xfrm>
            <a:off x="464959" y="2214563"/>
            <a:ext cx="11507966" cy="4643437"/>
          </a:xfrm>
        </p:spPr>
        <p:txBody>
          <a:bodyPr vert="horz" lIns="91440" tIns="45720" rIns="91440" bIns="45720" rtlCol="0" anchor="t">
            <a:normAutofit fontScale="85000" lnSpcReduction="20000"/>
          </a:bodyPr>
          <a:lstStyle/>
          <a:p>
            <a:pPr marL="0" indent="0">
              <a:buNone/>
            </a:pPr>
            <a:r>
              <a:rPr lang="en-US" sz="2600" dirty="0">
                <a:latin typeface="Calibri Light" panose="020F0302020204030204" pitchFamily="34" charset="0"/>
                <a:cs typeface="Calibri Light" panose="020F0302020204030204" pitchFamily="34" charset="0"/>
              </a:rPr>
              <a:t>1. Get input values of feed flow rate, feed temperature at entry, concentration of solute in feed at entry and exit, </a:t>
            </a:r>
            <a:r>
              <a:rPr lang="en-US" sz="2600" dirty="0" smtClean="0">
                <a:latin typeface="Calibri Light" panose="020F0302020204030204" pitchFamily="34" charset="0"/>
                <a:cs typeface="Calibri Light" panose="020F0302020204030204" pitchFamily="34" charset="0"/>
              </a:rPr>
              <a:t>Temperature of </a:t>
            </a:r>
            <a:r>
              <a:rPr lang="en-US" sz="2600" dirty="0">
                <a:latin typeface="Calibri Light" panose="020F0302020204030204" pitchFamily="34" charset="0"/>
                <a:cs typeface="Calibri Light" panose="020F0302020204030204" pitchFamily="34" charset="0"/>
              </a:rPr>
              <a:t>saturated steam, </a:t>
            </a:r>
            <a:r>
              <a:rPr lang="en-US" sz="2600" dirty="0" smtClean="0">
                <a:latin typeface="Calibri Light" panose="020F0302020204030204" pitchFamily="34" charset="0"/>
                <a:cs typeface="Calibri Light" panose="020F0302020204030204" pitchFamily="34" charset="0"/>
              </a:rPr>
              <a:t>Temperature of vapor at third </a:t>
            </a:r>
            <a:r>
              <a:rPr lang="en-US" sz="2600" dirty="0">
                <a:latin typeface="Calibri Light" panose="020F0302020204030204" pitchFamily="34" charset="0"/>
                <a:cs typeface="Calibri Light" panose="020F0302020204030204" pitchFamily="34" charset="0"/>
              </a:rPr>
              <a:t>effect, Average specific heat capacity, </a:t>
            </a:r>
            <a:r>
              <a:rPr lang="en-US" sz="2600" dirty="0" smtClean="0">
                <a:latin typeface="Calibri Light" panose="020F0302020204030204" pitchFamily="34" charset="0"/>
                <a:cs typeface="Calibri Light" panose="020F0302020204030204" pitchFamily="34" charset="0"/>
              </a:rPr>
              <a:t>overall </a:t>
            </a:r>
            <a:r>
              <a:rPr lang="en-US" sz="2600" dirty="0">
                <a:latin typeface="Calibri Light" panose="020F0302020204030204" pitchFamily="34" charset="0"/>
                <a:cs typeface="Calibri Light" panose="020F0302020204030204" pitchFamily="34" charset="0"/>
              </a:rPr>
              <a:t>heat transfer coefficients at each </a:t>
            </a:r>
            <a:r>
              <a:rPr lang="en-US" sz="2600" dirty="0" smtClean="0">
                <a:latin typeface="Calibri Light" panose="020F0302020204030204" pitchFamily="34" charset="0"/>
                <a:cs typeface="Calibri Light" panose="020F0302020204030204" pitchFamily="34" charset="0"/>
              </a:rPr>
              <a:t>effect and enthalpy of saturated steam </a:t>
            </a:r>
            <a:r>
              <a:rPr lang="en-US" sz="2600" dirty="0">
                <a:latin typeface="Calibri Light" panose="020F0302020204030204" pitchFamily="34" charset="0"/>
                <a:cs typeface="Calibri Light" panose="020F0302020204030204" pitchFamily="34" charset="0"/>
              </a:rPr>
              <a:t> </a:t>
            </a:r>
          </a:p>
          <a:p>
            <a:pPr marL="0" indent="0">
              <a:buNone/>
            </a:pPr>
            <a:r>
              <a:rPr lang="en-US" sz="2600" dirty="0">
                <a:latin typeface="Calibri Light" panose="020F0302020204030204" pitchFamily="34" charset="0"/>
                <a:cs typeface="Calibri Light" panose="020F0302020204030204" pitchFamily="34" charset="0"/>
              </a:rPr>
              <a:t>2. Create an object for </a:t>
            </a:r>
            <a:r>
              <a:rPr lang="en-US" sz="2600" i="1" dirty="0">
                <a:latin typeface="Calibri Light" panose="020F0302020204030204" pitchFamily="34" charset="0"/>
                <a:cs typeface="Calibri Light" panose="020F0302020204030204" pitchFamily="34" charset="0"/>
              </a:rPr>
              <a:t>class </a:t>
            </a:r>
            <a:r>
              <a:rPr lang="en-US" sz="2600" i="1" dirty="0" err="1">
                <a:latin typeface="Calibri Light" panose="020F0302020204030204" pitchFamily="34" charset="0"/>
                <a:cs typeface="Calibri Light" panose="020F0302020204030204" pitchFamily="34" charset="0"/>
              </a:rPr>
              <a:t>input_data</a:t>
            </a:r>
            <a:r>
              <a:rPr lang="en-US" sz="2600" i="1" dirty="0">
                <a:latin typeface="Calibri Light" panose="020F0302020204030204" pitchFamily="34" charset="0"/>
                <a:cs typeface="Calibri Light" panose="020F0302020204030204" pitchFamily="34" charset="0"/>
              </a:rPr>
              <a:t> </a:t>
            </a:r>
            <a:r>
              <a:rPr lang="en-US" sz="2600" dirty="0">
                <a:latin typeface="Calibri Light" panose="020F0302020204030204" pitchFamily="34" charset="0"/>
                <a:cs typeface="Calibri Light" panose="020F0302020204030204" pitchFamily="34" charset="0"/>
              </a:rPr>
              <a:t>and pass the above values to the respective class variables using a constructor. </a:t>
            </a:r>
            <a:endParaRPr lang="en-US" sz="2600" dirty="0" smtClean="0">
              <a:latin typeface="Calibri Light" panose="020F0302020204030204" pitchFamily="34" charset="0"/>
              <a:cs typeface="Calibri Light" panose="020F0302020204030204" pitchFamily="34" charset="0"/>
            </a:endParaRPr>
          </a:p>
          <a:p>
            <a:pPr marL="0" indent="0">
              <a:buNone/>
            </a:pPr>
            <a:r>
              <a:rPr lang="en-US" sz="2600" dirty="0" smtClean="0">
                <a:latin typeface="Calibri Light" panose="020F0302020204030204" pitchFamily="34" charset="0"/>
                <a:cs typeface="Calibri Light" panose="020F0302020204030204" pitchFamily="34" charset="0"/>
              </a:rPr>
              <a:t>3.Create </a:t>
            </a:r>
            <a:r>
              <a:rPr lang="en-US" sz="2600" dirty="0">
                <a:latin typeface="Calibri Light" panose="020F0302020204030204" pitchFamily="34" charset="0"/>
                <a:cs typeface="Calibri Light" panose="020F0302020204030204" pitchFamily="34" charset="0"/>
              </a:rPr>
              <a:t>a method </a:t>
            </a:r>
            <a:r>
              <a:rPr lang="en-US" sz="2600" i="1" dirty="0" err="1">
                <a:latin typeface="Calibri Light" panose="020F0302020204030204" pitchFamily="34" charset="0"/>
                <a:cs typeface="Calibri Light" panose="020F0302020204030204" pitchFamily="34" charset="0"/>
              </a:rPr>
              <a:t>find_constant</a:t>
            </a:r>
            <a:r>
              <a:rPr lang="en-US" sz="2600" dirty="0">
                <a:latin typeface="Calibri Light" panose="020F0302020204030204" pitchFamily="34" charset="0"/>
                <a:cs typeface="Calibri Light" panose="020F0302020204030204" pitchFamily="34" charset="0"/>
              </a:rPr>
              <a:t> inside the class to determine the sum of reciprocals of the three given heat transfer coefficients, and then multiply the sum with the difference between saturation temperature and temperature at third effect. </a:t>
            </a:r>
          </a:p>
          <a:p>
            <a:pPr marL="0" indent="0">
              <a:buNone/>
            </a:pPr>
            <a:r>
              <a:rPr lang="en-US" sz="2600" dirty="0" smtClean="0">
                <a:latin typeface="Calibri Light" panose="020F0302020204030204" pitchFamily="34" charset="0"/>
                <a:cs typeface="Calibri Light" panose="020F0302020204030204" pitchFamily="34" charset="0"/>
              </a:rPr>
              <a:t>4.Write </a:t>
            </a:r>
            <a:r>
              <a:rPr lang="en-US" sz="2600" dirty="0">
                <a:latin typeface="Calibri Light" panose="020F0302020204030204" pitchFamily="34" charset="0"/>
                <a:cs typeface="Calibri Light" panose="020F0302020204030204" pitchFamily="34" charset="0"/>
              </a:rPr>
              <a:t>a method </a:t>
            </a:r>
            <a:r>
              <a:rPr lang="en-US" sz="2600" i="1" dirty="0" err="1">
                <a:latin typeface="Calibri Light" panose="020F0302020204030204" pitchFamily="34" charset="0"/>
                <a:cs typeface="Calibri Light" panose="020F0302020204030204" pitchFamily="34" charset="0"/>
              </a:rPr>
              <a:t>find_tempentha</a:t>
            </a:r>
            <a:r>
              <a:rPr lang="en-US" sz="2600" dirty="0" err="1">
                <a:latin typeface="Calibri Light" panose="020F0302020204030204" pitchFamily="34" charset="0"/>
                <a:cs typeface="Calibri Light" panose="020F0302020204030204" pitchFamily="34" charset="0"/>
              </a:rPr>
              <a:t>l</a:t>
            </a:r>
            <a:r>
              <a:rPr lang="en-US" sz="2600" dirty="0">
                <a:latin typeface="Calibri Light" panose="020F0302020204030204" pitchFamily="34" charset="0"/>
                <a:cs typeface="Calibri Light" panose="020F0302020204030204" pitchFamily="34" charset="0"/>
              </a:rPr>
              <a:t> to determine the temperatures </a:t>
            </a:r>
            <a:r>
              <a:rPr lang="en-US" sz="2600" dirty="0" smtClean="0">
                <a:latin typeface="Calibri Light" panose="020F0302020204030204" pitchFamily="34" charset="0"/>
                <a:cs typeface="Calibri Light" panose="020F0302020204030204" pitchFamily="34" charset="0"/>
              </a:rPr>
              <a:t>T1 </a:t>
            </a:r>
            <a:r>
              <a:rPr lang="en-US" sz="2600" dirty="0">
                <a:latin typeface="Calibri Light" panose="020F0302020204030204" pitchFamily="34" charset="0"/>
                <a:cs typeface="Calibri Light" panose="020F0302020204030204" pitchFamily="34" charset="0"/>
              </a:rPr>
              <a:t>and </a:t>
            </a:r>
            <a:r>
              <a:rPr lang="en-US" sz="2600" dirty="0" smtClean="0">
                <a:latin typeface="Calibri Light" panose="020F0302020204030204" pitchFamily="34" charset="0"/>
                <a:cs typeface="Calibri Light" panose="020F0302020204030204" pitchFamily="34" charset="0"/>
              </a:rPr>
              <a:t>T2 </a:t>
            </a:r>
            <a:r>
              <a:rPr lang="en-US" sz="2600" dirty="0">
                <a:latin typeface="Calibri Light" panose="020F0302020204030204" pitchFamily="34" charset="0"/>
                <a:cs typeface="Calibri Light" panose="020F0302020204030204" pitchFamily="34" charset="0"/>
              </a:rPr>
              <a:t>and correspondingly </a:t>
            </a:r>
            <a:r>
              <a:rPr lang="en-US" sz="2600" dirty="0" smtClean="0">
                <a:latin typeface="Calibri Light" panose="020F0302020204030204" pitchFamily="34" charset="0"/>
                <a:cs typeface="Calibri Light" panose="020F0302020204030204" pitchFamily="34" charset="0"/>
              </a:rPr>
              <a:t>get </a:t>
            </a:r>
            <a:r>
              <a:rPr lang="en-US" sz="2600" dirty="0">
                <a:latin typeface="Calibri Light" panose="020F0302020204030204" pitchFamily="34" charset="0"/>
                <a:cs typeface="Calibri Light" panose="020F0302020204030204" pitchFamily="34" charset="0"/>
              </a:rPr>
              <a:t>the specific enthalpies  </a:t>
            </a:r>
          </a:p>
          <a:p>
            <a:pPr marL="0" indent="0">
              <a:buNone/>
            </a:pPr>
            <a:r>
              <a:rPr lang="en-US" sz="2600" dirty="0" smtClean="0">
                <a:latin typeface="Calibri Light" panose="020F0302020204030204" pitchFamily="34" charset="0"/>
                <a:cs typeface="Calibri Light" panose="020F0302020204030204" pitchFamily="34" charset="0"/>
              </a:rPr>
              <a:t>5.Write </a:t>
            </a:r>
            <a:r>
              <a:rPr lang="en-US" sz="2600" dirty="0">
                <a:latin typeface="Calibri Light" panose="020F0302020204030204" pitchFamily="34" charset="0"/>
                <a:cs typeface="Calibri Light" panose="020F0302020204030204" pitchFamily="34" charset="0"/>
              </a:rPr>
              <a:t>a function </a:t>
            </a:r>
            <a:r>
              <a:rPr lang="en-US" sz="2600" i="1" dirty="0" err="1">
                <a:latin typeface="Calibri Light" panose="020F0302020204030204" pitchFamily="34" charset="0"/>
                <a:cs typeface="Calibri Light" panose="020F0302020204030204" pitchFamily="34" charset="0"/>
              </a:rPr>
              <a:t>find_P</a:t>
            </a:r>
            <a:r>
              <a:rPr lang="en-US" sz="2600" dirty="0">
                <a:latin typeface="Calibri Light" panose="020F0302020204030204" pitchFamily="34" charset="0"/>
                <a:cs typeface="Calibri Light" panose="020F0302020204030204" pitchFamily="34" charset="0"/>
              </a:rPr>
              <a:t> to determine the product flow rate and subsequently determine (F-P). </a:t>
            </a:r>
          </a:p>
          <a:p>
            <a:pPr marL="0" indent="0">
              <a:buNone/>
            </a:pPr>
            <a:r>
              <a:rPr lang="en-US" sz="2600" dirty="0" smtClean="0">
                <a:latin typeface="Calibri Light" panose="020F0302020204030204" pitchFamily="34" charset="0"/>
                <a:cs typeface="Calibri Light" panose="020F0302020204030204" pitchFamily="34" charset="0"/>
              </a:rPr>
              <a:t>6.Create </a:t>
            </a:r>
            <a:r>
              <a:rPr lang="en-US" sz="2600" dirty="0">
                <a:latin typeface="Calibri Light" panose="020F0302020204030204" pitchFamily="34" charset="0"/>
                <a:cs typeface="Calibri Light" panose="020F0302020204030204" pitchFamily="34" charset="0"/>
              </a:rPr>
              <a:t>a function </a:t>
            </a:r>
            <a:r>
              <a:rPr lang="en-US" sz="2600" i="1" dirty="0" err="1">
                <a:latin typeface="Calibri Light" panose="020F0302020204030204" pitchFamily="34" charset="0"/>
                <a:cs typeface="Calibri Light" panose="020F0302020204030204" pitchFamily="34" charset="0"/>
              </a:rPr>
              <a:t>solv_eqn</a:t>
            </a:r>
            <a:r>
              <a:rPr lang="en-US" sz="2600" dirty="0">
                <a:latin typeface="Calibri Light" panose="020F0302020204030204" pitchFamily="34" charset="0"/>
                <a:cs typeface="Calibri Light" panose="020F0302020204030204" pitchFamily="34" charset="0"/>
              </a:rPr>
              <a:t> to solve the formed linear equations by </a:t>
            </a:r>
            <a:r>
              <a:rPr lang="en-US" sz="2600" dirty="0" err="1">
                <a:latin typeface="Calibri Light" panose="020F0302020204030204" pitchFamily="34" charset="0"/>
                <a:cs typeface="Calibri Light" panose="020F0302020204030204" pitchFamily="34" charset="0"/>
              </a:rPr>
              <a:t>numpy</a:t>
            </a:r>
            <a:r>
              <a:rPr lang="en-US" sz="2600" dirty="0">
                <a:latin typeface="Calibri Light" panose="020F0302020204030204" pitchFamily="34" charset="0"/>
                <a:cs typeface="Calibri Light" panose="020F0302020204030204" pitchFamily="34" charset="0"/>
              </a:rPr>
              <a:t>.</a:t>
            </a:r>
            <a:r>
              <a:rPr lang="en-US" sz="2600" dirty="0"/>
              <a:t> </a:t>
            </a:r>
            <a:endParaRPr lang="en-US" sz="2600" dirty="0" smtClean="0"/>
          </a:p>
          <a:p>
            <a:pPr marL="0" indent="0">
              <a:buNone/>
            </a:pPr>
            <a:r>
              <a:rPr lang="en-US" sz="2600" dirty="0" smtClean="0">
                <a:latin typeface="Calibri Light" panose="020F0302020204030204" pitchFamily="34" charset="0"/>
                <a:cs typeface="Calibri Light" panose="020F0302020204030204" pitchFamily="34" charset="0"/>
              </a:rPr>
              <a:t>7.Create </a:t>
            </a:r>
            <a:r>
              <a:rPr lang="en-US" sz="2600" i="1" dirty="0" smtClean="0">
                <a:latin typeface="Calibri Light" panose="020F0302020204030204" pitchFamily="34" charset="0"/>
                <a:cs typeface="Calibri Light" panose="020F0302020204030204" pitchFamily="34" charset="0"/>
              </a:rPr>
              <a:t>determine _</a:t>
            </a:r>
            <a:r>
              <a:rPr lang="en-US" sz="2600" i="1" dirty="0" err="1" smtClean="0">
                <a:latin typeface="Calibri Light" panose="020F0302020204030204" pitchFamily="34" charset="0"/>
                <a:cs typeface="Calibri Light" panose="020F0302020204030204" pitchFamily="34" charset="0"/>
              </a:rPr>
              <a:t>area,determine_error</a:t>
            </a:r>
            <a:endParaRPr lang="en-US" sz="2600" i="1" dirty="0">
              <a:latin typeface="Calibri Light" panose="020F0302020204030204" pitchFamily="34" charset="0"/>
              <a:cs typeface="Calibri Light" panose="020F0302020204030204" pitchFamily="34" charset="0"/>
            </a:endParaRPr>
          </a:p>
          <a:p>
            <a:pPr marL="0" indent="0">
              <a:buNone/>
            </a:pPr>
            <a:endParaRPr lang="en-US" sz="2000" dirty="0">
              <a:latin typeface="Calibri Light" panose="020F0302020204030204" pitchFamily="34" charset="0"/>
              <a:cs typeface="Calibri Light" panose="020F0302020204030204" pitchFamily="34" charset="0"/>
            </a:endParaRPr>
          </a:p>
          <a:p>
            <a:pPr marL="0" indent="0">
              <a:buNone/>
            </a:pPr>
            <a:endParaRPr lang="en-US" sz="2000" dirty="0">
              <a:latin typeface="Calibri Light" panose="020F0302020204030204" pitchFamily="34" charset="0"/>
              <a:cs typeface="Calibri Light" panose="020F0302020204030204" pitchFamily="34" charset="0"/>
            </a:endParaRPr>
          </a:p>
          <a:p>
            <a:pPr marL="0" indent="0">
              <a:buNone/>
            </a:pPr>
            <a:endParaRPr lang="en-US" sz="2000"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96</TotalTime>
  <Words>233</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 Light</vt:lpstr>
      <vt:lpstr>Century Gothic</vt:lpstr>
      <vt:lpstr>Wingdings</vt:lpstr>
      <vt:lpstr>Wingdings 3</vt:lpstr>
      <vt:lpstr>Ion Boardroom</vt:lpstr>
      <vt:lpstr>DESIGN OF TRIPLE EFFECT EVAPORATORS</vt:lpstr>
      <vt:lpstr>What is an Evaporator</vt:lpstr>
      <vt:lpstr>Triple effect evaporator</vt:lpstr>
      <vt:lpstr>Design of an Evaporator</vt:lpstr>
      <vt:lpstr>AIM</vt:lpstr>
      <vt:lpstr>ASSUMPTIONS</vt:lpstr>
      <vt:lpstr>PSEUDO CODE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varshni ananthakrishnan</cp:lastModifiedBy>
  <cp:revision>256</cp:revision>
  <dcterms:created xsi:type="dcterms:W3CDTF">2014-09-12T02:10:00Z</dcterms:created>
  <dcterms:modified xsi:type="dcterms:W3CDTF">2018-10-10T04:37:39Z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1033-10.2.0.7494</vt:lpwstr>
  </property>
</Properties>
</file>