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9" r:id="rId7"/>
    <p:sldId id="272" r:id="rId8"/>
    <p:sldId id="273" r:id="rId9"/>
    <p:sldId id="274" r:id="rId10"/>
    <p:sldId id="268" r:id="rId11"/>
    <p:sldId id="267" r:id="rId12"/>
    <p:sldId id="261" r:id="rId13"/>
    <p:sldId id="271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AF8F-C073-4C06-94B0-58F78F003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9BB3B-FCB8-4C33-924E-4F4A641C8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13EF2-848C-4AB7-925C-03102E55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A37-AA3A-49CB-9DA7-D2563C6B4691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5258B-96AC-4EF3-8D18-595387EA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2DF7-B76F-4CB1-B8FD-13B084BE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FAE-CD3E-41BB-87EE-8F4629D89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1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A498-0C6A-47A2-8C97-B51F1FDB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74E75-FA6C-41D5-9689-36F9D69D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EFFF-703F-4C4D-A38C-0C197D11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A37-AA3A-49CB-9DA7-D2563C6B4691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AC8AC-F5B8-4E22-A3EC-9C50AE61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86DCE-D706-4AE8-93EC-C2C193B1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FAE-CD3E-41BB-87EE-8F4629D89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0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76D83-5B37-4F5E-9C20-6465633F2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86A7B-5470-43C2-AE99-13BAF025D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4A039-6ED6-4039-BA73-35631275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A37-AA3A-49CB-9DA7-D2563C6B4691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508C4-9BD7-4802-9C1E-FFB53C5B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A296-0F07-4811-9D10-8F0E0D93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FAE-CD3E-41BB-87EE-8F4629D89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9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FFA8-AD95-411A-B21A-BDD8366A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BC10-5734-4AF9-914E-00795BF6E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8E85-30D8-4E9E-8809-655E682E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A37-AA3A-49CB-9DA7-D2563C6B4691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95A5-7649-45F8-B007-A48D2B02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DC72-0848-4D7F-853D-63F29B5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FAE-CD3E-41BB-87EE-8F4629D89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33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DC7A-89F5-4396-9135-8146AD81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58CFD-9DF1-45F0-BFF6-7476C546A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F4D3E-9025-44F7-8614-344385FA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A37-AA3A-49CB-9DA7-D2563C6B4691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2F49-3BC7-429D-9538-69D7912C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C3322-E8D7-492F-A97C-BE33393B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FAE-CD3E-41BB-87EE-8F4629D89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0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A77F-3733-4EAB-8AB6-4062F927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00DC-A0FF-4FF1-AE25-E0E3561C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04049-3744-4C22-908A-B4C1526B3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B8898-66AC-477B-BE5B-4C13701D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A37-AA3A-49CB-9DA7-D2563C6B4691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CEEBE-24FC-4B4E-B71F-C415A76C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8CC7E-536F-4E12-A7E9-3CF0038C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FAE-CD3E-41BB-87EE-8F4629D89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4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D989-358E-4AF5-9F72-D9BB8D18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1FF6D-71A7-41DD-853B-C7337E7E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9E416-9D3F-47D5-8643-42DE9BCD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4392B-5D49-4AC8-8D01-38FD40A4C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548A3-995A-438F-A3DE-161623D11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52B5B-881D-4D0D-B85B-1FA9C0E2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A37-AA3A-49CB-9DA7-D2563C6B4691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69BEF-6A47-480F-ABCE-4181F52C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6C2CA-708F-4B91-B818-756F1C90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FAE-CD3E-41BB-87EE-8F4629D89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1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C563-258D-4D6E-884B-CCB1438C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2597A-2979-42BE-AC85-AA073FD2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A37-AA3A-49CB-9DA7-D2563C6B4691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E8C8A-BA91-49E4-A594-8D1FFAFA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4F091-FB07-4F35-B3BD-6EC081C7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FAE-CD3E-41BB-87EE-8F4629D89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50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6DB17-F01F-40A5-8587-CCC3E955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A37-AA3A-49CB-9DA7-D2563C6B4691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AD0-3C09-4922-8CB6-247DBC6A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D137B-6F38-40BD-B810-B6CCCE85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FAE-CD3E-41BB-87EE-8F4629D89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53E5-81E6-4C58-981B-6D564B75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A521-84F8-4765-93DE-F7E874FC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616FB-3CBC-478C-942F-9272FB796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9436-EA52-4127-AFE0-851FC654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A37-AA3A-49CB-9DA7-D2563C6B4691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59788-A9F8-48FD-8A91-192613D9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CB4C-6826-4F76-A9E0-9F96A4C2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FAE-CD3E-41BB-87EE-8F4629D89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20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A6E7-BEB0-436A-B3B4-FD210332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5B5F2-C54D-40E3-96D6-7B270667C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708FE-7407-4C0B-82B9-90EA84793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C1D06-E1DC-420E-8A83-2BBE2993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A37-AA3A-49CB-9DA7-D2563C6B4691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12A70-483F-4E19-B85B-FA2C6865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04B64-F696-4EF1-9BF3-46E41A2F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FAE-CD3E-41BB-87EE-8F4629D89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1CA23-6934-4016-91BE-971ABEDD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907B0-8F32-435B-898F-B05273500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1835D-E5F2-4A47-BA6D-308F26566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9BA37-AA3A-49CB-9DA7-D2563C6B4691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111DC-9BE5-453A-96A5-0FF9F9019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70D4C-33DA-4619-9FF9-38CD18CD3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3FAE-CD3E-41BB-87EE-8F4629D89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8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5431-0B68-488C-9111-472F137F7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350067"/>
            <a:ext cx="11582400" cy="1691846"/>
          </a:xfrm>
        </p:spPr>
        <p:txBody>
          <a:bodyPr>
            <a:noAutofit/>
          </a:bodyPr>
          <a:lstStyle/>
          <a:p>
            <a:r>
              <a:rPr lang="en-IN" sz="4000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Python Project </a:t>
            </a:r>
            <a:br>
              <a:rPr lang="en-IN" sz="5400" b="1" dirty="0"/>
            </a:br>
            <a:br>
              <a:rPr lang="en-IN" sz="5400" b="1" dirty="0"/>
            </a:br>
            <a:r>
              <a:rPr lang="en-IN" sz="5400" dirty="0">
                <a:latin typeface="Candara" panose="020E0502030303020204" pitchFamily="34" charset="0"/>
              </a:rPr>
              <a:t>Implementation of Hidden Markov Model and some HMM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B6246-4325-4893-B07B-FB2DA3C90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322" y="4507933"/>
            <a:ext cx="9793355" cy="1283268"/>
          </a:xfrm>
        </p:spPr>
        <p:txBody>
          <a:bodyPr>
            <a:normAutofit/>
          </a:bodyPr>
          <a:lstStyle/>
          <a:p>
            <a:r>
              <a:rPr lang="en-IN" sz="28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Under the guidance of </a:t>
            </a:r>
            <a:r>
              <a:rPr lang="en-IN" sz="2800" b="1" i="1" dirty="0" err="1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Dr.Ashok</a:t>
            </a:r>
            <a:r>
              <a:rPr lang="en-IN" sz="28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IN" sz="2800" b="1" i="1" dirty="0" err="1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Palaniappan</a:t>
            </a:r>
            <a:endParaRPr lang="en-IN" sz="2800" b="1" i="1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endParaRPr lang="en-IN" sz="2800" b="1" i="1" dirty="0">
              <a:latin typeface="Candara" panose="020E0502030303020204" pitchFamily="34" charset="0"/>
            </a:endParaRPr>
          </a:p>
        </p:txBody>
      </p:sp>
      <p:pic>
        <p:nvPicPr>
          <p:cNvPr id="1026" name="Picture 2" descr="Image result for sastra deemed to be university logo">
            <a:extLst>
              <a:ext uri="{FF2B5EF4-FFF2-40B4-BE49-F238E27FC236}">
                <a16:creationId xmlns:a16="http://schemas.microsoft.com/office/drawing/2014/main" id="{1FC51031-6037-4D8C-BBE5-C4FC682FB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1073"/>
            <a:ext cx="1563757" cy="148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0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3553-D370-4BCA-A158-F665C90A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>
            <a:normAutofit/>
          </a:bodyPr>
          <a:lstStyle/>
          <a:p>
            <a:pPr algn="ctr"/>
            <a:r>
              <a:rPr lang="en-IN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Applications of HMM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05B0-5625-4F2E-8F6A-C5DCF4EA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>
                <a:latin typeface="Candara" panose="020E0502030303020204" pitchFamily="34" charset="0"/>
              </a:rPr>
              <a:t>To predict AT-rich and GC-rich regions in a sequence</a:t>
            </a:r>
          </a:p>
          <a:p>
            <a:pPr marL="0" indent="0">
              <a:buNone/>
            </a:pPr>
            <a:endParaRPr lang="en-IN" i="1" dirty="0">
              <a:latin typeface="Candara" panose="020E0502030303020204" pitchFamily="34" charset="0"/>
            </a:endParaRPr>
          </a:p>
          <a:p>
            <a:r>
              <a:rPr lang="en-IN" i="1" dirty="0">
                <a:latin typeface="Candara" panose="020E0502030303020204" pitchFamily="34" charset="0"/>
              </a:rPr>
              <a:t>To predict intron ( non-coding) and exon (coding) regions in a sequence.</a:t>
            </a:r>
          </a:p>
          <a:p>
            <a:pPr marL="0" indent="0">
              <a:buNone/>
            </a:pPr>
            <a:endParaRPr lang="en-IN" i="1" dirty="0">
              <a:latin typeface="Candara" panose="020E0502030303020204" pitchFamily="34" charset="0"/>
            </a:endParaRPr>
          </a:p>
          <a:p>
            <a:r>
              <a:rPr lang="en-IN" i="1" dirty="0">
                <a:latin typeface="Candara" panose="020E0502030303020204" pitchFamily="34" charset="0"/>
              </a:rPr>
              <a:t>To predict the secondary structural elements for a given protein sequence.</a:t>
            </a:r>
          </a:p>
          <a:p>
            <a:endParaRPr lang="en-IN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5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AD7A-FEEA-4AB5-9882-0431A666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04"/>
            <a:ext cx="10515600" cy="57577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Input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439D60-A094-4462-B2ED-556F93421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6" y="1067835"/>
            <a:ext cx="9488557" cy="22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9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5FEC-C16B-4FA9-A663-276E3F73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695049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0853-B00D-412A-B43B-A4B064CE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4984267"/>
          </a:xfrm>
        </p:spPr>
        <p:txBody>
          <a:bodyPr/>
          <a:lstStyle/>
          <a:p>
            <a:r>
              <a:rPr lang="en-IN" i="1" dirty="0">
                <a:latin typeface="Candara" panose="020E0502030303020204" pitchFamily="34" charset="0"/>
              </a:rPr>
              <a:t>The</a:t>
            </a:r>
            <a:r>
              <a:rPr lang="en-IN" b="1" i="1" dirty="0">
                <a:latin typeface="Candara" panose="020E0502030303020204" pitchFamily="34" charset="0"/>
              </a:rPr>
              <a:t> </a:t>
            </a:r>
            <a:r>
              <a:rPr lang="en-IN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output</a:t>
            </a:r>
            <a:r>
              <a:rPr lang="en-IN" b="1" i="1" dirty="0">
                <a:latin typeface="Candara" panose="020E0502030303020204" pitchFamily="34" charset="0"/>
              </a:rPr>
              <a:t> </a:t>
            </a:r>
            <a:r>
              <a:rPr lang="en-IN" i="1" dirty="0">
                <a:latin typeface="Candara" panose="020E0502030303020204" pitchFamily="34" charset="0"/>
              </a:rPr>
              <a:t>we got was </a:t>
            </a:r>
            <a:r>
              <a:rPr lang="en-IN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a sequence of the required length obeying the probability values</a:t>
            </a:r>
            <a:r>
              <a:rPr lang="en-IN" i="1" dirty="0">
                <a:latin typeface="Candara" panose="020E0502030303020204" pitchFamily="34" charset="0"/>
              </a:rPr>
              <a:t> which were given (as transition matrix, emission matrix and initial probability of the first nucleotide)</a:t>
            </a:r>
          </a:p>
          <a:p>
            <a:endParaRPr lang="en-IN" i="1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3C026-5CE4-45AA-B67E-1EBE5DD5B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56" y="2788547"/>
            <a:ext cx="10628244" cy="20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7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FE18-4716-4352-84F8-10D8D486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Demonstration Input and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BA31A2-E36C-4BC2-8FDD-771D88740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723" y="1607326"/>
            <a:ext cx="10002077" cy="36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5FEC-C16B-4FA9-A663-276E3F73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52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How can it be Improved?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0853-B00D-412A-B43B-A4B064CE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217"/>
            <a:ext cx="10515600" cy="4851746"/>
          </a:xfrm>
        </p:spPr>
        <p:txBody>
          <a:bodyPr>
            <a:normAutofit/>
          </a:bodyPr>
          <a:lstStyle/>
          <a:p>
            <a:r>
              <a:rPr lang="en-IN" sz="2400" i="1" dirty="0">
                <a:latin typeface="Candara" panose="020E0502030303020204" pitchFamily="34" charset="0"/>
              </a:rPr>
              <a:t>For example, 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	Only continuous </a:t>
            </a:r>
            <a:r>
              <a:rPr lang="en-IN" sz="2400" i="1" dirty="0" err="1">
                <a:latin typeface="Candara" panose="020E0502030303020204" pitchFamily="34" charset="0"/>
              </a:rPr>
              <a:t>exonic</a:t>
            </a:r>
            <a:r>
              <a:rPr lang="en-IN" sz="2400" i="1" dirty="0">
                <a:latin typeface="Candara" panose="020E0502030303020204" pitchFamily="34" charset="0"/>
              </a:rPr>
              <a:t> or intronic regions are significant but when the most probable states in the model are not consecutively present it doesn’t make any biological significance.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	   We could filter out such regions by finding a threshold, and if the stretch of sequence satisfies the threshold those regions alone could be displayed.</a:t>
            </a:r>
          </a:p>
          <a:p>
            <a:pPr marL="0" indent="0">
              <a:buNone/>
            </a:pPr>
            <a:endParaRPr lang="en-IN" sz="2400" i="1" dirty="0">
              <a:latin typeface="Candara" panose="020E0502030303020204" pitchFamily="34" charset="0"/>
            </a:endParaRPr>
          </a:p>
          <a:p>
            <a:r>
              <a:rPr lang="en-IN" sz="2400" i="1" dirty="0">
                <a:latin typeface="Candara" panose="020E0502030303020204" pitchFamily="34" charset="0"/>
              </a:rPr>
              <a:t> Usage of  appropriate packages like </a:t>
            </a:r>
            <a:r>
              <a:rPr lang="en-IN" sz="2400" i="1" dirty="0" err="1">
                <a:latin typeface="Candara" panose="020E0502030303020204" pitchFamily="34" charset="0"/>
              </a:rPr>
              <a:t>numpy</a:t>
            </a:r>
            <a:r>
              <a:rPr lang="en-IN" sz="2400" i="1" dirty="0">
                <a:latin typeface="Candara" panose="020E0502030303020204" pitchFamily="34" charset="0"/>
              </a:rPr>
              <a:t> , random and aggregate functions will improve the efficiency of the code.</a:t>
            </a:r>
          </a:p>
        </p:txBody>
      </p:sp>
    </p:spTree>
    <p:extLst>
      <p:ext uri="{BB962C8B-B14F-4D97-AF65-F5344CB8AC3E}">
        <p14:creationId xmlns:p14="http://schemas.microsoft.com/office/powerpoint/2010/main" val="116365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0853-B00D-412A-B43B-A4B064CE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2093843"/>
            <a:ext cx="11075504" cy="133515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sz="12400" b="1" dirty="0">
                <a:latin typeface="Edwardian Script ITC" panose="030303020407070D08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3619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A197-A8E5-40AD-9B2F-4D7C60CA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408" y="490330"/>
            <a:ext cx="5128591" cy="6042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Done by,</a:t>
            </a:r>
          </a:p>
          <a:p>
            <a:pPr marL="0" indent="0">
              <a:buNone/>
            </a:pPr>
            <a:r>
              <a:rPr lang="en-IN" sz="3600" dirty="0">
                <a:latin typeface="Candara" panose="020E0502030303020204" pitchFamily="34" charset="0"/>
              </a:rPr>
              <a:t>	</a:t>
            </a:r>
            <a:r>
              <a:rPr lang="en-IN" sz="3600" dirty="0" err="1">
                <a:latin typeface="Candara" panose="020E0502030303020204" pitchFamily="34" charset="0"/>
              </a:rPr>
              <a:t>Sunayanaa.S</a:t>
            </a:r>
            <a:r>
              <a:rPr lang="en-IN" sz="3600" dirty="0">
                <a:latin typeface="Candara" panose="020E0502030303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3600" dirty="0">
                <a:latin typeface="Candara" panose="020E0502030303020204" pitchFamily="34" charset="0"/>
              </a:rPr>
              <a:t>	(119013040)</a:t>
            </a:r>
          </a:p>
          <a:p>
            <a:pPr marL="0" indent="0">
              <a:buNone/>
            </a:pPr>
            <a:endParaRPr lang="en-IN" sz="3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IN" sz="3600" dirty="0">
                <a:latin typeface="Candara" panose="020E0502030303020204" pitchFamily="34" charset="0"/>
              </a:rPr>
              <a:t>	</a:t>
            </a:r>
            <a:r>
              <a:rPr lang="en-IN" sz="3600" dirty="0" err="1">
                <a:latin typeface="Candara" panose="020E0502030303020204" pitchFamily="34" charset="0"/>
              </a:rPr>
              <a:t>Anuradha.K</a:t>
            </a:r>
            <a:endParaRPr lang="en-IN" sz="3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IN" sz="3600" dirty="0">
                <a:latin typeface="Candara" panose="020E0502030303020204" pitchFamily="34" charset="0"/>
              </a:rPr>
              <a:t>         (119013045)</a:t>
            </a:r>
          </a:p>
          <a:p>
            <a:pPr marL="0" indent="0">
              <a:buNone/>
            </a:pPr>
            <a:endParaRPr lang="en-IN" sz="3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IN" sz="3600" dirty="0">
                <a:latin typeface="Candara" panose="020E0502030303020204" pitchFamily="34" charset="0"/>
              </a:rPr>
              <a:t>	</a:t>
            </a:r>
            <a:r>
              <a:rPr lang="en-IN" sz="3600" dirty="0" err="1">
                <a:latin typeface="Candara" panose="020E0502030303020204" pitchFamily="34" charset="0"/>
              </a:rPr>
              <a:t>Rajaroobini.S</a:t>
            </a:r>
            <a:endParaRPr lang="en-IN" sz="3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IN" sz="3600" dirty="0">
                <a:latin typeface="Candara" panose="020E0502030303020204" pitchFamily="34" charset="0"/>
              </a:rPr>
              <a:t>	(119013028)</a:t>
            </a:r>
          </a:p>
          <a:p>
            <a:pPr marL="0" indent="0">
              <a:buNone/>
            </a:pPr>
            <a:endParaRPr lang="en-IN" sz="3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IN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6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0506-D4A6-4966-91DF-5A1C74B9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pPr algn="ctr"/>
            <a:r>
              <a:rPr lang="en-IN" sz="3600" b="1" i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What is a HMM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CA4E-F7C1-4811-B775-56B13DE9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4"/>
            <a:ext cx="10320130" cy="5063780"/>
          </a:xfrm>
        </p:spPr>
        <p:txBody>
          <a:bodyPr/>
          <a:lstStyle/>
          <a:p>
            <a:r>
              <a:rPr lang="en-IN" i="1" dirty="0">
                <a:latin typeface="Candara" panose="020E0502030303020204" pitchFamily="34" charset="0"/>
              </a:rPr>
              <a:t>HMM stands for Hidden Markov Model</a:t>
            </a:r>
          </a:p>
          <a:p>
            <a:r>
              <a:rPr lang="en-IN" i="1" dirty="0">
                <a:latin typeface="Candara" panose="020E0502030303020204" pitchFamily="34" charset="0"/>
              </a:rPr>
              <a:t>A Markov model is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 model describing a sequence of possible events </a:t>
            </a:r>
          </a:p>
          <a:p>
            <a:r>
              <a:rPr lang="en-IN" i="1" dirty="0">
                <a:latin typeface="Candara" panose="020E0502030303020204" pitchFamily="34" charset="0"/>
              </a:rPr>
              <a:t>In HMM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, the probability of each event depends only on the state attained in the previous event.</a:t>
            </a:r>
          </a:p>
          <a:p>
            <a:r>
              <a:rPr lang="en-IN" i="1" dirty="0">
                <a:latin typeface="Candara" panose="020E0502030303020204" pitchFamily="34" charset="0"/>
              </a:rPr>
              <a:t>In a Hidden Markov Model the system being modelled is assumed to be a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Markov Process </a:t>
            </a:r>
            <a:r>
              <a:rPr lang="en-IN" i="1" dirty="0">
                <a:latin typeface="Candara" panose="020E0502030303020204" pitchFamily="34" charset="0"/>
              </a:rPr>
              <a:t>but with hidden states (or unobserved) states. </a:t>
            </a:r>
          </a:p>
          <a:p>
            <a:r>
              <a:rPr lang="en-IN" i="1" dirty="0">
                <a:latin typeface="Candara" panose="020E0502030303020204" pitchFamily="34" charset="0"/>
              </a:rPr>
              <a:t>A sequence of emissions is observed, but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the sequence of states the model went through to generate the emissions is not known. </a:t>
            </a:r>
          </a:p>
          <a:p>
            <a:r>
              <a:rPr lang="en-IN" i="1" dirty="0">
                <a:latin typeface="Candara" panose="020E0502030303020204" pitchFamily="34" charset="0"/>
              </a:rPr>
              <a:t>Analyses of hidden Markov models seek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to recover the sequence of states</a:t>
            </a:r>
            <a:r>
              <a:rPr lang="en-IN" i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IN" i="1" dirty="0">
                <a:latin typeface="Candara" panose="020E0502030303020204" pitchFamily="34" charset="0"/>
              </a:rPr>
              <a:t>from the observed data with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Viterbi algorithm.</a:t>
            </a:r>
          </a:p>
          <a:p>
            <a:endParaRPr lang="en-IN" i="1" dirty="0">
              <a:latin typeface="Candara" panose="020E0502030303020204" pitchFamily="34" charset="0"/>
            </a:endParaRPr>
          </a:p>
          <a:p>
            <a:endParaRPr lang="en-IN" i="1" dirty="0">
              <a:latin typeface="Candara" panose="020E0502030303020204" pitchFamily="34" charset="0"/>
            </a:endParaRPr>
          </a:p>
          <a:p>
            <a:endParaRPr lang="en-IN" i="1" dirty="0">
              <a:latin typeface="Candara" panose="020E0502030303020204" pitchFamily="34" charset="0"/>
            </a:endParaRPr>
          </a:p>
          <a:p>
            <a:endParaRPr lang="en-IN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7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0506-D4A6-4966-91DF-5A1C74B9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Parameters of an HMM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CA4E-F7C1-4811-B775-56B13DE9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Initial probability: </a:t>
            </a:r>
            <a:r>
              <a:rPr lang="en-IN" i="1" dirty="0">
                <a:latin typeface="Candara" panose="020E0502030303020204" pitchFamily="34" charset="0"/>
              </a:rPr>
              <a:t>Initial probabilities  are the values given to choose one state among the given states.</a:t>
            </a:r>
            <a:endParaRPr lang="en-IN" i="1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IN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endParaRPr lang="en-IN" i="1" dirty="0">
              <a:latin typeface="Candara" panose="020E0502030303020204" pitchFamily="34" charset="0"/>
            </a:endParaRPr>
          </a:p>
          <a:p>
            <a:r>
              <a:rPr lang="en-IN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Transition Matrix:</a:t>
            </a:r>
            <a:r>
              <a:rPr lang="en-IN" i="1" dirty="0">
                <a:latin typeface="Candara" panose="020E0502030303020204" pitchFamily="34" charset="0"/>
              </a:rPr>
              <a:t> Transition matrix has the probability values of   transitioning from one state to another.</a:t>
            </a:r>
          </a:p>
          <a:p>
            <a:pPr marL="0" indent="0">
              <a:buNone/>
            </a:pPr>
            <a:endParaRPr lang="en-IN" i="1" dirty="0">
              <a:latin typeface="Candara" panose="020E0502030303020204" pitchFamily="34" charset="0"/>
            </a:endParaRPr>
          </a:p>
          <a:p>
            <a:r>
              <a:rPr lang="en-IN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Emission Matrix: </a:t>
            </a:r>
            <a:r>
              <a:rPr lang="en-IN" i="1" dirty="0">
                <a:latin typeface="Candara" panose="020E0502030303020204" pitchFamily="34" charset="0"/>
              </a:rPr>
              <a:t>Emission matrix contains the probabilities of the observable state given the hidden state.</a:t>
            </a:r>
          </a:p>
          <a:p>
            <a:endParaRPr lang="en-IN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0506-D4A6-4966-91DF-5A1C74B9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Implementation of HMM without using Viterbi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CA4E-F7C1-4811-B775-56B13DE95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76392"/>
          </a:xfrm>
        </p:spPr>
        <p:txBody>
          <a:bodyPr>
            <a:normAutofit fontScale="92500"/>
          </a:bodyPr>
          <a:lstStyle/>
          <a:p>
            <a:r>
              <a:rPr lang="en-IN" i="1" dirty="0">
                <a:latin typeface="Candara" panose="020E0502030303020204" pitchFamily="34" charset="0"/>
              </a:rPr>
              <a:t>We tried to create an HMM model without using </a:t>
            </a:r>
            <a:r>
              <a:rPr lang="en-IN" i="1" dirty="0" err="1">
                <a:latin typeface="Candara" panose="020E0502030303020204" pitchFamily="34" charset="0"/>
              </a:rPr>
              <a:t>viterbi</a:t>
            </a:r>
            <a:r>
              <a:rPr lang="en-IN" i="1" dirty="0">
                <a:latin typeface="Candara" panose="020E0502030303020204" pitchFamily="34" charset="0"/>
              </a:rPr>
              <a:t> algorithm</a:t>
            </a:r>
          </a:p>
          <a:p>
            <a:endParaRPr lang="en-IN" i="1" dirty="0">
              <a:latin typeface="Candara" panose="020E0502030303020204" pitchFamily="34" charset="0"/>
            </a:endParaRPr>
          </a:p>
          <a:p>
            <a:r>
              <a:rPr lang="en-IN" i="1" dirty="0">
                <a:latin typeface="Candara" panose="020E0502030303020204" pitchFamily="34" charset="0"/>
              </a:rPr>
              <a:t>Here the </a:t>
            </a:r>
            <a:r>
              <a:rPr lang="en-IN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input</a:t>
            </a:r>
            <a:r>
              <a:rPr lang="en-IN" i="1" dirty="0">
                <a:latin typeface="Candara" panose="020E0502030303020204" pitchFamily="34" charset="0"/>
              </a:rPr>
              <a:t> are the following:</a:t>
            </a:r>
          </a:p>
          <a:p>
            <a:pPr marL="0" indent="0">
              <a:buNone/>
            </a:pPr>
            <a:endParaRPr lang="en-IN" i="1" dirty="0">
              <a:latin typeface="Candara" panose="020E0502030303020204" pitchFamily="34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en-IN" sz="28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Initial probabilities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IN" sz="28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Transition matrix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IN" sz="28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Emission matrix 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IN" sz="28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Desired length of sequence to be generated</a:t>
            </a:r>
          </a:p>
          <a:p>
            <a:pPr marL="914400" lvl="2" indent="0">
              <a:buNone/>
            </a:pPr>
            <a:endParaRPr lang="en-IN" sz="2800" i="1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914400" lvl="2" indent="0">
              <a:buNone/>
            </a:pPr>
            <a:endParaRPr lang="en-IN" i="1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endParaRPr lang="en-IN" i="1" dirty="0">
              <a:latin typeface="Candara" panose="020E0502030303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D45CD4-BEBA-489B-917C-68CEFB3926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368" y="2057538"/>
            <a:ext cx="5502965" cy="3912566"/>
          </a:xfrm>
        </p:spPr>
      </p:pic>
    </p:spTree>
    <p:extLst>
      <p:ext uri="{BB962C8B-B14F-4D97-AF65-F5344CB8AC3E}">
        <p14:creationId xmlns:p14="http://schemas.microsoft.com/office/powerpoint/2010/main" val="111729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F388-3220-4F22-9761-234FA0C9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Pseudocode for HMM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E521-22A6-4B91-939A-18E962C6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099931"/>
            <a:ext cx="11714921" cy="49960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1. The values in the transition and emission matrix to be obtained from user.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2.The first observation state of the sequence is selected using the initial probability variable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(from user)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3. The variable </a:t>
            </a:r>
            <a:r>
              <a:rPr lang="en-IN" sz="2400" i="1" dirty="0" err="1">
                <a:latin typeface="Candara" panose="020E0502030303020204" pitchFamily="34" charset="0"/>
              </a:rPr>
              <a:t>firststate</a:t>
            </a:r>
            <a:r>
              <a:rPr lang="en-IN" sz="2400" i="1" dirty="0">
                <a:latin typeface="Candara" panose="020E0502030303020204" pitchFamily="34" charset="0"/>
              </a:rPr>
              <a:t> is assigned a state such that the probability of the state being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selected is the same as that in initial probability variable by using random() function from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the random module (which generates a random number between 0 and 1) and a series of if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statements.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4. This state is stored in the list ‘</a:t>
            </a:r>
            <a:r>
              <a:rPr lang="en-IN" sz="2400" i="1" dirty="0" err="1">
                <a:latin typeface="Candara" panose="020E0502030303020204" pitchFamily="34" charset="0"/>
              </a:rPr>
              <a:t>obsstates</a:t>
            </a:r>
            <a:r>
              <a:rPr lang="en-IN" sz="2400" i="1" dirty="0">
                <a:latin typeface="Candara" panose="020E0502030303020204" pitchFamily="34" charset="0"/>
              </a:rPr>
              <a:t>’.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5. The first nucleotide (hidden state) is selected using the probability values in association with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the state given by the user as emission matrix.</a:t>
            </a:r>
          </a:p>
        </p:txBody>
      </p:sp>
    </p:spTree>
    <p:extLst>
      <p:ext uri="{BB962C8B-B14F-4D97-AF65-F5344CB8AC3E}">
        <p14:creationId xmlns:p14="http://schemas.microsoft.com/office/powerpoint/2010/main" val="95817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544E-ED55-442F-A60C-4EA4E578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1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Pseudocode for HMM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1993-58B0-4AB0-A36F-940AC48E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258956"/>
            <a:ext cx="11648659" cy="54731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6. As in step 2 random() is used.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7. This nucleotide is stored in the list ‘</a:t>
            </a:r>
            <a:r>
              <a:rPr lang="en-IN" sz="2400" i="1" dirty="0" err="1">
                <a:latin typeface="Candara" panose="020E0502030303020204" pitchFamily="34" charset="0"/>
              </a:rPr>
              <a:t>newseq</a:t>
            </a:r>
            <a:r>
              <a:rPr lang="en-IN" sz="2400" i="1" dirty="0">
                <a:latin typeface="Candara" panose="020E0502030303020204" pitchFamily="34" charset="0"/>
              </a:rPr>
              <a:t>’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8. The observable state (AT-rich/GC-rich) of the previous position(1st) is obtained and stored in a variable. The observable state of the second position of the sequence(AT-rich/GC-rich) is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selected using the transition matrix. As in step(3) this can stored in </a:t>
            </a:r>
            <a:r>
              <a:rPr lang="en-IN" sz="2400" i="1" dirty="0" err="1">
                <a:latin typeface="Candara" panose="020E0502030303020204" pitchFamily="34" charset="0"/>
              </a:rPr>
              <a:t>obsstates</a:t>
            </a:r>
            <a:r>
              <a:rPr lang="en-IN" sz="2400" i="1" dirty="0">
                <a:latin typeface="Candara" panose="020E0502030303020204" pitchFamily="34" charset="0"/>
              </a:rPr>
              <a:t> by appending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it to the list.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9. The nucleotide in the second position is selected using the emission matrix. As in step(5) this is stored in </a:t>
            </a:r>
            <a:r>
              <a:rPr lang="en-IN" sz="2400" i="1" dirty="0" err="1">
                <a:latin typeface="Candara" panose="020E0502030303020204" pitchFamily="34" charset="0"/>
              </a:rPr>
              <a:t>newseq</a:t>
            </a:r>
            <a:r>
              <a:rPr lang="en-IN" sz="2400" i="1" dirty="0">
                <a:latin typeface="Candara" panose="020E0502030303020204" pitchFamily="34" charset="0"/>
              </a:rPr>
              <a:t> by appending the list.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10. Steps 6 and 7 are repeated for the remaining positions in the sequence of length=</a:t>
            </a:r>
            <a:r>
              <a:rPr lang="en-IN" sz="2400" i="1" dirty="0" err="1">
                <a:latin typeface="Candara" panose="020E0502030303020204" pitchFamily="34" charset="0"/>
              </a:rPr>
              <a:t>seqlen</a:t>
            </a:r>
            <a:r>
              <a:rPr lang="en-IN" sz="2400" i="1" dirty="0"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2400" i="1" dirty="0">
                <a:latin typeface="Candara" panose="020E0502030303020204" pitchFamily="34" charset="0"/>
              </a:rPr>
              <a:t>11. Print </a:t>
            </a:r>
            <a:r>
              <a:rPr lang="en-IN" sz="2400" i="1" dirty="0" err="1">
                <a:latin typeface="Candara" panose="020E0502030303020204" pitchFamily="34" charset="0"/>
              </a:rPr>
              <a:t>newseq</a:t>
            </a:r>
            <a:r>
              <a:rPr lang="en-IN" sz="2400" i="1" dirty="0">
                <a:latin typeface="Candara" panose="020E0502030303020204" pitchFamily="34" charset="0"/>
              </a:rPr>
              <a:t> to get the sequence predicted by HMM.</a:t>
            </a:r>
          </a:p>
          <a:p>
            <a:pPr marL="0" indent="0">
              <a:buNone/>
            </a:pPr>
            <a:endParaRPr lang="en-IN" sz="24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3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E724-D908-4430-8FA0-2C292720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en-IN" sz="4000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Pseudocode for Viterbi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83E3-0D75-4A83-A0F3-76A24251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9310"/>
            <a:ext cx="10823917" cy="4783015"/>
          </a:xfrm>
        </p:spPr>
        <p:txBody>
          <a:bodyPr>
            <a:normAutofit fontScale="92500"/>
          </a:bodyPr>
          <a:lstStyle/>
          <a:p>
            <a:pPr lvl="0"/>
            <a:r>
              <a:rPr lang="en-IN" i="1" dirty="0">
                <a:latin typeface="Candara" panose="020E0502030303020204" pitchFamily="34" charset="0"/>
              </a:rPr>
              <a:t>The values in the transition and emission matrix to be obtained from user.</a:t>
            </a:r>
          </a:p>
          <a:p>
            <a:pPr lvl="0"/>
            <a:r>
              <a:rPr lang="en-IN" i="1" dirty="0">
                <a:latin typeface="Candara" panose="020E0502030303020204" pitchFamily="34" charset="0"/>
              </a:rPr>
              <a:t>The first observation state of the sequence is selected using the initial probability variable (from user)</a:t>
            </a:r>
          </a:p>
          <a:p>
            <a:pPr lvl="0"/>
            <a:r>
              <a:rPr lang="en-IN" i="1" dirty="0">
                <a:latin typeface="Candara" panose="020E0502030303020204" pitchFamily="34" charset="0"/>
              </a:rPr>
              <a:t>The variable </a:t>
            </a:r>
            <a:r>
              <a:rPr lang="en-IN" i="1" dirty="0" err="1">
                <a:latin typeface="Candara" panose="020E0502030303020204" pitchFamily="34" charset="0"/>
              </a:rPr>
              <a:t>firststate</a:t>
            </a:r>
            <a:r>
              <a:rPr lang="en-IN" i="1" dirty="0">
                <a:latin typeface="Candara" panose="020E0502030303020204" pitchFamily="34" charset="0"/>
              </a:rPr>
              <a:t> is assigned a state such that the probability of the state being  selected is the same as that in initial probability variable by using random() function from the random module (which generates a random number between 0 and 1) and a series of if statements.</a:t>
            </a:r>
          </a:p>
          <a:p>
            <a:pPr lvl="0"/>
            <a:r>
              <a:rPr lang="en-IN" i="1" dirty="0">
                <a:latin typeface="Candara" panose="020E0502030303020204" pitchFamily="34" charset="0"/>
              </a:rPr>
              <a:t>This state is stored in the list '</a:t>
            </a:r>
            <a:r>
              <a:rPr lang="en-IN" i="1" dirty="0" err="1">
                <a:latin typeface="Candara" panose="020E0502030303020204" pitchFamily="34" charset="0"/>
              </a:rPr>
              <a:t>obsstates</a:t>
            </a:r>
            <a:r>
              <a:rPr lang="en-IN" i="1" dirty="0">
                <a:latin typeface="Candara" panose="020E0502030303020204" pitchFamily="34" charset="0"/>
              </a:rPr>
              <a:t>'.</a:t>
            </a:r>
          </a:p>
          <a:p>
            <a:pPr lvl="0"/>
            <a:r>
              <a:rPr lang="en-IN" i="1" dirty="0">
                <a:latin typeface="Candara" panose="020E0502030303020204" pitchFamily="34" charset="0"/>
              </a:rPr>
              <a:t>The first nucleotide (hidden state) is selected using the probability values in association with the state given by the user as emission matrix.</a:t>
            </a:r>
          </a:p>
        </p:txBody>
      </p:sp>
    </p:spTree>
    <p:extLst>
      <p:ext uri="{BB962C8B-B14F-4D97-AF65-F5344CB8AC3E}">
        <p14:creationId xmlns:p14="http://schemas.microsoft.com/office/powerpoint/2010/main" val="274324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8830-B317-467C-8442-292A53E2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rgbClr val="002060"/>
                </a:solidFill>
              </a:rPr>
              <a:t>Pseudocode for Viterbi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D1CB-FB70-421C-8D85-7678AAF6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055"/>
            <a:ext cx="10515600" cy="450290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N" i="1" dirty="0">
                <a:latin typeface="Candara" panose="020E0502030303020204" pitchFamily="34" charset="0"/>
              </a:rPr>
              <a:t>As in step 2 random() is used.</a:t>
            </a:r>
          </a:p>
          <a:p>
            <a:pPr lvl="0"/>
            <a:r>
              <a:rPr lang="en-IN" i="1" dirty="0">
                <a:latin typeface="Candara" panose="020E0502030303020204" pitchFamily="34" charset="0"/>
              </a:rPr>
              <a:t>This nucleotide is stored in the list '</a:t>
            </a:r>
            <a:r>
              <a:rPr lang="en-IN" i="1" dirty="0" err="1">
                <a:latin typeface="Candara" panose="020E0502030303020204" pitchFamily="34" charset="0"/>
              </a:rPr>
              <a:t>newseq</a:t>
            </a:r>
            <a:r>
              <a:rPr lang="en-IN" i="1" dirty="0">
                <a:latin typeface="Candara" panose="020E0502030303020204" pitchFamily="34" charset="0"/>
              </a:rPr>
              <a:t>'.</a:t>
            </a:r>
          </a:p>
          <a:p>
            <a:pPr lvl="0"/>
            <a:r>
              <a:rPr lang="en-IN" i="1" dirty="0">
                <a:latin typeface="Candara" panose="020E0502030303020204" pitchFamily="34" charset="0"/>
              </a:rPr>
              <a:t>The observable state (AT-rich/GC-rich) of the previous position(1st) is obtained and stored in a variable. The observable state of the second position of the sequence(AT-rich/GC-rich) is selected using the transition matrix. As in step(3) this can stored in '</a:t>
            </a:r>
            <a:r>
              <a:rPr lang="en-IN" i="1" dirty="0" err="1">
                <a:latin typeface="Candara" panose="020E0502030303020204" pitchFamily="34" charset="0"/>
              </a:rPr>
              <a:t>obsstates</a:t>
            </a:r>
            <a:r>
              <a:rPr lang="en-IN" i="1" dirty="0">
                <a:latin typeface="Candara" panose="020E0502030303020204" pitchFamily="34" charset="0"/>
              </a:rPr>
              <a:t>' by appending it to the list.</a:t>
            </a:r>
          </a:p>
          <a:p>
            <a:pPr lvl="0"/>
            <a:r>
              <a:rPr lang="en-IN" i="1" dirty="0">
                <a:latin typeface="Candara" panose="020E0502030303020204" pitchFamily="34" charset="0"/>
              </a:rPr>
              <a:t>The nucleotide in the second position is selected using the emission matrix. As in step(5) this is stored in '</a:t>
            </a:r>
            <a:r>
              <a:rPr lang="en-IN" i="1" dirty="0" err="1">
                <a:latin typeface="Candara" panose="020E0502030303020204" pitchFamily="34" charset="0"/>
              </a:rPr>
              <a:t>newseq</a:t>
            </a:r>
            <a:r>
              <a:rPr lang="en-IN" i="1" dirty="0">
                <a:latin typeface="Candara" panose="020E0502030303020204" pitchFamily="34" charset="0"/>
              </a:rPr>
              <a:t>' by appending the list.</a:t>
            </a:r>
          </a:p>
          <a:p>
            <a:pPr lvl="0"/>
            <a:r>
              <a:rPr lang="en-IN" i="1" dirty="0">
                <a:latin typeface="Candara" panose="020E0502030303020204" pitchFamily="34" charset="0"/>
              </a:rPr>
              <a:t>Steps 6 and 7 are repeated for the remaining positions in the sequence of length=</a:t>
            </a:r>
            <a:r>
              <a:rPr lang="en-IN" i="1" dirty="0" err="1">
                <a:latin typeface="Candara" panose="020E0502030303020204" pitchFamily="34" charset="0"/>
              </a:rPr>
              <a:t>seqlen</a:t>
            </a:r>
            <a:r>
              <a:rPr lang="en-IN" i="1" dirty="0">
                <a:latin typeface="Candara" panose="020E0502030303020204" pitchFamily="34" charset="0"/>
              </a:rPr>
              <a:t>.</a:t>
            </a:r>
          </a:p>
          <a:p>
            <a:pPr lvl="0"/>
            <a:r>
              <a:rPr lang="en-IN" i="1" dirty="0">
                <a:latin typeface="Candara" panose="020E0502030303020204" pitchFamily="34" charset="0"/>
              </a:rPr>
              <a:t>Print </a:t>
            </a:r>
            <a:r>
              <a:rPr lang="en-IN" i="1" dirty="0" err="1">
                <a:latin typeface="Candara" panose="020E0502030303020204" pitchFamily="34" charset="0"/>
              </a:rPr>
              <a:t>newseq</a:t>
            </a:r>
            <a:r>
              <a:rPr lang="en-IN" i="1" dirty="0">
                <a:latin typeface="Candara" panose="020E0502030303020204" pitchFamily="34" charset="0"/>
              </a:rPr>
              <a:t> to get the sequence predicted by HMM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53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863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Edwardian Script ITC</vt:lpstr>
      <vt:lpstr>Office Theme</vt:lpstr>
      <vt:lpstr>Python Project   Implementation of Hidden Markov Model and some HMM Applications</vt:lpstr>
      <vt:lpstr>PowerPoint Presentation</vt:lpstr>
      <vt:lpstr>What is a HMM ?</vt:lpstr>
      <vt:lpstr>Parameters of an HMM model</vt:lpstr>
      <vt:lpstr>Implementation of HMM without using Viterbi algorithm</vt:lpstr>
      <vt:lpstr>Pseudocode for HMM </vt:lpstr>
      <vt:lpstr>Pseudocode for HMM</vt:lpstr>
      <vt:lpstr>Pseudocode for Viterbi</vt:lpstr>
      <vt:lpstr>Pseudocode for Viterbi</vt:lpstr>
      <vt:lpstr>Applications of HMM </vt:lpstr>
      <vt:lpstr>Input</vt:lpstr>
      <vt:lpstr>Output</vt:lpstr>
      <vt:lpstr>Demonstration Input and Output</vt:lpstr>
      <vt:lpstr>How can it be Improved?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rajaroobini s</dc:creator>
  <cp:lastModifiedBy>rajaroobini s</cp:lastModifiedBy>
  <cp:revision>52</cp:revision>
  <dcterms:created xsi:type="dcterms:W3CDTF">2018-10-09T04:15:01Z</dcterms:created>
  <dcterms:modified xsi:type="dcterms:W3CDTF">2018-10-09T16:28:40Z</dcterms:modified>
</cp:coreProperties>
</file>