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0" r:id="rId1"/>
  </p:sldMasterIdLst>
  <p:sldIdLst>
    <p:sldId id="258" r:id="rId2"/>
    <p:sldId id="259" r:id="rId3"/>
    <p:sldId id="260" r:id="rId4"/>
    <p:sldId id="261" r:id="rId5"/>
    <p:sldId id="262" r:id="rId6"/>
    <p:sldId id="263" r:id="rId7"/>
    <p:sldId id="267" r:id="rId8"/>
    <p:sldId id="268" r:id="rId9"/>
    <p:sldId id="264" r:id="rId10"/>
    <p:sldId id="265" r:id="rId11"/>
    <p:sldId id="266"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45FE8A-97C5-43B1-AF78-5A578553E36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A9345D3-66C2-4BCE-8F67-7903D8E7F220}">
      <dgm:prSet phldrT="[Text]"/>
      <dgm:spPr/>
      <dgm:t>
        <a:bodyPr/>
        <a:lstStyle/>
        <a:p>
          <a:r>
            <a:rPr lang="en-US" dirty="0" smtClean="0"/>
            <a:t>START</a:t>
          </a:r>
          <a:endParaRPr lang="en-US" dirty="0"/>
        </a:p>
      </dgm:t>
    </dgm:pt>
    <dgm:pt modelId="{8D80EFD0-1115-422D-A6BA-72FC18E1859E}" type="parTrans" cxnId="{F564DB20-E188-4C2F-BF8B-056B25DB3653}">
      <dgm:prSet/>
      <dgm:spPr/>
      <dgm:t>
        <a:bodyPr/>
        <a:lstStyle/>
        <a:p>
          <a:endParaRPr lang="en-US"/>
        </a:p>
      </dgm:t>
    </dgm:pt>
    <dgm:pt modelId="{B1CF9070-33CB-4D2D-9973-39879A37BCFD}" type="sibTrans" cxnId="{F564DB20-E188-4C2F-BF8B-056B25DB3653}">
      <dgm:prSet/>
      <dgm:spPr/>
      <dgm:t>
        <a:bodyPr/>
        <a:lstStyle/>
        <a:p>
          <a:endParaRPr lang="en-US"/>
        </a:p>
      </dgm:t>
    </dgm:pt>
    <dgm:pt modelId="{577C3020-A7A6-4C28-88E0-C038B19B7047}">
      <dgm:prSet phldrT="[Text]"/>
      <dgm:spPr/>
      <dgm:t>
        <a:bodyPr/>
        <a:lstStyle/>
        <a:p>
          <a:r>
            <a:rPr lang="en-US" dirty="0" smtClean="0"/>
            <a:t>INPUT PATTERN AND TEXT</a:t>
          </a:r>
          <a:endParaRPr lang="en-US" dirty="0"/>
        </a:p>
      </dgm:t>
    </dgm:pt>
    <dgm:pt modelId="{C5B71C6C-B58B-4C1A-AD87-5C9590ACD78E}" type="parTrans" cxnId="{027B4811-C609-414E-B5A4-883D3D670A99}">
      <dgm:prSet/>
      <dgm:spPr/>
      <dgm:t>
        <a:bodyPr/>
        <a:lstStyle/>
        <a:p>
          <a:endParaRPr lang="en-US"/>
        </a:p>
      </dgm:t>
    </dgm:pt>
    <dgm:pt modelId="{7072D7FC-D522-4FE3-A20A-37423F6B67F4}" type="sibTrans" cxnId="{027B4811-C609-414E-B5A4-883D3D670A99}">
      <dgm:prSet/>
      <dgm:spPr/>
      <dgm:t>
        <a:bodyPr/>
        <a:lstStyle/>
        <a:p>
          <a:endParaRPr lang="en-US"/>
        </a:p>
      </dgm:t>
    </dgm:pt>
    <dgm:pt modelId="{A4F76E58-05F6-45E7-ADE0-4EF3BDAE2201}">
      <dgm:prSet phldrT="[Text]"/>
      <dgm:spPr/>
      <dgm:t>
        <a:bodyPr/>
        <a:lstStyle/>
        <a:p>
          <a:r>
            <a:rPr lang="en-US" dirty="0" smtClean="0"/>
            <a:t>CALCULATE ALL OCCURANCE OF PATTERN IN TEXT</a:t>
          </a:r>
          <a:endParaRPr lang="en-US" dirty="0"/>
        </a:p>
      </dgm:t>
    </dgm:pt>
    <dgm:pt modelId="{B0AD8CEE-5150-4054-9CE2-68153885C5F3}" type="parTrans" cxnId="{4B4CD539-32FB-4C60-830C-1AEBE29FC34C}">
      <dgm:prSet/>
      <dgm:spPr/>
      <dgm:t>
        <a:bodyPr/>
        <a:lstStyle/>
        <a:p>
          <a:endParaRPr lang="en-US"/>
        </a:p>
      </dgm:t>
    </dgm:pt>
    <dgm:pt modelId="{658B61B2-4136-4F15-9750-E87EA04D5177}" type="sibTrans" cxnId="{4B4CD539-32FB-4C60-830C-1AEBE29FC34C}">
      <dgm:prSet/>
      <dgm:spPr/>
      <dgm:t>
        <a:bodyPr/>
        <a:lstStyle/>
        <a:p>
          <a:endParaRPr lang="en-US"/>
        </a:p>
      </dgm:t>
    </dgm:pt>
    <dgm:pt modelId="{F5400CFD-C508-4D18-AD7A-F74E49C7BCE5}">
      <dgm:prSet phldrT="[Text]"/>
      <dgm:spPr/>
      <dgm:t>
        <a:bodyPr/>
        <a:lstStyle/>
        <a:p>
          <a:r>
            <a:rPr lang="en-US" dirty="0" smtClean="0"/>
            <a:t>COMPUTE TF TABLE</a:t>
          </a:r>
          <a:endParaRPr lang="en-US" dirty="0"/>
        </a:p>
      </dgm:t>
    </dgm:pt>
    <dgm:pt modelId="{42AEC6B2-EF1B-409E-90C5-339833DA455F}" type="parTrans" cxnId="{55A88EEB-0A8C-4FB3-B1BE-47C4420E58F3}">
      <dgm:prSet/>
      <dgm:spPr/>
      <dgm:t>
        <a:bodyPr/>
        <a:lstStyle/>
        <a:p>
          <a:endParaRPr lang="en-US"/>
        </a:p>
      </dgm:t>
    </dgm:pt>
    <dgm:pt modelId="{4E50134A-7534-4884-96D6-47BB691E22D6}" type="sibTrans" cxnId="{55A88EEB-0A8C-4FB3-B1BE-47C4420E58F3}">
      <dgm:prSet/>
      <dgm:spPr/>
      <dgm:t>
        <a:bodyPr/>
        <a:lstStyle/>
        <a:p>
          <a:endParaRPr lang="en-US"/>
        </a:p>
      </dgm:t>
    </dgm:pt>
    <dgm:pt modelId="{9B613372-7C3E-4FF2-9909-9D77F60AE6CD}">
      <dgm:prSet phldrT="[Text]"/>
      <dgm:spPr/>
      <dgm:t>
        <a:bodyPr/>
        <a:lstStyle/>
        <a:p>
          <a:r>
            <a:rPr lang="en-US" dirty="0" smtClean="0"/>
            <a:t>CALCULATE  NEXT STATE</a:t>
          </a:r>
          <a:endParaRPr lang="en-US" dirty="0"/>
        </a:p>
      </dgm:t>
    </dgm:pt>
    <dgm:pt modelId="{7F313713-CF67-4EB4-A398-BC1A31D9A15B}" type="parTrans" cxnId="{E3C74810-95B5-4A1C-B403-4562E3E6EED4}">
      <dgm:prSet/>
      <dgm:spPr/>
      <dgm:t>
        <a:bodyPr/>
        <a:lstStyle/>
        <a:p>
          <a:endParaRPr lang="en-US"/>
        </a:p>
      </dgm:t>
    </dgm:pt>
    <dgm:pt modelId="{3997065D-825A-40DB-886D-5CDDE3EDEC2E}" type="sibTrans" cxnId="{E3C74810-95B5-4A1C-B403-4562E3E6EED4}">
      <dgm:prSet/>
      <dgm:spPr/>
      <dgm:t>
        <a:bodyPr/>
        <a:lstStyle/>
        <a:p>
          <a:endParaRPr lang="en-US"/>
        </a:p>
      </dgm:t>
    </dgm:pt>
    <dgm:pt modelId="{F6BC539A-C3C7-4419-B215-3CDFD887401E}" type="pres">
      <dgm:prSet presAssocID="{AE45FE8A-97C5-43B1-AF78-5A578553E36D}" presName="Name0" presStyleCnt="0">
        <dgm:presLayoutVars>
          <dgm:dir/>
          <dgm:animLvl val="lvl"/>
          <dgm:resizeHandles val="exact"/>
        </dgm:presLayoutVars>
      </dgm:prSet>
      <dgm:spPr/>
      <dgm:t>
        <a:bodyPr/>
        <a:lstStyle/>
        <a:p>
          <a:endParaRPr lang="en-US"/>
        </a:p>
      </dgm:t>
    </dgm:pt>
    <dgm:pt modelId="{FEF2D18F-8742-4717-BBCA-2E8B6CF3A7C9}" type="pres">
      <dgm:prSet presAssocID="{9B613372-7C3E-4FF2-9909-9D77F60AE6CD}" presName="boxAndChildren" presStyleCnt="0"/>
      <dgm:spPr/>
    </dgm:pt>
    <dgm:pt modelId="{925A6CBF-7E78-448C-8669-839FE4BF1912}" type="pres">
      <dgm:prSet presAssocID="{9B613372-7C3E-4FF2-9909-9D77F60AE6CD}" presName="parentTextBox" presStyleLbl="node1" presStyleIdx="0" presStyleCnt="3"/>
      <dgm:spPr/>
      <dgm:t>
        <a:bodyPr/>
        <a:lstStyle/>
        <a:p>
          <a:endParaRPr lang="en-US"/>
        </a:p>
      </dgm:t>
    </dgm:pt>
    <dgm:pt modelId="{55DAE2B9-E173-45F0-B362-41459B78D070}" type="pres">
      <dgm:prSet presAssocID="{658B61B2-4136-4F15-9750-E87EA04D5177}" presName="sp" presStyleCnt="0"/>
      <dgm:spPr/>
    </dgm:pt>
    <dgm:pt modelId="{6836A3F0-B8A9-48CD-A685-07DFA075036F}" type="pres">
      <dgm:prSet presAssocID="{A4F76E58-05F6-45E7-ADE0-4EF3BDAE2201}" presName="arrowAndChildren" presStyleCnt="0"/>
      <dgm:spPr/>
    </dgm:pt>
    <dgm:pt modelId="{25C99825-B3E5-4B41-A151-A1E539EE544F}" type="pres">
      <dgm:prSet presAssocID="{A4F76E58-05F6-45E7-ADE0-4EF3BDAE2201}" presName="parentTextArrow" presStyleLbl="node1" presStyleIdx="0" presStyleCnt="3"/>
      <dgm:spPr/>
      <dgm:t>
        <a:bodyPr/>
        <a:lstStyle/>
        <a:p>
          <a:endParaRPr lang="en-US"/>
        </a:p>
      </dgm:t>
    </dgm:pt>
    <dgm:pt modelId="{751F9A03-F15F-4F9A-88E3-5D12E83679DD}" type="pres">
      <dgm:prSet presAssocID="{A4F76E58-05F6-45E7-ADE0-4EF3BDAE2201}" presName="arrow" presStyleLbl="node1" presStyleIdx="1" presStyleCnt="3"/>
      <dgm:spPr/>
      <dgm:t>
        <a:bodyPr/>
        <a:lstStyle/>
        <a:p>
          <a:endParaRPr lang="en-US"/>
        </a:p>
      </dgm:t>
    </dgm:pt>
    <dgm:pt modelId="{5DB69D88-4C05-441F-A1F5-ABFCE51840DF}" type="pres">
      <dgm:prSet presAssocID="{A4F76E58-05F6-45E7-ADE0-4EF3BDAE2201}" presName="descendantArrow" presStyleCnt="0"/>
      <dgm:spPr/>
    </dgm:pt>
    <dgm:pt modelId="{A50E5EE6-956B-4386-B69B-01C9929E284F}" type="pres">
      <dgm:prSet presAssocID="{F5400CFD-C508-4D18-AD7A-F74E49C7BCE5}" presName="childTextArrow" presStyleLbl="fgAccFollowNode1" presStyleIdx="0" presStyleCnt="2">
        <dgm:presLayoutVars>
          <dgm:bulletEnabled val="1"/>
        </dgm:presLayoutVars>
      </dgm:prSet>
      <dgm:spPr/>
      <dgm:t>
        <a:bodyPr/>
        <a:lstStyle/>
        <a:p>
          <a:endParaRPr lang="en-US"/>
        </a:p>
      </dgm:t>
    </dgm:pt>
    <dgm:pt modelId="{B338F81C-A1A6-425F-B02E-16327AA97365}" type="pres">
      <dgm:prSet presAssocID="{B1CF9070-33CB-4D2D-9973-39879A37BCFD}" presName="sp" presStyleCnt="0"/>
      <dgm:spPr/>
    </dgm:pt>
    <dgm:pt modelId="{E3431040-CCE4-4835-A5B6-7A5D4290D149}" type="pres">
      <dgm:prSet presAssocID="{FA9345D3-66C2-4BCE-8F67-7903D8E7F220}" presName="arrowAndChildren" presStyleCnt="0"/>
      <dgm:spPr/>
    </dgm:pt>
    <dgm:pt modelId="{44700090-59D6-4E69-84CC-1379CC6F417A}" type="pres">
      <dgm:prSet presAssocID="{FA9345D3-66C2-4BCE-8F67-7903D8E7F220}" presName="parentTextArrow" presStyleLbl="node1" presStyleIdx="1" presStyleCnt="3"/>
      <dgm:spPr/>
      <dgm:t>
        <a:bodyPr/>
        <a:lstStyle/>
        <a:p>
          <a:endParaRPr lang="en-US"/>
        </a:p>
      </dgm:t>
    </dgm:pt>
    <dgm:pt modelId="{4D18D904-4439-4D6D-9A60-53A0B653AA0D}" type="pres">
      <dgm:prSet presAssocID="{FA9345D3-66C2-4BCE-8F67-7903D8E7F220}" presName="arrow" presStyleLbl="node1" presStyleIdx="2" presStyleCnt="3"/>
      <dgm:spPr/>
      <dgm:t>
        <a:bodyPr/>
        <a:lstStyle/>
        <a:p>
          <a:endParaRPr lang="en-US"/>
        </a:p>
      </dgm:t>
    </dgm:pt>
    <dgm:pt modelId="{1089101A-4C4A-4D34-8CFE-803325D7AEB4}" type="pres">
      <dgm:prSet presAssocID="{FA9345D3-66C2-4BCE-8F67-7903D8E7F220}" presName="descendantArrow" presStyleCnt="0"/>
      <dgm:spPr/>
    </dgm:pt>
    <dgm:pt modelId="{02E0E2E5-7389-4407-86BD-39F2DD56FE02}" type="pres">
      <dgm:prSet presAssocID="{577C3020-A7A6-4C28-88E0-C038B19B7047}" presName="childTextArrow" presStyleLbl="fgAccFollowNode1" presStyleIdx="1" presStyleCnt="2">
        <dgm:presLayoutVars>
          <dgm:bulletEnabled val="1"/>
        </dgm:presLayoutVars>
      </dgm:prSet>
      <dgm:spPr/>
      <dgm:t>
        <a:bodyPr/>
        <a:lstStyle/>
        <a:p>
          <a:endParaRPr lang="en-US"/>
        </a:p>
      </dgm:t>
    </dgm:pt>
  </dgm:ptLst>
  <dgm:cxnLst>
    <dgm:cxn modelId="{50D6E4D9-66D7-451D-B5AE-063FDB013EA1}" type="presOf" srcId="{A4F76E58-05F6-45E7-ADE0-4EF3BDAE2201}" destId="{25C99825-B3E5-4B41-A151-A1E539EE544F}" srcOrd="0" destOrd="0" presId="urn:microsoft.com/office/officeart/2005/8/layout/process4"/>
    <dgm:cxn modelId="{B574C140-0698-43FD-94DD-B321263EBC9E}" type="presOf" srcId="{9B613372-7C3E-4FF2-9909-9D77F60AE6CD}" destId="{925A6CBF-7E78-448C-8669-839FE4BF1912}" srcOrd="0" destOrd="0" presId="urn:microsoft.com/office/officeart/2005/8/layout/process4"/>
    <dgm:cxn modelId="{3A499E54-C501-4BE0-9123-72571572AE13}" type="presOf" srcId="{577C3020-A7A6-4C28-88E0-C038B19B7047}" destId="{02E0E2E5-7389-4407-86BD-39F2DD56FE02}" srcOrd="0" destOrd="0" presId="urn:microsoft.com/office/officeart/2005/8/layout/process4"/>
    <dgm:cxn modelId="{55A88EEB-0A8C-4FB3-B1BE-47C4420E58F3}" srcId="{A4F76E58-05F6-45E7-ADE0-4EF3BDAE2201}" destId="{F5400CFD-C508-4D18-AD7A-F74E49C7BCE5}" srcOrd="0" destOrd="0" parTransId="{42AEC6B2-EF1B-409E-90C5-339833DA455F}" sibTransId="{4E50134A-7534-4884-96D6-47BB691E22D6}"/>
    <dgm:cxn modelId="{704C2FC8-7E24-4F04-AE4B-67876F7C7D58}" type="presOf" srcId="{F5400CFD-C508-4D18-AD7A-F74E49C7BCE5}" destId="{A50E5EE6-956B-4386-B69B-01C9929E284F}" srcOrd="0" destOrd="0" presId="urn:microsoft.com/office/officeart/2005/8/layout/process4"/>
    <dgm:cxn modelId="{F564DB20-E188-4C2F-BF8B-056B25DB3653}" srcId="{AE45FE8A-97C5-43B1-AF78-5A578553E36D}" destId="{FA9345D3-66C2-4BCE-8F67-7903D8E7F220}" srcOrd="0" destOrd="0" parTransId="{8D80EFD0-1115-422D-A6BA-72FC18E1859E}" sibTransId="{B1CF9070-33CB-4D2D-9973-39879A37BCFD}"/>
    <dgm:cxn modelId="{027B4811-C609-414E-B5A4-883D3D670A99}" srcId="{FA9345D3-66C2-4BCE-8F67-7903D8E7F220}" destId="{577C3020-A7A6-4C28-88E0-C038B19B7047}" srcOrd="0" destOrd="0" parTransId="{C5B71C6C-B58B-4C1A-AD87-5C9590ACD78E}" sibTransId="{7072D7FC-D522-4FE3-A20A-37423F6B67F4}"/>
    <dgm:cxn modelId="{D53C07E6-C192-4DBA-9E48-755179F12CAA}" type="presOf" srcId="{FA9345D3-66C2-4BCE-8F67-7903D8E7F220}" destId="{44700090-59D6-4E69-84CC-1379CC6F417A}" srcOrd="0" destOrd="0" presId="urn:microsoft.com/office/officeart/2005/8/layout/process4"/>
    <dgm:cxn modelId="{6BD24BE5-2C6F-449C-AF7A-3C124B37708E}" type="presOf" srcId="{A4F76E58-05F6-45E7-ADE0-4EF3BDAE2201}" destId="{751F9A03-F15F-4F9A-88E3-5D12E83679DD}" srcOrd="1" destOrd="0" presId="urn:microsoft.com/office/officeart/2005/8/layout/process4"/>
    <dgm:cxn modelId="{EDB58966-1C73-41EC-B2A7-085BB0C4B567}" type="presOf" srcId="{FA9345D3-66C2-4BCE-8F67-7903D8E7F220}" destId="{4D18D904-4439-4D6D-9A60-53A0B653AA0D}" srcOrd="1" destOrd="0" presId="urn:microsoft.com/office/officeart/2005/8/layout/process4"/>
    <dgm:cxn modelId="{A99B8564-985A-4B3F-BE74-E86EA58BE600}" type="presOf" srcId="{AE45FE8A-97C5-43B1-AF78-5A578553E36D}" destId="{F6BC539A-C3C7-4419-B215-3CDFD887401E}" srcOrd="0" destOrd="0" presId="urn:microsoft.com/office/officeart/2005/8/layout/process4"/>
    <dgm:cxn modelId="{E3C74810-95B5-4A1C-B403-4562E3E6EED4}" srcId="{AE45FE8A-97C5-43B1-AF78-5A578553E36D}" destId="{9B613372-7C3E-4FF2-9909-9D77F60AE6CD}" srcOrd="2" destOrd="0" parTransId="{7F313713-CF67-4EB4-A398-BC1A31D9A15B}" sibTransId="{3997065D-825A-40DB-886D-5CDDE3EDEC2E}"/>
    <dgm:cxn modelId="{4B4CD539-32FB-4C60-830C-1AEBE29FC34C}" srcId="{AE45FE8A-97C5-43B1-AF78-5A578553E36D}" destId="{A4F76E58-05F6-45E7-ADE0-4EF3BDAE2201}" srcOrd="1" destOrd="0" parTransId="{B0AD8CEE-5150-4054-9CE2-68153885C5F3}" sibTransId="{658B61B2-4136-4F15-9750-E87EA04D5177}"/>
    <dgm:cxn modelId="{6E43A59D-65EA-4322-AAC4-EB56EA6E8531}" type="presParOf" srcId="{F6BC539A-C3C7-4419-B215-3CDFD887401E}" destId="{FEF2D18F-8742-4717-BBCA-2E8B6CF3A7C9}" srcOrd="0" destOrd="0" presId="urn:microsoft.com/office/officeart/2005/8/layout/process4"/>
    <dgm:cxn modelId="{E4C9BF23-AB5A-4E2C-8874-5D0C078B3527}" type="presParOf" srcId="{FEF2D18F-8742-4717-BBCA-2E8B6CF3A7C9}" destId="{925A6CBF-7E78-448C-8669-839FE4BF1912}" srcOrd="0" destOrd="0" presId="urn:microsoft.com/office/officeart/2005/8/layout/process4"/>
    <dgm:cxn modelId="{0A62D0D2-F8AB-4359-AA8C-82E757D43961}" type="presParOf" srcId="{F6BC539A-C3C7-4419-B215-3CDFD887401E}" destId="{55DAE2B9-E173-45F0-B362-41459B78D070}" srcOrd="1" destOrd="0" presId="urn:microsoft.com/office/officeart/2005/8/layout/process4"/>
    <dgm:cxn modelId="{CD3DF04D-B575-4BA6-9BAE-9B0AE652BBA5}" type="presParOf" srcId="{F6BC539A-C3C7-4419-B215-3CDFD887401E}" destId="{6836A3F0-B8A9-48CD-A685-07DFA075036F}" srcOrd="2" destOrd="0" presId="urn:microsoft.com/office/officeart/2005/8/layout/process4"/>
    <dgm:cxn modelId="{9C578FDD-8E0D-4A6A-87CB-9E7B910B2CB7}" type="presParOf" srcId="{6836A3F0-B8A9-48CD-A685-07DFA075036F}" destId="{25C99825-B3E5-4B41-A151-A1E539EE544F}" srcOrd="0" destOrd="0" presId="urn:microsoft.com/office/officeart/2005/8/layout/process4"/>
    <dgm:cxn modelId="{A80DE06B-6F6B-4CEE-86BD-CBAC46D815B7}" type="presParOf" srcId="{6836A3F0-B8A9-48CD-A685-07DFA075036F}" destId="{751F9A03-F15F-4F9A-88E3-5D12E83679DD}" srcOrd="1" destOrd="0" presId="urn:microsoft.com/office/officeart/2005/8/layout/process4"/>
    <dgm:cxn modelId="{11281EBA-03B3-48DB-96F4-F68D88CE91B6}" type="presParOf" srcId="{6836A3F0-B8A9-48CD-A685-07DFA075036F}" destId="{5DB69D88-4C05-441F-A1F5-ABFCE51840DF}" srcOrd="2" destOrd="0" presId="urn:microsoft.com/office/officeart/2005/8/layout/process4"/>
    <dgm:cxn modelId="{391AB48E-AC2B-4A0A-A72F-AC3E8D30F2ED}" type="presParOf" srcId="{5DB69D88-4C05-441F-A1F5-ABFCE51840DF}" destId="{A50E5EE6-956B-4386-B69B-01C9929E284F}" srcOrd="0" destOrd="0" presId="urn:microsoft.com/office/officeart/2005/8/layout/process4"/>
    <dgm:cxn modelId="{6404608B-605F-4C17-BAD0-EC578E9216F3}" type="presParOf" srcId="{F6BC539A-C3C7-4419-B215-3CDFD887401E}" destId="{B338F81C-A1A6-425F-B02E-16327AA97365}" srcOrd="3" destOrd="0" presId="urn:microsoft.com/office/officeart/2005/8/layout/process4"/>
    <dgm:cxn modelId="{C977C254-2BA1-4CB7-A436-67108823301E}" type="presParOf" srcId="{F6BC539A-C3C7-4419-B215-3CDFD887401E}" destId="{E3431040-CCE4-4835-A5B6-7A5D4290D149}" srcOrd="4" destOrd="0" presId="urn:microsoft.com/office/officeart/2005/8/layout/process4"/>
    <dgm:cxn modelId="{2EA9C94D-3221-4198-99DF-62535CA6073E}" type="presParOf" srcId="{E3431040-CCE4-4835-A5B6-7A5D4290D149}" destId="{44700090-59D6-4E69-84CC-1379CC6F417A}" srcOrd="0" destOrd="0" presId="urn:microsoft.com/office/officeart/2005/8/layout/process4"/>
    <dgm:cxn modelId="{6DADDC10-2AF2-4B0A-93D0-E3C97666FE67}" type="presParOf" srcId="{E3431040-CCE4-4835-A5B6-7A5D4290D149}" destId="{4D18D904-4439-4D6D-9A60-53A0B653AA0D}" srcOrd="1" destOrd="0" presId="urn:microsoft.com/office/officeart/2005/8/layout/process4"/>
    <dgm:cxn modelId="{1AD85CE8-0531-4BDF-86F1-029FA657D2F7}" type="presParOf" srcId="{E3431040-CCE4-4835-A5B6-7A5D4290D149}" destId="{1089101A-4C4A-4D34-8CFE-803325D7AEB4}" srcOrd="2" destOrd="0" presId="urn:microsoft.com/office/officeart/2005/8/layout/process4"/>
    <dgm:cxn modelId="{DA6A6BC5-8849-4B32-8B25-1DA518E4DAD5}" type="presParOf" srcId="{1089101A-4C4A-4D34-8CFE-803325D7AEB4}" destId="{02E0E2E5-7389-4407-86BD-39F2DD56FE02}" srcOrd="0"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09001-37A8-4515-9343-0A94FD44D8F4}" type="datetimeFigureOut">
              <a:rPr lang="en-US" smtClean="0"/>
              <a:pPr/>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79022-6917-4E8D-962C-268691D66F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09001-37A8-4515-9343-0A94FD44D8F4}" type="datetimeFigureOut">
              <a:rPr lang="en-US" smtClean="0"/>
              <a:pPr/>
              <a:t>10/10/2018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79022-6917-4E8D-962C-268691D66F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PROGRAMMING</a:t>
            </a:r>
            <a:endParaRPr lang="en-US" dirty="0"/>
          </a:p>
        </p:txBody>
      </p:sp>
      <p:sp>
        <p:nvSpPr>
          <p:cNvPr id="5" name="Rectangle 4"/>
          <p:cNvSpPr/>
          <p:nvPr/>
        </p:nvSpPr>
        <p:spPr>
          <a:xfrm>
            <a:off x="990601" y="1905000"/>
            <a:ext cx="7315200" cy="2585323"/>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FINITE AUTOMATA PATTERN SEARCHING ALGORITHM </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PROCEDURE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62500" lnSpcReduction="20000"/>
          </a:bodyPr>
          <a:lstStyle/>
          <a:p>
            <a:r>
              <a:rPr lang="en-US" dirty="0"/>
              <a:t>In this we will discuss Finite Automata (FA) based pattern searching algorithm</a:t>
            </a:r>
            <a:r>
              <a:rPr lang="en-US" dirty="0" smtClean="0"/>
              <a:t>.</a:t>
            </a:r>
          </a:p>
          <a:p>
            <a:r>
              <a:rPr lang="en-US" dirty="0" smtClean="0"/>
              <a:t> </a:t>
            </a:r>
            <a:r>
              <a:rPr lang="en-US" dirty="0"/>
              <a:t>In FA based algorithm, we preprocess the pattern and build a 2D list that represents a Finite Automata. </a:t>
            </a:r>
            <a:endParaRPr lang="en-US" dirty="0" smtClean="0"/>
          </a:p>
          <a:p>
            <a:r>
              <a:rPr lang="en-US" dirty="0" smtClean="0"/>
              <a:t>Construction </a:t>
            </a:r>
            <a:r>
              <a:rPr lang="en-US" dirty="0"/>
              <a:t>of the FA is the main tricky part of this algorithm. Once the FA is built, the searching is simple. </a:t>
            </a:r>
            <a:endParaRPr lang="en-US" dirty="0" smtClean="0"/>
          </a:p>
          <a:p>
            <a:r>
              <a:rPr lang="en-US" dirty="0" smtClean="0"/>
              <a:t>In </a:t>
            </a:r>
            <a:r>
              <a:rPr lang="en-US" dirty="0"/>
              <a:t>search, we simply need to start from the first state of the automata and the first character of the text. </a:t>
            </a:r>
            <a:endParaRPr lang="en-US" dirty="0" smtClean="0"/>
          </a:p>
          <a:p>
            <a:r>
              <a:rPr lang="en-US" dirty="0" smtClean="0"/>
              <a:t>At </a:t>
            </a:r>
            <a:r>
              <a:rPr lang="en-US" dirty="0"/>
              <a:t>every step, we consider next character of text, look for the next state in the built FA and move to a new state</a:t>
            </a:r>
            <a:r>
              <a:rPr lang="en-US" dirty="0" smtClean="0"/>
              <a:t>.</a:t>
            </a:r>
          </a:p>
          <a:p>
            <a:r>
              <a:rPr lang="en-US" dirty="0" smtClean="0"/>
              <a:t> </a:t>
            </a:r>
            <a:r>
              <a:rPr lang="en-US" dirty="0"/>
              <a:t>If we reach the final state, then the pattern is found in the text. The time complexity of the search process is O(n).</a:t>
            </a:r>
          </a:p>
          <a:p>
            <a:pPr>
              <a:buNone/>
            </a:pPr>
            <a:r>
              <a:rPr lang="en-US" dirty="0"/>
              <a:t> </a:t>
            </a:r>
          </a:p>
          <a:p>
            <a:r>
              <a:rPr lang="en-US" dirty="0"/>
              <a:t>Before we discuss FA construction, let us take a look at the following FA for pattern ACACAGA</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EXPLANATION</a:t>
            </a:r>
            <a:endParaRPr lang="en-US" dirty="0">
              <a:solidFill>
                <a:schemeClr val="accent6">
                  <a:lumMod val="75000"/>
                </a:schemeClr>
              </a:solidFill>
            </a:endParaRPr>
          </a:p>
        </p:txBody>
      </p:sp>
      <p:pic>
        <p:nvPicPr>
          <p:cNvPr id="6" name="Content Placeholder 5" descr="autometa1.png"/>
          <p:cNvPicPr>
            <a:picLocks noGrp="1" noChangeAspect="1"/>
          </p:cNvPicPr>
          <p:nvPr>
            <p:ph idx="1"/>
          </p:nvPr>
        </p:nvPicPr>
        <p:blipFill>
          <a:blip r:embed="rId2"/>
          <a:stretch>
            <a:fillRect/>
          </a:stretch>
        </p:blipFill>
        <p:spPr>
          <a:xfrm>
            <a:off x="1038225" y="2472531"/>
            <a:ext cx="7067550" cy="27813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CONTD..</a:t>
            </a:r>
            <a:endParaRPr lang="en-US" dirty="0">
              <a:solidFill>
                <a:schemeClr val="accent6">
                  <a:lumMod val="75000"/>
                </a:schemeClr>
              </a:solidFill>
            </a:endParaRPr>
          </a:p>
        </p:txBody>
      </p:sp>
      <p:pic>
        <p:nvPicPr>
          <p:cNvPr id="4" name="Content Placeholder 3" descr="autometa2.png"/>
          <p:cNvPicPr>
            <a:picLocks noGrp="1" noChangeAspect="1"/>
          </p:cNvPicPr>
          <p:nvPr>
            <p:ph idx="1"/>
          </p:nvPr>
        </p:nvPicPr>
        <p:blipFill>
          <a:blip r:embed="rId2"/>
          <a:stretch>
            <a:fillRect/>
          </a:stretch>
        </p:blipFill>
        <p:spPr>
          <a:xfrm>
            <a:off x="1371600" y="1752600"/>
            <a:ext cx="5791200" cy="38576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CONTD..</a:t>
            </a:r>
            <a:endParaRPr lang="en-US" dirty="0">
              <a:solidFill>
                <a:schemeClr val="accent6">
                  <a:lumMod val="75000"/>
                </a:schemeClr>
              </a:solidFill>
            </a:endParaRPr>
          </a:p>
        </p:txBody>
      </p:sp>
      <p:sp>
        <p:nvSpPr>
          <p:cNvPr id="3" name="Content Placeholder 2"/>
          <p:cNvSpPr>
            <a:spLocks noGrp="1"/>
          </p:cNvSpPr>
          <p:nvPr>
            <p:ph idx="1"/>
          </p:nvPr>
        </p:nvSpPr>
        <p:spPr>
          <a:xfrm>
            <a:off x="381000" y="1600200"/>
            <a:ext cx="8229600" cy="4525963"/>
          </a:xfrm>
        </p:spPr>
        <p:txBody>
          <a:bodyPr>
            <a:normAutofit fontScale="32500" lnSpcReduction="20000"/>
          </a:bodyPr>
          <a:lstStyle/>
          <a:p>
            <a:pPr marL="0" marR="0">
              <a:spcBef>
                <a:spcPts val="0"/>
              </a:spcBef>
              <a:spcAft>
                <a:spcPts val="0"/>
              </a:spcAft>
            </a:pPr>
            <a:r>
              <a:rPr lang="en-US" sz="6400" b="1" dirty="0">
                <a:ea typeface="Calibri"/>
                <a:cs typeface="Arial"/>
              </a:rPr>
              <a:t>Classes ,Variables and Methods were used</a:t>
            </a:r>
            <a:r>
              <a:rPr lang="en-US" sz="6400" b="1" dirty="0" smtClean="0">
                <a:ea typeface="Calibri"/>
                <a:cs typeface="Arial"/>
              </a:rPr>
              <a:t>:</a:t>
            </a:r>
            <a:r>
              <a:rPr lang="en-US" sz="6400" dirty="0" smtClean="0">
                <a:latin typeface="Times New Roman"/>
                <a:ea typeface="Times New Roman"/>
                <a:cs typeface="Arial"/>
              </a:rPr>
              <a:t> </a:t>
            </a:r>
            <a:endParaRPr lang="en-US" sz="6400" dirty="0">
              <a:ea typeface="Calibri"/>
              <a:cs typeface="Arial"/>
            </a:endParaRPr>
          </a:p>
          <a:p>
            <a:pPr marL="0" marR="0">
              <a:spcBef>
                <a:spcPts val="0"/>
              </a:spcBef>
              <a:spcAft>
                <a:spcPts val="0"/>
              </a:spcAft>
            </a:pPr>
            <a:r>
              <a:rPr lang="en-US" sz="6400" b="1" dirty="0">
                <a:ea typeface="Calibri"/>
                <a:cs typeface="Arial"/>
              </a:rPr>
              <a:t>Class :</a:t>
            </a:r>
            <a:r>
              <a:rPr lang="en-US" sz="6400" b="1" dirty="0" smtClean="0">
                <a:ea typeface="Calibri"/>
                <a:cs typeface="Arial"/>
              </a:rPr>
              <a:t>Pattern</a:t>
            </a:r>
            <a:r>
              <a:rPr lang="en-US" sz="6400" dirty="0" smtClean="0">
                <a:latin typeface="Times New Roman"/>
                <a:ea typeface="Times New Roman"/>
                <a:cs typeface="Arial"/>
              </a:rPr>
              <a:t> </a:t>
            </a:r>
            <a:endParaRPr lang="en-US" sz="6400" dirty="0">
              <a:ea typeface="Calibri"/>
              <a:cs typeface="Arial"/>
            </a:endParaRPr>
          </a:p>
          <a:p>
            <a:pPr marL="0" marR="0">
              <a:spcBef>
                <a:spcPts val="0"/>
              </a:spcBef>
              <a:spcAft>
                <a:spcPts val="0"/>
              </a:spcAft>
              <a:buNone/>
            </a:pPr>
            <a:r>
              <a:rPr lang="en-US" sz="6400" b="1" dirty="0">
                <a:ea typeface="Calibri"/>
                <a:cs typeface="Arial"/>
              </a:rPr>
              <a:t>Variables</a:t>
            </a:r>
            <a:r>
              <a:rPr lang="en-US" sz="6400" b="1" dirty="0" smtClean="0">
                <a:ea typeface="Calibri"/>
                <a:cs typeface="Arial"/>
              </a:rPr>
              <a:t>:</a:t>
            </a:r>
            <a:r>
              <a:rPr lang="en-US" sz="6400" dirty="0" smtClean="0">
                <a:latin typeface="Times New Roman"/>
                <a:ea typeface="Times New Roman"/>
                <a:cs typeface="Arial"/>
              </a:rPr>
              <a:t> </a:t>
            </a:r>
            <a:endParaRPr lang="en-US" sz="6400" dirty="0">
              <a:ea typeface="Calibri"/>
              <a:cs typeface="Arial"/>
            </a:endParaRPr>
          </a:p>
          <a:p>
            <a:pPr lvl="0">
              <a:spcBef>
                <a:spcPts val="0"/>
              </a:spcBef>
              <a:buNone/>
              <a:tabLst>
                <a:tab pos="457200" algn="l"/>
              </a:tabLst>
            </a:pPr>
            <a:r>
              <a:rPr lang="en-US" sz="6400" dirty="0" smtClean="0">
                <a:ea typeface="Calibri"/>
                <a:cs typeface="Arial"/>
              </a:rPr>
              <a:t>  No </a:t>
            </a:r>
            <a:r>
              <a:rPr lang="en-US" sz="6400" dirty="0">
                <a:ea typeface="Calibri"/>
                <a:cs typeface="Arial"/>
              </a:rPr>
              <a:t>of characters</a:t>
            </a:r>
          </a:p>
          <a:p>
            <a:pPr marL="0" marR="0">
              <a:lnSpc>
                <a:spcPts val="215"/>
              </a:lnSpc>
              <a:spcBef>
                <a:spcPts val="0"/>
              </a:spcBef>
              <a:spcAft>
                <a:spcPts val="0"/>
              </a:spcAft>
            </a:pPr>
            <a:r>
              <a:rPr lang="en-US" sz="6400" dirty="0">
                <a:ea typeface="Calibri"/>
                <a:cs typeface="Arial"/>
              </a:rPr>
              <a:t> </a:t>
            </a:r>
          </a:p>
          <a:p>
            <a:pPr lvl="0">
              <a:spcBef>
                <a:spcPts val="0"/>
              </a:spcBef>
              <a:buNone/>
              <a:tabLst>
                <a:tab pos="457200" algn="l"/>
              </a:tabLst>
            </a:pPr>
            <a:r>
              <a:rPr lang="en-US" sz="6400" dirty="0" smtClean="0">
                <a:ea typeface="Calibri"/>
                <a:cs typeface="Arial"/>
              </a:rPr>
              <a:t>  State(</a:t>
            </a:r>
            <a:r>
              <a:rPr lang="en-US" sz="6400" dirty="0" err="1" smtClean="0">
                <a:ea typeface="Calibri"/>
                <a:cs typeface="Arial"/>
              </a:rPr>
              <a:t>iterable</a:t>
            </a:r>
            <a:r>
              <a:rPr lang="en-US" sz="6400" dirty="0" smtClean="0">
                <a:ea typeface="Calibri"/>
                <a:cs typeface="Arial"/>
              </a:rPr>
              <a:t> </a:t>
            </a:r>
            <a:r>
              <a:rPr lang="en-US" sz="6400" dirty="0">
                <a:ea typeface="Calibri"/>
                <a:cs typeface="Arial"/>
              </a:rPr>
              <a:t>variable)</a:t>
            </a:r>
          </a:p>
          <a:p>
            <a:pPr marL="0" marR="0">
              <a:lnSpc>
                <a:spcPts val="215"/>
              </a:lnSpc>
              <a:spcBef>
                <a:spcPts val="0"/>
              </a:spcBef>
              <a:spcAft>
                <a:spcPts val="0"/>
              </a:spcAft>
            </a:pPr>
            <a:r>
              <a:rPr lang="en-US" sz="6400" dirty="0">
                <a:ea typeface="Calibri"/>
                <a:cs typeface="Arial"/>
              </a:rPr>
              <a:t> </a:t>
            </a:r>
          </a:p>
          <a:p>
            <a:pPr lvl="0">
              <a:spcBef>
                <a:spcPts val="0"/>
              </a:spcBef>
              <a:buNone/>
              <a:tabLst>
                <a:tab pos="457200" algn="l"/>
              </a:tabLst>
            </a:pPr>
            <a:r>
              <a:rPr lang="en-US" sz="6400" dirty="0" smtClean="0">
                <a:ea typeface="Calibri"/>
                <a:cs typeface="Arial"/>
              </a:rPr>
              <a:t>   M(length </a:t>
            </a:r>
            <a:r>
              <a:rPr lang="en-US" sz="6400" dirty="0">
                <a:ea typeface="Calibri"/>
                <a:cs typeface="Arial"/>
              </a:rPr>
              <a:t>of pattern)</a:t>
            </a:r>
          </a:p>
          <a:p>
            <a:pPr marL="0" marR="0">
              <a:lnSpc>
                <a:spcPts val="225"/>
              </a:lnSpc>
              <a:spcBef>
                <a:spcPts val="0"/>
              </a:spcBef>
              <a:spcAft>
                <a:spcPts val="0"/>
              </a:spcAft>
            </a:pPr>
            <a:r>
              <a:rPr lang="en-US" sz="6400" dirty="0">
                <a:ea typeface="Calibri"/>
                <a:cs typeface="Arial"/>
              </a:rPr>
              <a:t> </a:t>
            </a:r>
          </a:p>
          <a:p>
            <a:pPr lvl="0">
              <a:spcBef>
                <a:spcPts val="0"/>
              </a:spcBef>
              <a:buNone/>
              <a:tabLst>
                <a:tab pos="457200" algn="l"/>
              </a:tabLst>
            </a:pPr>
            <a:r>
              <a:rPr lang="en-US" sz="6400" dirty="0" smtClean="0">
                <a:ea typeface="Calibri"/>
                <a:cs typeface="Arial"/>
              </a:rPr>
              <a:t>   N(length </a:t>
            </a:r>
            <a:r>
              <a:rPr lang="en-US" sz="6400" dirty="0">
                <a:ea typeface="Calibri"/>
                <a:cs typeface="Arial"/>
              </a:rPr>
              <a:t>of txt)</a:t>
            </a:r>
          </a:p>
          <a:p>
            <a:pPr marL="0" marR="0">
              <a:lnSpc>
                <a:spcPts val="215"/>
              </a:lnSpc>
              <a:spcBef>
                <a:spcPts val="0"/>
              </a:spcBef>
              <a:spcAft>
                <a:spcPts val="0"/>
              </a:spcAft>
            </a:pPr>
            <a:r>
              <a:rPr lang="en-US" sz="6400" dirty="0">
                <a:ea typeface="Calibri"/>
                <a:cs typeface="Arial"/>
              </a:rPr>
              <a:t> </a:t>
            </a:r>
          </a:p>
          <a:p>
            <a:pPr lvl="0">
              <a:spcBef>
                <a:spcPts val="0"/>
              </a:spcBef>
              <a:buNone/>
              <a:tabLst>
                <a:tab pos="457200" algn="l"/>
              </a:tabLst>
            </a:pPr>
            <a:r>
              <a:rPr lang="en-US" sz="6400" dirty="0" smtClean="0">
                <a:ea typeface="Calibri"/>
                <a:cs typeface="Arial"/>
              </a:rPr>
              <a:t>   X(</a:t>
            </a:r>
            <a:r>
              <a:rPr lang="en-US" sz="6400" dirty="0" err="1" smtClean="0">
                <a:ea typeface="Calibri"/>
                <a:cs typeface="Arial"/>
              </a:rPr>
              <a:t>iterable</a:t>
            </a:r>
            <a:r>
              <a:rPr lang="en-US" sz="6400" dirty="0" smtClean="0">
                <a:ea typeface="Calibri"/>
                <a:cs typeface="Arial"/>
              </a:rPr>
              <a:t> </a:t>
            </a:r>
            <a:r>
              <a:rPr lang="en-US" sz="6400" dirty="0">
                <a:ea typeface="Calibri"/>
                <a:cs typeface="Arial"/>
              </a:rPr>
              <a:t>variable)</a:t>
            </a:r>
          </a:p>
          <a:p>
            <a:pPr marL="0" marR="0">
              <a:lnSpc>
                <a:spcPts val="215"/>
              </a:lnSpc>
              <a:spcBef>
                <a:spcPts val="0"/>
              </a:spcBef>
              <a:spcAft>
                <a:spcPts val="0"/>
              </a:spcAft>
            </a:pPr>
            <a:r>
              <a:rPr lang="en-US" sz="6400" dirty="0">
                <a:ea typeface="Calibri"/>
                <a:cs typeface="Arial"/>
              </a:rPr>
              <a:t> </a:t>
            </a:r>
          </a:p>
          <a:p>
            <a:pPr lvl="0">
              <a:spcBef>
                <a:spcPts val="0"/>
              </a:spcBef>
              <a:buFont typeface="+mj-lt"/>
              <a:buAutoNum type="arabicPeriod"/>
              <a:tabLst>
                <a:tab pos="457200" algn="l"/>
              </a:tabLst>
            </a:pPr>
            <a:r>
              <a:rPr lang="en-US" sz="6400" dirty="0">
                <a:ea typeface="Calibri"/>
                <a:cs typeface="Arial"/>
              </a:rPr>
              <a:t>Ns(contains longest prefix)</a:t>
            </a:r>
          </a:p>
          <a:p>
            <a:pPr marL="0" marR="0">
              <a:lnSpc>
                <a:spcPts val="1225"/>
              </a:lnSpc>
              <a:spcBef>
                <a:spcPts val="0"/>
              </a:spcBef>
              <a:spcAft>
                <a:spcPts val="0"/>
              </a:spcAft>
              <a:buNone/>
            </a:pPr>
            <a:r>
              <a:rPr lang="en-US" sz="6400" dirty="0" smtClean="0">
                <a:latin typeface="Times New Roman"/>
                <a:ea typeface="Times New Roman"/>
                <a:cs typeface="Arial"/>
              </a:rPr>
              <a:t> </a:t>
            </a:r>
            <a:endParaRPr lang="en-US" sz="6400" dirty="0">
              <a:ea typeface="Calibri"/>
              <a:cs typeface="Arial"/>
            </a:endParaRPr>
          </a:p>
          <a:p>
            <a:pPr marL="0" marR="0">
              <a:spcBef>
                <a:spcPts val="0"/>
              </a:spcBef>
              <a:spcAft>
                <a:spcPts val="0"/>
              </a:spcAft>
              <a:buNone/>
            </a:pPr>
            <a:r>
              <a:rPr lang="en-US" sz="6400" b="1" dirty="0">
                <a:ea typeface="Calibri"/>
                <a:cs typeface="Arial"/>
              </a:rPr>
              <a:t>Methods</a:t>
            </a:r>
            <a:r>
              <a:rPr lang="en-US" sz="6400" b="1" dirty="0" smtClean="0">
                <a:ea typeface="Calibri"/>
                <a:cs typeface="Arial"/>
              </a:rPr>
              <a:t>:</a:t>
            </a:r>
            <a:r>
              <a:rPr lang="en-US" sz="6400" dirty="0" smtClean="0">
                <a:latin typeface="Times New Roman"/>
                <a:ea typeface="Times New Roman"/>
                <a:cs typeface="Arial"/>
              </a:rPr>
              <a:t> </a:t>
            </a:r>
            <a:endParaRPr lang="en-US" sz="6400" dirty="0">
              <a:ea typeface="Calibri"/>
              <a:cs typeface="Arial"/>
            </a:endParaRPr>
          </a:p>
          <a:p>
            <a:pPr marL="0" marR="0">
              <a:spcBef>
                <a:spcPts val="0"/>
              </a:spcBef>
              <a:spcAft>
                <a:spcPts val="0"/>
              </a:spcAft>
            </a:pPr>
            <a:r>
              <a:rPr lang="en-US" sz="6400" dirty="0" err="1">
                <a:ea typeface="Calibri"/>
                <a:cs typeface="Arial"/>
              </a:rPr>
              <a:t>getNextState</a:t>
            </a:r>
            <a:r>
              <a:rPr lang="en-US" sz="6400" dirty="0">
                <a:ea typeface="Calibri"/>
                <a:cs typeface="Arial"/>
              </a:rPr>
              <a:t>(</a:t>
            </a:r>
            <a:r>
              <a:rPr lang="en-US" sz="6400" dirty="0" err="1">
                <a:ea typeface="Calibri"/>
                <a:cs typeface="Arial"/>
              </a:rPr>
              <a:t>pat,M,state,x</a:t>
            </a:r>
            <a:r>
              <a:rPr lang="en-US" sz="6400" dirty="0">
                <a:ea typeface="Calibri"/>
                <a:cs typeface="Arial"/>
              </a:rPr>
              <a:t>) :To calculate the next </a:t>
            </a:r>
            <a:r>
              <a:rPr lang="en-US" sz="6400" dirty="0" smtClean="0">
                <a:ea typeface="Calibri"/>
                <a:cs typeface="Arial"/>
              </a:rPr>
              <a:t>state</a:t>
            </a:r>
            <a:r>
              <a:rPr lang="en-US" sz="6400" dirty="0" smtClean="0">
                <a:latin typeface="Times New Roman"/>
                <a:ea typeface="Times New Roman"/>
                <a:cs typeface="Arial"/>
              </a:rPr>
              <a:t> </a:t>
            </a:r>
            <a:endParaRPr lang="en-US" sz="6400" dirty="0">
              <a:ea typeface="Calibri"/>
              <a:cs typeface="Arial"/>
            </a:endParaRPr>
          </a:p>
          <a:p>
            <a:pPr marL="0" marR="0">
              <a:spcBef>
                <a:spcPts val="0"/>
              </a:spcBef>
              <a:spcAft>
                <a:spcPts val="0"/>
              </a:spcAft>
            </a:pPr>
            <a:r>
              <a:rPr lang="en-US" sz="6400" dirty="0">
                <a:ea typeface="Calibri"/>
                <a:cs typeface="Arial"/>
              </a:rPr>
              <a:t>compute TF(</a:t>
            </a:r>
            <a:r>
              <a:rPr lang="en-US" sz="6400" dirty="0" err="1">
                <a:ea typeface="Calibri"/>
                <a:cs typeface="Arial"/>
              </a:rPr>
              <a:t>pat,M</a:t>
            </a:r>
            <a:r>
              <a:rPr lang="en-US" sz="6400" dirty="0">
                <a:ea typeface="Calibri"/>
                <a:cs typeface="Arial"/>
              </a:rPr>
              <a:t>):Builds the TF table which represents the Finite Automata for a given pattern</a:t>
            </a:r>
          </a:p>
          <a:p>
            <a:pPr marL="0" marR="0">
              <a:lnSpc>
                <a:spcPts val="1200"/>
              </a:lnSpc>
              <a:spcBef>
                <a:spcPts val="0"/>
              </a:spcBef>
              <a:spcAft>
                <a:spcPts val="0"/>
              </a:spcAft>
              <a:buNone/>
            </a:pPr>
            <a:r>
              <a:rPr lang="en-US" sz="6400" dirty="0" smtClean="0">
                <a:latin typeface="Times New Roman"/>
                <a:ea typeface="Times New Roman"/>
                <a:cs typeface="Arial"/>
              </a:rPr>
              <a:t> </a:t>
            </a:r>
            <a:endParaRPr lang="en-US" sz="6400" dirty="0">
              <a:ea typeface="Calibri"/>
              <a:cs typeface="Arial"/>
            </a:endParaRPr>
          </a:p>
          <a:p>
            <a:pPr marL="0" marR="0">
              <a:spcBef>
                <a:spcPts val="0"/>
              </a:spcBef>
              <a:spcAft>
                <a:spcPts val="0"/>
              </a:spcAft>
            </a:pPr>
            <a:r>
              <a:rPr lang="en-US" sz="6400" dirty="0">
                <a:ea typeface="Calibri"/>
                <a:cs typeface="Arial"/>
              </a:rPr>
              <a:t>search(</a:t>
            </a:r>
            <a:r>
              <a:rPr lang="en-US" sz="6400" dirty="0" err="1">
                <a:ea typeface="Calibri"/>
                <a:cs typeface="Arial"/>
              </a:rPr>
              <a:t>pat,txt</a:t>
            </a:r>
            <a:r>
              <a:rPr lang="en-US" sz="6400" dirty="0">
                <a:ea typeface="Calibri"/>
                <a:cs typeface="Arial"/>
              </a:rPr>
              <a:t>):Prints all occurrences of pattern in </a:t>
            </a:r>
            <a:r>
              <a:rPr lang="en-US" sz="6400" dirty="0" smtClean="0">
                <a:ea typeface="Calibri"/>
                <a:cs typeface="Arial"/>
              </a:rPr>
              <a:t>text</a:t>
            </a:r>
          </a:p>
          <a:p>
            <a:pPr>
              <a:buNone/>
            </a:pPr>
            <a:r>
              <a:rPr lang="en-US" sz="6400" dirty="0"/>
              <a:t> </a:t>
            </a:r>
          </a:p>
          <a:p>
            <a:pPr marL="0" marR="0">
              <a:spcBef>
                <a:spcPts val="0"/>
              </a:spcBef>
              <a:spcAft>
                <a:spcPts val="0"/>
              </a:spcAft>
            </a:pPr>
            <a:endParaRPr lang="en-US" sz="6400" dirty="0">
              <a:ea typeface="Calibri"/>
              <a:cs typeface="Aria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CONTD..</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b="1" dirty="0" smtClean="0"/>
              <a:t>CONSTRUCTOR</a:t>
            </a:r>
            <a:r>
              <a:rPr lang="en-US" b="1" dirty="0"/>
              <a:t>:</a:t>
            </a:r>
            <a:endParaRPr lang="en-US" dirty="0"/>
          </a:p>
          <a:p>
            <a:pPr>
              <a:buNone/>
            </a:pPr>
            <a:r>
              <a:rPr lang="en-US" dirty="0" smtClean="0"/>
              <a:t>      To </a:t>
            </a:r>
            <a:r>
              <a:rPr lang="en-US" dirty="0"/>
              <a:t>initialize the object with </a:t>
            </a:r>
            <a:r>
              <a:rPr lang="en-US" dirty="0" smtClean="0"/>
              <a:t>the </a:t>
            </a:r>
            <a:r>
              <a:rPr lang="en-US" dirty="0" err="1" smtClean="0"/>
              <a:t>pattern,text,number</a:t>
            </a:r>
            <a:r>
              <a:rPr lang="en-US" dirty="0" smtClean="0"/>
              <a:t> </a:t>
            </a:r>
            <a:r>
              <a:rPr lang="en-US" dirty="0"/>
              <a:t>of characters</a:t>
            </a:r>
            <a:r>
              <a:rPr lang="en-US" dirty="0" smtClean="0"/>
              <a:t>.</a:t>
            </a:r>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PESUDOCODE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buNone/>
            </a:pPr>
            <a:r>
              <a:rPr lang="en-US" dirty="0" smtClean="0"/>
              <a:t>1. </a:t>
            </a:r>
            <a:r>
              <a:rPr lang="en-US" dirty="0"/>
              <a:t>Start the code.</a:t>
            </a:r>
          </a:p>
          <a:p>
            <a:pPr lvl="0">
              <a:buNone/>
            </a:pPr>
            <a:r>
              <a:rPr lang="en-US" dirty="0" smtClean="0"/>
              <a:t>2.Initialize </a:t>
            </a:r>
            <a:r>
              <a:rPr lang="en-US" dirty="0"/>
              <a:t>the variable NO_OF_CHARS=256</a:t>
            </a:r>
          </a:p>
          <a:p>
            <a:pPr>
              <a:buNone/>
            </a:pPr>
            <a:r>
              <a:rPr lang="en-US" dirty="0"/>
              <a:t> </a:t>
            </a:r>
            <a:r>
              <a:rPr lang="en-US" dirty="0" smtClean="0"/>
              <a:t>3.Calculate </a:t>
            </a:r>
            <a:r>
              <a:rPr lang="en-US" dirty="0"/>
              <a:t>the next state.</a:t>
            </a:r>
          </a:p>
          <a:p>
            <a:pPr>
              <a:buNone/>
            </a:pPr>
            <a:r>
              <a:rPr lang="en-US" dirty="0"/>
              <a:t> </a:t>
            </a:r>
            <a:r>
              <a:rPr lang="en-US" dirty="0" smtClean="0"/>
              <a:t>4.If </a:t>
            </a:r>
            <a:r>
              <a:rPr lang="en-US" dirty="0"/>
              <a:t>the character is same as next character in pattern ,then simply incremented state.</a:t>
            </a:r>
          </a:p>
          <a:p>
            <a:pPr>
              <a:buNone/>
            </a:pPr>
            <a:r>
              <a:rPr lang="en-US" dirty="0"/>
              <a:t> </a:t>
            </a:r>
            <a:r>
              <a:rPr lang="en-US" dirty="0" smtClean="0"/>
              <a:t>5.Initialize </a:t>
            </a:r>
            <a:r>
              <a:rPr lang="en-US" dirty="0" err="1"/>
              <a:t>i</a:t>
            </a:r>
            <a:r>
              <a:rPr lang="en-US" dirty="0"/>
              <a:t>-&gt;0</a:t>
            </a:r>
          </a:p>
          <a:p>
            <a:pPr>
              <a:buNone/>
            </a:pPr>
            <a:r>
              <a:rPr lang="en-US" dirty="0"/>
              <a:t> </a:t>
            </a:r>
            <a:r>
              <a:rPr lang="en-US" dirty="0" smtClean="0"/>
              <a:t>6.ns </a:t>
            </a:r>
            <a:r>
              <a:rPr lang="en-US" dirty="0"/>
              <a:t>stores the result which is next state.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CONTD..</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62500" lnSpcReduction="20000"/>
          </a:bodyPr>
          <a:lstStyle/>
          <a:p>
            <a:pPr lvl="0">
              <a:buNone/>
            </a:pPr>
            <a:r>
              <a:rPr lang="en-US" dirty="0" smtClean="0"/>
              <a:t>7.ns </a:t>
            </a:r>
            <a:r>
              <a:rPr lang="en-US" dirty="0"/>
              <a:t>finally contains the longest prefix which is also suffix in  pat[0..state-1</a:t>
            </a:r>
            <a:r>
              <a:rPr lang="en-US" dirty="0" smtClean="0"/>
              <a:t>]</a:t>
            </a:r>
            <a:endParaRPr lang="en-US" dirty="0"/>
          </a:p>
          <a:p>
            <a:pPr>
              <a:buNone/>
            </a:pPr>
            <a:r>
              <a:rPr lang="en-US" dirty="0"/>
              <a:t> </a:t>
            </a:r>
          </a:p>
          <a:p>
            <a:pPr lvl="0">
              <a:buNone/>
            </a:pPr>
            <a:r>
              <a:rPr lang="en-US" dirty="0" smtClean="0"/>
              <a:t>8.Start </a:t>
            </a:r>
            <a:r>
              <a:rPr lang="en-US" dirty="0"/>
              <a:t>from the longest possible value and stop when you find a </a:t>
            </a:r>
            <a:r>
              <a:rPr lang="en-US"/>
              <a:t>prefix </a:t>
            </a:r>
            <a:r>
              <a:rPr lang="en-US" smtClean="0"/>
              <a:t>.</a:t>
            </a:r>
            <a:endParaRPr lang="en-US" dirty="0"/>
          </a:p>
          <a:p>
            <a:pPr>
              <a:buNone/>
            </a:pPr>
            <a:r>
              <a:rPr lang="en-US" dirty="0"/>
              <a:t> </a:t>
            </a:r>
          </a:p>
          <a:p>
            <a:pPr lvl="0">
              <a:buNone/>
            </a:pPr>
            <a:r>
              <a:rPr lang="en-US" dirty="0" smtClean="0"/>
              <a:t>9.Next </a:t>
            </a:r>
            <a:r>
              <a:rPr lang="en-US" dirty="0"/>
              <a:t>definition method </a:t>
            </a:r>
            <a:r>
              <a:rPr lang="en-US" dirty="0" err="1"/>
              <a:t>computeTF</a:t>
            </a:r>
            <a:r>
              <a:rPr lang="en-US" dirty="0"/>
              <a:t> this function builds the TF table which represents finite automata for a given pattern.</a:t>
            </a:r>
          </a:p>
          <a:p>
            <a:pPr>
              <a:buNone/>
            </a:pPr>
            <a:r>
              <a:rPr lang="en-US" dirty="0"/>
              <a:t> </a:t>
            </a:r>
          </a:p>
          <a:p>
            <a:pPr>
              <a:buNone/>
            </a:pPr>
            <a:r>
              <a:rPr lang="en-US" dirty="0"/>
              <a:t>10.Next method search the pattern and comparison with text and print all </a:t>
            </a:r>
            <a:r>
              <a:rPr lang="en-US" dirty="0" err="1"/>
              <a:t>occurences</a:t>
            </a:r>
            <a:r>
              <a:rPr lang="en-US" dirty="0"/>
              <a:t> of pattern in text.</a:t>
            </a:r>
          </a:p>
          <a:p>
            <a:pPr>
              <a:buNone/>
            </a:pPr>
            <a:r>
              <a:rPr lang="en-US" dirty="0"/>
              <a:t> </a:t>
            </a:r>
          </a:p>
          <a:p>
            <a:pPr lvl="0">
              <a:buNone/>
            </a:pPr>
            <a:r>
              <a:rPr lang="en-US" dirty="0" smtClean="0"/>
              <a:t>11.Process </a:t>
            </a:r>
            <a:r>
              <a:rPr lang="en-US" dirty="0"/>
              <a:t>text over FA.</a:t>
            </a:r>
          </a:p>
          <a:p>
            <a:pPr>
              <a:buNone/>
            </a:pPr>
            <a:r>
              <a:rPr lang="en-US" dirty="0"/>
              <a:t> </a:t>
            </a:r>
          </a:p>
          <a:p>
            <a:pPr lvl="0">
              <a:buNone/>
            </a:pPr>
            <a:r>
              <a:rPr lang="en-US" dirty="0" smtClean="0"/>
              <a:t>12.Driver </a:t>
            </a:r>
            <a:r>
              <a:rPr lang="en-US" dirty="0"/>
              <a:t>program to text these functions(main program).</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WORKFLOW</a:t>
            </a:r>
            <a:endParaRPr lang="en-US" dirty="0">
              <a:solidFill>
                <a:schemeClr val="accent6">
                  <a:lumMod val="75000"/>
                </a:schemeClr>
              </a:solidFill>
            </a:endParaRPr>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Q.jpg"/>
          <p:cNvPicPr>
            <a:picLocks noGrp="1" noChangeAspect="1"/>
          </p:cNvPicPr>
          <p:nvPr>
            <p:ph idx="1"/>
          </p:nvPr>
        </p:nvPicPr>
        <p:blipFill>
          <a:blip r:embed="rId2"/>
          <a:stretch>
            <a:fillRect/>
          </a:stretch>
        </p:blipFill>
        <p:spPr>
          <a:xfrm>
            <a:off x="2590800" y="2701893"/>
            <a:ext cx="3962400" cy="232257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Contd..</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lnSpcReduction="10000"/>
          </a:bodyPr>
          <a:lstStyle/>
          <a:p>
            <a:r>
              <a:rPr lang="en-US" dirty="0" smtClean="0"/>
              <a:t>This  project is done by </a:t>
            </a:r>
          </a:p>
          <a:p>
            <a:pPr>
              <a:buNone/>
            </a:pPr>
            <a:r>
              <a:rPr lang="en-US" dirty="0" smtClean="0"/>
              <a:t>           L.TAMIZHINI</a:t>
            </a:r>
          </a:p>
          <a:p>
            <a:pPr>
              <a:buNone/>
            </a:pPr>
            <a:r>
              <a:rPr lang="en-US" dirty="0"/>
              <a:t> </a:t>
            </a:r>
            <a:r>
              <a:rPr lang="en-US" dirty="0" smtClean="0"/>
              <a:t>          </a:t>
            </a:r>
            <a:r>
              <a:rPr lang="en-US" dirty="0" err="1" smtClean="0"/>
              <a:t>M.tech</a:t>
            </a:r>
            <a:r>
              <a:rPr lang="en-US" dirty="0" smtClean="0"/>
              <a:t>-Bioinformatics</a:t>
            </a:r>
          </a:p>
          <a:p>
            <a:pPr>
              <a:buNone/>
            </a:pPr>
            <a:r>
              <a:rPr lang="en-US" dirty="0"/>
              <a:t> </a:t>
            </a:r>
            <a:r>
              <a:rPr lang="en-US" dirty="0" smtClean="0"/>
              <a:t>          120119006</a:t>
            </a:r>
          </a:p>
          <a:p>
            <a:pPr>
              <a:buNone/>
            </a:pPr>
            <a:endParaRPr lang="en-US" dirty="0"/>
          </a:p>
          <a:p>
            <a:pPr>
              <a:buNone/>
            </a:pPr>
            <a:r>
              <a:rPr lang="en-US" dirty="0" smtClean="0"/>
              <a:t>           M.NIVETHIKA</a:t>
            </a:r>
          </a:p>
          <a:p>
            <a:pPr>
              <a:buNone/>
            </a:pPr>
            <a:r>
              <a:rPr lang="en-US" dirty="0"/>
              <a:t> </a:t>
            </a:r>
            <a:r>
              <a:rPr lang="en-US" dirty="0" smtClean="0"/>
              <a:t>          </a:t>
            </a:r>
            <a:r>
              <a:rPr lang="en-US" dirty="0" err="1" smtClean="0"/>
              <a:t>B.tech</a:t>
            </a:r>
            <a:r>
              <a:rPr lang="en-US" dirty="0" smtClean="0"/>
              <a:t>-Bioinformatics</a:t>
            </a:r>
          </a:p>
          <a:p>
            <a:pPr>
              <a:buNone/>
            </a:pPr>
            <a:r>
              <a:rPr lang="en-US" dirty="0"/>
              <a:t> </a:t>
            </a:r>
            <a:r>
              <a:rPr lang="en-US" dirty="0" smtClean="0"/>
              <a:t>          119013022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INTRODUCTION</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a:t>Pattern searching is an important problem in computer </a:t>
            </a:r>
            <a:r>
              <a:rPr lang="en-US" dirty="0" smtClean="0"/>
              <a:t>science or while doing sequencing. </a:t>
            </a:r>
            <a:r>
              <a:rPr lang="en-US" dirty="0"/>
              <a:t>When we do search for a string in notepad/word file or browser or database, pattern searching algorithms are used to show the search results.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FINITE AUTOMATA</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b="1" dirty="0" smtClean="0"/>
              <a:t>Definition of Finite Automata</a:t>
            </a:r>
            <a:r>
              <a:rPr lang="en-US" dirty="0" smtClean="0"/>
              <a:t>:</a:t>
            </a:r>
          </a:p>
          <a:p>
            <a:r>
              <a:rPr lang="en-US" dirty="0" smtClean="0"/>
              <a:t> A finite automaton(FA) is a simple idealized machine used to recognize patterns within input taken from some character set (or alphabet) C. The job of an FA is to accept or reject an input depending on whether the pattern defined by the FA occurs in the input.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CONTD..</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   The </a:t>
            </a:r>
            <a:r>
              <a:rPr lang="en-US" dirty="0"/>
              <a:t>string-matching automaton is very efficient: </a:t>
            </a:r>
            <a:r>
              <a:rPr lang="en-US" dirty="0" smtClean="0"/>
              <a:t>it examines </a:t>
            </a:r>
            <a:r>
              <a:rPr lang="en-US" dirty="0"/>
              <a:t>each character in the text exactly once and reports all the valid shifts in O(n) time</a:t>
            </a:r>
            <a:r>
              <a:rPr lang="en-US" dirty="0" smtClean="0"/>
              <a:t>.</a:t>
            </a:r>
            <a:r>
              <a:rPr lang="en-US" dirty="0"/>
              <a:t> </a:t>
            </a:r>
          </a:p>
          <a:p>
            <a:pPr>
              <a:buNone/>
            </a:pPr>
            <a:r>
              <a:rPr lang="en-US" dirty="0"/>
              <a:t>A finite automaton M is a 5-tuple (</a:t>
            </a:r>
            <a:r>
              <a:rPr lang="en-US" dirty="0" err="1"/>
              <a:t>Q,q,A,S,d</a:t>
            </a:r>
            <a:r>
              <a:rPr lang="en-US" dirty="0" smtClean="0"/>
              <a:t>),</a:t>
            </a:r>
          </a:p>
          <a:p>
            <a:pPr>
              <a:buNone/>
            </a:pPr>
            <a:r>
              <a:rPr lang="en-US" dirty="0" smtClean="0"/>
              <a:t>Where,</a:t>
            </a:r>
          </a:p>
          <a:p>
            <a:pPr>
              <a:buNone/>
            </a:pPr>
            <a:r>
              <a:rPr lang="en-US" dirty="0" smtClean="0"/>
              <a:t>• Q = {q1, . . . , </a:t>
            </a:r>
            <a:r>
              <a:rPr lang="en-US" dirty="0" err="1" smtClean="0"/>
              <a:t>ql</a:t>
            </a:r>
            <a:r>
              <a:rPr lang="en-US" dirty="0" smtClean="0"/>
              <a:t>} is called a set of states.</a:t>
            </a:r>
          </a:p>
          <a:p>
            <a:pPr>
              <a:buNone/>
            </a:pPr>
            <a:r>
              <a:rPr lang="en-US" dirty="0" smtClean="0"/>
              <a:t>• q ∈ Q, is called the start state.</a:t>
            </a:r>
          </a:p>
          <a:p>
            <a:pPr>
              <a:buNone/>
            </a:pPr>
            <a:r>
              <a:rPr lang="en-US" dirty="0" smtClean="0"/>
              <a:t>• A ⊆ Q is the set of accepting or final states.</a:t>
            </a:r>
          </a:p>
          <a:p>
            <a:pPr>
              <a:buNone/>
            </a:pPr>
            <a:r>
              <a:rPr lang="en-US" dirty="0" smtClean="0"/>
              <a:t>• S = {a1, . . . , </a:t>
            </a:r>
            <a:r>
              <a:rPr lang="en-US" dirty="0" err="1" smtClean="0"/>
              <a:t>aK</a:t>
            </a:r>
            <a:r>
              <a:rPr lang="en-US" dirty="0" smtClean="0"/>
              <a:t>} is a finite input alphabet.</a:t>
            </a:r>
          </a:p>
          <a:p>
            <a:pPr>
              <a:buNone/>
            </a:pPr>
            <a:r>
              <a:rPr lang="en-US" dirty="0" smtClean="0"/>
              <a:t>• d  S × Q → Q is the transition function.</a:t>
            </a:r>
          </a:p>
          <a:p>
            <a:pPr>
              <a:buNone/>
            </a:pP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BASIC IDEA..</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 Each character in the pattern has a state.</a:t>
            </a:r>
          </a:p>
          <a:p>
            <a:r>
              <a:rPr lang="en-US" dirty="0" smtClean="0"/>
              <a:t> Each match sends the automaton into a new state.</a:t>
            </a:r>
          </a:p>
          <a:p>
            <a:r>
              <a:rPr lang="en-US" dirty="0" smtClean="0"/>
              <a:t> If all the characters in the pattern has been matched, the automaton enters the accepting state. </a:t>
            </a:r>
          </a:p>
          <a:p>
            <a:r>
              <a:rPr lang="en-US" dirty="0" smtClean="0"/>
              <a:t> Otherwise, the automaton will return to a suitable state according to the current state and the input character such that this returned state reflects the maximum advantage we can take from the previous matching.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PROBLEM STATEMENT!</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Certain known </a:t>
            </a:r>
            <a:r>
              <a:rPr lang="en-US" dirty="0" smtClean="0"/>
              <a:t>nucleotide or </a:t>
            </a:r>
            <a:r>
              <a:rPr lang="en-US" dirty="0"/>
              <a:t>amino acid sequences have properties known to biologists. </a:t>
            </a:r>
            <a:r>
              <a:rPr lang="en-US" dirty="0" err="1"/>
              <a:t>E.g.,ATG</a:t>
            </a:r>
            <a:r>
              <a:rPr lang="en-US" dirty="0"/>
              <a:t> is a string which must be present at the beginning of every protein (gene) a DNA sequence. </a:t>
            </a:r>
            <a:endParaRPr lang="en-US" dirty="0" smtClean="0"/>
          </a:p>
          <a:p>
            <a:r>
              <a:rPr lang="en-US" dirty="0" smtClean="0"/>
              <a:t>A </a:t>
            </a:r>
            <a:r>
              <a:rPr lang="en-US" dirty="0"/>
              <a:t>primer is a conserved DNA sequence used in the Polymerase Chain Reaction(PCR) to identify the location of the DNA sequence that will be amplified(amplification starts at the location immediately following the 3</a:t>
            </a:r>
            <a:r>
              <a:rPr lang="en-US" b="1" dirty="0"/>
              <a:t>’</a:t>
            </a:r>
            <a:r>
              <a:rPr lang="en-US" dirty="0"/>
              <a:t> end primer, known as the forward primer</a:t>
            </a:r>
            <a:r>
              <a:rPr lang="en-US" dirty="0" smtClean="0"/>
              <a:t>).</a:t>
            </a:r>
          </a:p>
          <a:p>
            <a:r>
              <a:rPr lang="en-US" dirty="0" smtClean="0"/>
              <a:t> </a:t>
            </a:r>
            <a:r>
              <a:rPr lang="en-US" dirty="0"/>
              <a:t>Finding if a DNA sequence contains a specific(candidate) primer is therefore paramount to the ability to run correct PCR</a:t>
            </a:r>
            <a:r>
              <a:rPr lang="en-US" dirty="0" smtClean="0"/>
              <a:t>.</a:t>
            </a:r>
          </a:p>
          <a:p>
            <a:r>
              <a:rPr lang="en-US" dirty="0" smtClean="0"/>
              <a:t> </a:t>
            </a:r>
            <a:r>
              <a:rPr lang="en-US" dirty="0"/>
              <a:t>Finding such modified strings is an important process for mapping DNA of a new organism, based on the known DNA of a related organism.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PROBLEM SIZE!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The input to all string matching algorithms is a pair of strings S and P. Their lengths n and m respectively, supply the problem size </a:t>
            </a:r>
            <a:r>
              <a:rPr lang="en-US" dirty="0" smtClean="0"/>
              <a:t>.</a:t>
            </a:r>
          </a:p>
          <a:p>
            <a:r>
              <a:rPr lang="en-US" dirty="0" smtClean="0"/>
              <a:t>Note </a:t>
            </a:r>
            <a:r>
              <a:rPr lang="en-US" dirty="0"/>
              <a:t>that m &lt; n. In some cases, especially in bioinformatics applications m &lt;&lt; n: DNA sequences may be millions of nucleotides long, while the pattern P looking for (e.g., for primer identification) may be on the order of tens of nucleotides. </a:t>
            </a:r>
            <a:endParaRPr lang="en-US" dirty="0" smtClean="0"/>
          </a:p>
          <a:p>
            <a:r>
              <a:rPr lang="en-US" dirty="0" smtClean="0"/>
              <a:t>In </a:t>
            </a:r>
            <a:r>
              <a:rPr lang="en-US" dirty="0"/>
              <a:t>such cases, we may consider the size of input to be n, rather than n + m. In our studies we fix the alphabet . </a:t>
            </a:r>
            <a:endParaRPr lang="en-US" dirty="0" smtClean="0"/>
          </a:p>
          <a:p>
            <a:r>
              <a:rPr lang="en-US" dirty="0" smtClean="0"/>
              <a:t>In </a:t>
            </a:r>
            <a:r>
              <a:rPr lang="en-US" dirty="0"/>
              <a:t>bioinformatics, it makes sense since the two known alphabets nucleotide and amino acid ones have 4 and 20 characters in them respectively. Occasionally, </a:t>
            </a:r>
            <a:r>
              <a:rPr lang="en-US" dirty="0" smtClean="0"/>
              <a:t> </a:t>
            </a:r>
            <a:r>
              <a:rPr lang="en-US" dirty="0"/>
              <a:t>K may be considered part of the size of input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75000"/>
                  </a:schemeClr>
                </a:solidFill>
              </a:rPr>
              <a:t>AIM AND INPUT</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b="1" dirty="0" smtClean="0"/>
              <a:t>AIM:</a:t>
            </a:r>
          </a:p>
          <a:p>
            <a:pPr>
              <a:buNone/>
            </a:pPr>
            <a:r>
              <a:rPr lang="en-US" dirty="0" smtClean="0"/>
              <a:t>       </a:t>
            </a:r>
            <a:r>
              <a:rPr lang="en-US" dirty="0"/>
              <a:t>To calculate the exact matching state and find the correct pattern in a set of DNA sequence</a:t>
            </a:r>
            <a:r>
              <a:rPr lang="en-US" dirty="0" smtClean="0"/>
              <a:t>.</a:t>
            </a:r>
          </a:p>
          <a:p>
            <a:pPr>
              <a:buNone/>
            </a:pPr>
            <a:r>
              <a:rPr lang="en-US" b="1" dirty="0" smtClean="0"/>
              <a:t>INPUT:</a:t>
            </a:r>
          </a:p>
          <a:p>
            <a:pPr>
              <a:buNone/>
            </a:pPr>
            <a:r>
              <a:rPr lang="en-US" dirty="0"/>
              <a:t> </a:t>
            </a:r>
            <a:r>
              <a:rPr lang="en-US" dirty="0" smtClean="0"/>
              <a:t>txt</a:t>
            </a:r>
            <a:r>
              <a:rPr lang="en-US" dirty="0"/>
              <a:t>[] = "AABAACACAGAAAGAACCACACAGAAT"</a:t>
            </a:r>
          </a:p>
          <a:p>
            <a:pPr>
              <a:buNone/>
            </a:pPr>
            <a:r>
              <a:rPr lang="en-US" dirty="0"/>
              <a:t> </a:t>
            </a:r>
            <a:r>
              <a:rPr lang="en-US" dirty="0" smtClean="0"/>
              <a:t>pat</a:t>
            </a:r>
            <a:r>
              <a:rPr lang="en-US" dirty="0"/>
              <a:t>[] = "ACACAGA</a:t>
            </a:r>
            <a:endParaRPr lang="en-US" dirty="0" smtClean="0"/>
          </a:p>
          <a:p>
            <a:pPr>
              <a:buNone/>
            </a:pPr>
            <a:r>
              <a:rPr lang="en-US" dirty="0"/>
              <a:t> </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706</Words>
  <Application>Microsoft Office PowerPoint</Application>
  <PresentationFormat>On-screen Show (4:3)</PresentationFormat>
  <Paragraphs>108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PYTHON PROGRAMMING</vt:lpstr>
      <vt:lpstr>Contd..</vt:lpstr>
      <vt:lpstr>INTRODUCTION</vt:lpstr>
      <vt:lpstr>FINITE AUTOMATA</vt:lpstr>
      <vt:lpstr>CONTD..</vt:lpstr>
      <vt:lpstr>BASIC IDEA..</vt:lpstr>
      <vt:lpstr>PROBLEM STATEMENT!</vt:lpstr>
      <vt:lpstr>PROBLEM SIZE!</vt:lpstr>
      <vt:lpstr>AIM AND INPUT</vt:lpstr>
      <vt:lpstr>PROCEDURE</vt:lpstr>
      <vt:lpstr>EXPLANATION</vt:lpstr>
      <vt:lpstr>CONTD..</vt:lpstr>
      <vt:lpstr>CONTD..</vt:lpstr>
      <vt:lpstr>CONTD..</vt:lpstr>
      <vt:lpstr>PESUDOCODE</vt:lpstr>
      <vt:lpstr>CONTD..</vt:lpstr>
      <vt:lpstr>WORKFLOW</vt:lpstr>
      <vt:lpstr>Slide 18</vt:lpstr>
    </vt:vector>
  </TitlesOfParts>
  <Company>CtrlSoft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USER</dc:creator>
  <cp:lastModifiedBy>USER</cp:lastModifiedBy>
  <cp:revision>24</cp:revision>
  <dcterms:created xsi:type="dcterms:W3CDTF">2018-10-08T15:38:54Z</dcterms:created>
  <dcterms:modified xsi:type="dcterms:W3CDTF">2018-10-10T03:53:44Z</dcterms:modified>
</cp:coreProperties>
</file>