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9"/>
  </p:notesMasterIdLst>
  <p:sldIdLst>
    <p:sldId id="266" r:id="rId2"/>
    <p:sldId id="269" r:id="rId3"/>
    <p:sldId id="256" r:id="rId4"/>
    <p:sldId id="257" r:id="rId5"/>
    <p:sldId id="271" r:id="rId6"/>
    <p:sldId id="258" r:id="rId7"/>
    <p:sldId id="270" r:id="rId8"/>
    <p:sldId id="259" r:id="rId9"/>
    <p:sldId id="260" r:id="rId10"/>
    <p:sldId id="261" r:id="rId11"/>
    <p:sldId id="267" r:id="rId12"/>
    <p:sldId id="262" r:id="rId13"/>
    <p:sldId id="263" r:id="rId14"/>
    <p:sldId id="264" r:id="rId15"/>
    <p:sldId id="265" r:id="rId16"/>
    <p:sldId id="268"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86429-2EE0-4EFA-833D-F8C0DB745DAA}" type="datetimeFigureOut">
              <a:rPr lang="en-IN" smtClean="0"/>
              <a:pPr/>
              <a:t>08-10-2018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C6731-ADDB-4826-8D88-01B1F3D29575}" type="slidenum">
              <a:rPr lang="en-IN" smtClean="0"/>
              <a:pPr/>
              <a:t>‹#›</a:t>
            </a:fld>
            <a:endParaRPr lang="en-IN"/>
          </a:p>
        </p:txBody>
      </p:sp>
    </p:spTree>
    <p:extLst>
      <p:ext uri="{BB962C8B-B14F-4D97-AF65-F5344CB8AC3E}">
        <p14:creationId xmlns:p14="http://schemas.microsoft.com/office/powerpoint/2010/main" xmlns="" val="390813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E116A5D-D321-446E-AFAF-AF32954EB390}" type="datetime1">
              <a:rPr lang="en-IN" smtClean="0"/>
              <a:pPr/>
              <a:t>08-10-2018</a:t>
            </a:fld>
            <a:endParaRPr lang="en-IN"/>
          </a:p>
        </p:txBody>
      </p:sp>
      <p:sp>
        <p:nvSpPr>
          <p:cNvPr id="8" name="Slide Number Placeholder 7"/>
          <p:cNvSpPr>
            <a:spLocks noGrp="1"/>
          </p:cNvSpPr>
          <p:nvPr>
            <p:ph type="sldNum" sz="quarter" idx="11"/>
          </p:nvPr>
        </p:nvSpPr>
        <p:spPr/>
        <p:txBody>
          <a:bodyPr/>
          <a:lstStyle/>
          <a:p>
            <a:fld id="{E5E28880-9FB6-4B06-A493-86FCB4CB112B}"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B9533-6220-459D-8F3F-2FB84FB1C5B0}" type="datetime1">
              <a:rPr lang="en-IN" smtClean="0"/>
              <a:pPr/>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3D2FC-3A8C-4AD6-A559-E07B09462751}" type="datetime1">
              <a:rPr lang="en-IN" smtClean="0"/>
              <a:pPr/>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0ACBE1C-F9F8-46B3-8C8E-30D5D71786DF}" type="datetime1">
              <a:rPr lang="en-IN" smtClean="0"/>
              <a:pPr/>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7D943-F1A8-4F41-A51B-DD234F79FBB3}" type="datetime1">
              <a:rPr lang="en-IN" smtClean="0"/>
              <a:pPr/>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ABA0B4D-3FF9-44E7-AD1B-F9C7640B3DE7}" type="datetime1">
              <a:rPr lang="en-IN" smtClean="0"/>
              <a:pPr/>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28880-9FB6-4B06-A493-86FCB4CB112B}"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081348-84C5-4725-B3AE-89812B5CD0DE}" type="datetime1">
              <a:rPr lang="en-IN" smtClean="0"/>
              <a:pPr/>
              <a:t>08-10-2018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E28880-9FB6-4B06-A493-86FCB4CB112B}"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CBC5D7-7481-47C9-862E-A153585D460E}" type="datetime1">
              <a:rPr lang="en-IN" smtClean="0"/>
              <a:pPr/>
              <a:t>08-10-2018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BD90C-80A4-42C1-A34A-1D8BC6DB0306}" type="datetime1">
              <a:rPr lang="en-IN" smtClean="0"/>
              <a:pPr/>
              <a:t>08-10-2018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10EBC-9DC9-4BB9-A63E-7FA15EA0EF79}" type="datetime1">
              <a:rPr lang="en-IN" smtClean="0"/>
              <a:pPr/>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01D44-007D-4B46-A36A-40A008467A58}" type="datetime1">
              <a:rPr lang="en-IN" smtClean="0"/>
              <a:pPr/>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28880-9FB6-4B06-A493-86FCB4CB11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E903AA1-E16B-41D2-B25E-77B8B68F7E29}" type="datetime1">
              <a:rPr lang="en-IN" smtClean="0"/>
              <a:pPr/>
              <a:t>08-10-2018</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5E28880-9FB6-4B06-A493-86FCB4CB112B}"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568" y="836712"/>
            <a:ext cx="7772400" cy="5328592"/>
          </a:xfrm>
        </p:spPr>
        <p:txBody>
          <a:bodyPr/>
          <a:lstStyle/>
          <a:p>
            <a:r>
              <a:rPr lang="en-IN" sz="3600" b="1" dirty="0" smtClean="0">
                <a:latin typeface="Arial Black" pitchFamily="34" charset="0"/>
              </a:rPr>
              <a:t>PYTHON</a:t>
            </a:r>
            <a:br>
              <a:rPr lang="en-IN" sz="3600" b="1" dirty="0" smtClean="0">
                <a:latin typeface="Arial Black" pitchFamily="34" charset="0"/>
              </a:rPr>
            </a:br>
            <a:r>
              <a:rPr lang="en-IN" sz="3600" b="1" dirty="0" smtClean="0">
                <a:latin typeface="Arial Black" pitchFamily="34" charset="0"/>
              </a:rPr>
              <a:t>PROGRAMMING</a:t>
            </a:r>
            <a:br>
              <a:rPr lang="en-IN" sz="3600" b="1" dirty="0" smtClean="0">
                <a:latin typeface="Arial Black" pitchFamily="34" charset="0"/>
              </a:rPr>
            </a:br>
            <a:r>
              <a:rPr lang="en-IN" sz="3600" b="1" dirty="0">
                <a:latin typeface="Arial Black" pitchFamily="34" charset="0"/>
              </a:rPr>
              <a:t/>
            </a:r>
            <a:br>
              <a:rPr lang="en-IN" sz="3600" b="1" dirty="0">
                <a:latin typeface="Arial Black" pitchFamily="34" charset="0"/>
              </a:rPr>
            </a:br>
            <a:r>
              <a:rPr lang="en-IN" sz="4000" b="1" u="sng" dirty="0" smtClean="0">
                <a:solidFill>
                  <a:schemeClr val="tx1"/>
                </a:solidFill>
                <a:latin typeface="Arial Black" pitchFamily="34" charset="0"/>
              </a:rPr>
              <a:t>PREDICTION OF SECONDARY STRUCTURE USING </a:t>
            </a:r>
            <a:r>
              <a:rPr lang="en-IN" sz="4000" b="1" u="sng" dirty="0">
                <a:solidFill>
                  <a:schemeClr val="tx1"/>
                </a:solidFill>
                <a:latin typeface="Arial Black" pitchFamily="34" charset="0"/>
              </a:rPr>
              <a:t>CHOU-FASMAN ALGORITHM</a:t>
            </a:r>
            <a:r>
              <a:rPr lang="en-IN" sz="4000" b="1" u="sng" dirty="0" smtClean="0">
                <a:solidFill>
                  <a:schemeClr val="tx1"/>
                </a:solidFill>
                <a:latin typeface="Arial Black" pitchFamily="34" charset="0"/>
              </a:rPr>
              <a:t> AND DETERMINING PHYSICOCHEMICAL PROPERTIES</a:t>
            </a:r>
            <a:endParaRPr lang="en-IN" sz="4000" b="1" u="sng" dirty="0">
              <a:solidFill>
                <a:schemeClr val="tx1"/>
              </a:solidFill>
              <a:latin typeface="Arial Black" pitchFamily="34" charset="0"/>
            </a:endParaRPr>
          </a:p>
        </p:txBody>
      </p:sp>
    </p:spTree>
    <p:extLst>
      <p:ext uri="{BB962C8B-B14F-4D97-AF65-F5344CB8AC3E}">
        <p14:creationId xmlns:p14="http://schemas.microsoft.com/office/powerpoint/2010/main" xmlns="" val="3657588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36712"/>
          </a:xfrm>
        </p:spPr>
        <p:txBody>
          <a:bodyPr/>
          <a:lstStyle/>
          <a:p>
            <a:r>
              <a:rPr lang="en-IN" sz="4000" b="1" dirty="0" smtClean="0">
                <a:latin typeface="Calibri" pitchFamily="34" charset="0"/>
                <a:cs typeface="Calibri" pitchFamily="34" charset="0"/>
              </a:rPr>
              <a:t>PROBLEM STATEMENT</a:t>
            </a:r>
            <a:endParaRPr lang="en-IN" sz="4000" b="1" dirty="0">
              <a:latin typeface="Calibri" pitchFamily="34" charset="0"/>
              <a:cs typeface="Calibri" pitchFamily="34" charset="0"/>
            </a:endParaRPr>
          </a:p>
        </p:txBody>
      </p:sp>
      <p:sp>
        <p:nvSpPr>
          <p:cNvPr id="3" name="Content Placeholder 2"/>
          <p:cNvSpPr>
            <a:spLocks noGrp="1"/>
          </p:cNvSpPr>
          <p:nvPr>
            <p:ph idx="1"/>
          </p:nvPr>
        </p:nvSpPr>
        <p:spPr>
          <a:xfrm>
            <a:off x="395536" y="1268760"/>
            <a:ext cx="8229600" cy="5112568"/>
          </a:xfrm>
        </p:spPr>
        <p:txBody>
          <a:bodyPr/>
          <a:lstStyle/>
          <a:p>
            <a:pPr marL="0" indent="0" algn="ctr">
              <a:buNone/>
            </a:pPr>
            <a:r>
              <a:rPr lang="en-IN" sz="2800" dirty="0" smtClean="0">
                <a:solidFill>
                  <a:schemeClr val="tx1"/>
                </a:solidFill>
              </a:rPr>
              <a:t>Secondary structure prediction is done. In this method the Chou-</a:t>
            </a:r>
            <a:r>
              <a:rPr lang="en-IN" sz="2800" dirty="0" err="1">
                <a:solidFill>
                  <a:schemeClr val="tx1"/>
                </a:solidFill>
              </a:rPr>
              <a:t>F</a:t>
            </a:r>
            <a:r>
              <a:rPr lang="en-IN" sz="2800" dirty="0" err="1" smtClean="0">
                <a:solidFill>
                  <a:schemeClr val="tx1"/>
                </a:solidFill>
              </a:rPr>
              <a:t>asman</a:t>
            </a:r>
            <a:r>
              <a:rPr lang="en-IN" sz="2800" dirty="0" smtClean="0">
                <a:solidFill>
                  <a:schemeClr val="tx1"/>
                </a:solidFill>
              </a:rPr>
              <a:t> secondary prediction method is incorporated and physiochemical properties are found for the given amino acid sequence. These are found using the python methods.</a:t>
            </a:r>
            <a:r>
              <a:rPr lang="en-IN" sz="2800" dirty="0">
                <a:solidFill>
                  <a:schemeClr val="tx1"/>
                </a:solidFill>
              </a:rPr>
              <a:t/>
            </a:r>
            <a:br>
              <a:rPr lang="en-IN" sz="2800" dirty="0">
                <a:solidFill>
                  <a:schemeClr val="tx1"/>
                </a:solidFill>
              </a:rPr>
            </a:br>
            <a:r>
              <a:rPr lang="en-IN" dirty="0"/>
              <a:t/>
            </a:r>
            <a:br>
              <a:rPr lang="en-IN" dirty="0"/>
            </a:br>
            <a:endParaRPr lang="en-IN" dirty="0"/>
          </a:p>
          <a:p>
            <a:pPr marL="0" indent="0" algn="ctr">
              <a:buNone/>
            </a:pPr>
            <a:r>
              <a:rPr lang="en-IN" sz="3200" b="1" dirty="0" smtClean="0">
                <a:solidFill>
                  <a:schemeClr val="tx1"/>
                </a:solidFill>
              </a:rPr>
              <a:t>Input – Amino acid sequence</a:t>
            </a:r>
          </a:p>
          <a:p>
            <a:pPr marL="0" indent="0" algn="ctr">
              <a:buNone/>
            </a:pPr>
            <a:endParaRPr lang="en-IN" b="1" dirty="0">
              <a:solidFill>
                <a:schemeClr val="tx1"/>
              </a:solidFill>
            </a:endParaRPr>
          </a:p>
        </p:txBody>
      </p:sp>
      <p:sp>
        <p:nvSpPr>
          <p:cNvPr id="5" name="Date Placeholder 4"/>
          <p:cNvSpPr>
            <a:spLocks noGrp="1"/>
          </p:cNvSpPr>
          <p:nvPr>
            <p:ph type="dt" sz="half" idx="10"/>
          </p:nvPr>
        </p:nvSpPr>
        <p:spPr/>
        <p:txBody>
          <a:bodyPr/>
          <a:lstStyle/>
          <a:p>
            <a:fld id="{ED662938-13F8-4F87-A586-A503709235D1}"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10</a:t>
            </a:fld>
            <a:endParaRPr lang="en-IN"/>
          </a:p>
        </p:txBody>
      </p:sp>
    </p:spTree>
    <p:extLst>
      <p:ext uri="{BB962C8B-B14F-4D97-AF65-F5344CB8AC3E}">
        <p14:creationId xmlns:p14="http://schemas.microsoft.com/office/powerpoint/2010/main" xmlns="" val="973335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03448"/>
            <a:ext cx="8229600" cy="1600200"/>
          </a:xfrm>
        </p:spPr>
        <p:txBody>
          <a:bodyPr/>
          <a:lstStyle/>
          <a:p>
            <a:r>
              <a:rPr lang="en-IN" sz="4000" b="1" dirty="0" smtClean="0">
                <a:latin typeface="Calibri" pitchFamily="34" charset="0"/>
                <a:cs typeface="Calibri" pitchFamily="34" charset="0"/>
              </a:rPr>
              <a:t>OUTPUT</a:t>
            </a:r>
            <a:endParaRPr lang="en-IN" sz="4000" b="1" dirty="0">
              <a:latin typeface="Calibri" pitchFamily="34" charset="0"/>
              <a:cs typeface="Calibri" pitchFamily="34" charset="0"/>
            </a:endParaRPr>
          </a:p>
        </p:txBody>
      </p:sp>
      <p:sp>
        <p:nvSpPr>
          <p:cNvPr id="3" name="Content Placeholder 2"/>
          <p:cNvSpPr>
            <a:spLocks noGrp="1"/>
          </p:cNvSpPr>
          <p:nvPr>
            <p:ph idx="1"/>
          </p:nvPr>
        </p:nvSpPr>
        <p:spPr>
          <a:xfrm>
            <a:off x="467544" y="1124744"/>
            <a:ext cx="8229600" cy="5544616"/>
          </a:xfrm>
        </p:spPr>
        <p:txBody>
          <a:bodyPr>
            <a:normAutofit fontScale="85000" lnSpcReduction="20000"/>
          </a:bodyPr>
          <a:lstStyle/>
          <a:p>
            <a:r>
              <a:rPr lang="en-IN" sz="2800" dirty="0" smtClean="0">
                <a:solidFill>
                  <a:schemeClr val="tx1"/>
                </a:solidFill>
              </a:rPr>
              <a:t>The start and end positions of the </a:t>
            </a:r>
            <a:r>
              <a:rPr lang="en-IN" sz="2800" b="1" dirty="0" smtClean="0">
                <a:solidFill>
                  <a:schemeClr val="tx1"/>
                </a:solidFill>
              </a:rPr>
              <a:t>alpha helix </a:t>
            </a:r>
            <a:r>
              <a:rPr lang="en-IN" sz="2800" dirty="0" smtClean="0">
                <a:solidFill>
                  <a:schemeClr val="tx1"/>
                </a:solidFill>
              </a:rPr>
              <a:t>regions.</a:t>
            </a:r>
          </a:p>
          <a:p>
            <a:r>
              <a:rPr lang="en-IN" sz="2800" dirty="0">
                <a:solidFill>
                  <a:schemeClr val="tx1"/>
                </a:solidFill>
              </a:rPr>
              <a:t>The start and end positions of the </a:t>
            </a:r>
            <a:r>
              <a:rPr lang="en-IN" sz="2800" b="1" dirty="0" smtClean="0">
                <a:solidFill>
                  <a:schemeClr val="tx1"/>
                </a:solidFill>
              </a:rPr>
              <a:t>beta sheet </a:t>
            </a:r>
            <a:r>
              <a:rPr lang="en-IN" sz="2800" dirty="0" smtClean="0">
                <a:solidFill>
                  <a:schemeClr val="tx1"/>
                </a:solidFill>
              </a:rPr>
              <a:t>regions</a:t>
            </a:r>
            <a:r>
              <a:rPr lang="en-IN" sz="2800" dirty="0">
                <a:solidFill>
                  <a:schemeClr val="tx1"/>
                </a:solidFill>
              </a:rPr>
              <a:t>.</a:t>
            </a:r>
          </a:p>
          <a:p>
            <a:r>
              <a:rPr lang="en-IN" sz="2800" dirty="0">
                <a:solidFill>
                  <a:schemeClr val="tx1"/>
                </a:solidFill>
              </a:rPr>
              <a:t>The start and end positions of the </a:t>
            </a:r>
            <a:r>
              <a:rPr lang="en-IN" sz="2800" b="1" dirty="0" smtClean="0">
                <a:solidFill>
                  <a:schemeClr val="tx1"/>
                </a:solidFill>
              </a:rPr>
              <a:t>turn </a:t>
            </a:r>
            <a:r>
              <a:rPr lang="en-IN" sz="2800" dirty="0">
                <a:solidFill>
                  <a:schemeClr val="tx1"/>
                </a:solidFill>
              </a:rPr>
              <a:t>regions</a:t>
            </a:r>
            <a:r>
              <a:rPr lang="en-IN" sz="2800" dirty="0" smtClean="0">
                <a:solidFill>
                  <a:schemeClr val="tx1"/>
                </a:solidFill>
              </a:rPr>
              <a:t>.</a:t>
            </a:r>
          </a:p>
          <a:p>
            <a:r>
              <a:rPr lang="en-IN" sz="2800" dirty="0" smtClean="0">
                <a:solidFill>
                  <a:schemeClr val="tx1"/>
                </a:solidFill>
              </a:rPr>
              <a:t>Factors calculated : </a:t>
            </a:r>
          </a:p>
          <a:p>
            <a:pPr marL="857250" lvl="1" indent="-457200">
              <a:buFont typeface="+mj-lt"/>
              <a:buAutoNum type="arabicPeriod"/>
            </a:pPr>
            <a:r>
              <a:rPr lang="en-IN" sz="2100" b="1" dirty="0" smtClean="0">
                <a:solidFill>
                  <a:schemeClr val="tx1"/>
                </a:solidFill>
              </a:rPr>
              <a:t>Extinction coefficient </a:t>
            </a:r>
            <a:r>
              <a:rPr lang="en-IN" sz="2100" dirty="0" smtClean="0">
                <a:solidFill>
                  <a:schemeClr val="tx1"/>
                </a:solidFill>
              </a:rPr>
              <a:t>: It refers </a:t>
            </a:r>
            <a:r>
              <a:rPr lang="en-IN" sz="2100" dirty="0">
                <a:solidFill>
                  <a:schemeClr val="tx1"/>
                </a:solidFill>
              </a:rPr>
              <a:t>to several different measures of the absorption of light in a </a:t>
            </a:r>
            <a:r>
              <a:rPr lang="en-IN" sz="2100" dirty="0" smtClean="0">
                <a:solidFill>
                  <a:schemeClr val="tx1"/>
                </a:solidFill>
              </a:rPr>
              <a:t>medium.</a:t>
            </a:r>
          </a:p>
          <a:p>
            <a:pPr marL="857250" lvl="1" indent="-457200">
              <a:buFont typeface="+mj-lt"/>
              <a:buAutoNum type="arabicPeriod"/>
            </a:pPr>
            <a:r>
              <a:rPr lang="en-IN" sz="2100" b="1" dirty="0">
                <a:solidFill>
                  <a:schemeClr val="tx1"/>
                </a:solidFill>
              </a:rPr>
              <a:t>Grand average of </a:t>
            </a:r>
            <a:r>
              <a:rPr lang="en-IN" sz="2100" b="1" dirty="0" err="1">
                <a:solidFill>
                  <a:schemeClr val="tx1"/>
                </a:solidFill>
              </a:rPr>
              <a:t>hydropathicity</a:t>
            </a:r>
            <a:r>
              <a:rPr lang="en-IN" sz="2100" b="1" dirty="0">
                <a:solidFill>
                  <a:schemeClr val="tx1"/>
                </a:solidFill>
              </a:rPr>
              <a:t> (GRAVY</a:t>
            </a:r>
            <a:r>
              <a:rPr lang="en-IN" sz="2100" b="1" dirty="0" smtClean="0">
                <a:solidFill>
                  <a:schemeClr val="tx1"/>
                </a:solidFill>
              </a:rPr>
              <a:t>) : </a:t>
            </a:r>
            <a:r>
              <a:rPr lang="en-IN" sz="2100" dirty="0">
                <a:solidFill>
                  <a:schemeClr val="tx1"/>
                </a:solidFill>
              </a:rPr>
              <a:t>The GRAVY value for a protein or a peptide is calculated by adding the </a:t>
            </a:r>
            <a:r>
              <a:rPr lang="en-IN" sz="2100" dirty="0" err="1">
                <a:solidFill>
                  <a:schemeClr val="tx1"/>
                </a:solidFill>
              </a:rPr>
              <a:t>hydropathy</a:t>
            </a:r>
            <a:r>
              <a:rPr lang="en-IN" sz="2100" dirty="0">
                <a:solidFill>
                  <a:schemeClr val="tx1"/>
                </a:solidFill>
              </a:rPr>
              <a:t> </a:t>
            </a:r>
            <a:r>
              <a:rPr lang="en-IN" sz="2100" dirty="0" smtClean="0">
                <a:solidFill>
                  <a:schemeClr val="tx1"/>
                </a:solidFill>
              </a:rPr>
              <a:t>values </a:t>
            </a:r>
            <a:r>
              <a:rPr lang="en-IN" sz="2100" dirty="0">
                <a:solidFill>
                  <a:schemeClr val="tx1"/>
                </a:solidFill>
              </a:rPr>
              <a:t>of each amino acid residues and dividing by the number of residues in the sequence or length of the sequence. Increasing positive score indicates a greater hydrophobicity</a:t>
            </a:r>
            <a:r>
              <a:rPr lang="en-IN" sz="2100" dirty="0" smtClean="0">
                <a:solidFill>
                  <a:schemeClr val="tx1"/>
                </a:solidFill>
              </a:rPr>
              <a:t>.</a:t>
            </a:r>
          </a:p>
          <a:p>
            <a:pPr marL="857250" lvl="1" indent="-457200">
              <a:buFont typeface="+mj-lt"/>
              <a:buAutoNum type="arabicPeriod"/>
            </a:pPr>
            <a:r>
              <a:rPr lang="en-IN" sz="2100" b="1" dirty="0">
                <a:solidFill>
                  <a:schemeClr val="tx1"/>
                </a:solidFill>
              </a:rPr>
              <a:t>Molecular weight </a:t>
            </a:r>
            <a:r>
              <a:rPr lang="en-IN" sz="2100" dirty="0">
                <a:solidFill>
                  <a:schemeClr val="tx1"/>
                </a:solidFill>
              </a:rPr>
              <a:t>: </a:t>
            </a:r>
            <a:r>
              <a:rPr lang="en-IN" sz="2100" dirty="0" smtClean="0">
                <a:solidFill>
                  <a:schemeClr val="tx1"/>
                </a:solidFill>
              </a:rPr>
              <a:t>The </a:t>
            </a:r>
            <a:r>
              <a:rPr lang="en-IN" sz="2100" dirty="0">
                <a:solidFill>
                  <a:schemeClr val="tx1"/>
                </a:solidFill>
              </a:rPr>
              <a:t>molecular weight of protein is calculated by the addition of average isotopic masses of amino acids in the provided protein and the average isotopic mass of one water </a:t>
            </a:r>
            <a:r>
              <a:rPr lang="en-IN" sz="2100" dirty="0" smtClean="0">
                <a:solidFill>
                  <a:schemeClr val="tx1"/>
                </a:solidFill>
              </a:rPr>
              <a:t>molecule.</a:t>
            </a:r>
          </a:p>
          <a:p>
            <a:pPr marL="857250" lvl="1" indent="-457200">
              <a:buFont typeface="+mj-lt"/>
              <a:buAutoNum type="arabicPeriod"/>
            </a:pPr>
            <a:r>
              <a:rPr lang="en-IN" sz="2100" b="1" dirty="0" smtClean="0">
                <a:solidFill>
                  <a:schemeClr val="tx1"/>
                </a:solidFill>
              </a:rPr>
              <a:t>Composition of amino acid</a:t>
            </a:r>
            <a:r>
              <a:rPr lang="en-IN" sz="2100" dirty="0" smtClean="0">
                <a:solidFill>
                  <a:schemeClr val="tx1"/>
                </a:solidFill>
              </a:rPr>
              <a:t> </a:t>
            </a:r>
          </a:p>
          <a:p>
            <a:pPr marL="0" indent="0">
              <a:buNone/>
            </a:pPr>
            <a:r>
              <a:rPr lang="en-IN" sz="2100" dirty="0">
                <a:solidFill>
                  <a:schemeClr val="tx1"/>
                </a:solidFill>
              </a:rPr>
              <a:t> </a:t>
            </a:r>
            <a:r>
              <a:rPr lang="en-IN" sz="2100" dirty="0" smtClean="0">
                <a:solidFill>
                  <a:schemeClr val="tx1"/>
                </a:solidFill>
              </a:rPr>
              <a:t>   </a:t>
            </a:r>
          </a:p>
          <a:p>
            <a:endParaRPr lang="en-IN" dirty="0" smtClean="0">
              <a:solidFill>
                <a:schemeClr val="tx1"/>
              </a:solidFill>
            </a:endParaRPr>
          </a:p>
        </p:txBody>
      </p:sp>
      <p:sp>
        <p:nvSpPr>
          <p:cNvPr id="5" name="Date Placeholder 4"/>
          <p:cNvSpPr>
            <a:spLocks noGrp="1"/>
          </p:cNvSpPr>
          <p:nvPr>
            <p:ph type="dt" sz="half" idx="10"/>
          </p:nvPr>
        </p:nvSpPr>
        <p:spPr/>
        <p:txBody>
          <a:bodyPr/>
          <a:lstStyle/>
          <a:p>
            <a:fld id="{53D975F6-B598-499F-8391-5A0F1BF0E6C6}"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11</a:t>
            </a:fld>
            <a:endParaRPr lang="en-IN"/>
          </a:p>
        </p:txBody>
      </p:sp>
    </p:spTree>
    <p:extLst>
      <p:ext uri="{BB962C8B-B14F-4D97-AF65-F5344CB8AC3E}">
        <p14:creationId xmlns:p14="http://schemas.microsoft.com/office/powerpoint/2010/main" xmlns="" val="155725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068760"/>
          </a:xfrm>
        </p:spPr>
        <p:txBody>
          <a:bodyPr/>
          <a:lstStyle/>
          <a:p>
            <a:r>
              <a:rPr lang="en-IN" sz="4000" b="1" dirty="0" smtClean="0">
                <a:latin typeface="Calibri" pitchFamily="34" charset="0"/>
                <a:cs typeface="Calibri" pitchFamily="34" charset="0"/>
              </a:rPr>
              <a:t>PSEUDOCODE</a:t>
            </a:r>
            <a:endParaRPr lang="en-IN" sz="4000" b="1" dirty="0">
              <a:latin typeface="Calibri" pitchFamily="34" charset="0"/>
              <a:cs typeface="Calibri" pitchFamily="34" charset="0"/>
            </a:endParaRPr>
          </a:p>
        </p:txBody>
      </p:sp>
      <p:sp>
        <p:nvSpPr>
          <p:cNvPr id="3" name="Content Placeholder 2"/>
          <p:cNvSpPr>
            <a:spLocks noGrp="1"/>
          </p:cNvSpPr>
          <p:nvPr>
            <p:ph idx="1"/>
          </p:nvPr>
        </p:nvSpPr>
        <p:spPr>
          <a:xfrm>
            <a:off x="467544" y="548680"/>
            <a:ext cx="8280920" cy="5760640"/>
          </a:xfrm>
        </p:spPr>
        <p:txBody>
          <a:bodyPr>
            <a:noAutofit/>
          </a:bodyPr>
          <a:lstStyle/>
          <a:p>
            <a:pPr marL="0" indent="0">
              <a:buNone/>
            </a:pPr>
            <a:r>
              <a:rPr lang="en-IN" dirty="0">
                <a:solidFill>
                  <a:schemeClr val="tx1"/>
                </a:solidFill>
                <a:cs typeface="Calibri" pitchFamily="34" charset="0"/>
              </a:rPr>
              <a:t/>
            </a:r>
            <a:br>
              <a:rPr lang="en-IN" dirty="0">
                <a:solidFill>
                  <a:schemeClr val="tx1"/>
                </a:solidFill>
                <a:cs typeface="Calibri" pitchFamily="34" charset="0"/>
              </a:rPr>
            </a:br>
            <a:r>
              <a:rPr lang="en-IN" dirty="0">
                <a:solidFill>
                  <a:schemeClr val="tx1"/>
                </a:solidFill>
                <a:cs typeface="Calibri" pitchFamily="34" charset="0"/>
              </a:rPr>
              <a:t>1. Input the protein sequence.</a:t>
            </a:r>
            <a:br>
              <a:rPr lang="en-IN" dirty="0">
                <a:solidFill>
                  <a:schemeClr val="tx1"/>
                </a:solidFill>
                <a:cs typeface="Calibri" pitchFamily="34" charset="0"/>
              </a:rPr>
            </a:br>
            <a:r>
              <a:rPr lang="en-IN" dirty="0">
                <a:solidFill>
                  <a:schemeClr val="tx1"/>
                </a:solidFill>
                <a:cs typeface="Calibri" pitchFamily="34" charset="0"/>
              </a:rPr>
              <a:t>2. Create </a:t>
            </a:r>
            <a:r>
              <a:rPr lang="en-IN" dirty="0" smtClean="0">
                <a:solidFill>
                  <a:schemeClr val="tx1"/>
                </a:solidFill>
                <a:cs typeface="Calibri" pitchFamily="34" charset="0"/>
              </a:rPr>
              <a:t>a dictionary </a:t>
            </a:r>
            <a:r>
              <a:rPr lang="en-IN" dirty="0">
                <a:solidFill>
                  <a:schemeClr val="tx1"/>
                </a:solidFill>
                <a:cs typeface="Calibri" pitchFamily="34" charset="0"/>
              </a:rPr>
              <a:t>corresponding to the propensities of amino acids for forming alpha helix,</a:t>
            </a:r>
            <a:br>
              <a:rPr lang="en-IN" dirty="0">
                <a:solidFill>
                  <a:schemeClr val="tx1"/>
                </a:solidFill>
                <a:cs typeface="Calibri" pitchFamily="34" charset="0"/>
              </a:rPr>
            </a:br>
            <a:r>
              <a:rPr lang="en-IN" dirty="0">
                <a:solidFill>
                  <a:schemeClr val="tx1"/>
                </a:solidFill>
                <a:cs typeface="Calibri" pitchFamily="34" charset="0"/>
              </a:rPr>
              <a:t>beta sheet and turns.</a:t>
            </a:r>
            <a:br>
              <a:rPr lang="en-IN" dirty="0">
                <a:solidFill>
                  <a:schemeClr val="tx1"/>
                </a:solidFill>
                <a:cs typeface="Calibri" pitchFamily="34" charset="0"/>
              </a:rPr>
            </a:br>
            <a:r>
              <a:rPr lang="en-IN" dirty="0">
                <a:solidFill>
                  <a:schemeClr val="tx1"/>
                </a:solidFill>
                <a:cs typeface="Calibri" pitchFamily="34" charset="0"/>
              </a:rPr>
              <a:t>3. Input the sequence as argument to the function </a:t>
            </a:r>
            <a:r>
              <a:rPr lang="en-IN" dirty="0" err="1" smtClean="0">
                <a:solidFill>
                  <a:schemeClr val="tx1"/>
                </a:solidFill>
                <a:cs typeface="Calibri" pitchFamily="34" charset="0"/>
              </a:rPr>
              <a:t>CF_find_alpha</a:t>
            </a:r>
            <a:r>
              <a:rPr lang="en-IN" dirty="0" smtClean="0">
                <a:solidFill>
                  <a:schemeClr val="tx1"/>
                </a:solidFill>
                <a:cs typeface="Calibri" pitchFamily="34" charset="0"/>
              </a:rPr>
              <a:t>(</a:t>
            </a:r>
            <a:r>
              <a:rPr lang="en-IN" dirty="0" err="1" smtClean="0">
                <a:solidFill>
                  <a:schemeClr val="tx1"/>
                </a:solidFill>
                <a:cs typeface="Calibri" pitchFamily="34" charset="0"/>
              </a:rPr>
              <a:t>seq</a:t>
            </a:r>
            <a:r>
              <a:rPr lang="en-IN" dirty="0" smtClean="0">
                <a:solidFill>
                  <a:schemeClr val="tx1"/>
                </a:solidFill>
                <a:cs typeface="Calibri" pitchFamily="34" charset="0"/>
              </a:rPr>
              <a:t>).</a:t>
            </a:r>
            <a:r>
              <a:rPr lang="en-IN" dirty="0">
                <a:solidFill>
                  <a:schemeClr val="tx1"/>
                </a:solidFill>
                <a:cs typeface="Calibri" pitchFamily="34" charset="0"/>
              </a:rPr>
              <a:t/>
            </a:r>
            <a:br>
              <a:rPr lang="en-IN" dirty="0">
                <a:solidFill>
                  <a:schemeClr val="tx1"/>
                </a:solidFill>
                <a:cs typeface="Calibri" pitchFamily="34" charset="0"/>
              </a:rPr>
            </a:br>
            <a:r>
              <a:rPr lang="en-IN" dirty="0" smtClean="0">
                <a:solidFill>
                  <a:schemeClr val="tx1"/>
                </a:solidFill>
                <a:cs typeface="Calibri" pitchFamily="34" charset="0"/>
              </a:rPr>
              <a:t>4. </a:t>
            </a:r>
            <a:r>
              <a:rPr lang="en-IN" dirty="0">
                <a:solidFill>
                  <a:schemeClr val="tx1"/>
                </a:solidFill>
                <a:cs typeface="Calibri" pitchFamily="34" charset="0"/>
              </a:rPr>
              <a:t>Scan the selected residues</a:t>
            </a:r>
            <a:r>
              <a:rPr lang="en-IN" dirty="0" smtClean="0">
                <a:solidFill>
                  <a:schemeClr val="tx1"/>
                </a:solidFill>
                <a:cs typeface="Calibri" pitchFamily="34" charset="0"/>
              </a:rPr>
              <a:t>:</a:t>
            </a:r>
            <a:r>
              <a:rPr lang="en-IN" dirty="0">
                <a:solidFill>
                  <a:schemeClr val="tx1"/>
                </a:solidFill>
                <a:cs typeface="Calibri" pitchFamily="34" charset="0"/>
              </a:rPr>
              <a:t/>
            </a:r>
            <a:br>
              <a:rPr lang="en-IN" dirty="0">
                <a:solidFill>
                  <a:schemeClr val="tx1"/>
                </a:solidFill>
                <a:cs typeface="Calibri" pitchFamily="34" charset="0"/>
              </a:rPr>
            </a:br>
            <a:r>
              <a:rPr lang="en-IN" dirty="0" smtClean="0">
                <a:solidFill>
                  <a:schemeClr val="tx1"/>
                </a:solidFill>
                <a:cs typeface="Calibri" pitchFamily="34" charset="0"/>
              </a:rPr>
              <a:t>5. </a:t>
            </a:r>
            <a:r>
              <a:rPr lang="en-IN" dirty="0">
                <a:solidFill>
                  <a:schemeClr val="tx1"/>
                </a:solidFill>
                <a:cs typeface="Calibri" pitchFamily="34" charset="0"/>
              </a:rPr>
              <a:t>Iteration for </a:t>
            </a:r>
            <a:r>
              <a:rPr lang="en-IN" b="1" dirty="0">
                <a:solidFill>
                  <a:schemeClr val="tx1"/>
                </a:solidFill>
                <a:cs typeface="Calibri" pitchFamily="34" charset="0"/>
              </a:rPr>
              <a:t>helix</a:t>
            </a:r>
            <a:r>
              <a:rPr lang="en-IN" dirty="0">
                <a:solidFill>
                  <a:schemeClr val="tx1"/>
                </a:solidFill>
                <a:cs typeface="Calibri" pitchFamily="34" charset="0"/>
              </a:rPr>
              <a:t>,</a:t>
            </a:r>
            <a:br>
              <a:rPr lang="en-IN" dirty="0">
                <a:solidFill>
                  <a:schemeClr val="tx1"/>
                </a:solidFill>
                <a:cs typeface="Calibri" pitchFamily="34" charset="0"/>
              </a:rPr>
            </a:br>
            <a:r>
              <a:rPr lang="en-IN" dirty="0" smtClean="0">
                <a:solidFill>
                  <a:schemeClr val="tx1"/>
                </a:solidFill>
                <a:cs typeface="Calibri" pitchFamily="34" charset="0"/>
              </a:rPr>
              <a:t>6. </a:t>
            </a:r>
            <a:r>
              <a:rPr lang="en-IN" dirty="0">
                <a:solidFill>
                  <a:schemeClr val="tx1"/>
                </a:solidFill>
                <a:cs typeface="Calibri" pitchFamily="34" charset="0"/>
              </a:rPr>
              <a:t>Extract residues with window size : 6</a:t>
            </a:r>
            <a:br>
              <a:rPr lang="en-IN" dirty="0">
                <a:solidFill>
                  <a:schemeClr val="tx1"/>
                </a:solidFill>
                <a:cs typeface="Calibri" pitchFamily="34" charset="0"/>
              </a:rPr>
            </a:br>
            <a:r>
              <a:rPr lang="en-IN" dirty="0" smtClean="0">
                <a:solidFill>
                  <a:schemeClr val="tx1"/>
                </a:solidFill>
                <a:cs typeface="Calibri" pitchFamily="34" charset="0"/>
              </a:rPr>
              <a:t>7. </a:t>
            </a:r>
            <a:r>
              <a:rPr lang="en-IN" dirty="0">
                <a:solidFill>
                  <a:schemeClr val="tx1"/>
                </a:solidFill>
                <a:cs typeface="Calibri" pitchFamily="34" charset="0"/>
              </a:rPr>
              <a:t>Check for 4 out of 6 contiguous residues have </a:t>
            </a:r>
            <a:r>
              <a:rPr lang="en-IN" dirty="0" smtClean="0">
                <a:solidFill>
                  <a:schemeClr val="tx1"/>
                </a:solidFill>
                <a:cs typeface="Calibri" pitchFamily="34" charset="0"/>
              </a:rPr>
              <a:t>propensity(helix)&gt;100</a:t>
            </a:r>
            <a:r>
              <a:rPr lang="en-IN" dirty="0">
                <a:solidFill>
                  <a:schemeClr val="tx1"/>
                </a:solidFill>
                <a:cs typeface="Calibri" pitchFamily="34" charset="0"/>
              </a:rPr>
              <a:t>.</a:t>
            </a:r>
            <a:br>
              <a:rPr lang="en-IN" dirty="0">
                <a:solidFill>
                  <a:schemeClr val="tx1"/>
                </a:solidFill>
                <a:cs typeface="Calibri" pitchFamily="34" charset="0"/>
              </a:rPr>
            </a:br>
            <a:r>
              <a:rPr lang="en-IN" dirty="0">
                <a:solidFill>
                  <a:schemeClr val="tx1"/>
                </a:solidFill>
                <a:cs typeface="Calibri" pitchFamily="34" charset="0"/>
              </a:rPr>
              <a:t>8</a:t>
            </a:r>
            <a:r>
              <a:rPr lang="en-IN" dirty="0" smtClean="0">
                <a:solidFill>
                  <a:schemeClr val="tx1"/>
                </a:solidFill>
                <a:cs typeface="Calibri" pitchFamily="34" charset="0"/>
              </a:rPr>
              <a:t>.If true, start and end positions are found using the function </a:t>
            </a:r>
            <a:r>
              <a:rPr lang="en-IN" dirty="0" err="1" smtClean="0">
                <a:solidFill>
                  <a:schemeClr val="tx1"/>
                </a:solidFill>
                <a:cs typeface="Calibri" pitchFamily="34" charset="0"/>
              </a:rPr>
              <a:t>CF_extend_alpha</a:t>
            </a:r>
            <a:r>
              <a:rPr lang="en-IN" dirty="0" smtClean="0">
                <a:solidFill>
                  <a:schemeClr val="tx1"/>
                </a:solidFill>
                <a:cs typeface="Calibri" pitchFamily="34" charset="0"/>
              </a:rPr>
              <a:t>(</a:t>
            </a:r>
            <a:r>
              <a:rPr lang="en-IN" dirty="0" err="1" smtClean="0">
                <a:solidFill>
                  <a:schemeClr val="tx1"/>
                </a:solidFill>
                <a:cs typeface="Calibri" pitchFamily="34" charset="0"/>
              </a:rPr>
              <a:t>seq</a:t>
            </a:r>
            <a:r>
              <a:rPr lang="en-IN" dirty="0">
                <a:solidFill>
                  <a:schemeClr val="tx1"/>
                </a:solidFill>
                <a:cs typeface="Calibri" pitchFamily="34" charset="0"/>
              </a:rPr>
              <a:t>).</a:t>
            </a:r>
            <a:endParaRPr lang="en-IN" dirty="0">
              <a:solidFill>
                <a:schemeClr val="tx1"/>
              </a:solidFill>
            </a:endParaRPr>
          </a:p>
        </p:txBody>
      </p:sp>
      <p:sp>
        <p:nvSpPr>
          <p:cNvPr id="5" name="Date Placeholder 4"/>
          <p:cNvSpPr>
            <a:spLocks noGrp="1"/>
          </p:cNvSpPr>
          <p:nvPr>
            <p:ph type="dt" sz="half" idx="10"/>
          </p:nvPr>
        </p:nvSpPr>
        <p:spPr/>
        <p:txBody>
          <a:bodyPr/>
          <a:lstStyle/>
          <a:p>
            <a:fld id="{29EF78C3-56CC-46BF-AAAD-F23E63957D2E}"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12</a:t>
            </a:fld>
            <a:endParaRPr lang="en-IN"/>
          </a:p>
        </p:txBody>
      </p:sp>
    </p:spTree>
    <p:extLst>
      <p:ext uri="{BB962C8B-B14F-4D97-AF65-F5344CB8AC3E}">
        <p14:creationId xmlns:p14="http://schemas.microsoft.com/office/powerpoint/2010/main" xmlns="" val="154235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5760640"/>
          </a:xfrm>
        </p:spPr>
        <p:txBody>
          <a:bodyPr>
            <a:noAutofit/>
          </a:bodyPr>
          <a:lstStyle/>
          <a:p>
            <a:pPr marL="0" indent="0">
              <a:buNone/>
            </a:pPr>
            <a:r>
              <a:rPr lang="en-IN" dirty="0" smtClean="0">
                <a:solidFill>
                  <a:schemeClr val="tx1"/>
                </a:solidFill>
                <a:cs typeface="Calibri" pitchFamily="34" charset="0"/>
              </a:rPr>
              <a:t>9. </a:t>
            </a:r>
            <a:r>
              <a:rPr lang="en-IN" dirty="0">
                <a:solidFill>
                  <a:schemeClr val="tx1"/>
                </a:solidFill>
                <a:cs typeface="Calibri" pitchFamily="34" charset="0"/>
              </a:rPr>
              <a:t>Iteration for </a:t>
            </a:r>
            <a:r>
              <a:rPr lang="en-IN" b="1" dirty="0">
                <a:solidFill>
                  <a:schemeClr val="tx1"/>
                </a:solidFill>
                <a:cs typeface="Calibri" pitchFamily="34" charset="0"/>
              </a:rPr>
              <a:t>beta </a:t>
            </a:r>
            <a:r>
              <a:rPr lang="en-IN" b="1" dirty="0" smtClean="0">
                <a:solidFill>
                  <a:schemeClr val="tx1"/>
                </a:solidFill>
                <a:cs typeface="Calibri" pitchFamily="34" charset="0"/>
              </a:rPr>
              <a:t>sheet</a:t>
            </a:r>
          </a:p>
          <a:p>
            <a:pPr marL="0" indent="0">
              <a:buNone/>
            </a:pPr>
            <a:r>
              <a:rPr lang="en-IN" dirty="0" smtClean="0">
                <a:solidFill>
                  <a:schemeClr val="tx1"/>
                </a:solidFill>
                <a:cs typeface="Calibri" pitchFamily="34" charset="0"/>
              </a:rPr>
              <a:t>10. </a:t>
            </a:r>
            <a:r>
              <a:rPr lang="en-IN" dirty="0">
                <a:solidFill>
                  <a:schemeClr val="tx1"/>
                </a:solidFill>
                <a:cs typeface="Calibri" pitchFamily="34" charset="0"/>
              </a:rPr>
              <a:t>Extract residues with window size : 5</a:t>
            </a:r>
            <a:br>
              <a:rPr lang="en-IN" dirty="0">
                <a:solidFill>
                  <a:schemeClr val="tx1"/>
                </a:solidFill>
                <a:cs typeface="Calibri" pitchFamily="34" charset="0"/>
              </a:rPr>
            </a:br>
            <a:r>
              <a:rPr lang="en-IN" dirty="0" smtClean="0">
                <a:solidFill>
                  <a:schemeClr val="tx1"/>
                </a:solidFill>
                <a:cs typeface="Calibri" pitchFamily="34" charset="0"/>
              </a:rPr>
              <a:t>11. </a:t>
            </a:r>
            <a:r>
              <a:rPr lang="en-IN" dirty="0">
                <a:solidFill>
                  <a:schemeClr val="tx1"/>
                </a:solidFill>
                <a:cs typeface="Calibri" pitchFamily="34" charset="0"/>
              </a:rPr>
              <a:t>Check for 3 out of 5 contiguous residues have </a:t>
            </a:r>
            <a:r>
              <a:rPr lang="en-IN" dirty="0" smtClean="0">
                <a:solidFill>
                  <a:schemeClr val="tx1"/>
                </a:solidFill>
                <a:cs typeface="Calibri" pitchFamily="34" charset="0"/>
              </a:rPr>
              <a:t>propensity(sheet)&gt;100</a:t>
            </a:r>
            <a:r>
              <a:rPr lang="en-IN" dirty="0">
                <a:solidFill>
                  <a:schemeClr val="tx1"/>
                </a:solidFill>
                <a:cs typeface="Calibri" pitchFamily="34" charset="0"/>
              </a:rPr>
              <a:t>.</a:t>
            </a:r>
            <a:br>
              <a:rPr lang="en-IN" dirty="0">
                <a:solidFill>
                  <a:schemeClr val="tx1"/>
                </a:solidFill>
                <a:cs typeface="Calibri" pitchFamily="34" charset="0"/>
              </a:rPr>
            </a:br>
            <a:r>
              <a:rPr lang="en-IN" dirty="0" smtClean="0">
                <a:solidFill>
                  <a:schemeClr val="tx1"/>
                </a:solidFill>
                <a:cs typeface="Calibri" pitchFamily="34" charset="0"/>
              </a:rPr>
              <a:t>12.If </a:t>
            </a:r>
            <a:r>
              <a:rPr lang="en-IN" dirty="0">
                <a:solidFill>
                  <a:schemeClr val="tx1"/>
                </a:solidFill>
                <a:cs typeface="Calibri" pitchFamily="34" charset="0"/>
              </a:rPr>
              <a:t>true, start and end positions are found using the function </a:t>
            </a:r>
            <a:r>
              <a:rPr lang="en-IN" dirty="0" err="1" smtClean="0">
                <a:solidFill>
                  <a:schemeClr val="tx1"/>
                </a:solidFill>
                <a:cs typeface="Calibri" pitchFamily="34" charset="0"/>
              </a:rPr>
              <a:t>CF_extend_beta</a:t>
            </a:r>
            <a:r>
              <a:rPr lang="en-IN" dirty="0" smtClean="0">
                <a:solidFill>
                  <a:schemeClr val="tx1"/>
                </a:solidFill>
                <a:cs typeface="Calibri" pitchFamily="34" charset="0"/>
              </a:rPr>
              <a:t>(</a:t>
            </a:r>
            <a:r>
              <a:rPr lang="en-IN" dirty="0" err="1" smtClean="0">
                <a:solidFill>
                  <a:schemeClr val="tx1"/>
                </a:solidFill>
                <a:cs typeface="Calibri" pitchFamily="34" charset="0"/>
              </a:rPr>
              <a:t>seq</a:t>
            </a:r>
            <a:r>
              <a:rPr lang="en-IN" dirty="0" smtClean="0">
                <a:solidFill>
                  <a:schemeClr val="tx1"/>
                </a:solidFill>
                <a:cs typeface="Calibri" pitchFamily="34" charset="0"/>
              </a:rPr>
              <a:t>).</a:t>
            </a:r>
          </a:p>
          <a:p>
            <a:pPr marL="0" indent="0">
              <a:buNone/>
            </a:pPr>
            <a:r>
              <a:rPr lang="en-IN" dirty="0" smtClean="0">
                <a:solidFill>
                  <a:schemeClr val="tx1"/>
                </a:solidFill>
                <a:cs typeface="Calibri" pitchFamily="34" charset="0"/>
              </a:rPr>
              <a:t>13.If(product of turn propensities(I,i+1,i+2,i+3))&gt;0.00075 and if(average of turn </a:t>
            </a:r>
            <a:r>
              <a:rPr lang="en-IN" dirty="0">
                <a:solidFill>
                  <a:schemeClr val="tx1"/>
                </a:solidFill>
                <a:cs typeface="Calibri" pitchFamily="34" charset="0"/>
              </a:rPr>
              <a:t>propensities(I,i+1,i+2,i+3</a:t>
            </a:r>
            <a:r>
              <a:rPr lang="en-IN" dirty="0" smtClean="0">
                <a:solidFill>
                  <a:schemeClr val="tx1"/>
                </a:solidFill>
                <a:cs typeface="Calibri" pitchFamily="34" charset="0"/>
              </a:rPr>
              <a:t>)&gt;100 and turn propensity&gt;(alpha propensity, beta propensity), then </a:t>
            </a:r>
            <a:r>
              <a:rPr lang="en-IN" b="1" dirty="0" smtClean="0">
                <a:solidFill>
                  <a:schemeClr val="tx1"/>
                </a:solidFill>
                <a:cs typeface="Calibri" pitchFamily="34" charset="0"/>
              </a:rPr>
              <a:t>turn</a:t>
            </a:r>
            <a:r>
              <a:rPr lang="en-IN" dirty="0" smtClean="0">
                <a:solidFill>
                  <a:schemeClr val="tx1"/>
                </a:solidFill>
                <a:cs typeface="Calibri" pitchFamily="34" charset="0"/>
              </a:rPr>
              <a:t> is assigned.</a:t>
            </a:r>
            <a:endParaRPr lang="en-IN" dirty="0">
              <a:solidFill>
                <a:schemeClr val="tx1"/>
              </a:solidFill>
            </a:endParaRPr>
          </a:p>
          <a:p>
            <a:pPr marL="0" indent="0">
              <a:buNone/>
            </a:pPr>
            <a:r>
              <a:rPr lang="en-IN" dirty="0" smtClean="0">
                <a:solidFill>
                  <a:schemeClr val="tx1"/>
                </a:solidFill>
                <a:cs typeface="Calibri" pitchFamily="34" charset="0"/>
              </a:rPr>
              <a:t>14.</a:t>
            </a:r>
            <a:r>
              <a:rPr lang="en-IN" dirty="0">
                <a:solidFill>
                  <a:schemeClr val="tx1"/>
                </a:solidFill>
                <a:cs typeface="Calibri" pitchFamily="34" charset="0"/>
              </a:rPr>
              <a:t> Call the function </a:t>
            </a:r>
            <a:r>
              <a:rPr lang="en-IN" b="1" dirty="0" err="1">
                <a:solidFill>
                  <a:schemeClr val="tx1"/>
                </a:solidFill>
                <a:cs typeface="Calibri" pitchFamily="34" charset="0"/>
              </a:rPr>
              <a:t>mol_weight</a:t>
            </a:r>
            <a:r>
              <a:rPr lang="en-IN" dirty="0">
                <a:solidFill>
                  <a:schemeClr val="tx1"/>
                </a:solidFill>
                <a:cs typeface="Calibri" pitchFamily="34" charset="0"/>
              </a:rPr>
              <a:t>(</a:t>
            </a:r>
            <a:r>
              <a:rPr lang="en-IN" dirty="0" err="1">
                <a:solidFill>
                  <a:schemeClr val="tx1"/>
                </a:solidFill>
                <a:cs typeface="Calibri" pitchFamily="34" charset="0"/>
              </a:rPr>
              <a:t>seq</a:t>
            </a:r>
            <a:r>
              <a:rPr lang="en-IN" dirty="0" smtClean="0">
                <a:solidFill>
                  <a:schemeClr val="tx1"/>
                </a:solidFill>
                <a:cs typeface="Calibri" pitchFamily="34" charset="0"/>
              </a:rPr>
              <a:t>)</a:t>
            </a:r>
          </a:p>
          <a:p>
            <a:pPr marL="0" indent="0">
              <a:buNone/>
            </a:pPr>
            <a:r>
              <a:rPr lang="en-IN" dirty="0" smtClean="0">
                <a:solidFill>
                  <a:schemeClr val="tx1"/>
                </a:solidFill>
                <a:cs typeface="Calibri" pitchFamily="34" charset="0"/>
              </a:rPr>
              <a:t>15.The sequence entered is converted to list</a:t>
            </a:r>
            <a:r>
              <a:rPr lang="en-IN" dirty="0">
                <a:solidFill>
                  <a:schemeClr val="tx1"/>
                </a:solidFill>
                <a:cs typeface="Calibri" pitchFamily="34" charset="0"/>
              </a:rPr>
              <a:t/>
            </a:r>
            <a:br>
              <a:rPr lang="en-IN" dirty="0">
                <a:solidFill>
                  <a:schemeClr val="tx1"/>
                </a:solidFill>
                <a:cs typeface="Calibri" pitchFamily="34" charset="0"/>
              </a:rPr>
            </a:br>
            <a:r>
              <a:rPr lang="en-IN" dirty="0">
                <a:solidFill>
                  <a:schemeClr val="tx1"/>
                </a:solidFill>
                <a:cs typeface="Calibri" pitchFamily="34" charset="0"/>
              </a:rPr>
              <a:t/>
            </a:r>
            <a:br>
              <a:rPr lang="en-IN" dirty="0">
                <a:solidFill>
                  <a:schemeClr val="tx1"/>
                </a:solidFill>
                <a:cs typeface="Calibri" pitchFamily="34" charset="0"/>
              </a:rPr>
            </a:br>
            <a:endParaRPr lang="en-IN" dirty="0">
              <a:solidFill>
                <a:schemeClr val="tx1"/>
              </a:solidFill>
            </a:endParaRPr>
          </a:p>
        </p:txBody>
      </p:sp>
      <p:sp>
        <p:nvSpPr>
          <p:cNvPr id="5" name="Date Placeholder 4"/>
          <p:cNvSpPr>
            <a:spLocks noGrp="1"/>
          </p:cNvSpPr>
          <p:nvPr>
            <p:ph type="dt" sz="half" idx="10"/>
          </p:nvPr>
        </p:nvSpPr>
        <p:spPr/>
        <p:txBody>
          <a:bodyPr/>
          <a:lstStyle/>
          <a:p>
            <a:fld id="{EB9A00D1-FA9F-4EF2-BD56-0046173E7CDF}"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13</a:t>
            </a:fld>
            <a:endParaRPr lang="en-IN"/>
          </a:p>
        </p:txBody>
      </p:sp>
    </p:spTree>
    <p:extLst>
      <p:ext uri="{BB962C8B-B14F-4D97-AF65-F5344CB8AC3E}">
        <p14:creationId xmlns:p14="http://schemas.microsoft.com/office/powerpoint/2010/main" xmlns="" val="2420922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328592"/>
          </a:xfrm>
        </p:spPr>
        <p:txBody>
          <a:bodyPr>
            <a:normAutofit fontScale="25000" lnSpcReduction="20000"/>
          </a:bodyPr>
          <a:lstStyle/>
          <a:p>
            <a:pPr marL="0" indent="0">
              <a:buNone/>
            </a:pPr>
            <a:r>
              <a:rPr lang="en-IN" sz="9600" dirty="0" smtClean="0">
                <a:solidFill>
                  <a:schemeClr val="tx1"/>
                </a:solidFill>
                <a:cs typeface="Calibri" pitchFamily="34" charset="0"/>
              </a:rPr>
              <a:t>16. </a:t>
            </a:r>
            <a:r>
              <a:rPr lang="en-IN" sz="9600" dirty="0">
                <a:solidFill>
                  <a:schemeClr val="tx1"/>
                </a:solidFill>
                <a:cs typeface="Calibri" pitchFamily="34" charset="0"/>
              </a:rPr>
              <a:t>add the molecular weights of all the amino acids from the respective dictionary.</a:t>
            </a:r>
            <a:br>
              <a:rPr lang="en-IN" sz="9600" dirty="0">
                <a:solidFill>
                  <a:schemeClr val="tx1"/>
                </a:solidFill>
                <a:cs typeface="Calibri" pitchFamily="34" charset="0"/>
              </a:rPr>
            </a:br>
            <a:r>
              <a:rPr lang="en-IN" sz="9600" dirty="0" smtClean="0">
                <a:solidFill>
                  <a:schemeClr val="tx1"/>
                </a:solidFill>
                <a:cs typeface="Calibri" pitchFamily="34" charset="0"/>
              </a:rPr>
              <a:t>17. </a:t>
            </a:r>
            <a:r>
              <a:rPr lang="en-IN" sz="9600" dirty="0">
                <a:solidFill>
                  <a:schemeClr val="tx1"/>
                </a:solidFill>
                <a:cs typeface="Calibri" pitchFamily="34" charset="0"/>
              </a:rPr>
              <a:t>Display the overall molecular weight.</a:t>
            </a:r>
            <a:br>
              <a:rPr lang="en-IN" sz="9600" dirty="0">
                <a:solidFill>
                  <a:schemeClr val="tx1"/>
                </a:solidFill>
                <a:cs typeface="Calibri" pitchFamily="34" charset="0"/>
              </a:rPr>
            </a:br>
            <a:r>
              <a:rPr lang="en-IN" sz="9600" dirty="0" smtClean="0">
                <a:solidFill>
                  <a:schemeClr val="tx1"/>
                </a:solidFill>
                <a:cs typeface="Calibri" pitchFamily="34" charset="0"/>
              </a:rPr>
              <a:t>18. </a:t>
            </a:r>
            <a:r>
              <a:rPr lang="en-IN" sz="9600" dirty="0">
                <a:solidFill>
                  <a:schemeClr val="tx1"/>
                </a:solidFill>
                <a:cs typeface="Calibri" pitchFamily="34" charset="0"/>
              </a:rPr>
              <a:t>Call the function </a:t>
            </a:r>
            <a:r>
              <a:rPr lang="en-IN" sz="9600" b="1" dirty="0" err="1" smtClean="0">
                <a:solidFill>
                  <a:schemeClr val="tx1"/>
                </a:solidFill>
                <a:cs typeface="Calibri" pitchFamily="34" charset="0"/>
              </a:rPr>
              <a:t>ext</a:t>
            </a:r>
            <a:r>
              <a:rPr lang="en-IN" sz="9600" dirty="0" smtClean="0">
                <a:solidFill>
                  <a:schemeClr val="tx1"/>
                </a:solidFill>
                <a:cs typeface="Calibri" pitchFamily="34" charset="0"/>
              </a:rPr>
              <a:t>():</a:t>
            </a:r>
            <a:r>
              <a:rPr lang="en-IN" sz="9600" dirty="0">
                <a:solidFill>
                  <a:schemeClr val="tx1"/>
                </a:solidFill>
                <a:cs typeface="Calibri" pitchFamily="34" charset="0"/>
              </a:rPr>
              <a:t/>
            </a:r>
            <a:br>
              <a:rPr lang="en-IN" sz="9600" dirty="0">
                <a:solidFill>
                  <a:schemeClr val="tx1"/>
                </a:solidFill>
                <a:cs typeface="Calibri" pitchFamily="34" charset="0"/>
              </a:rPr>
            </a:br>
            <a:r>
              <a:rPr lang="en-IN" sz="9600" dirty="0" smtClean="0">
                <a:solidFill>
                  <a:schemeClr val="tx1"/>
                </a:solidFill>
                <a:cs typeface="Calibri" pitchFamily="34" charset="0"/>
              </a:rPr>
              <a:t>19. </a:t>
            </a:r>
            <a:r>
              <a:rPr lang="en-IN" sz="9600" dirty="0">
                <a:solidFill>
                  <a:schemeClr val="tx1"/>
                </a:solidFill>
                <a:cs typeface="Calibri" pitchFamily="34" charset="0"/>
              </a:rPr>
              <a:t>for i in </a:t>
            </a:r>
            <a:r>
              <a:rPr lang="en-IN" sz="9600" dirty="0" err="1" smtClean="0">
                <a:solidFill>
                  <a:schemeClr val="tx1"/>
                </a:solidFill>
                <a:cs typeface="Calibri" pitchFamily="34" charset="0"/>
              </a:rPr>
              <a:t>len</a:t>
            </a:r>
            <a:r>
              <a:rPr lang="en-IN" sz="9600" dirty="0" smtClean="0">
                <a:solidFill>
                  <a:schemeClr val="tx1"/>
                </a:solidFill>
                <a:cs typeface="Calibri" pitchFamily="34" charset="0"/>
              </a:rPr>
              <a:t>(list):</a:t>
            </a:r>
            <a:r>
              <a:rPr lang="en-IN" sz="9600" dirty="0">
                <a:solidFill>
                  <a:schemeClr val="tx1"/>
                </a:solidFill>
                <a:cs typeface="Calibri" pitchFamily="34" charset="0"/>
              </a:rPr>
              <a:t/>
            </a:r>
            <a:br>
              <a:rPr lang="en-IN" sz="9600" dirty="0">
                <a:solidFill>
                  <a:schemeClr val="tx1"/>
                </a:solidFill>
                <a:cs typeface="Calibri" pitchFamily="34" charset="0"/>
              </a:rPr>
            </a:br>
            <a:r>
              <a:rPr lang="en-IN" sz="9600" dirty="0" smtClean="0">
                <a:solidFill>
                  <a:schemeClr val="tx1"/>
                </a:solidFill>
                <a:cs typeface="Calibri" pitchFamily="34" charset="0"/>
              </a:rPr>
              <a:t>20. </a:t>
            </a:r>
            <a:r>
              <a:rPr lang="en-IN" sz="9600" dirty="0">
                <a:solidFill>
                  <a:schemeClr val="tx1"/>
                </a:solidFill>
                <a:cs typeface="Calibri" pitchFamily="34" charset="0"/>
              </a:rPr>
              <a:t>add up the contribution values of the 3 amino acids (</a:t>
            </a:r>
            <a:r>
              <a:rPr lang="en-IN" sz="9600" dirty="0" err="1">
                <a:solidFill>
                  <a:schemeClr val="tx1"/>
                </a:solidFill>
                <a:cs typeface="Calibri" pitchFamily="34" charset="0"/>
              </a:rPr>
              <a:t>Trp</a:t>
            </a:r>
            <a:r>
              <a:rPr lang="en-IN" sz="9600" dirty="0">
                <a:solidFill>
                  <a:schemeClr val="tx1"/>
                </a:solidFill>
                <a:cs typeface="Calibri" pitchFamily="34" charset="0"/>
              </a:rPr>
              <a:t>, </a:t>
            </a:r>
            <a:r>
              <a:rPr lang="en-IN" sz="9600" dirty="0" err="1">
                <a:solidFill>
                  <a:schemeClr val="tx1"/>
                </a:solidFill>
                <a:cs typeface="Calibri" pitchFamily="34" charset="0"/>
              </a:rPr>
              <a:t>Phe</a:t>
            </a:r>
            <a:r>
              <a:rPr lang="en-IN" sz="9600" dirty="0">
                <a:solidFill>
                  <a:schemeClr val="tx1"/>
                </a:solidFill>
                <a:cs typeface="Calibri" pitchFamily="34" charset="0"/>
              </a:rPr>
              <a:t>, Tyr) according to their number present.</a:t>
            </a:r>
            <a:br>
              <a:rPr lang="en-IN" sz="9600" dirty="0">
                <a:solidFill>
                  <a:schemeClr val="tx1"/>
                </a:solidFill>
                <a:cs typeface="Calibri" pitchFamily="34" charset="0"/>
              </a:rPr>
            </a:br>
            <a:r>
              <a:rPr lang="en-IN" sz="9600" dirty="0" smtClean="0">
                <a:solidFill>
                  <a:schemeClr val="tx1"/>
                </a:solidFill>
                <a:cs typeface="Calibri" pitchFamily="34" charset="0"/>
              </a:rPr>
              <a:t>21. </a:t>
            </a:r>
            <a:r>
              <a:rPr lang="en-IN" sz="9600" dirty="0">
                <a:solidFill>
                  <a:schemeClr val="tx1"/>
                </a:solidFill>
                <a:cs typeface="Calibri" pitchFamily="34" charset="0"/>
              </a:rPr>
              <a:t>Display the calculated extinction coefficient.</a:t>
            </a:r>
            <a:br>
              <a:rPr lang="en-IN" sz="9600" dirty="0">
                <a:solidFill>
                  <a:schemeClr val="tx1"/>
                </a:solidFill>
                <a:cs typeface="Calibri" pitchFamily="34" charset="0"/>
              </a:rPr>
            </a:br>
            <a:r>
              <a:rPr lang="en-IN" sz="9600" dirty="0" smtClean="0">
                <a:solidFill>
                  <a:schemeClr val="tx1"/>
                </a:solidFill>
                <a:cs typeface="Calibri" pitchFamily="34" charset="0"/>
              </a:rPr>
              <a:t>22. </a:t>
            </a:r>
            <a:r>
              <a:rPr lang="en-IN" sz="9600" dirty="0">
                <a:solidFill>
                  <a:schemeClr val="tx1"/>
                </a:solidFill>
                <a:cs typeface="Calibri" pitchFamily="34" charset="0"/>
              </a:rPr>
              <a:t>Call the function </a:t>
            </a:r>
            <a:r>
              <a:rPr lang="en-IN" sz="9600" b="1" dirty="0" smtClean="0">
                <a:solidFill>
                  <a:schemeClr val="tx1"/>
                </a:solidFill>
                <a:cs typeface="Calibri" pitchFamily="34" charset="0"/>
              </a:rPr>
              <a:t>GRAVY </a:t>
            </a:r>
            <a:r>
              <a:rPr lang="en-IN" sz="9600" dirty="0" smtClean="0">
                <a:solidFill>
                  <a:schemeClr val="tx1"/>
                </a:solidFill>
                <a:cs typeface="Calibri" pitchFamily="34" charset="0"/>
              </a:rPr>
              <a:t>(</a:t>
            </a:r>
            <a:r>
              <a:rPr lang="en-IN" sz="9600" dirty="0" err="1">
                <a:solidFill>
                  <a:schemeClr val="tx1"/>
                </a:solidFill>
                <a:cs typeface="Calibri" pitchFamily="34" charset="0"/>
              </a:rPr>
              <a:t>seq</a:t>
            </a:r>
            <a:r>
              <a:rPr lang="en-IN" sz="9600" dirty="0">
                <a:solidFill>
                  <a:schemeClr val="tx1"/>
                </a:solidFill>
                <a:cs typeface="Calibri" pitchFamily="34" charset="0"/>
              </a:rPr>
              <a:t>):</a:t>
            </a:r>
            <a:br>
              <a:rPr lang="en-IN" sz="9600" dirty="0">
                <a:solidFill>
                  <a:schemeClr val="tx1"/>
                </a:solidFill>
                <a:cs typeface="Calibri" pitchFamily="34" charset="0"/>
              </a:rPr>
            </a:br>
            <a:r>
              <a:rPr lang="en-IN" sz="9600" dirty="0" smtClean="0">
                <a:solidFill>
                  <a:schemeClr val="tx1"/>
                </a:solidFill>
                <a:cs typeface="Calibri" pitchFamily="34" charset="0"/>
              </a:rPr>
              <a:t>23. </a:t>
            </a:r>
            <a:r>
              <a:rPr lang="en-IN" sz="9600" dirty="0">
                <a:solidFill>
                  <a:schemeClr val="tx1"/>
                </a:solidFill>
                <a:cs typeface="Calibri" pitchFamily="34" charset="0"/>
              </a:rPr>
              <a:t>for i in (0,len(</a:t>
            </a:r>
            <a:r>
              <a:rPr lang="en-IN" sz="9600" dirty="0" err="1">
                <a:solidFill>
                  <a:schemeClr val="tx1"/>
                </a:solidFill>
                <a:cs typeface="Calibri" pitchFamily="34" charset="0"/>
              </a:rPr>
              <a:t>seq</a:t>
            </a:r>
            <a:r>
              <a:rPr lang="en-IN" sz="9600" dirty="0">
                <a:solidFill>
                  <a:schemeClr val="tx1"/>
                </a:solidFill>
                <a:cs typeface="Calibri" pitchFamily="34" charset="0"/>
              </a:rPr>
              <a:t>)):</a:t>
            </a:r>
            <a:br>
              <a:rPr lang="en-IN" sz="9600" dirty="0">
                <a:solidFill>
                  <a:schemeClr val="tx1"/>
                </a:solidFill>
                <a:cs typeface="Calibri" pitchFamily="34" charset="0"/>
              </a:rPr>
            </a:br>
            <a:r>
              <a:rPr lang="en-IN" sz="9600" dirty="0" smtClean="0">
                <a:solidFill>
                  <a:schemeClr val="tx1"/>
                </a:solidFill>
                <a:cs typeface="Calibri" pitchFamily="34" charset="0"/>
              </a:rPr>
              <a:t>24. </a:t>
            </a:r>
            <a:r>
              <a:rPr lang="en-IN" sz="9600" dirty="0">
                <a:solidFill>
                  <a:schemeClr val="tx1"/>
                </a:solidFill>
                <a:cs typeface="Calibri" pitchFamily="34" charset="0"/>
              </a:rPr>
              <a:t>add the </a:t>
            </a:r>
            <a:r>
              <a:rPr lang="en-IN" sz="9600" dirty="0" err="1">
                <a:solidFill>
                  <a:schemeClr val="tx1"/>
                </a:solidFill>
                <a:cs typeface="Calibri" pitchFamily="34" charset="0"/>
              </a:rPr>
              <a:t>hydropathy</a:t>
            </a:r>
            <a:r>
              <a:rPr lang="en-IN" sz="9600" dirty="0">
                <a:solidFill>
                  <a:schemeClr val="tx1"/>
                </a:solidFill>
                <a:cs typeface="Calibri" pitchFamily="34" charset="0"/>
              </a:rPr>
              <a:t> values of all the amino acids </a:t>
            </a:r>
            <a:r>
              <a:rPr lang="en-IN" sz="9600" dirty="0" smtClean="0">
                <a:solidFill>
                  <a:schemeClr val="tx1"/>
                </a:solidFill>
                <a:cs typeface="Calibri" pitchFamily="34" charset="0"/>
              </a:rPr>
              <a:t>from </a:t>
            </a:r>
            <a:r>
              <a:rPr lang="en-IN" sz="9600" dirty="0">
                <a:solidFill>
                  <a:schemeClr val="tx1"/>
                </a:solidFill>
                <a:cs typeface="Calibri" pitchFamily="34" charset="0"/>
              </a:rPr>
              <a:t>the respective dictionary and divide</a:t>
            </a:r>
            <a:br>
              <a:rPr lang="en-IN" sz="9600" dirty="0">
                <a:solidFill>
                  <a:schemeClr val="tx1"/>
                </a:solidFill>
                <a:cs typeface="Calibri" pitchFamily="34" charset="0"/>
              </a:rPr>
            </a:br>
            <a:r>
              <a:rPr lang="en-IN" sz="9600" dirty="0">
                <a:solidFill>
                  <a:schemeClr val="tx1"/>
                </a:solidFill>
                <a:cs typeface="Calibri" pitchFamily="34" charset="0"/>
              </a:rPr>
              <a:t>by the length of the residues.</a:t>
            </a:r>
            <a:br>
              <a:rPr lang="en-IN" sz="9600" dirty="0">
                <a:solidFill>
                  <a:schemeClr val="tx1"/>
                </a:solidFill>
                <a:cs typeface="Calibri" pitchFamily="34" charset="0"/>
              </a:rPr>
            </a:br>
            <a:r>
              <a:rPr lang="en-IN" sz="9600" dirty="0" smtClean="0">
                <a:solidFill>
                  <a:schemeClr val="tx1"/>
                </a:solidFill>
                <a:cs typeface="Calibri" pitchFamily="34" charset="0"/>
              </a:rPr>
              <a:t>25. </a:t>
            </a:r>
            <a:r>
              <a:rPr lang="en-IN" sz="9600" dirty="0">
                <a:solidFill>
                  <a:schemeClr val="tx1"/>
                </a:solidFill>
                <a:cs typeface="Calibri" pitchFamily="34" charset="0"/>
              </a:rPr>
              <a:t>Display the obtained average </a:t>
            </a:r>
            <a:r>
              <a:rPr lang="en-IN" sz="9600" dirty="0" err="1">
                <a:solidFill>
                  <a:schemeClr val="tx1"/>
                </a:solidFill>
                <a:cs typeface="Calibri" pitchFamily="34" charset="0"/>
              </a:rPr>
              <a:t>hydropathy</a:t>
            </a:r>
            <a:r>
              <a:rPr lang="en-IN" sz="9600" dirty="0">
                <a:solidFill>
                  <a:schemeClr val="tx1"/>
                </a:solidFill>
                <a:cs typeface="Calibri" pitchFamily="34" charset="0"/>
              </a:rPr>
              <a:t> value for the protein.</a:t>
            </a:r>
            <a:br>
              <a:rPr lang="en-IN" sz="9600" dirty="0">
                <a:solidFill>
                  <a:schemeClr val="tx1"/>
                </a:solidFill>
                <a:cs typeface="Calibri" pitchFamily="34" charset="0"/>
              </a:rPr>
            </a:br>
            <a:endParaRPr lang="en-IN" sz="9600" dirty="0">
              <a:solidFill>
                <a:schemeClr val="tx1"/>
              </a:solidFill>
            </a:endParaRPr>
          </a:p>
          <a:p>
            <a:endParaRPr lang="en-IN" dirty="0"/>
          </a:p>
        </p:txBody>
      </p:sp>
      <p:sp>
        <p:nvSpPr>
          <p:cNvPr id="5" name="Date Placeholder 4"/>
          <p:cNvSpPr>
            <a:spLocks noGrp="1"/>
          </p:cNvSpPr>
          <p:nvPr>
            <p:ph type="dt" sz="half" idx="10"/>
          </p:nvPr>
        </p:nvSpPr>
        <p:spPr/>
        <p:txBody>
          <a:bodyPr/>
          <a:lstStyle/>
          <a:p>
            <a:fld id="{8B4BF0D7-A029-4073-A694-00F048FDAC70}"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14</a:t>
            </a:fld>
            <a:endParaRPr lang="en-IN"/>
          </a:p>
        </p:txBody>
      </p:sp>
    </p:spTree>
    <p:extLst>
      <p:ext uri="{BB962C8B-B14F-4D97-AF65-F5344CB8AC3E}">
        <p14:creationId xmlns:p14="http://schemas.microsoft.com/office/powerpoint/2010/main" xmlns="" val="894306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normAutofit/>
          </a:bodyPr>
          <a:lstStyle/>
          <a:p>
            <a:pPr marL="0" indent="0">
              <a:buNone/>
            </a:pPr>
            <a:r>
              <a:rPr lang="en-IN" dirty="0" smtClean="0">
                <a:solidFill>
                  <a:schemeClr val="tx1"/>
                </a:solidFill>
                <a:cs typeface="Calibri" pitchFamily="34" charset="0"/>
              </a:rPr>
              <a:t>26. </a:t>
            </a:r>
            <a:r>
              <a:rPr lang="en-IN" dirty="0">
                <a:solidFill>
                  <a:schemeClr val="tx1"/>
                </a:solidFill>
                <a:cs typeface="Calibri" pitchFamily="34" charset="0"/>
              </a:rPr>
              <a:t>Call the function </a:t>
            </a:r>
            <a:r>
              <a:rPr lang="en-IN" b="1" dirty="0">
                <a:solidFill>
                  <a:schemeClr val="tx1"/>
                </a:solidFill>
                <a:cs typeface="Calibri" pitchFamily="34" charset="0"/>
              </a:rPr>
              <a:t>composition</a:t>
            </a:r>
            <a:r>
              <a:rPr lang="en-IN" dirty="0">
                <a:solidFill>
                  <a:schemeClr val="tx1"/>
                </a:solidFill>
                <a:cs typeface="Calibri" pitchFamily="34" charset="0"/>
              </a:rPr>
              <a:t> (</a:t>
            </a:r>
            <a:r>
              <a:rPr lang="en-IN" dirty="0" err="1">
                <a:solidFill>
                  <a:schemeClr val="tx1"/>
                </a:solidFill>
                <a:cs typeface="Calibri" pitchFamily="34" charset="0"/>
              </a:rPr>
              <a:t>seq</a:t>
            </a:r>
            <a:r>
              <a:rPr lang="en-IN" dirty="0">
                <a:solidFill>
                  <a:schemeClr val="tx1"/>
                </a:solidFill>
                <a:cs typeface="Calibri" pitchFamily="34" charset="0"/>
              </a:rPr>
              <a:t>):</a:t>
            </a:r>
            <a:br>
              <a:rPr lang="en-IN" dirty="0">
                <a:solidFill>
                  <a:schemeClr val="tx1"/>
                </a:solidFill>
                <a:cs typeface="Calibri" pitchFamily="34" charset="0"/>
              </a:rPr>
            </a:br>
            <a:r>
              <a:rPr lang="en-IN" dirty="0" smtClean="0">
                <a:solidFill>
                  <a:schemeClr val="tx1"/>
                </a:solidFill>
                <a:cs typeface="Calibri" pitchFamily="34" charset="0"/>
              </a:rPr>
              <a:t>27. </a:t>
            </a:r>
            <a:r>
              <a:rPr lang="en-IN" dirty="0">
                <a:solidFill>
                  <a:schemeClr val="tx1"/>
                </a:solidFill>
                <a:cs typeface="Calibri" pitchFamily="34" charset="0"/>
              </a:rPr>
              <a:t>for i in (0,len(</a:t>
            </a:r>
            <a:r>
              <a:rPr lang="en-IN" dirty="0" err="1">
                <a:solidFill>
                  <a:schemeClr val="tx1"/>
                </a:solidFill>
                <a:cs typeface="Calibri" pitchFamily="34" charset="0"/>
              </a:rPr>
              <a:t>seq</a:t>
            </a:r>
            <a:r>
              <a:rPr lang="en-IN" dirty="0">
                <a:solidFill>
                  <a:schemeClr val="tx1"/>
                </a:solidFill>
                <a:cs typeface="Calibri" pitchFamily="34" charset="0"/>
              </a:rPr>
              <a:t>)):</a:t>
            </a:r>
            <a:br>
              <a:rPr lang="en-IN" dirty="0">
                <a:solidFill>
                  <a:schemeClr val="tx1"/>
                </a:solidFill>
                <a:cs typeface="Calibri" pitchFamily="34" charset="0"/>
              </a:rPr>
            </a:br>
            <a:r>
              <a:rPr lang="en-IN" dirty="0" smtClean="0">
                <a:solidFill>
                  <a:schemeClr val="tx1"/>
                </a:solidFill>
                <a:cs typeface="Calibri" pitchFamily="34" charset="0"/>
              </a:rPr>
              <a:t>28. </a:t>
            </a:r>
            <a:r>
              <a:rPr lang="en-IN" dirty="0">
                <a:solidFill>
                  <a:schemeClr val="tx1"/>
                </a:solidFill>
                <a:cs typeface="Calibri" pitchFamily="34" charset="0"/>
              </a:rPr>
              <a:t>count the number of each amino acids and calculate its percentage over the entire</a:t>
            </a:r>
            <a:br>
              <a:rPr lang="en-IN" dirty="0">
                <a:solidFill>
                  <a:schemeClr val="tx1"/>
                </a:solidFill>
                <a:cs typeface="Calibri" pitchFamily="34" charset="0"/>
              </a:rPr>
            </a:br>
            <a:r>
              <a:rPr lang="en-IN" dirty="0">
                <a:solidFill>
                  <a:schemeClr val="tx1"/>
                </a:solidFill>
                <a:cs typeface="Calibri" pitchFamily="34" charset="0"/>
              </a:rPr>
              <a:t>sequence and assign it to a dictionary.</a:t>
            </a:r>
            <a:br>
              <a:rPr lang="en-IN" dirty="0">
                <a:solidFill>
                  <a:schemeClr val="tx1"/>
                </a:solidFill>
                <a:cs typeface="Calibri" pitchFamily="34" charset="0"/>
              </a:rPr>
            </a:br>
            <a:r>
              <a:rPr lang="en-IN" dirty="0" smtClean="0">
                <a:solidFill>
                  <a:schemeClr val="tx1"/>
                </a:solidFill>
                <a:cs typeface="Calibri" pitchFamily="34" charset="0"/>
              </a:rPr>
              <a:t>29. </a:t>
            </a:r>
            <a:r>
              <a:rPr lang="en-IN" dirty="0">
                <a:solidFill>
                  <a:schemeClr val="tx1"/>
                </a:solidFill>
                <a:cs typeface="Calibri" pitchFamily="34" charset="0"/>
              </a:rPr>
              <a:t>Display the dictionary corresponding to the amino acid composition.</a:t>
            </a:r>
            <a:endParaRPr lang="en-IN" dirty="0">
              <a:solidFill>
                <a:schemeClr val="tx1"/>
              </a:solidFill>
            </a:endParaRPr>
          </a:p>
          <a:p>
            <a:endParaRPr lang="en-IN" dirty="0">
              <a:solidFill>
                <a:schemeClr val="tx1"/>
              </a:solidFill>
            </a:endParaRPr>
          </a:p>
        </p:txBody>
      </p:sp>
      <p:sp>
        <p:nvSpPr>
          <p:cNvPr id="5" name="Date Placeholder 4"/>
          <p:cNvSpPr>
            <a:spLocks noGrp="1"/>
          </p:cNvSpPr>
          <p:nvPr>
            <p:ph type="dt" sz="half" idx="10"/>
          </p:nvPr>
        </p:nvSpPr>
        <p:spPr/>
        <p:txBody>
          <a:bodyPr/>
          <a:lstStyle/>
          <a:p>
            <a:fld id="{5E1A4731-23DF-46DE-9EDC-C467BF7D799B}"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15</a:t>
            </a:fld>
            <a:endParaRPr lang="en-IN"/>
          </a:p>
        </p:txBody>
      </p:sp>
    </p:spTree>
    <p:extLst>
      <p:ext uri="{BB962C8B-B14F-4D97-AF65-F5344CB8AC3E}">
        <p14:creationId xmlns:p14="http://schemas.microsoft.com/office/powerpoint/2010/main" xmlns="" val="20462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9432"/>
            <a:ext cx="8229600" cy="1600200"/>
          </a:xfrm>
        </p:spPr>
        <p:txBody>
          <a:bodyPr/>
          <a:lstStyle/>
          <a:p>
            <a:r>
              <a:rPr lang="en-IN" sz="4000" b="1" dirty="0" smtClean="0">
                <a:latin typeface="Calibri" pitchFamily="34" charset="0"/>
                <a:cs typeface="Calibri" pitchFamily="34" charset="0"/>
              </a:rPr>
              <a:t>PROBLEM IN THE CODE!</a:t>
            </a:r>
            <a:endParaRPr lang="en-IN" sz="4000" b="1"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0" indent="0" algn="ctr">
              <a:buNone/>
            </a:pPr>
            <a:r>
              <a:rPr lang="en-IN" dirty="0">
                <a:solidFill>
                  <a:schemeClr val="tx1"/>
                </a:solidFill>
              </a:rPr>
              <a:t>D</a:t>
            </a:r>
            <a:r>
              <a:rPr lang="en-IN" dirty="0" smtClean="0">
                <a:solidFill>
                  <a:schemeClr val="tx1"/>
                </a:solidFill>
              </a:rPr>
              <a:t>uring the propensity calculation there are overlapping regions that are present i.e. the same region is present in both alpha helix and beta sheet. The code is not able to differentiate if these regions have high alpha propensity or beta propensity.</a:t>
            </a:r>
          </a:p>
          <a:p>
            <a:pPr marL="0" indent="0" algn="ctr">
              <a:buNone/>
            </a:pPr>
            <a:endParaRPr lang="en-IN" dirty="0">
              <a:solidFill>
                <a:schemeClr val="tx1"/>
              </a:solidFill>
            </a:endParaRPr>
          </a:p>
          <a:p>
            <a:pPr marL="0" indent="0" algn="ctr">
              <a:buNone/>
            </a:pPr>
            <a:endParaRPr lang="en-IN" dirty="0" smtClean="0">
              <a:solidFill>
                <a:schemeClr val="tx1"/>
              </a:solidFill>
            </a:endParaRPr>
          </a:p>
          <a:p>
            <a:pPr marL="0" indent="0" algn="ctr">
              <a:buNone/>
            </a:pPr>
            <a:r>
              <a:rPr lang="en-IN" dirty="0" smtClean="0">
                <a:solidFill>
                  <a:schemeClr val="tx1"/>
                </a:solidFill>
              </a:rPr>
              <a:t>We are working on it !</a:t>
            </a:r>
            <a:endParaRPr lang="en-IN" dirty="0">
              <a:solidFill>
                <a:schemeClr val="tx1"/>
              </a:solidFill>
            </a:endParaRPr>
          </a:p>
        </p:txBody>
      </p:sp>
      <p:sp>
        <p:nvSpPr>
          <p:cNvPr id="5" name="Date Placeholder 4"/>
          <p:cNvSpPr>
            <a:spLocks noGrp="1"/>
          </p:cNvSpPr>
          <p:nvPr>
            <p:ph type="dt" sz="half" idx="10"/>
          </p:nvPr>
        </p:nvSpPr>
        <p:spPr/>
        <p:txBody>
          <a:bodyPr/>
          <a:lstStyle/>
          <a:p>
            <a:fld id="{61A424EE-7FA5-4A95-B81D-ED04A933E32C}"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16</a:t>
            </a:fld>
            <a:endParaRPr lang="en-IN"/>
          </a:p>
        </p:txBody>
      </p:sp>
    </p:spTree>
    <p:extLst>
      <p:ext uri="{BB962C8B-B14F-4D97-AF65-F5344CB8AC3E}">
        <p14:creationId xmlns:p14="http://schemas.microsoft.com/office/powerpoint/2010/main" xmlns="" val="33878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276872"/>
            <a:ext cx="8229600" cy="1600200"/>
          </a:xfrm>
        </p:spPr>
        <p:txBody>
          <a:bodyPr/>
          <a:lstStyle/>
          <a:p>
            <a:r>
              <a:rPr lang="en-IN" sz="9600" b="1" dirty="0" smtClean="0">
                <a:latin typeface="Calibri" pitchFamily="34" charset="0"/>
                <a:cs typeface="Calibri" pitchFamily="34" charset="0"/>
              </a:rPr>
              <a:t>THANK YOU !</a:t>
            </a:r>
            <a:endParaRPr lang="en-IN" sz="9600" b="1" dirty="0">
              <a:latin typeface="Calibri" pitchFamily="34" charset="0"/>
              <a:cs typeface="Calibri" pitchFamily="34" charset="0"/>
            </a:endParaRPr>
          </a:p>
        </p:txBody>
      </p:sp>
      <p:sp>
        <p:nvSpPr>
          <p:cNvPr id="6" name="Date Placeholder 5"/>
          <p:cNvSpPr>
            <a:spLocks noGrp="1"/>
          </p:cNvSpPr>
          <p:nvPr>
            <p:ph type="dt" sz="half" idx="10"/>
          </p:nvPr>
        </p:nvSpPr>
        <p:spPr/>
        <p:txBody>
          <a:bodyPr/>
          <a:lstStyle/>
          <a:p>
            <a:fld id="{B64394A3-9A5A-424F-9BB4-5B1CB94AA894}" type="datetime1">
              <a:rPr lang="en-IN" smtClean="0"/>
              <a:pPr/>
              <a:t>08-10-2018</a:t>
            </a:fld>
            <a:endParaRPr lang="en-IN"/>
          </a:p>
        </p:txBody>
      </p:sp>
      <p:sp>
        <p:nvSpPr>
          <p:cNvPr id="7" name="Slide Number Placeholder 6"/>
          <p:cNvSpPr>
            <a:spLocks noGrp="1"/>
          </p:cNvSpPr>
          <p:nvPr>
            <p:ph type="sldNum" sz="quarter" idx="12"/>
          </p:nvPr>
        </p:nvSpPr>
        <p:spPr/>
        <p:txBody>
          <a:bodyPr/>
          <a:lstStyle/>
          <a:p>
            <a:fld id="{E5E28880-9FB6-4B06-A493-86FCB4CB112B}" type="slidenum">
              <a:rPr lang="en-IN" smtClean="0"/>
              <a:pPr/>
              <a:t>17</a:t>
            </a:fld>
            <a:endParaRPr lang="en-IN"/>
          </a:p>
        </p:txBody>
      </p:sp>
    </p:spTree>
    <p:extLst>
      <p:ext uri="{BB962C8B-B14F-4D97-AF65-F5344CB8AC3E}">
        <p14:creationId xmlns:p14="http://schemas.microsoft.com/office/powerpoint/2010/main" xmlns="" val="2242891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958011"/>
          </a:xfrm>
        </p:spPr>
        <p:txBody>
          <a:bodyPr>
            <a:normAutofit fontScale="92500" lnSpcReduction="20000"/>
          </a:bodyPr>
          <a:lstStyle/>
          <a:p>
            <a:pPr marL="0" indent="0">
              <a:buNone/>
            </a:pPr>
            <a:r>
              <a:rPr lang="en-IN" sz="3200" dirty="0" smtClean="0">
                <a:solidFill>
                  <a:schemeClr val="tx1"/>
                </a:solidFill>
              </a:rPr>
              <a:t>BY</a:t>
            </a:r>
            <a:r>
              <a:rPr lang="en-IN" dirty="0" smtClean="0">
                <a:solidFill>
                  <a:schemeClr val="tx1"/>
                </a:solidFill>
              </a:rPr>
              <a:t> :</a:t>
            </a:r>
          </a:p>
          <a:p>
            <a:pPr marL="0" indent="0">
              <a:buNone/>
            </a:pPr>
            <a:endParaRPr lang="en-IN" dirty="0" smtClean="0">
              <a:solidFill>
                <a:schemeClr val="tx1"/>
              </a:solidFill>
            </a:endParaRPr>
          </a:p>
          <a:p>
            <a:pPr marL="0" indent="0">
              <a:buNone/>
            </a:pPr>
            <a:r>
              <a:rPr lang="en-IN" dirty="0">
                <a:solidFill>
                  <a:schemeClr val="tx1"/>
                </a:solidFill>
              </a:rPr>
              <a:t> </a:t>
            </a:r>
            <a:r>
              <a:rPr lang="en-IN" dirty="0" smtClean="0">
                <a:solidFill>
                  <a:schemeClr val="tx1"/>
                </a:solidFill>
              </a:rPr>
              <a:t>     </a:t>
            </a:r>
            <a:r>
              <a:rPr lang="en-IN" sz="2600" dirty="0" smtClean="0">
                <a:solidFill>
                  <a:schemeClr val="tx1"/>
                </a:solidFill>
              </a:rPr>
              <a:t>MATHANGI.S</a:t>
            </a:r>
          </a:p>
          <a:p>
            <a:pPr marL="0" indent="0">
              <a:buNone/>
            </a:pPr>
            <a:r>
              <a:rPr lang="en-IN" sz="2600" dirty="0">
                <a:solidFill>
                  <a:schemeClr val="tx1"/>
                </a:solidFill>
              </a:rPr>
              <a:t> </a:t>
            </a:r>
            <a:r>
              <a:rPr lang="en-IN" sz="2600" dirty="0" smtClean="0">
                <a:solidFill>
                  <a:schemeClr val="tx1"/>
                </a:solidFill>
              </a:rPr>
              <a:t>    119013017</a:t>
            </a:r>
          </a:p>
          <a:p>
            <a:pPr marL="0" indent="0">
              <a:buNone/>
            </a:pPr>
            <a:r>
              <a:rPr lang="en-IN" sz="2600" dirty="0">
                <a:solidFill>
                  <a:schemeClr val="tx1"/>
                </a:solidFill>
              </a:rPr>
              <a:t> </a:t>
            </a:r>
            <a:r>
              <a:rPr lang="en-IN" sz="2600" dirty="0" smtClean="0">
                <a:solidFill>
                  <a:schemeClr val="tx1"/>
                </a:solidFill>
              </a:rPr>
              <a:t>     BTECH BIOINFORMATICS</a:t>
            </a:r>
          </a:p>
          <a:p>
            <a:pPr marL="0" indent="0">
              <a:buNone/>
            </a:pPr>
            <a:r>
              <a:rPr lang="en-IN" sz="2600" dirty="0">
                <a:solidFill>
                  <a:schemeClr val="tx1"/>
                </a:solidFill>
              </a:rPr>
              <a:t> </a:t>
            </a:r>
            <a:r>
              <a:rPr lang="en-IN" sz="2600" dirty="0" smtClean="0">
                <a:solidFill>
                  <a:schemeClr val="tx1"/>
                </a:solidFill>
              </a:rPr>
              <a:t> </a:t>
            </a:r>
          </a:p>
          <a:p>
            <a:pPr marL="0" indent="0">
              <a:buNone/>
            </a:pPr>
            <a:r>
              <a:rPr lang="en-IN" sz="2600" dirty="0">
                <a:solidFill>
                  <a:schemeClr val="tx1"/>
                </a:solidFill>
              </a:rPr>
              <a:t> </a:t>
            </a:r>
            <a:r>
              <a:rPr lang="en-IN" sz="2600" dirty="0" smtClean="0">
                <a:solidFill>
                  <a:schemeClr val="tx1"/>
                </a:solidFill>
              </a:rPr>
              <a:t>      SIVAKAMA MEENAKSHI</a:t>
            </a:r>
          </a:p>
          <a:p>
            <a:pPr marL="0" indent="0">
              <a:buNone/>
            </a:pPr>
            <a:r>
              <a:rPr lang="en-IN" sz="2600" dirty="0">
                <a:solidFill>
                  <a:schemeClr val="tx1"/>
                </a:solidFill>
              </a:rPr>
              <a:t> </a:t>
            </a:r>
            <a:r>
              <a:rPr lang="en-IN" sz="2600" dirty="0" smtClean="0">
                <a:solidFill>
                  <a:schemeClr val="tx1"/>
                </a:solidFill>
              </a:rPr>
              <a:t>      119013038</a:t>
            </a:r>
          </a:p>
          <a:p>
            <a:pPr marL="0" indent="0">
              <a:buNone/>
            </a:pPr>
            <a:r>
              <a:rPr lang="en-IN" sz="2600" dirty="0" smtClean="0">
                <a:solidFill>
                  <a:schemeClr val="tx1"/>
                </a:solidFill>
              </a:rPr>
              <a:t>       BTECH BIOINFORMATICS</a:t>
            </a:r>
          </a:p>
          <a:p>
            <a:pPr marL="0" indent="0">
              <a:buNone/>
            </a:pPr>
            <a:endParaRPr lang="en-IN" sz="2600" dirty="0">
              <a:solidFill>
                <a:schemeClr val="tx1"/>
              </a:solidFill>
            </a:endParaRPr>
          </a:p>
          <a:p>
            <a:pPr marL="0" indent="0">
              <a:buNone/>
            </a:pPr>
            <a:r>
              <a:rPr lang="en-IN" sz="2600" dirty="0">
                <a:solidFill>
                  <a:schemeClr val="tx1"/>
                </a:solidFill>
              </a:rPr>
              <a:t> </a:t>
            </a:r>
            <a:r>
              <a:rPr lang="en-IN" sz="2600" dirty="0" smtClean="0">
                <a:solidFill>
                  <a:schemeClr val="tx1"/>
                </a:solidFill>
              </a:rPr>
              <a:t>       HINDHEEYA VIJAYKUMAR</a:t>
            </a:r>
            <a:endParaRPr lang="en-IN" sz="2600" dirty="0">
              <a:solidFill>
                <a:schemeClr val="tx1"/>
              </a:solidFill>
            </a:endParaRPr>
          </a:p>
          <a:p>
            <a:pPr marL="0" indent="0">
              <a:buNone/>
            </a:pPr>
            <a:r>
              <a:rPr lang="en-IN" sz="2600" dirty="0">
                <a:solidFill>
                  <a:schemeClr val="tx1"/>
                </a:solidFill>
              </a:rPr>
              <a:t>      </a:t>
            </a:r>
            <a:r>
              <a:rPr lang="en-IN" sz="2600" dirty="0" smtClean="0">
                <a:solidFill>
                  <a:schemeClr val="tx1"/>
                </a:solidFill>
              </a:rPr>
              <a:t>  119013010</a:t>
            </a:r>
            <a:endParaRPr lang="en-IN" sz="2600" dirty="0">
              <a:solidFill>
                <a:schemeClr val="tx1"/>
              </a:solidFill>
            </a:endParaRPr>
          </a:p>
          <a:p>
            <a:pPr marL="0" indent="0">
              <a:buNone/>
            </a:pPr>
            <a:r>
              <a:rPr lang="en-IN" sz="2600" dirty="0">
                <a:solidFill>
                  <a:schemeClr val="tx1"/>
                </a:solidFill>
              </a:rPr>
              <a:t>       </a:t>
            </a:r>
            <a:r>
              <a:rPr lang="en-IN" sz="2600" dirty="0" smtClean="0">
                <a:solidFill>
                  <a:schemeClr val="tx1"/>
                </a:solidFill>
              </a:rPr>
              <a:t> BTECH </a:t>
            </a:r>
            <a:r>
              <a:rPr lang="en-IN" sz="2600" dirty="0">
                <a:solidFill>
                  <a:schemeClr val="tx1"/>
                </a:solidFill>
              </a:rPr>
              <a:t>BIOINFORMATICS</a:t>
            </a:r>
            <a:endParaRPr lang="en-IN" sz="2600" dirty="0" smtClean="0">
              <a:solidFill>
                <a:schemeClr val="tx1"/>
              </a:solidFill>
            </a:endParaRPr>
          </a:p>
          <a:p>
            <a:pPr marL="0" indent="0">
              <a:buNone/>
            </a:pPr>
            <a:endParaRPr lang="en-IN" dirty="0">
              <a:solidFill>
                <a:schemeClr val="tx1"/>
              </a:solidFill>
            </a:endParaRPr>
          </a:p>
        </p:txBody>
      </p:sp>
      <p:sp>
        <p:nvSpPr>
          <p:cNvPr id="5" name="Date Placeholder 4"/>
          <p:cNvSpPr>
            <a:spLocks noGrp="1"/>
          </p:cNvSpPr>
          <p:nvPr>
            <p:ph type="dt" sz="half" idx="10"/>
          </p:nvPr>
        </p:nvSpPr>
        <p:spPr/>
        <p:txBody>
          <a:bodyPr/>
          <a:lstStyle/>
          <a:p>
            <a:fld id="{72901797-9750-4B00-BFC4-791DA5977CFC}"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2</a:t>
            </a:fld>
            <a:endParaRPr lang="en-IN"/>
          </a:p>
        </p:txBody>
      </p:sp>
    </p:spTree>
    <p:extLst>
      <p:ext uri="{BB962C8B-B14F-4D97-AF65-F5344CB8AC3E}">
        <p14:creationId xmlns:p14="http://schemas.microsoft.com/office/powerpoint/2010/main" xmlns="" val="205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7772400" cy="836712"/>
          </a:xfrm>
        </p:spPr>
        <p:txBody>
          <a:bodyPr>
            <a:normAutofit/>
          </a:bodyPr>
          <a:lstStyle/>
          <a:p>
            <a:r>
              <a:rPr lang="en-IN" sz="4400" b="1" dirty="0" smtClean="0">
                <a:latin typeface="Calibri" pitchFamily="34" charset="0"/>
                <a:cs typeface="Calibri" pitchFamily="34" charset="0"/>
              </a:rPr>
              <a:t>PROTEIN STRUCTURE</a:t>
            </a:r>
            <a:endParaRPr lang="en-IN" sz="4400" b="1" dirty="0">
              <a:latin typeface="Calibri" pitchFamily="34" charset="0"/>
              <a:cs typeface="Calibri" pitchFamily="34" charset="0"/>
            </a:endParaRPr>
          </a:p>
        </p:txBody>
      </p:sp>
      <p:sp>
        <p:nvSpPr>
          <p:cNvPr id="3" name="Subtitle 2"/>
          <p:cNvSpPr>
            <a:spLocks noGrp="1"/>
          </p:cNvSpPr>
          <p:nvPr>
            <p:ph type="subTitle" idx="1"/>
          </p:nvPr>
        </p:nvSpPr>
        <p:spPr>
          <a:xfrm>
            <a:off x="683568" y="1340768"/>
            <a:ext cx="7992888" cy="4824536"/>
          </a:xfrm>
        </p:spPr>
        <p:txBody>
          <a:bodyPr/>
          <a:lstStyle/>
          <a:p>
            <a:pPr marL="342900" indent="-342900" algn="l">
              <a:buFont typeface="Arial" pitchFamily="34" charset="0"/>
              <a:buChar char="•"/>
            </a:pPr>
            <a:r>
              <a:rPr lang="en-IN" dirty="0">
                <a:solidFill>
                  <a:schemeClr val="tx1"/>
                </a:solidFill>
              </a:rPr>
              <a:t>Protein structure is </a:t>
            </a:r>
            <a:r>
              <a:rPr lang="en-IN" dirty="0" smtClean="0">
                <a:solidFill>
                  <a:schemeClr val="tx1"/>
                </a:solidFill>
              </a:rPr>
              <a:t>the three-dimensional arrangement of atoms in </a:t>
            </a:r>
            <a:r>
              <a:rPr lang="en-IN" dirty="0">
                <a:solidFill>
                  <a:schemeClr val="tx1"/>
                </a:solidFill>
              </a:rPr>
              <a:t>an </a:t>
            </a:r>
            <a:r>
              <a:rPr lang="en-IN" dirty="0" smtClean="0">
                <a:solidFill>
                  <a:schemeClr val="tx1"/>
                </a:solidFill>
              </a:rPr>
              <a:t>amino acid-chain molecule.</a:t>
            </a:r>
          </a:p>
          <a:p>
            <a:pPr marL="342900" indent="-342900" algn="l">
              <a:buFont typeface="Arial" pitchFamily="34" charset="0"/>
              <a:buChar char="•"/>
            </a:pPr>
            <a:r>
              <a:rPr lang="en-IN" dirty="0">
                <a:solidFill>
                  <a:schemeClr val="tx1"/>
                </a:solidFill>
              </a:rPr>
              <a:t>Proteins are polymers – specifically polypeptides – formed from sequences of amino acids, the monomers of the </a:t>
            </a:r>
            <a:r>
              <a:rPr lang="en-IN" dirty="0" smtClean="0">
                <a:solidFill>
                  <a:schemeClr val="tx1"/>
                </a:solidFill>
              </a:rPr>
              <a:t>polymer.</a:t>
            </a:r>
          </a:p>
          <a:p>
            <a:pPr marL="342900" indent="-342900" algn="l">
              <a:buFont typeface="Arial" pitchFamily="34" charset="0"/>
              <a:buChar char="•"/>
            </a:pPr>
            <a:r>
              <a:rPr lang="en-IN" dirty="0">
                <a:solidFill>
                  <a:schemeClr val="tx1"/>
                </a:solidFill>
              </a:rPr>
              <a:t>To be able to perform their biological function, proteins fold into one or more specific spatial conformations driven by a number of non-covalent </a:t>
            </a:r>
            <a:r>
              <a:rPr lang="en-IN" dirty="0" smtClean="0">
                <a:solidFill>
                  <a:schemeClr val="tx1"/>
                </a:solidFill>
              </a:rPr>
              <a:t>interactions such </a:t>
            </a:r>
            <a:r>
              <a:rPr lang="en-IN" dirty="0">
                <a:solidFill>
                  <a:schemeClr val="tx1"/>
                </a:solidFill>
              </a:rPr>
              <a:t>as hydrogen bonding, ionic interactions, Van der Waals forces, and hydrophobic packing.</a:t>
            </a:r>
          </a:p>
        </p:txBody>
      </p:sp>
    </p:spTree>
    <p:extLst>
      <p:ext uri="{BB962C8B-B14F-4D97-AF65-F5344CB8AC3E}">
        <p14:creationId xmlns:p14="http://schemas.microsoft.com/office/powerpoint/2010/main" xmlns="" val="140664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904656"/>
          </a:xfrm>
        </p:spPr>
        <p:txBody>
          <a:bodyPr>
            <a:normAutofit fontScale="92500" lnSpcReduction="10000"/>
          </a:bodyPr>
          <a:lstStyle/>
          <a:p>
            <a:r>
              <a:rPr lang="en-IN" sz="2600" dirty="0">
                <a:solidFill>
                  <a:schemeClr val="tx1"/>
                </a:solidFill>
              </a:rPr>
              <a:t>Protein structures range in size from tens to several thousand amino </a:t>
            </a:r>
            <a:r>
              <a:rPr lang="en-IN" sz="2600" dirty="0" smtClean="0">
                <a:solidFill>
                  <a:schemeClr val="tx1"/>
                </a:solidFill>
              </a:rPr>
              <a:t>acids.</a:t>
            </a:r>
          </a:p>
          <a:p>
            <a:r>
              <a:rPr lang="en-IN" sz="2600" dirty="0" smtClean="0">
                <a:solidFill>
                  <a:schemeClr val="tx1"/>
                </a:solidFill>
              </a:rPr>
              <a:t>Levels of protein structures :</a:t>
            </a:r>
          </a:p>
          <a:p>
            <a:pPr marL="857250" lvl="1" indent="-457200">
              <a:buFont typeface="+mj-lt"/>
              <a:buAutoNum type="arabicPeriod"/>
            </a:pPr>
            <a:r>
              <a:rPr lang="en-IN" sz="2400" b="1" dirty="0" smtClean="0">
                <a:solidFill>
                  <a:schemeClr val="tx1"/>
                </a:solidFill>
              </a:rPr>
              <a:t>Primary structure </a:t>
            </a:r>
            <a:r>
              <a:rPr lang="en-IN" sz="2400" dirty="0" smtClean="0">
                <a:solidFill>
                  <a:schemeClr val="tx1"/>
                </a:solidFill>
              </a:rPr>
              <a:t>- </a:t>
            </a:r>
            <a:r>
              <a:rPr lang="en-IN" sz="2400" dirty="0">
                <a:solidFill>
                  <a:schemeClr val="tx1"/>
                </a:solidFill>
              </a:rPr>
              <a:t>The primary structure of a protein refers to the sequence of amino acids in the polypeptide </a:t>
            </a:r>
            <a:r>
              <a:rPr lang="en-IN" sz="2400" dirty="0" smtClean="0">
                <a:solidFill>
                  <a:schemeClr val="tx1"/>
                </a:solidFill>
              </a:rPr>
              <a:t>chain.</a:t>
            </a:r>
          </a:p>
          <a:p>
            <a:pPr marL="857250" lvl="1" indent="-457200">
              <a:buFont typeface="+mj-lt"/>
              <a:buAutoNum type="arabicPeriod"/>
            </a:pPr>
            <a:r>
              <a:rPr lang="en-IN" sz="2400" b="1" dirty="0" smtClean="0">
                <a:solidFill>
                  <a:schemeClr val="tx1"/>
                </a:solidFill>
              </a:rPr>
              <a:t>Secondary structure </a:t>
            </a:r>
            <a:r>
              <a:rPr lang="en-IN" sz="2400" dirty="0" smtClean="0">
                <a:solidFill>
                  <a:schemeClr val="tx1"/>
                </a:solidFill>
              </a:rPr>
              <a:t>- </a:t>
            </a:r>
            <a:r>
              <a:rPr lang="en-IN" sz="2400" dirty="0">
                <a:solidFill>
                  <a:schemeClr val="tx1"/>
                </a:solidFill>
              </a:rPr>
              <a:t>Secondary </a:t>
            </a:r>
            <a:r>
              <a:rPr lang="en-IN" sz="2400" dirty="0" smtClean="0">
                <a:solidFill>
                  <a:schemeClr val="tx1"/>
                </a:solidFill>
              </a:rPr>
              <a:t>structure </a:t>
            </a:r>
            <a:r>
              <a:rPr lang="en-IN" sz="2400" dirty="0">
                <a:solidFill>
                  <a:schemeClr val="tx1"/>
                </a:solidFill>
              </a:rPr>
              <a:t>refers to highly regular local sub-structures on the actual polypeptide backbone chain.</a:t>
            </a:r>
            <a:endParaRPr lang="en-IN" sz="2400" dirty="0" smtClean="0">
              <a:solidFill>
                <a:schemeClr val="tx1"/>
              </a:solidFill>
            </a:endParaRPr>
          </a:p>
          <a:p>
            <a:pPr marL="857250" lvl="1" indent="-457200">
              <a:buFont typeface="+mj-lt"/>
              <a:buAutoNum type="arabicPeriod"/>
            </a:pPr>
            <a:r>
              <a:rPr lang="en-IN" sz="2400" b="1" dirty="0" smtClean="0">
                <a:solidFill>
                  <a:schemeClr val="tx1"/>
                </a:solidFill>
              </a:rPr>
              <a:t>Tertiary structure </a:t>
            </a:r>
            <a:r>
              <a:rPr lang="en-IN" sz="2400" dirty="0" smtClean="0">
                <a:solidFill>
                  <a:schemeClr val="tx1"/>
                </a:solidFill>
              </a:rPr>
              <a:t>- </a:t>
            </a:r>
            <a:r>
              <a:rPr lang="en-IN" sz="2400" dirty="0">
                <a:solidFill>
                  <a:schemeClr val="tx1"/>
                </a:solidFill>
              </a:rPr>
              <a:t>Tertiary structure refers to the three-dimensional structure of monomeric and </a:t>
            </a:r>
            <a:r>
              <a:rPr lang="en-IN" sz="2400" dirty="0" err="1">
                <a:solidFill>
                  <a:schemeClr val="tx1"/>
                </a:solidFill>
              </a:rPr>
              <a:t>multimeric</a:t>
            </a:r>
            <a:r>
              <a:rPr lang="en-IN" sz="2400" dirty="0">
                <a:solidFill>
                  <a:schemeClr val="tx1"/>
                </a:solidFill>
              </a:rPr>
              <a:t> protein molecules.</a:t>
            </a:r>
            <a:endParaRPr lang="en-IN" sz="2400" dirty="0" smtClean="0">
              <a:solidFill>
                <a:schemeClr val="tx1"/>
              </a:solidFill>
            </a:endParaRPr>
          </a:p>
          <a:p>
            <a:pPr marL="857250" lvl="1" indent="-457200">
              <a:buFont typeface="+mj-lt"/>
              <a:buAutoNum type="arabicPeriod"/>
            </a:pPr>
            <a:r>
              <a:rPr lang="en-IN" sz="2400" b="1" dirty="0" smtClean="0">
                <a:solidFill>
                  <a:schemeClr val="tx1"/>
                </a:solidFill>
              </a:rPr>
              <a:t>Quaternary structure </a:t>
            </a:r>
            <a:r>
              <a:rPr lang="en-IN" sz="2400" dirty="0" smtClean="0">
                <a:solidFill>
                  <a:schemeClr val="tx1"/>
                </a:solidFill>
              </a:rPr>
              <a:t>- </a:t>
            </a:r>
            <a:r>
              <a:rPr lang="en-IN" sz="2400" dirty="0">
                <a:solidFill>
                  <a:schemeClr val="tx1"/>
                </a:solidFill>
              </a:rPr>
              <a:t>Quaternary structure is the three-dimensional structure consisting of the aggregation of two or more individual polypeptide chains (subunits) that operate as a single functional unit (</a:t>
            </a:r>
            <a:r>
              <a:rPr lang="en-IN" sz="2400" dirty="0" err="1">
                <a:solidFill>
                  <a:schemeClr val="tx1"/>
                </a:solidFill>
              </a:rPr>
              <a:t>multimer</a:t>
            </a:r>
            <a:r>
              <a:rPr lang="en-IN" sz="2400" dirty="0" smtClean="0">
                <a:solidFill>
                  <a:schemeClr val="tx1"/>
                </a:solidFill>
              </a:rPr>
              <a:t>).</a:t>
            </a:r>
          </a:p>
          <a:p>
            <a:pPr marL="0" indent="0">
              <a:buNone/>
            </a:pPr>
            <a:endParaRPr lang="en-IN" sz="2600" dirty="0"/>
          </a:p>
        </p:txBody>
      </p:sp>
      <p:sp>
        <p:nvSpPr>
          <p:cNvPr id="5" name="Date Placeholder 4"/>
          <p:cNvSpPr>
            <a:spLocks noGrp="1"/>
          </p:cNvSpPr>
          <p:nvPr>
            <p:ph type="dt" sz="half" idx="10"/>
          </p:nvPr>
        </p:nvSpPr>
        <p:spPr/>
        <p:txBody>
          <a:bodyPr/>
          <a:lstStyle/>
          <a:p>
            <a:fld id="{CEB1D194-6874-432C-B832-2B10A1B07EE9}"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4</a:t>
            </a:fld>
            <a:endParaRPr lang="en-IN"/>
          </a:p>
        </p:txBody>
      </p:sp>
    </p:spTree>
    <p:extLst>
      <p:ext uri="{BB962C8B-B14F-4D97-AF65-F5344CB8AC3E}">
        <p14:creationId xmlns:p14="http://schemas.microsoft.com/office/powerpoint/2010/main" xmlns="" val="100467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23728" y="116632"/>
            <a:ext cx="5243973" cy="6652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ate Placeholder 5"/>
          <p:cNvSpPr>
            <a:spLocks noGrp="1"/>
          </p:cNvSpPr>
          <p:nvPr>
            <p:ph type="dt" sz="half" idx="10"/>
          </p:nvPr>
        </p:nvSpPr>
        <p:spPr/>
        <p:txBody>
          <a:bodyPr/>
          <a:lstStyle/>
          <a:p>
            <a:fld id="{FBBD14F7-8796-44E5-9882-9D0053A0AB4D}" type="datetime1">
              <a:rPr lang="en-IN" smtClean="0"/>
              <a:pPr/>
              <a:t>08-10-2018</a:t>
            </a:fld>
            <a:endParaRPr lang="en-IN"/>
          </a:p>
        </p:txBody>
      </p:sp>
      <p:sp>
        <p:nvSpPr>
          <p:cNvPr id="7" name="Slide Number Placeholder 6"/>
          <p:cNvSpPr>
            <a:spLocks noGrp="1"/>
          </p:cNvSpPr>
          <p:nvPr>
            <p:ph type="sldNum" sz="quarter" idx="12"/>
          </p:nvPr>
        </p:nvSpPr>
        <p:spPr/>
        <p:txBody>
          <a:bodyPr/>
          <a:lstStyle/>
          <a:p>
            <a:fld id="{E5E28880-9FB6-4B06-A493-86FCB4CB112B}" type="slidenum">
              <a:rPr lang="en-IN" smtClean="0"/>
              <a:pPr/>
              <a:t>5</a:t>
            </a:fld>
            <a:endParaRPr lang="en-IN"/>
          </a:p>
        </p:txBody>
      </p:sp>
    </p:spTree>
    <p:extLst>
      <p:ext uri="{BB962C8B-B14F-4D97-AF65-F5344CB8AC3E}">
        <p14:creationId xmlns:p14="http://schemas.microsoft.com/office/powerpoint/2010/main" xmlns="" val="2462631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35496"/>
          </a:xfrm>
        </p:spPr>
        <p:txBody>
          <a:bodyPr/>
          <a:lstStyle/>
          <a:p>
            <a:r>
              <a:rPr lang="en-IN" sz="4000" b="1" dirty="0" smtClean="0">
                <a:latin typeface="Calibri" pitchFamily="34" charset="0"/>
                <a:cs typeface="Calibri" pitchFamily="34" charset="0"/>
              </a:rPr>
              <a:t>SECONDARY STRUCTURE</a:t>
            </a:r>
            <a:endParaRPr lang="en-IN" sz="4000" b="1" dirty="0">
              <a:latin typeface="Calibri" pitchFamily="34" charset="0"/>
              <a:cs typeface="Calibri" pitchFamily="34" charset="0"/>
            </a:endParaRPr>
          </a:p>
        </p:txBody>
      </p:sp>
      <p:sp>
        <p:nvSpPr>
          <p:cNvPr id="3" name="Content Placeholder 2"/>
          <p:cNvSpPr>
            <a:spLocks noGrp="1"/>
          </p:cNvSpPr>
          <p:nvPr>
            <p:ph idx="1"/>
          </p:nvPr>
        </p:nvSpPr>
        <p:spPr>
          <a:xfrm>
            <a:off x="467544" y="1412776"/>
            <a:ext cx="8229600" cy="4525963"/>
          </a:xfrm>
        </p:spPr>
        <p:txBody>
          <a:bodyPr/>
          <a:lstStyle/>
          <a:p>
            <a:r>
              <a:rPr lang="en-IN" dirty="0">
                <a:solidFill>
                  <a:schemeClr val="tx1"/>
                </a:solidFill>
              </a:rPr>
              <a:t>Secondary structure refers to highly regular local sub-structures on the actual polypeptide backbone </a:t>
            </a:r>
            <a:r>
              <a:rPr lang="en-IN" dirty="0" smtClean="0">
                <a:solidFill>
                  <a:schemeClr val="tx1"/>
                </a:solidFill>
              </a:rPr>
              <a:t>chain.</a:t>
            </a:r>
          </a:p>
          <a:p>
            <a:r>
              <a:rPr lang="en-IN" dirty="0">
                <a:solidFill>
                  <a:schemeClr val="tx1"/>
                </a:solidFill>
              </a:rPr>
              <a:t>Two main types of secondary </a:t>
            </a:r>
            <a:r>
              <a:rPr lang="en-IN" dirty="0" smtClean="0">
                <a:solidFill>
                  <a:schemeClr val="tx1"/>
                </a:solidFill>
              </a:rPr>
              <a:t>structure –</a:t>
            </a:r>
          </a:p>
          <a:p>
            <a:pPr marL="857250" lvl="1" indent="-457200">
              <a:buFont typeface="+mj-lt"/>
              <a:buAutoNum type="arabicPeriod"/>
            </a:pPr>
            <a:r>
              <a:rPr lang="en-IN" sz="2400" dirty="0" smtClean="0">
                <a:solidFill>
                  <a:schemeClr val="tx1"/>
                </a:solidFill>
              </a:rPr>
              <a:t>α-helix</a:t>
            </a:r>
          </a:p>
          <a:p>
            <a:pPr marL="857250" lvl="1" indent="-457200">
              <a:buFont typeface="+mj-lt"/>
              <a:buAutoNum type="arabicPeriod"/>
            </a:pPr>
            <a:r>
              <a:rPr lang="en-IN" sz="2400" dirty="0" smtClean="0">
                <a:solidFill>
                  <a:schemeClr val="tx1"/>
                </a:solidFill>
              </a:rPr>
              <a:t>β-strand </a:t>
            </a:r>
            <a:r>
              <a:rPr lang="en-IN" sz="2400" dirty="0">
                <a:solidFill>
                  <a:schemeClr val="tx1"/>
                </a:solidFill>
              </a:rPr>
              <a:t>or </a:t>
            </a:r>
            <a:r>
              <a:rPr lang="en-IN" sz="2400" dirty="0" smtClean="0">
                <a:solidFill>
                  <a:schemeClr val="tx1"/>
                </a:solidFill>
              </a:rPr>
              <a:t>β-sheets</a:t>
            </a:r>
          </a:p>
          <a:p>
            <a:r>
              <a:rPr lang="en-IN" dirty="0" smtClean="0">
                <a:solidFill>
                  <a:schemeClr val="tx1"/>
                </a:solidFill>
              </a:rPr>
              <a:t>Secondary surface </a:t>
            </a:r>
            <a:r>
              <a:rPr lang="en-IN" dirty="0">
                <a:solidFill>
                  <a:schemeClr val="tx1"/>
                </a:solidFill>
              </a:rPr>
              <a:t>refers to the interaction of the hydrogen bond donor and acceptor residues of the repeating peptide unit</a:t>
            </a:r>
            <a:r>
              <a:rPr lang="en-IN" dirty="0" smtClean="0">
                <a:solidFill>
                  <a:schemeClr val="tx1"/>
                </a:solidFill>
              </a:rPr>
              <a:t>.</a:t>
            </a:r>
          </a:p>
          <a:p>
            <a:r>
              <a:rPr lang="en-IN" dirty="0" smtClean="0">
                <a:solidFill>
                  <a:schemeClr val="tx1"/>
                </a:solidFill>
              </a:rPr>
              <a:t>The secondary structure mainly stabilizes the </a:t>
            </a:r>
            <a:r>
              <a:rPr lang="en-IN" dirty="0">
                <a:solidFill>
                  <a:schemeClr val="tx1"/>
                </a:solidFill>
              </a:rPr>
              <a:t>folding of the peptide </a:t>
            </a:r>
            <a:r>
              <a:rPr lang="en-IN" dirty="0" smtClean="0">
                <a:solidFill>
                  <a:schemeClr val="tx1"/>
                </a:solidFill>
              </a:rPr>
              <a:t>backbone.</a:t>
            </a:r>
          </a:p>
        </p:txBody>
      </p:sp>
      <p:sp>
        <p:nvSpPr>
          <p:cNvPr id="5" name="Date Placeholder 4"/>
          <p:cNvSpPr>
            <a:spLocks noGrp="1"/>
          </p:cNvSpPr>
          <p:nvPr>
            <p:ph type="dt" sz="half" idx="10"/>
          </p:nvPr>
        </p:nvSpPr>
        <p:spPr/>
        <p:txBody>
          <a:bodyPr/>
          <a:lstStyle/>
          <a:p>
            <a:fld id="{21E3A83C-1F4F-4DDC-B971-F7A444D67396}"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6</a:t>
            </a:fld>
            <a:endParaRPr lang="en-IN"/>
          </a:p>
        </p:txBody>
      </p:sp>
    </p:spTree>
    <p:extLst>
      <p:ext uri="{BB962C8B-B14F-4D97-AF65-F5344CB8AC3E}">
        <p14:creationId xmlns:p14="http://schemas.microsoft.com/office/powerpoint/2010/main" xmlns="" val="2926860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59" y="332656"/>
            <a:ext cx="7704856" cy="2592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3140968"/>
            <a:ext cx="7779211" cy="3240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Date Placeholder 6"/>
          <p:cNvSpPr>
            <a:spLocks noGrp="1"/>
          </p:cNvSpPr>
          <p:nvPr>
            <p:ph type="dt" sz="half" idx="10"/>
          </p:nvPr>
        </p:nvSpPr>
        <p:spPr/>
        <p:txBody>
          <a:bodyPr/>
          <a:lstStyle/>
          <a:p>
            <a:fld id="{F24AFEBC-11A3-4ABB-B119-04173C664E27}" type="datetime1">
              <a:rPr lang="en-IN" smtClean="0"/>
              <a:pPr/>
              <a:t>08-10-2018</a:t>
            </a:fld>
            <a:endParaRPr lang="en-IN"/>
          </a:p>
        </p:txBody>
      </p:sp>
      <p:sp>
        <p:nvSpPr>
          <p:cNvPr id="8" name="Slide Number Placeholder 7"/>
          <p:cNvSpPr>
            <a:spLocks noGrp="1"/>
          </p:cNvSpPr>
          <p:nvPr>
            <p:ph type="sldNum" sz="quarter" idx="12"/>
          </p:nvPr>
        </p:nvSpPr>
        <p:spPr/>
        <p:txBody>
          <a:bodyPr/>
          <a:lstStyle/>
          <a:p>
            <a:fld id="{E5E28880-9FB6-4B06-A493-86FCB4CB112B}" type="slidenum">
              <a:rPr lang="en-IN" smtClean="0"/>
              <a:pPr/>
              <a:t>7</a:t>
            </a:fld>
            <a:endParaRPr lang="en-IN"/>
          </a:p>
        </p:txBody>
      </p:sp>
    </p:spTree>
    <p:extLst>
      <p:ext uri="{BB962C8B-B14F-4D97-AF65-F5344CB8AC3E}">
        <p14:creationId xmlns:p14="http://schemas.microsoft.com/office/powerpoint/2010/main" xmlns="" val="4048469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908720"/>
          </a:xfrm>
        </p:spPr>
        <p:txBody>
          <a:bodyPr/>
          <a:lstStyle/>
          <a:p>
            <a:r>
              <a:rPr lang="en-IN" sz="4000" b="1" dirty="0" smtClean="0">
                <a:latin typeface="Calibri" pitchFamily="34" charset="0"/>
                <a:cs typeface="Calibri" pitchFamily="34" charset="0"/>
              </a:rPr>
              <a:t>CHOU–FASMAN METHOD</a:t>
            </a:r>
            <a:r>
              <a:rPr lang="en-IN" sz="4000" b="1" dirty="0">
                <a:latin typeface="Calibri" pitchFamily="34" charset="0"/>
                <a:cs typeface="Calibri" pitchFamily="34" charset="0"/>
              </a:rPr>
              <a:t/>
            </a:r>
            <a:br>
              <a:rPr lang="en-IN" sz="4000" b="1" dirty="0">
                <a:latin typeface="Calibri" pitchFamily="34" charset="0"/>
                <a:cs typeface="Calibri" pitchFamily="34" charset="0"/>
              </a:rPr>
            </a:br>
            <a:endParaRPr lang="en-IN" sz="4000" dirty="0">
              <a:latin typeface="Calibri" pitchFamily="34" charset="0"/>
              <a:cs typeface="Calibri" pitchFamily="34" charset="0"/>
            </a:endParaRPr>
          </a:p>
        </p:txBody>
      </p:sp>
      <p:sp>
        <p:nvSpPr>
          <p:cNvPr id="3" name="Content Placeholder 2"/>
          <p:cNvSpPr>
            <a:spLocks noGrp="1"/>
          </p:cNvSpPr>
          <p:nvPr>
            <p:ph idx="1"/>
          </p:nvPr>
        </p:nvSpPr>
        <p:spPr>
          <a:xfrm>
            <a:off x="539552" y="1052736"/>
            <a:ext cx="8229600" cy="4525963"/>
          </a:xfrm>
        </p:spPr>
        <p:txBody>
          <a:bodyPr>
            <a:noAutofit/>
          </a:bodyPr>
          <a:lstStyle/>
          <a:p>
            <a:r>
              <a:rPr lang="en-IN" dirty="0">
                <a:solidFill>
                  <a:schemeClr val="tx1"/>
                </a:solidFill>
              </a:rPr>
              <a:t>The Chou–</a:t>
            </a:r>
            <a:r>
              <a:rPr lang="en-IN" dirty="0" err="1">
                <a:solidFill>
                  <a:schemeClr val="tx1"/>
                </a:solidFill>
              </a:rPr>
              <a:t>Fasman</a:t>
            </a:r>
            <a:r>
              <a:rPr lang="en-IN" dirty="0">
                <a:solidFill>
                  <a:schemeClr val="tx1"/>
                </a:solidFill>
              </a:rPr>
              <a:t> method is an empirical technique for the </a:t>
            </a:r>
            <a:r>
              <a:rPr lang="en-IN" dirty="0" smtClean="0">
                <a:solidFill>
                  <a:schemeClr val="tx1"/>
                </a:solidFill>
              </a:rPr>
              <a:t>prediction of </a:t>
            </a:r>
            <a:r>
              <a:rPr lang="en-IN" dirty="0">
                <a:solidFill>
                  <a:schemeClr val="tx1"/>
                </a:solidFill>
              </a:rPr>
              <a:t>secondary structures in </a:t>
            </a:r>
            <a:r>
              <a:rPr lang="en-IN" dirty="0" smtClean="0">
                <a:solidFill>
                  <a:schemeClr val="tx1"/>
                </a:solidFill>
              </a:rPr>
              <a:t>proteins.</a:t>
            </a:r>
          </a:p>
          <a:p>
            <a:r>
              <a:rPr lang="en-IN" dirty="0">
                <a:solidFill>
                  <a:schemeClr val="tx1"/>
                </a:solidFill>
              </a:rPr>
              <a:t>The method is based on analyses of the relative frequencies of each amino acid in alpha </a:t>
            </a:r>
            <a:r>
              <a:rPr lang="en-IN" dirty="0" smtClean="0">
                <a:solidFill>
                  <a:schemeClr val="tx1"/>
                </a:solidFill>
              </a:rPr>
              <a:t>helices, </a:t>
            </a:r>
            <a:r>
              <a:rPr lang="en-IN" dirty="0">
                <a:solidFill>
                  <a:schemeClr val="tx1"/>
                </a:solidFill>
              </a:rPr>
              <a:t>beta sheets, and turns based on known protein </a:t>
            </a:r>
            <a:r>
              <a:rPr lang="en-IN" dirty="0" smtClean="0">
                <a:solidFill>
                  <a:schemeClr val="tx1"/>
                </a:solidFill>
              </a:rPr>
              <a:t>structures.</a:t>
            </a:r>
          </a:p>
          <a:p>
            <a:r>
              <a:rPr lang="en-IN" dirty="0" smtClean="0">
                <a:solidFill>
                  <a:schemeClr val="tx1"/>
                </a:solidFill>
              </a:rPr>
              <a:t>A </a:t>
            </a:r>
            <a:r>
              <a:rPr lang="en-IN" dirty="0">
                <a:solidFill>
                  <a:schemeClr val="tx1"/>
                </a:solidFill>
              </a:rPr>
              <a:t>set of probability parameters were derived for the appearance of each amino acid in each secondary structure type, and these parameters are used to predict the </a:t>
            </a:r>
            <a:r>
              <a:rPr lang="en-IN" dirty="0" smtClean="0">
                <a:solidFill>
                  <a:schemeClr val="tx1"/>
                </a:solidFill>
              </a:rPr>
              <a:t>probability </a:t>
            </a:r>
            <a:r>
              <a:rPr lang="en-IN" dirty="0">
                <a:solidFill>
                  <a:schemeClr val="tx1"/>
                </a:solidFill>
              </a:rPr>
              <a:t>that a given sequence of amino acids would form a helix, a beta strand, or a turn in a protein</a:t>
            </a:r>
            <a:r>
              <a:rPr lang="en-IN" dirty="0" smtClean="0">
                <a:solidFill>
                  <a:schemeClr val="tx1"/>
                </a:solidFill>
              </a:rPr>
              <a:t>.</a:t>
            </a:r>
          </a:p>
          <a:p>
            <a:r>
              <a:rPr lang="en-IN" dirty="0">
                <a:solidFill>
                  <a:schemeClr val="tx1"/>
                </a:solidFill>
              </a:rPr>
              <a:t>50–60% accurate</a:t>
            </a:r>
          </a:p>
        </p:txBody>
      </p:sp>
      <p:sp>
        <p:nvSpPr>
          <p:cNvPr id="5" name="Date Placeholder 4"/>
          <p:cNvSpPr>
            <a:spLocks noGrp="1"/>
          </p:cNvSpPr>
          <p:nvPr>
            <p:ph type="dt" sz="half" idx="10"/>
          </p:nvPr>
        </p:nvSpPr>
        <p:spPr/>
        <p:txBody>
          <a:bodyPr/>
          <a:lstStyle/>
          <a:p>
            <a:fld id="{BAD845C4-C772-4543-AFA3-8E8E0E39A6C2}"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8</a:t>
            </a:fld>
            <a:endParaRPr lang="en-IN"/>
          </a:p>
        </p:txBody>
      </p:sp>
    </p:spTree>
    <p:extLst>
      <p:ext uri="{BB962C8B-B14F-4D97-AF65-F5344CB8AC3E}">
        <p14:creationId xmlns:p14="http://schemas.microsoft.com/office/powerpoint/2010/main" xmlns="" val="166023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268760"/>
          </a:xfrm>
        </p:spPr>
        <p:txBody>
          <a:bodyPr/>
          <a:lstStyle/>
          <a:p>
            <a:r>
              <a:rPr lang="en-IN" sz="4000" b="1" dirty="0">
                <a:latin typeface="Calibri" pitchFamily="34" charset="0"/>
                <a:cs typeface="Calibri" pitchFamily="34" charset="0"/>
              </a:rPr>
              <a:t>CHOU–FASMAN </a:t>
            </a:r>
            <a:r>
              <a:rPr lang="en-IN" sz="4000" b="1" dirty="0" smtClean="0">
                <a:latin typeface="Calibri" pitchFamily="34" charset="0"/>
                <a:cs typeface="Calibri" pitchFamily="34" charset="0"/>
              </a:rPr>
              <a:t>ALGORITHM</a:t>
            </a:r>
            <a:r>
              <a:rPr lang="en-IN" sz="4000" b="1" dirty="0">
                <a:latin typeface="Calibri" pitchFamily="34" charset="0"/>
                <a:cs typeface="Calibri" pitchFamily="34" charset="0"/>
              </a:rPr>
              <a:t/>
            </a:r>
            <a:br>
              <a:rPr lang="en-IN" sz="4000" b="1" dirty="0">
                <a:latin typeface="Calibri" pitchFamily="34" charset="0"/>
                <a:cs typeface="Calibri" pitchFamily="34" charset="0"/>
              </a:rPr>
            </a:br>
            <a:endParaRPr lang="en-IN" sz="4000" dirty="0"/>
          </a:p>
        </p:txBody>
      </p:sp>
      <p:sp>
        <p:nvSpPr>
          <p:cNvPr id="3" name="Content Placeholder 2"/>
          <p:cNvSpPr>
            <a:spLocks noGrp="1"/>
          </p:cNvSpPr>
          <p:nvPr>
            <p:ph idx="1"/>
          </p:nvPr>
        </p:nvSpPr>
        <p:spPr>
          <a:xfrm>
            <a:off x="611560" y="1556792"/>
            <a:ext cx="8229600" cy="4525963"/>
          </a:xfrm>
        </p:spPr>
        <p:txBody>
          <a:bodyPr>
            <a:noAutofit/>
          </a:bodyPr>
          <a:lstStyle/>
          <a:p>
            <a:r>
              <a:rPr lang="en-IN" sz="2800" dirty="0" smtClean="0">
                <a:solidFill>
                  <a:schemeClr val="tx1"/>
                </a:solidFill>
              </a:rPr>
              <a:t>STEP 1 – Initialize alpha helix</a:t>
            </a:r>
          </a:p>
          <a:p>
            <a:r>
              <a:rPr lang="en-IN" sz="2800" dirty="0">
                <a:solidFill>
                  <a:schemeClr val="tx1"/>
                </a:solidFill>
              </a:rPr>
              <a:t>STEP </a:t>
            </a:r>
            <a:r>
              <a:rPr lang="en-IN" sz="2800" dirty="0" smtClean="0">
                <a:solidFill>
                  <a:schemeClr val="tx1"/>
                </a:solidFill>
              </a:rPr>
              <a:t>2 – Find start</a:t>
            </a:r>
          </a:p>
          <a:p>
            <a:r>
              <a:rPr lang="en-IN" sz="2800" dirty="0">
                <a:solidFill>
                  <a:schemeClr val="tx1"/>
                </a:solidFill>
              </a:rPr>
              <a:t>STEP </a:t>
            </a:r>
            <a:r>
              <a:rPr lang="en-IN" sz="2800" dirty="0" smtClean="0">
                <a:solidFill>
                  <a:schemeClr val="tx1"/>
                </a:solidFill>
              </a:rPr>
              <a:t>3 – Find stop</a:t>
            </a:r>
          </a:p>
          <a:p>
            <a:r>
              <a:rPr lang="en-IN" sz="2800" dirty="0">
                <a:solidFill>
                  <a:schemeClr val="tx1"/>
                </a:solidFill>
              </a:rPr>
              <a:t>STEP </a:t>
            </a:r>
            <a:r>
              <a:rPr lang="en-IN" sz="2800" dirty="0" smtClean="0">
                <a:solidFill>
                  <a:schemeClr val="tx1"/>
                </a:solidFill>
              </a:rPr>
              <a:t>4 – Sum alpha helix</a:t>
            </a:r>
            <a:endParaRPr lang="en-IN" sz="2800" dirty="0">
              <a:solidFill>
                <a:schemeClr val="tx1"/>
              </a:solidFill>
            </a:endParaRPr>
          </a:p>
          <a:p>
            <a:r>
              <a:rPr lang="en-IN" sz="2800" dirty="0">
                <a:solidFill>
                  <a:schemeClr val="tx1"/>
                </a:solidFill>
              </a:rPr>
              <a:t>STEP 5</a:t>
            </a:r>
            <a:r>
              <a:rPr lang="en-IN" sz="2800" dirty="0" smtClean="0">
                <a:solidFill>
                  <a:schemeClr val="tx1"/>
                </a:solidFill>
              </a:rPr>
              <a:t> – Initialize beta sheet</a:t>
            </a:r>
          </a:p>
          <a:p>
            <a:r>
              <a:rPr lang="en-IN" sz="2800" dirty="0" smtClean="0">
                <a:solidFill>
                  <a:schemeClr val="tx1"/>
                </a:solidFill>
              </a:rPr>
              <a:t>STEP 6 – Sum </a:t>
            </a:r>
            <a:r>
              <a:rPr lang="en-IN" sz="2800" dirty="0">
                <a:solidFill>
                  <a:schemeClr val="tx1"/>
                </a:solidFill>
              </a:rPr>
              <a:t>beta </a:t>
            </a:r>
            <a:r>
              <a:rPr lang="en-IN" sz="2800" dirty="0" smtClean="0">
                <a:solidFill>
                  <a:schemeClr val="tx1"/>
                </a:solidFill>
              </a:rPr>
              <a:t>sheet</a:t>
            </a:r>
          </a:p>
          <a:p>
            <a:r>
              <a:rPr lang="en-IN" sz="2800" dirty="0" smtClean="0">
                <a:solidFill>
                  <a:schemeClr val="tx1"/>
                </a:solidFill>
              </a:rPr>
              <a:t>STEP 7 – Compare alpha helix with beta sheet</a:t>
            </a:r>
            <a:endParaRPr lang="en-IN" sz="2800" dirty="0">
              <a:solidFill>
                <a:schemeClr val="tx1"/>
              </a:solidFill>
            </a:endParaRPr>
          </a:p>
          <a:p>
            <a:r>
              <a:rPr lang="en-IN" sz="2800" dirty="0">
                <a:solidFill>
                  <a:schemeClr val="tx1"/>
                </a:solidFill>
              </a:rPr>
              <a:t>STEP </a:t>
            </a:r>
            <a:r>
              <a:rPr lang="en-IN" sz="2800" dirty="0" smtClean="0">
                <a:solidFill>
                  <a:schemeClr val="tx1"/>
                </a:solidFill>
              </a:rPr>
              <a:t>8 – Predict secondary structure</a:t>
            </a:r>
            <a:endParaRPr lang="en-IN" sz="2800" dirty="0">
              <a:solidFill>
                <a:schemeClr val="tx1"/>
              </a:solidFill>
            </a:endParaRPr>
          </a:p>
          <a:p>
            <a:endParaRPr lang="en-IN" sz="2800" dirty="0">
              <a:solidFill>
                <a:schemeClr val="tx1"/>
              </a:solidFill>
            </a:endParaRPr>
          </a:p>
        </p:txBody>
      </p:sp>
      <p:sp>
        <p:nvSpPr>
          <p:cNvPr id="5" name="Date Placeholder 4"/>
          <p:cNvSpPr>
            <a:spLocks noGrp="1"/>
          </p:cNvSpPr>
          <p:nvPr>
            <p:ph type="dt" sz="half" idx="10"/>
          </p:nvPr>
        </p:nvSpPr>
        <p:spPr/>
        <p:txBody>
          <a:bodyPr/>
          <a:lstStyle/>
          <a:p>
            <a:fld id="{FE38B923-49F9-4FDE-9BEF-2E2CA150DF1E}" type="datetime1">
              <a:rPr lang="en-IN" smtClean="0"/>
              <a:pPr/>
              <a:t>08-10-2018</a:t>
            </a:fld>
            <a:endParaRPr lang="en-IN"/>
          </a:p>
        </p:txBody>
      </p:sp>
      <p:sp>
        <p:nvSpPr>
          <p:cNvPr id="6" name="Slide Number Placeholder 5"/>
          <p:cNvSpPr>
            <a:spLocks noGrp="1"/>
          </p:cNvSpPr>
          <p:nvPr>
            <p:ph type="sldNum" sz="quarter" idx="12"/>
          </p:nvPr>
        </p:nvSpPr>
        <p:spPr/>
        <p:txBody>
          <a:bodyPr/>
          <a:lstStyle/>
          <a:p>
            <a:fld id="{E5E28880-9FB6-4B06-A493-86FCB4CB112B}" type="slidenum">
              <a:rPr lang="en-IN" smtClean="0"/>
              <a:pPr/>
              <a:t>9</a:t>
            </a:fld>
            <a:endParaRPr lang="en-IN"/>
          </a:p>
        </p:txBody>
      </p:sp>
    </p:spTree>
    <p:extLst>
      <p:ext uri="{BB962C8B-B14F-4D97-AF65-F5344CB8AC3E}">
        <p14:creationId xmlns:p14="http://schemas.microsoft.com/office/powerpoint/2010/main" xmlns="" val="855710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1075</TotalTime>
  <Words>679</Words>
  <Application>Microsoft Office PowerPoint</Application>
  <PresentationFormat>On-screen Show (4:3)</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PYTHON PROGRAMMING  PREDICTION OF SECONDARY STRUCTURE USING CHOU-FASMAN ALGORITHM AND DETERMINING PHYSICOCHEMICAL PROPERTIES</vt:lpstr>
      <vt:lpstr>Slide 2</vt:lpstr>
      <vt:lpstr>PROTEIN STRUCTURE</vt:lpstr>
      <vt:lpstr>Slide 4</vt:lpstr>
      <vt:lpstr>Slide 5</vt:lpstr>
      <vt:lpstr>SECONDARY STRUCTURE</vt:lpstr>
      <vt:lpstr>Slide 7</vt:lpstr>
      <vt:lpstr>CHOU–FASMAN METHOD </vt:lpstr>
      <vt:lpstr>CHOU–FASMAN ALGORITHM </vt:lpstr>
      <vt:lpstr>PROBLEM STATEMENT</vt:lpstr>
      <vt:lpstr>OUTPUT</vt:lpstr>
      <vt:lpstr>PSEUDOCODE</vt:lpstr>
      <vt:lpstr>Slide 13</vt:lpstr>
      <vt:lpstr>Slide 14</vt:lpstr>
      <vt:lpstr>Slide 15</vt:lpstr>
      <vt:lpstr>PROBLEM IN THE CODE!</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hindheeyavk</dc:creator>
  <cp:lastModifiedBy>Admin</cp:lastModifiedBy>
  <cp:revision>32</cp:revision>
  <dcterms:created xsi:type="dcterms:W3CDTF">2018-10-07T17:16:58Z</dcterms:created>
  <dcterms:modified xsi:type="dcterms:W3CDTF">2018-10-08T11:21:19Z</dcterms:modified>
</cp:coreProperties>
</file>