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183"/>
    <a:srgbClr val="00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21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95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3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38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4870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19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61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610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3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4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11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4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CD1B0D1-DCE4-49AA-8EDC-E551D985D4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sinmiubuntu.com/curso-de-desarrollo-en-html5-css-y-javascript-de-apps-web-octava-edicio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outhydrology.blogspot.com/2020/10/use-git-and-github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Visual_Studio_Co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057-284B-A8A1-FF64-F3355FF8B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 JS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83D74D-A014-F408-0A06-8D256574C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Palanisakthivel, Technical Trainer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85A58-5B60-C435-64FC-68CE9A2D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" y="4969682"/>
            <a:ext cx="1337188" cy="15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163F-68BC-85D2-3B24-F49D713E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2180-BB22-7D43-2AB0-09B2E774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9779182" cy="4353837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Functional components are simpler and are primarily used for presenting UI.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They are just JavaScript functions that return React elements.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Also known as stateless components.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Example</a:t>
            </a:r>
          </a:p>
          <a:p>
            <a:pPr lvl="2" algn="just">
              <a:lnSpc>
                <a:spcPct val="150000"/>
              </a:lnSpc>
            </a:pPr>
            <a:r>
              <a:rPr lang="en-IN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MyComponent = () =&gt; {</a:t>
            </a:r>
          </a:p>
          <a:p>
            <a:pPr lvl="2" algn="just">
              <a:lnSpc>
                <a:spcPct val="150000"/>
              </a:lnSpc>
            </a:pPr>
            <a:r>
              <a:rPr lang="en-IN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return &lt;div&gt;Hello, I'm a functional component!&lt;/div&gt;;</a:t>
            </a:r>
          </a:p>
          <a:p>
            <a:pPr lvl="2" algn="just">
              <a:lnSpc>
                <a:spcPct val="150000"/>
              </a:lnSpc>
            </a:pPr>
            <a:r>
              <a:rPr lang="en-IN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};</a:t>
            </a:r>
          </a:p>
          <a:p>
            <a:pPr lvl="2" algn="just">
              <a:lnSpc>
                <a:spcPct val="150000"/>
              </a:lnSpc>
            </a:pPr>
            <a:r>
              <a:rPr lang="en-IN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export default MyComponent;</a:t>
            </a:r>
          </a:p>
        </p:txBody>
      </p:sp>
    </p:spTree>
    <p:extLst>
      <p:ext uri="{BB962C8B-B14F-4D97-AF65-F5344CB8AC3E}">
        <p14:creationId xmlns:p14="http://schemas.microsoft.com/office/powerpoint/2010/main" val="96401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6D77-05B8-3B95-EBFD-0A11AB4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782D-0A1D-66DB-E435-D644103A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408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Class components are ES6 classes that extend from React. Component.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They can hold and manage local state and have access to lifecycle methods.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Also known as stateful components.</a:t>
            </a:r>
          </a:p>
        </p:txBody>
      </p:sp>
    </p:spTree>
    <p:extLst>
      <p:ext uri="{BB962C8B-B14F-4D97-AF65-F5344CB8AC3E}">
        <p14:creationId xmlns:p14="http://schemas.microsoft.com/office/powerpoint/2010/main" val="338927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D903-C58B-4811-5C29-F78D4453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Component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7B2D-A4E1-C5CF-7254-F67FBC9C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60546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import React, { Component } from 'react’;</a:t>
            </a:r>
          </a:p>
          <a:p>
            <a:endParaRPr lang="en-IN" sz="2400" dirty="0">
              <a:solidFill>
                <a:srgbClr val="637183"/>
              </a:solidFill>
              <a:latin typeface="Courier New" panose="02070309020205020404" pitchFamily="49" charset="0"/>
              <a:ea typeface="Cascadia Code ExtraLight" panose="020B06090200000200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class MyClassComponent extends Component {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constructor(props) {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  super(props);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  this.state = { message: 'Hello, I am a class component!'};}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render() {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  return &lt;div&gt;{this.state.message}&lt;/div&gt;;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24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export default MyClassComponent;</a:t>
            </a:r>
          </a:p>
        </p:txBody>
      </p:sp>
    </p:spTree>
    <p:extLst>
      <p:ext uri="{BB962C8B-B14F-4D97-AF65-F5344CB8AC3E}">
        <p14:creationId xmlns:p14="http://schemas.microsoft.com/office/powerpoint/2010/main" val="378760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E50-4989-110E-5C0C-D25C99E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0D7-3DA2-5A71-DF86-0E4FCF0E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402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Component composition in React refers to the practice of building complex UIs by combining smaller, reusable components. 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You compose your UI by nesting components inside each other, creating a tree-like structure.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Example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App = () =&gt; (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&lt;div&gt;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  &lt;Header /&gt;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  &lt;MainContent /&gt;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  &lt;Footer /&gt;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&lt;/div&gt; );</a:t>
            </a:r>
          </a:p>
        </p:txBody>
      </p:sp>
    </p:spTree>
    <p:extLst>
      <p:ext uri="{BB962C8B-B14F-4D97-AF65-F5344CB8AC3E}">
        <p14:creationId xmlns:p14="http://schemas.microsoft.com/office/powerpoint/2010/main" val="165867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796-EA78-43F0-4187-9949FDEC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CF77-A1FE-828F-6F7B-D7ACE528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8"/>
            <a:ext cx="9779182" cy="283966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It’s a short of properties.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Props are used for passing data from a parent component to a child component.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They are immutable and provide a way to customize or configure a component.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When you define a component, you can pass data to it using attributes, and this data becomes the component's props.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516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0AA4-3FB8-E891-2CC6-2D413C9F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1724-EC96-2596-5FD7-CB241BD4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01785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ParentComponent = () =&gt; {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const message = "Hello from Parent!";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return &lt;ChildComponent greeting={message} /&gt;;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};</a:t>
            </a:r>
          </a:p>
          <a:p>
            <a:endParaRPr lang="en-IN" sz="2000" dirty="0">
              <a:solidFill>
                <a:srgbClr val="637183"/>
              </a:solidFill>
              <a:latin typeface="Courier New" panose="02070309020205020404" pitchFamily="49" charset="0"/>
              <a:ea typeface="Cascadia Code ExtraLight" panose="020B0609020000020004" pitchFamily="49" charset="0"/>
              <a:cs typeface="Courier New" panose="02070309020205020404" pitchFamily="49" charset="0"/>
            </a:endParaRP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ChildComponent = (props) =&gt; {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return &lt;p&gt;{props.greeting}&lt;/p&gt;;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2080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A373-79E9-CDF2-846F-49DDCC86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Props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81A7-0F0A-E5A2-5F92-A4188D3E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629139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b="0" i="0" cap="none" dirty="0">
                <a:solidFill>
                  <a:srgbClr val="273239"/>
                </a:solidFill>
                <a:effectLst/>
              </a:rPr>
              <a:t>The defaultProps is a react component property that allows you to set default values for the props argument.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Example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ParentComponent = () =&gt; {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const message = "Hello from Parent!";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return (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	&lt;div&gt;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		&lt;ChildComponent greeting={message} /&gt;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		&lt;ChildComponent /&gt;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	&lt;/div&gt;)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IN" sz="1500" dirty="0">
              <a:solidFill>
                <a:srgbClr val="637183"/>
              </a:solidFill>
              <a:latin typeface="Courier New" panose="02070309020205020404" pitchFamily="49" charset="0"/>
              <a:ea typeface="Cascadia Code ExtraLight" panose="020B06090200000200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ChildComponent = (props) =&gt; {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  return &lt;p&gt;{props.greeting}&lt;/p&gt;;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IN" sz="15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ChildComponent.defaultProps={greeting : "Hello"}</a:t>
            </a:r>
          </a:p>
        </p:txBody>
      </p:sp>
    </p:spTree>
    <p:extLst>
      <p:ext uri="{BB962C8B-B14F-4D97-AF65-F5344CB8AC3E}">
        <p14:creationId xmlns:p14="http://schemas.microsoft.com/office/powerpoint/2010/main" val="48531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1F1B-A127-EB8A-CF9F-50EAED91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A2C9-8339-2CD5-736E-19B365C0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React component using a special property called propType to setup the type checking.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propType is reacts internal mechanism, is used for props validation in react component.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BF839-B008-7F09-43A3-55621348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63157"/>
              </p:ext>
            </p:extLst>
          </p:nvPr>
        </p:nvGraphicFramePr>
        <p:xfrm>
          <a:off x="1266676" y="3515454"/>
          <a:ext cx="9658648" cy="33425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4008">
                  <a:extLst>
                    <a:ext uri="{9D8B030D-6E8A-4147-A177-3AD203B41FA5}">
                      <a16:colId xmlns:a16="http://schemas.microsoft.com/office/drawing/2014/main" val="1403177941"/>
                    </a:ext>
                  </a:extLst>
                </a:gridCol>
                <a:gridCol w="1494226">
                  <a:extLst>
                    <a:ext uri="{9D8B030D-6E8A-4147-A177-3AD203B41FA5}">
                      <a16:colId xmlns:a16="http://schemas.microsoft.com/office/drawing/2014/main" val="3091347300"/>
                    </a:ext>
                  </a:extLst>
                </a:gridCol>
                <a:gridCol w="1559117">
                  <a:extLst>
                    <a:ext uri="{9D8B030D-6E8A-4147-A177-3AD203B41FA5}">
                      <a16:colId xmlns:a16="http://schemas.microsoft.com/office/drawing/2014/main" val="3695527772"/>
                    </a:ext>
                  </a:extLst>
                </a:gridCol>
                <a:gridCol w="1559117">
                  <a:extLst>
                    <a:ext uri="{9D8B030D-6E8A-4147-A177-3AD203B41FA5}">
                      <a16:colId xmlns:a16="http://schemas.microsoft.com/office/drawing/2014/main" val="2183729577"/>
                    </a:ext>
                  </a:extLst>
                </a:gridCol>
                <a:gridCol w="1559117">
                  <a:extLst>
                    <a:ext uri="{9D8B030D-6E8A-4147-A177-3AD203B41FA5}">
                      <a16:colId xmlns:a16="http://schemas.microsoft.com/office/drawing/2014/main" val="1619167761"/>
                    </a:ext>
                  </a:extLst>
                </a:gridCol>
                <a:gridCol w="1863063">
                  <a:extLst>
                    <a:ext uri="{9D8B030D-6E8A-4147-A177-3AD203B41FA5}">
                      <a16:colId xmlns:a16="http://schemas.microsoft.com/office/drawing/2014/main" val="3424106897"/>
                    </a:ext>
                  </a:extLst>
                </a:gridCol>
              </a:tblGrid>
              <a:tr h="386697">
                <a:tc>
                  <a:txBody>
                    <a:bodyPr/>
                    <a:lstStyle/>
                    <a:p>
                      <a:r>
                        <a:rPr lang="en-IN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Renderable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46808"/>
                  </a:ext>
                </a:extLst>
              </a:tr>
              <a:tr h="2955849">
                <a:tc>
                  <a:txBody>
                    <a:bodyPr/>
                    <a:lstStyle/>
                    <a:p>
                      <a:r>
                        <a:rPr lang="en-IN" dirty="0"/>
                        <a:t>any</a:t>
                      </a:r>
                    </a:p>
                    <a:p>
                      <a:r>
                        <a:rPr lang="en-IN" dirty="0"/>
                        <a:t>bool</a:t>
                      </a:r>
                    </a:p>
                    <a:p>
                      <a:r>
                        <a:rPr lang="en-IN" dirty="0"/>
                        <a:t>number</a:t>
                      </a:r>
                    </a:p>
                    <a:p>
                      <a:r>
                        <a:rPr lang="en-IN" dirty="0"/>
                        <a:t>string</a:t>
                      </a:r>
                    </a:p>
                    <a:p>
                      <a:r>
                        <a:rPr lang="en-IN" dirty="0"/>
                        <a:t>array</a:t>
                      </a:r>
                    </a:p>
                    <a:p>
                      <a:r>
                        <a:rPr lang="en-IN" dirty="0"/>
                        <a:t>object</a:t>
                      </a:r>
                    </a:p>
                    <a:p>
                      <a:r>
                        <a:rPr lang="en-IN" dirty="0"/>
                        <a:t>func</a:t>
                      </a:r>
                    </a:p>
                    <a:p>
                      <a:r>
                        <a:rPr lang="en-IN" dirty="0"/>
                        <a:t>symbol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node</a:t>
                      </a:r>
                    </a:p>
                    <a:p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instanceOf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oneOf</a:t>
                      </a:r>
                    </a:p>
                    <a:p>
                      <a:r>
                        <a:rPr lang="en-IN" dirty="0"/>
                        <a:t>oneOfType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arrayOf</a:t>
                      </a:r>
                    </a:p>
                    <a:p>
                      <a:r>
                        <a:rPr lang="en-IN" dirty="0"/>
                        <a:t>objectOf</a:t>
                      </a:r>
                    </a:p>
                    <a:p>
                      <a:r>
                        <a:rPr lang="en-IN" dirty="0"/>
                        <a:t>shape</a:t>
                      </a:r>
                    </a:p>
                    <a:p>
                      <a:r>
                        <a:rPr lang="en-IN" dirty="0"/>
                        <a:t>Exact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7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1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584-84D6-C758-9647-9CD69D3C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Validation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6EDE-5BC0-507C-9C2B-E039A6E9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90043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propTypes from 'prop-types’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Greetings(props) {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&lt;p&gt;Hello, {props.name}&lt;/p&gt; }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Greetings.propTypes = { name: propTypes.string }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App( ) {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&lt;div&gt;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&lt;h1&gt;This is an example of propTypes.!&lt;/h1&gt;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&lt;Greetings name={' Sakthi '} /&gt; </a:t>
            </a:r>
          </a:p>
          <a:p>
            <a:r>
              <a:rPr lang="en-IN" sz="20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 ) } </a:t>
            </a:r>
          </a:p>
        </p:txBody>
      </p:sp>
    </p:spTree>
    <p:extLst>
      <p:ext uri="{BB962C8B-B14F-4D97-AF65-F5344CB8AC3E}">
        <p14:creationId xmlns:p14="http://schemas.microsoft.com/office/powerpoint/2010/main" val="300097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C26D-D95D-4EE8-9B92-6156697D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1692-3200-4C94-FB94-1CEDF28D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8"/>
            <a:ext cx="9779182" cy="351809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i="0" cap="none" dirty="0">
                <a:effectLst/>
              </a:rPr>
              <a:t>The state is a built-in react object that is used to contain data or information about the component.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i="0" cap="none" dirty="0">
                <a:effectLst/>
              </a:rPr>
              <a:t>A component state can change over time whenever it changes, the component re-renders.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State is used to manage and represent the dynamic aspects of a component, such as user interactions, input, or any data that might change during the component's lifecycle.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7183"/>
                </a:solidFill>
                <a:effectLst/>
                <a:cs typeface="Courier New" panose="02070309020205020404" pitchFamily="49" charset="0"/>
              </a:rPr>
              <a:t>useState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is a hook in React that allows functional components to manage 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for declaring state variables in a functional comp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effectLst/>
              </a:rPr>
              <a:t>one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9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1F21-3944-786C-E150-A7DAB2FD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B0F4-F215-6843-460C-BB5D5C82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40993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React is an open source JavaScript library.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For building user interfaces.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It was developed and maintained by Meta ( Formerly known as Facebook 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Created by Jordan walke, a software engineer at Facebook.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React was first deployed on Facebook’s news feed in 2011, and it was officially open sourced in May 2013.</a:t>
            </a:r>
          </a:p>
        </p:txBody>
      </p:sp>
    </p:spTree>
    <p:extLst>
      <p:ext uri="{BB962C8B-B14F-4D97-AF65-F5344CB8AC3E}">
        <p14:creationId xmlns:p14="http://schemas.microsoft.com/office/powerpoint/2010/main" val="85409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58C8-B922-CF0E-5260-90EA26F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6697-26DE-7D39-542E-0B10748A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275178"/>
          </a:xfrm>
        </p:spPr>
        <p:txBody>
          <a:bodyPr>
            <a:noAutofit/>
          </a:bodyPr>
          <a:lstStyle/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React, { useState } from 'react';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ExampleComponent = () =&gt; {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[count, setCount] = useState(0);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increment = () =&gt; {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setCount(count + 1);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&lt;p&gt;Count: {count}&lt;/p&gt;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&lt;button onClick={increment}&gt;Increment&lt;/button&gt;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  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);};</a:t>
            </a:r>
          </a:p>
        </p:txBody>
      </p:sp>
    </p:spTree>
    <p:extLst>
      <p:ext uri="{BB962C8B-B14F-4D97-AF65-F5344CB8AC3E}">
        <p14:creationId xmlns:p14="http://schemas.microsoft.com/office/powerpoint/2010/main" val="65784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6208-83D0-D87C-7D71-66FA4AA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1497-8EA8-F830-1C63-A095C23D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6054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Lists are a common feature in user interfaces, and React provides efficient ways to render and update them dynamically.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When you have a collection of items that you want to display, you often need to map over the data and render each item.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main technique for rendering lists in React is to use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7183"/>
                </a:solidFill>
                <a:effectLst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function to iterate over an array of data and generate React elements for each item.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This allows you to create a dynamic UI that adjusts based on the size of your data.</a:t>
            </a:r>
          </a:p>
        </p:txBody>
      </p:sp>
    </p:spTree>
    <p:extLst>
      <p:ext uri="{BB962C8B-B14F-4D97-AF65-F5344CB8AC3E}">
        <p14:creationId xmlns:p14="http://schemas.microsoft.com/office/powerpoint/2010/main" val="3069932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CE9-3F4B-DA98-B620-2A41CD46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List -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F1C5-6FBD-3EE6-DC3B-E3CB6779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The Key attribute is a special and required attribute when rendering list in react.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It serves as a unique identifier for each element in the list.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When react renders a list of components, it needs a way to efficiently update and re-render them.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The key attribute helps react identify which items have changed, been added, or been removed.</a:t>
            </a:r>
          </a:p>
        </p:txBody>
      </p:sp>
    </p:spTree>
    <p:extLst>
      <p:ext uri="{BB962C8B-B14F-4D97-AF65-F5344CB8AC3E}">
        <p14:creationId xmlns:p14="http://schemas.microsoft.com/office/powerpoint/2010/main" val="8257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67B9-511C-67E9-4368-31588617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List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64B9-121C-3229-E8D5-1C4DBE71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9779182" cy="4412831"/>
          </a:xfrm>
        </p:spPr>
        <p:txBody>
          <a:bodyPr>
            <a:noAutofit/>
          </a:bodyPr>
          <a:lstStyle/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FruitsList = () =&gt; {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 fruitNames = ['Apple', 'Banana', 'Orange', 'Grapes'];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&lt;h2&gt;List of Fruits&lt;/h2&gt;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&lt;ul&gt;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{fruitNames.map((fruitName, index) =&gt; (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	&lt;li key={index}&gt;{fruitName}&lt;/li&gt;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))}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&lt;/ul&gt;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&lt;/div&gt;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); };</a:t>
            </a:r>
          </a:p>
        </p:txBody>
      </p:sp>
    </p:spTree>
    <p:extLst>
      <p:ext uri="{BB962C8B-B14F-4D97-AF65-F5344CB8AC3E}">
        <p14:creationId xmlns:p14="http://schemas.microsoft.com/office/powerpoint/2010/main" val="248289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68A7-F3AC-906F-5815-F06AB44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243F-6B95-0834-5688-C7E8A443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8021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Event</a:t>
            </a:r>
            <a:r>
              <a:rPr lang="en-GB" sz="2000" dirty="0"/>
              <a:t> handling is a crucial aspect of building interactive user interfaces.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Events in React are similar to events in the DOM (Document Object Model), but there are some differences in how they are handled.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React uses camelCase naming convention for event handling instead of lowercase, as is common in HTML, for example </a:t>
            </a:r>
            <a:r>
              <a:rPr lang="en-GB" sz="1800" b="1" dirty="0">
                <a:solidFill>
                  <a:srgbClr val="637183"/>
                </a:solidFill>
              </a:rPr>
              <a:t>onClick() </a:t>
            </a:r>
            <a:r>
              <a:rPr lang="en-GB" sz="1800" dirty="0"/>
              <a:t>instead of </a:t>
            </a:r>
            <a:r>
              <a:rPr lang="en-GB" sz="1800" b="1" dirty="0">
                <a:solidFill>
                  <a:srgbClr val="637183"/>
                </a:solidFill>
              </a:rPr>
              <a:t>onclick().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can handle events by providing a function (event handler) to the corresponding event attribute, for example to handle a button click the event handler name will be </a:t>
            </a:r>
            <a:r>
              <a:rPr lang="en-GB" sz="1800" b="1" dirty="0">
                <a:solidFill>
                  <a:srgbClr val="637183"/>
                </a:solidFill>
              </a:rPr>
              <a:t>handleClick()</a:t>
            </a:r>
            <a:r>
              <a:rPr lang="en-GB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469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D2E9-C36D-836C-7160-352A3A7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BDF5-45C4-8EA1-ADE1-D93E094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44004"/>
          </a:xfrm>
        </p:spPr>
        <p:txBody>
          <a:bodyPr>
            <a:noAutofit/>
          </a:bodyPr>
          <a:lstStyle/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React, { useState } from 'react';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ExampleComponent = () =&gt; {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[count, setCount] = useState(0);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handleClick = () =&gt; {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setCount(count + 1);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&lt;p&gt;Count: {count}&lt;/p&gt;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&lt;button onClick={increment}&gt;Increment&lt;/button&gt;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  </a:t>
            </a:r>
          </a:p>
          <a:p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);};</a:t>
            </a:r>
          </a:p>
        </p:txBody>
      </p:sp>
    </p:spTree>
    <p:extLst>
      <p:ext uri="{BB962C8B-B14F-4D97-AF65-F5344CB8AC3E}">
        <p14:creationId xmlns:p14="http://schemas.microsoft.com/office/powerpoint/2010/main" val="4665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8AA8-C174-F4EA-39E7-127076C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 Default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468F-0731-CE4C-A27A-46501A28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6054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To prevent the default behaviour of an event (e.g., form submission), we can call </a:t>
            </a:r>
            <a:r>
              <a:rPr lang="en-IN" sz="2000" b="1" dirty="0">
                <a:solidFill>
                  <a:srgbClr val="637183"/>
                </a:solidFill>
              </a:rPr>
              <a:t>event.preventDefault()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IN" sz="18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handleSubmit(event) {</a:t>
            </a:r>
          </a:p>
          <a:p>
            <a:pPr lvl="1">
              <a:lnSpc>
                <a:spcPct val="100000"/>
              </a:lnSpc>
            </a:pPr>
            <a:r>
              <a:rPr lang="en-IN" sz="18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event.preventDefault(); }</a:t>
            </a:r>
          </a:p>
          <a:p>
            <a:pPr lvl="1">
              <a:lnSpc>
                <a:spcPct val="100000"/>
              </a:lnSpc>
            </a:pPr>
            <a:endParaRPr lang="en-IN" sz="1800" dirty="0">
              <a:solidFill>
                <a:srgbClr val="6371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IN" sz="18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onSubmit={handleSubmit}&gt;</a:t>
            </a:r>
          </a:p>
          <a:p>
            <a:pPr lvl="1">
              <a:lnSpc>
                <a:spcPct val="100000"/>
              </a:lnSpc>
            </a:pPr>
            <a:r>
              <a:rPr lang="en-IN" sz="18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{/* Form elements */}</a:t>
            </a:r>
          </a:p>
          <a:p>
            <a:pPr lvl="1">
              <a:lnSpc>
                <a:spcPct val="100000"/>
              </a:lnSpc>
            </a:pPr>
            <a:r>
              <a:rPr lang="en-IN" sz="18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&lt;button type="submit"&gt;Submit&lt;/button&gt;</a:t>
            </a:r>
          </a:p>
          <a:p>
            <a:pPr lvl="1">
              <a:lnSpc>
                <a:spcPct val="100000"/>
              </a:lnSpc>
            </a:pPr>
            <a:r>
              <a:rPr lang="en-IN" sz="1800" dirty="0">
                <a:solidFill>
                  <a:srgbClr val="637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4961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ECF6-0E69-3305-D183-FCD28B4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7774-BA91-9E78-2F7E-BB280CA8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Event handlers will also catch events from any children your component might have.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 We say that an event “bubbles” or “propagates” up the tree.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It starts with where the event happened, and then goes up the tree.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Event handlers receive an event object as their only argument, we can use this object to read information about the event.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That event object also lets you stop the propagation, for that we can call </a:t>
            </a:r>
            <a:r>
              <a:rPr lang="en-GB" sz="2000" b="1" dirty="0">
                <a:solidFill>
                  <a:srgbClr val="637183"/>
                </a:solidFill>
              </a:rPr>
              <a:t>e.stopPropagation( ).</a:t>
            </a:r>
          </a:p>
        </p:txBody>
      </p:sp>
    </p:spTree>
    <p:extLst>
      <p:ext uri="{BB962C8B-B14F-4D97-AF65-F5344CB8AC3E}">
        <p14:creationId xmlns:p14="http://schemas.microsoft.com/office/powerpoint/2010/main" val="214018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63B-7DAF-88CC-DDB6-E53413A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Propagation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AC82-0744-857B-528C-95BC1CB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76856"/>
          </a:xfrm>
        </p:spPr>
        <p:txBody>
          <a:bodyPr>
            <a:noAutofit/>
          </a:bodyPr>
          <a:lstStyle/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DemoComponent(params) {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const handleClick = (e) =&gt; {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alert('You clicked the button element.!');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e.stopPropagation()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return (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&lt;div onClick={() =&gt; alert('You clicked the Div element.!')}&gt;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&lt;button onClick={handleClick}&gt;ClickMe.!&lt;/button&gt;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&lt;/div&gt;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)</a:t>
            </a:r>
          </a:p>
          <a:p>
            <a:r>
              <a:rPr lang="en-IN" sz="1800" b="0" dirty="0">
                <a:solidFill>
                  <a:srgbClr val="6371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13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7568-3BBF-4423-9AA9-5DC7ADA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need?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60F4-F023-2DD3-6370-37703063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2289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React is popular and widely used for developing modern web applications.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There are several reasons why we need react,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Declarative syntax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Component-based architecture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Virtual DOM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Unidirectional data flow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Large ecosystem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Community support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JSX</a:t>
            </a: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B8990383-EA67-A39C-A8F4-7C2EC1C4C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9663" y="3060143"/>
            <a:ext cx="2418736" cy="24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C5711-965F-A2C6-4EB1-D10332BFC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69" y="624870"/>
            <a:ext cx="18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74A2B-79AF-A269-77CC-CA8F2C3CE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3" y="597309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7377AF-CFF5-3CBD-6156-BEBCACB52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95" y="597309"/>
            <a:ext cx="180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1C16D-C327-B363-C886-1D43DDB8F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44" y="811682"/>
            <a:ext cx="1426376" cy="14263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F70813-4F07-CBAD-69B0-E6D987908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68" y="2501940"/>
            <a:ext cx="1800000" cy="180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59D354-442E-E36E-404C-F1FD83FC3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2" y="4467503"/>
            <a:ext cx="1800000" cy="18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B31504E-E76B-2C1B-9433-55DA714788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4" y="2606571"/>
            <a:ext cx="1590738" cy="15907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C64AE7-B044-7F51-0F8A-AC58CE01CA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35" y="2501940"/>
            <a:ext cx="1800000" cy="180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CADA300-B2B8-5F06-E655-9D6EACF61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95" y="2424870"/>
            <a:ext cx="1800000" cy="1800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14CBEC7-4E7B-7195-295F-FE6A84A3C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04" y="2606571"/>
            <a:ext cx="2014935" cy="159073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9858463-D2F8-B1FB-FD7D-9DE9CC48F4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98" y="4689000"/>
            <a:ext cx="1540800" cy="144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12307D-27D4-4311-3926-6F561AF41F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95" y="4647503"/>
            <a:ext cx="1440000" cy="144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A0F159-9051-E9C1-E6C0-0CBAF3BA0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68" y="5973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CFF-F5B9-A495-5B92-F88E4216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get started…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E135-1C0D-16AC-224A-2CE1935A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8"/>
            <a:ext cx="9779182" cy="15700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Before diving into learning React, it's beneficial to have a solid understanding of certain web development technologies and concepts.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Here are some prerequisites,</a:t>
            </a: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949CE9-448E-03F9-232A-2769B7FF9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47591" y="3810666"/>
            <a:ext cx="1980000" cy="16059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4DE195-3924-CF6A-4DF3-55841C50E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16" y="3692812"/>
            <a:ext cx="1980000" cy="19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226CB-A281-020A-E1B2-E2651A0E1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61441" y="4005532"/>
            <a:ext cx="1980000" cy="12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110A-73DD-95E9-DE01-976DBEA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1BF0-8724-59A3-BCE2-14E8F502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37527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To work with React.js, you'll need to set up a development environment.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Here are the essential tools and technologies you should install,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Create React 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7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npm install -g create-react-app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npx create-react-app my-react-app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cd my-react-app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637183"/>
                </a:solidFill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npm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8CDA0-CE63-52F8-A288-D4E293F5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62" y="3158313"/>
            <a:ext cx="1980000" cy="19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6DAEF-AE02-7AAF-8425-E3FCCAEE3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1814" y="3195566"/>
            <a:ext cx="1980000" cy="1971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EA872-C1AC-737C-1CD2-0E3506EFFAFB}"/>
              </a:ext>
            </a:extLst>
          </p:cNvPr>
          <p:cNvSpPr txBox="1"/>
          <p:nvPr/>
        </p:nvSpPr>
        <p:spPr>
          <a:xfrm>
            <a:off x="8911814" y="7421427"/>
            <a:ext cx="19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en.wikipedia.org/wiki/Visual_Studio_Code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3450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76EC-6944-32FA-EA74-7D4D6983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– JavaScript XML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16EF-58E7-9ED0-F195-711C5C7E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408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JSX is a syntax extension for JavaScript recommended by React.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JSX allows you to write code that looks similar to HTML.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This makes it more readable and familiar to developers who are used to working with HTML.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JSX makes it easier to define the structure of React components.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You can embed JavaScript expressions within JSX by using curly braces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{}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Example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637183"/>
                </a:solidFill>
                <a:effectLst/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const name = "John";</a:t>
            </a:r>
          </a:p>
          <a:p>
            <a:pPr algn="just">
              <a:lnSpc>
                <a:spcPct val="100000"/>
              </a:lnSpc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637183"/>
                </a:solidFill>
                <a:effectLst/>
                <a:latin typeface="Courier New" panose="02070309020205020404" pitchFamily="49" charset="0"/>
                <a:ea typeface="Cascadia Code ExtraLight" panose="020B0609020000020004" pitchFamily="49" charset="0"/>
                <a:cs typeface="Courier New" panose="02070309020205020404" pitchFamily="49" charset="0"/>
              </a:rPr>
              <a:t>	const element = &lt;p&gt;Hello, {name}!&lt;/p&gt;;</a:t>
            </a:r>
          </a:p>
        </p:txBody>
      </p:sp>
    </p:spTree>
    <p:extLst>
      <p:ext uri="{BB962C8B-B14F-4D97-AF65-F5344CB8AC3E}">
        <p14:creationId xmlns:p14="http://schemas.microsoft.com/office/powerpoint/2010/main" val="17929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750E-20C2-A8C4-9BDC-38D014F0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in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66CD-6906-586A-12B6-914522B3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50714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To return a single element no need for wrap.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To return multiple elements from a component, wrap them with a single parent tag.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If you don’t want to add an extra &lt;div&gt; to our mark up we can write &lt;&gt; and &lt;/&gt; instead Its been called by Fragment.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JSX requires all the tags to be explicitly closed, even self closing tags too.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camelCase all most of the thing.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Names can’t contain dashes or be reserved keywords.</a:t>
            </a:r>
          </a:p>
        </p:txBody>
      </p:sp>
    </p:spTree>
    <p:extLst>
      <p:ext uri="{BB962C8B-B14F-4D97-AF65-F5344CB8AC3E}">
        <p14:creationId xmlns:p14="http://schemas.microsoft.com/office/powerpoint/2010/main" val="193473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92C9-0DAA-FAB5-D416-0CD21AEE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927E-ECCB-D8B4-F0E0-E52FBA8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41283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In React, components are the basic building blocks.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React apps are made out of components and It’s reusable.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A component is a piece of the UI (user interface) that has its own logic.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Components can be simple, representing a small part of a page, or complex, representing entire pages or applications.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There are two main types of components in React,</a:t>
            </a:r>
          </a:p>
          <a:p>
            <a:pPr marL="914400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Functional Component</a:t>
            </a:r>
          </a:p>
          <a:p>
            <a:pPr marL="914400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637183"/>
                </a:solidFill>
                <a:ea typeface="Cascadia Code ExtraLight" panose="020B0609020000020004" pitchFamily="49" charset="0"/>
                <a:cs typeface="Courier New" panose="02070309020205020404" pitchFamily="49" charset="0"/>
              </a:rPr>
              <a:t>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1407321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473</TotalTime>
  <Words>1852</Words>
  <Application>Microsoft Office PowerPoint</Application>
  <PresentationFormat>Widescreen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Cascadia Code ExtraLight</vt:lpstr>
      <vt:lpstr>Courier New</vt:lpstr>
      <vt:lpstr>Tenorite</vt:lpstr>
      <vt:lpstr>Wingdings</vt:lpstr>
      <vt:lpstr>Custom</vt:lpstr>
      <vt:lpstr>React JS</vt:lpstr>
      <vt:lpstr>What is React?</vt:lpstr>
      <vt:lpstr>What is the need?</vt:lpstr>
      <vt:lpstr>PowerPoint Presentation</vt:lpstr>
      <vt:lpstr>Before get started…</vt:lpstr>
      <vt:lpstr>Installation</vt:lpstr>
      <vt:lpstr>JSX – JavaScript XML</vt:lpstr>
      <vt:lpstr>Rules in JSX</vt:lpstr>
      <vt:lpstr>Component</vt:lpstr>
      <vt:lpstr>Functional Component</vt:lpstr>
      <vt:lpstr>Class Component</vt:lpstr>
      <vt:lpstr>Class Component - Example</vt:lpstr>
      <vt:lpstr>Component Composition</vt:lpstr>
      <vt:lpstr>Props</vt:lpstr>
      <vt:lpstr>Props - Example</vt:lpstr>
      <vt:lpstr>Default Props</vt:lpstr>
      <vt:lpstr>Props Validation</vt:lpstr>
      <vt:lpstr>Props Validation - Example</vt:lpstr>
      <vt:lpstr>State</vt:lpstr>
      <vt:lpstr>State - Example</vt:lpstr>
      <vt:lpstr>Rendering List</vt:lpstr>
      <vt:lpstr>Rendering List - Key</vt:lpstr>
      <vt:lpstr>Rendering List - Example</vt:lpstr>
      <vt:lpstr>Event Handling</vt:lpstr>
      <vt:lpstr>Event Handling - Example</vt:lpstr>
      <vt:lpstr>Prevent Default Behaviour</vt:lpstr>
      <vt:lpstr>Event Propagation</vt:lpstr>
      <vt:lpstr>Event Propagation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Techno Tackle</dc:creator>
  <cp:lastModifiedBy>Techno Tackle</cp:lastModifiedBy>
  <cp:revision>521</cp:revision>
  <dcterms:created xsi:type="dcterms:W3CDTF">2024-01-17T04:31:22Z</dcterms:created>
  <dcterms:modified xsi:type="dcterms:W3CDTF">2024-02-06T04:25:38Z</dcterms:modified>
</cp:coreProperties>
</file>