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414B-B390-43C6-8579-98C31EBF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8D259-E077-49CD-9087-4961AB46C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2225-1534-4C13-955D-6CF9621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9F94-75F1-4168-8C7C-2E9D4DD0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F385-5274-4222-8E29-D0799FC4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A482-82B3-47D2-9BCC-CAFCBC3E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23950-9B62-49E2-B4AF-1BDDBC16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88BE-24F3-4CC6-AA53-397580B1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14A-E4F6-48AF-89F3-348DC0B1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153E-5C8F-4956-9103-56A9955D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63EA3-B257-44AB-80C9-FCD9958AF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91636-7280-4840-B5C4-321C3E597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8602-81EA-4234-9768-6D96E36E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E1F5-072E-4362-B9E0-8A734811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C150-30BF-4057-8651-5FC23D6A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8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18C3-5E5D-48DC-9B64-A1E59C7B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DBB6-36CC-4371-A77A-975DFC37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85675-3C94-4149-A26F-6620956B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69E0-DCF2-421D-939F-17218179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FD192-A567-499A-B132-091EAE80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1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128A-6D28-4509-AE4D-C85A32DA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ED869-DFA4-451B-B29C-7241D495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F183-7E73-4551-9CE6-4BD08DDD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C8A5-BD1F-4D71-9463-0A8D7B11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9AF0-E4C5-43CD-B1D9-FCF3324A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4BFD-8595-4C10-9598-9B5A66BD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5910-2828-48D1-A50E-FE5ADF799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73478-43F5-4731-8A2D-71304E034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6CEE4-D5F2-45A5-8EB0-281E770E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81B95-C7D8-49C7-BDBC-10E3BD0E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CA691-F485-4DD0-A1A8-55C4ECA6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42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C790-66B5-4CB8-9538-C50AA258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AB6E3-2FD7-43F7-944B-C0A56076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EA6A2-F2B1-42FE-B7A2-A7468E49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66F7E-AFF8-4580-9752-81D54F74E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0F3DC-75A3-447A-9134-CC489E4C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821C6-2F07-4B41-936E-3E709FBF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1A3D3-EEFB-43BD-9B00-07C0756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DAA8B-196C-49F3-8570-51C86F3A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2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44AB-311A-4F2A-BC41-44F57DB7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CA5BC-BBF5-4A88-A1F3-6FDD71EF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6672-6B13-4A5E-8B6A-C497A7F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514A3-91D5-4BEA-8C93-5F058F36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1579E-881B-4147-B375-C0CFAF74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1A4F3-4C2F-4F39-BA07-0C9D1A88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570E5-5837-4E33-BF8A-354363A7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75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316E-C772-46C1-BBD3-8998AB6A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95E3-BE84-4B97-BFAD-22090B93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442D7-FB05-4400-84D5-34C175E7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4A7B-35F6-4513-8810-0CF1EDDD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A89F-8380-4A8B-AB6D-3A54A034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4FE0-46DC-4FBA-8E70-397D90CE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4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387C-DE80-427A-8D7A-06A0F478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32A43-FC27-437C-A6A6-A09717B45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73DD-1525-4D26-B77E-4A2A0055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70D46-BAE3-4CEE-BBA2-D313F25D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60C3-B30E-499F-B841-3A50DBDC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84327-3EC1-4120-9F5F-E511A4B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6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4FDEF-4181-479B-BC55-9E1E0F70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FA66-881B-41DE-85CC-141CA76C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261A-60FA-4DBF-883C-55F8402F1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F987-11E5-4EE6-ADEF-C1DD90B18B7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F2A8-3EF9-40DA-914F-9DE2568B7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FC2D-16F1-4388-9E28-B6B34EFAD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1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323" y="912100"/>
            <a:ext cx="6747570" cy="524810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 using databases APIs</a:t>
            </a:r>
          </a:p>
          <a:p>
            <a:pPr lvl="1"/>
            <a:r>
              <a:rPr lang="en-US" dirty="0" err="1"/>
              <a:t>IEEEXplore</a:t>
            </a:r>
            <a:endParaRPr lang="en-US" dirty="0"/>
          </a:p>
          <a:p>
            <a:pPr lvl="1"/>
            <a:r>
              <a:rPr lang="en-US" dirty="0"/>
              <a:t>Springer Nature</a:t>
            </a:r>
          </a:p>
          <a:p>
            <a:pPr lvl="1"/>
            <a:r>
              <a:rPr lang="en-US" dirty="0"/>
              <a:t>Scopus</a:t>
            </a:r>
          </a:p>
          <a:p>
            <a:pPr lvl="1"/>
            <a:r>
              <a:rPr lang="en-US" dirty="0"/>
              <a:t>Science Direct</a:t>
            </a:r>
          </a:p>
          <a:p>
            <a:pPr lvl="1"/>
            <a:r>
              <a:rPr lang="en-US" dirty="0" err="1"/>
              <a:t>ArXiv</a:t>
            </a:r>
            <a:endParaRPr lang="en-US" dirty="0"/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Semantic Scholar</a:t>
            </a:r>
          </a:p>
          <a:p>
            <a:pPr lvl="1"/>
            <a:r>
              <a:rPr lang="en-US" dirty="0"/>
              <a:t>Microsoft Research</a:t>
            </a:r>
          </a:p>
          <a:p>
            <a:r>
              <a:rPr lang="en-US" dirty="0"/>
              <a:t>Search parameters:</a:t>
            </a:r>
          </a:p>
          <a:p>
            <a:pPr lvl="1"/>
            <a:r>
              <a:rPr lang="en-US" dirty="0"/>
              <a:t>&lt;Domain&gt; + &lt;ML&gt; + &lt;Deployment&gt;</a:t>
            </a:r>
          </a:p>
          <a:p>
            <a:r>
              <a:rPr lang="en-US" dirty="0"/>
              <a:t>16,618 papers</a:t>
            </a:r>
          </a:p>
        </p:txBody>
      </p:sp>
    </p:spTree>
    <p:extLst>
      <p:ext uri="{BB962C8B-B14F-4D97-AF65-F5344CB8AC3E}">
        <p14:creationId xmlns:p14="http://schemas.microsoft.com/office/powerpoint/2010/main" val="297409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9416" y="179274"/>
            <a:ext cx="7885385" cy="667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323" y="912101"/>
            <a:ext cx="6747569" cy="52481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/>
          <a:lstStyle/>
          <a:p>
            <a:r>
              <a:rPr lang="en-US" dirty="0"/>
              <a:t>Syntactic filter in abstract</a:t>
            </a:r>
          </a:p>
          <a:p>
            <a:pPr lvl="1"/>
            <a:r>
              <a:rPr lang="en-US" dirty="0"/>
              <a:t>Select the papers that include keywords in abstract</a:t>
            </a:r>
          </a:p>
          <a:p>
            <a:r>
              <a:rPr lang="en-US" dirty="0"/>
              <a:t>5,414 papers</a:t>
            </a:r>
          </a:p>
        </p:txBody>
      </p:sp>
    </p:spTree>
    <p:extLst>
      <p:ext uri="{BB962C8B-B14F-4D97-AF65-F5344CB8AC3E}">
        <p14:creationId xmlns:p14="http://schemas.microsoft.com/office/powerpoint/2010/main" val="218834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06" y="912241"/>
            <a:ext cx="6643403" cy="5247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Semantic filter in abstract</a:t>
            </a:r>
          </a:p>
          <a:p>
            <a:pPr lvl="1"/>
            <a:r>
              <a:rPr lang="en-US" dirty="0"/>
              <a:t>Select sentences that contains keywords (e.g., deployment) from abstracts</a:t>
            </a:r>
          </a:p>
          <a:p>
            <a:pPr lvl="1"/>
            <a:r>
              <a:rPr lang="en-US" dirty="0"/>
              <a:t>Build dependency graph for each sentence</a:t>
            </a:r>
          </a:p>
          <a:p>
            <a:pPr lvl="1"/>
            <a:r>
              <a:rPr lang="en-US" dirty="0"/>
              <a:t>Select papers based on distance between the nominal subject of a sentence and the keyword</a:t>
            </a:r>
          </a:p>
          <a:p>
            <a:r>
              <a:rPr lang="en-US" dirty="0"/>
              <a:t>1,043 papers</a:t>
            </a:r>
          </a:p>
        </p:txBody>
      </p:sp>
    </p:spTree>
    <p:extLst>
      <p:ext uri="{BB962C8B-B14F-4D97-AF65-F5344CB8AC3E}">
        <p14:creationId xmlns:p14="http://schemas.microsoft.com/office/powerpoint/2010/main" val="5062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6B921B4-0D48-4A16-AF54-EAC2DE2FE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13888" r="11285" b="13890"/>
          <a:stretch/>
        </p:blipFill>
        <p:spPr>
          <a:xfrm>
            <a:off x="857250" y="676274"/>
            <a:ext cx="10759449" cy="5162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A7B4D0-1B64-4322-A807-391A4902EA16}"/>
              </a:ext>
            </a:extLst>
          </p:cNvPr>
          <p:cNvSpPr/>
          <p:nvPr/>
        </p:nvSpPr>
        <p:spPr>
          <a:xfrm>
            <a:off x="5778393" y="5336561"/>
            <a:ext cx="645459" cy="430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0A4CA-3CE7-4168-860C-C0F6852F6E2E}"/>
              </a:ext>
            </a:extLst>
          </p:cNvPr>
          <p:cNvSpPr/>
          <p:nvPr/>
        </p:nvSpPr>
        <p:spPr>
          <a:xfrm>
            <a:off x="3986733" y="5177757"/>
            <a:ext cx="1311408" cy="354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B4AD9-B0C6-44FB-87DC-4B83A7AF41E0}"/>
              </a:ext>
            </a:extLst>
          </p:cNvPr>
          <p:cNvSpPr txBox="1"/>
          <p:nvPr/>
        </p:nvSpPr>
        <p:spPr>
          <a:xfrm>
            <a:off x="6904104" y="5355130"/>
            <a:ext cx="20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Autonomous vehicles example: Advanced Driving Assisted System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07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701" y="912370"/>
            <a:ext cx="6550813" cy="52475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>
            <a:normAutofit/>
          </a:bodyPr>
          <a:lstStyle/>
          <a:p>
            <a:r>
              <a:rPr lang="en-US" dirty="0"/>
              <a:t>Filter by reading abstract</a:t>
            </a:r>
          </a:p>
          <a:p>
            <a:pPr lvl="1"/>
            <a:r>
              <a:rPr lang="en-US" dirty="0"/>
              <a:t>Deployment as part of experiments (e.g., robotics, drones)</a:t>
            </a:r>
          </a:p>
          <a:p>
            <a:pPr lvl="1"/>
            <a:r>
              <a:rPr lang="en-US" b="1" dirty="0"/>
              <a:t>Software architectures</a:t>
            </a:r>
            <a:r>
              <a:rPr lang="en-US" dirty="0"/>
              <a:t> to deploy, manage, and monitor AI-based systems</a:t>
            </a:r>
          </a:p>
          <a:p>
            <a:r>
              <a:rPr lang="en-US" dirty="0"/>
              <a:t>211 papers</a:t>
            </a:r>
          </a:p>
        </p:txBody>
      </p:sp>
    </p:spTree>
    <p:extLst>
      <p:ext uri="{BB962C8B-B14F-4D97-AF65-F5344CB8AC3E}">
        <p14:creationId xmlns:p14="http://schemas.microsoft.com/office/powerpoint/2010/main" val="28900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F2272-AACB-4D9C-9ECB-42B98A8B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4" t="29360" r="19621" b="12997"/>
          <a:stretch/>
        </p:blipFill>
        <p:spPr>
          <a:xfrm>
            <a:off x="4221019" y="1699492"/>
            <a:ext cx="7370618" cy="3953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9C1FA-59EC-4BDF-9270-A77C7B77AC31}"/>
              </a:ext>
            </a:extLst>
          </p:cNvPr>
          <p:cNvSpPr txBox="1"/>
          <p:nvPr/>
        </p:nvSpPr>
        <p:spPr>
          <a:xfrm>
            <a:off x="277090" y="337233"/>
            <a:ext cx="10769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AIRPA: An Architecture to Support the Execution and Maintenance of AI-Powered RPA Robots [1]</a:t>
            </a:r>
            <a:endParaRPr lang="en-GB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34B39-902F-4B3A-AC3C-CEEBB5D4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" y="1845684"/>
            <a:ext cx="4084782" cy="2504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Robotics process automation based on AI</a:t>
            </a:r>
          </a:p>
          <a:p>
            <a:r>
              <a:rPr lang="en-US" dirty="0"/>
              <a:t>Architecture to upload, deploy, manage and monitor robots and AI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CA907-9885-40B3-A117-A9E3493A2A04}"/>
              </a:ext>
            </a:extLst>
          </p:cNvPr>
          <p:cNvSpPr txBox="1"/>
          <p:nvPr/>
        </p:nvSpPr>
        <p:spPr>
          <a:xfrm>
            <a:off x="9153236" y="2032000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003C1-84B3-4957-B0E5-D2D6F022526B}"/>
              </a:ext>
            </a:extLst>
          </p:cNvPr>
          <p:cNvSpPr txBox="1"/>
          <p:nvPr/>
        </p:nvSpPr>
        <p:spPr>
          <a:xfrm>
            <a:off x="9904659" y="555117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91E6D-80D2-4207-A6E7-3018BAC38AD8}"/>
              </a:ext>
            </a:extLst>
          </p:cNvPr>
          <p:cNvSpPr txBox="1"/>
          <p:nvPr/>
        </p:nvSpPr>
        <p:spPr>
          <a:xfrm>
            <a:off x="11477633" y="362533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C9260-F18D-4445-B9C9-1C257A7A57E7}"/>
              </a:ext>
            </a:extLst>
          </p:cNvPr>
          <p:cNvSpPr txBox="1"/>
          <p:nvPr/>
        </p:nvSpPr>
        <p:spPr>
          <a:xfrm>
            <a:off x="0" y="627616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Martínez-Rojas, A., Sánchez-Oliva, J., López-</a:t>
            </a:r>
            <a:r>
              <a:rPr lang="en-GB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Carnicer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J.M. and Jiménez-Ramírez, A., 2021, September. AIRPA: An Architecture to Support the Execution and Maintenance of AI-Powered RPA Robots. In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Business Process Management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38-48). Springer, Cham.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406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F9C1FA-59EC-4BDF-9270-A77C7B77AC31}"/>
              </a:ext>
            </a:extLst>
          </p:cNvPr>
          <p:cNvSpPr txBox="1"/>
          <p:nvPr/>
        </p:nvSpPr>
        <p:spPr>
          <a:xfrm>
            <a:off x="277090" y="337233"/>
            <a:ext cx="10769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Developing a Dynamic Digital Twin at a Building Level: using Cambridge Campus as Case Study [2]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34B39-902F-4B3A-AC3C-CEEBB5D4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" y="1845684"/>
            <a:ext cx="4084782" cy="4926157"/>
          </a:xfrm>
        </p:spPr>
        <p:txBody>
          <a:bodyPr>
            <a:normAutofit/>
          </a:bodyPr>
          <a:lstStyle/>
          <a:p>
            <a:r>
              <a:rPr lang="en-US" dirty="0"/>
              <a:t>Hierarchical architecture</a:t>
            </a:r>
          </a:p>
          <a:p>
            <a:pPr lvl="1"/>
            <a:r>
              <a:rPr lang="en-US" dirty="0"/>
              <a:t>Integrate heterogeneous entities</a:t>
            </a:r>
          </a:p>
          <a:p>
            <a:pPr lvl="1"/>
            <a:r>
              <a:rPr lang="en-US" dirty="0"/>
              <a:t>Support intelligent management of buildings</a:t>
            </a:r>
          </a:p>
          <a:p>
            <a:r>
              <a:rPr lang="en-US" dirty="0"/>
              <a:t>Case study at the Institute for Manufacturing – West Cambridge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Figure">
            <a:extLst>
              <a:ext uri="{FF2B5EF4-FFF2-40B4-BE49-F238E27FC236}">
                <a16:creationId xmlns:a16="http://schemas.microsoft.com/office/drawing/2014/main" id="{E45B578C-4EA9-4716-B9A0-F5957E60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69" y="1566330"/>
            <a:ext cx="4745759" cy="45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20622D-CBDE-486F-A322-D0AED4695B33}"/>
              </a:ext>
            </a:extLst>
          </p:cNvPr>
          <p:cNvSpPr txBox="1"/>
          <p:nvPr/>
        </p:nvSpPr>
        <p:spPr>
          <a:xfrm>
            <a:off x="0" y="625915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Lu, Q.,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Parlikad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A.K., Woodall, P., Don Ranasinghe, G.,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X., Liang, Z.,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Konstantinou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Heaton, J. and Schooling, J., 2020. Developing a digital twin at building and city levels: Case study of West Cambridge campus.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Management in Engineering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36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p.05020004.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0659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701" y="912370"/>
            <a:ext cx="6550813" cy="52475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>
            <a:normAutofit/>
          </a:bodyPr>
          <a:lstStyle/>
          <a:p>
            <a:r>
              <a:rPr lang="en-US" dirty="0"/>
              <a:t>Filter by having a look to the full text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142 papers</a:t>
            </a:r>
          </a:p>
          <a:p>
            <a:pPr lvl="1"/>
            <a:r>
              <a:rPr lang="en-US" dirty="0"/>
              <a:t>65 architectures</a:t>
            </a:r>
          </a:p>
          <a:p>
            <a:pPr lvl="1"/>
            <a:r>
              <a:rPr lang="en-US" dirty="0"/>
              <a:t>77 experiments</a:t>
            </a:r>
          </a:p>
        </p:txBody>
      </p:sp>
    </p:spTree>
    <p:extLst>
      <p:ext uri="{BB962C8B-B14F-4D97-AF65-F5344CB8AC3E}">
        <p14:creationId xmlns:p14="http://schemas.microsoft.com/office/powerpoint/2010/main" val="223155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701" y="912370"/>
            <a:ext cx="6550812" cy="52475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5692776"/>
          </a:xfrm>
        </p:spPr>
        <p:txBody>
          <a:bodyPr>
            <a:normAutofit/>
          </a:bodyPr>
          <a:lstStyle/>
          <a:p>
            <a:r>
              <a:rPr lang="en-US" dirty="0"/>
              <a:t>Snowballing process</a:t>
            </a:r>
          </a:p>
          <a:p>
            <a:pPr lvl="1"/>
            <a:r>
              <a:rPr lang="en-US" dirty="0"/>
              <a:t>Using semantic scholar API to get papers that cited the 142 papers</a:t>
            </a:r>
          </a:p>
          <a:p>
            <a:pPr lvl="1"/>
            <a:r>
              <a:rPr lang="en-US" dirty="0"/>
              <a:t>1338 papers</a:t>
            </a:r>
          </a:p>
          <a:p>
            <a:pPr lvl="1"/>
            <a:r>
              <a:rPr lang="en-US" dirty="0"/>
              <a:t>Applying syntactic, semantic and manual filters</a:t>
            </a:r>
          </a:p>
          <a:p>
            <a:pPr lvl="1"/>
            <a:r>
              <a:rPr lang="en-US" dirty="0"/>
              <a:t>9 additional papers</a:t>
            </a:r>
          </a:p>
          <a:p>
            <a:r>
              <a:rPr lang="en-US" dirty="0"/>
              <a:t>Manual removal of repeated:</a:t>
            </a:r>
          </a:p>
          <a:p>
            <a:pPr lvl="1"/>
            <a:r>
              <a:rPr lang="en-US" dirty="0"/>
              <a:t>A total of 136 papers</a:t>
            </a:r>
          </a:p>
          <a:p>
            <a:pPr lvl="1"/>
            <a:r>
              <a:rPr lang="en-US" dirty="0"/>
              <a:t>61 architectures</a:t>
            </a:r>
          </a:p>
          <a:p>
            <a:pPr lvl="1"/>
            <a:r>
              <a:rPr lang="en-US" dirty="0"/>
              <a:t>75 experiments</a:t>
            </a:r>
          </a:p>
        </p:txBody>
      </p:sp>
    </p:spTree>
    <p:extLst>
      <p:ext uri="{BB962C8B-B14F-4D97-AF65-F5344CB8AC3E}">
        <p14:creationId xmlns:p14="http://schemas.microsoft.com/office/powerpoint/2010/main" val="300148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Cabrera-Jojoa</dc:creator>
  <cp:lastModifiedBy>Christian Cabrera-Jojoa</cp:lastModifiedBy>
  <cp:revision>9</cp:revision>
  <dcterms:created xsi:type="dcterms:W3CDTF">2021-11-22T10:47:00Z</dcterms:created>
  <dcterms:modified xsi:type="dcterms:W3CDTF">2022-01-18T22:35:20Z</dcterms:modified>
</cp:coreProperties>
</file>