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5AD394-41E1-3E47-B1A5-732731D46966}">
          <p14:sldIdLst>
            <p14:sldId id="256"/>
            <p14:sldId id="257"/>
            <p14:sldId id="258"/>
          </p14:sldIdLst>
        </p14:section>
        <p14:section name="Untitled Section" id="{50EAA52B-1E45-164C-9347-19C57F4F3601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9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0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2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7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7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3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8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6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3058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oursquare.com/" TargetMode="External"/><Relationship Id="rId2" Type="http://schemas.openxmlformats.org/officeDocument/2006/relationships/hyperlink" Target="https://geo.nyu.edu/catalog/nyu-2451-3467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o.nyu.edu/catalog/nyu-2451-34491" TargetMode="External"/><Relationship Id="rId4" Type="http://schemas.openxmlformats.org/officeDocument/2006/relationships/hyperlink" Target="https://geo.nyu.edu/catalog/nyu-2451-345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080A-6B8D-CE4D-8298-76434068C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499" y="2268786"/>
            <a:ext cx="7655668" cy="2303214"/>
          </a:xfrm>
        </p:spPr>
        <p:txBody>
          <a:bodyPr>
            <a:normAutofit/>
          </a:bodyPr>
          <a:lstStyle/>
          <a:p>
            <a:r>
              <a:rPr lang="en-US" sz="4800" dirty="0"/>
              <a:t>Opening a vegetarian restaurant in Brooklyn, 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E7626-9C98-C04B-AE90-324CCBAB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295" y="5352455"/>
            <a:ext cx="5357600" cy="1160213"/>
          </a:xfrm>
        </p:spPr>
        <p:txBody>
          <a:bodyPr/>
          <a:lstStyle/>
          <a:p>
            <a:r>
              <a:rPr lang="en-US" dirty="0"/>
              <a:t>Anton </a:t>
            </a:r>
            <a:r>
              <a:rPr lang="en-US" dirty="0" err="1"/>
              <a:t>Palladin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7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5442-6C97-E144-951F-71754FB6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0369-225D-3D48-BC97-2A8BA866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the framework of this project, I’ll be using several data sources, including:</a:t>
            </a:r>
          </a:p>
          <a:p>
            <a:pPr lvl="0"/>
            <a:r>
              <a:rPr lang="en-US" dirty="0"/>
              <a:t>New York neighborhood data as per NY neighborhood data</a:t>
            </a:r>
          </a:p>
          <a:p>
            <a:pPr lvl="0"/>
            <a:r>
              <a:rPr lang="en-US" dirty="0"/>
              <a:t>NYC real estate sales data (</a:t>
            </a:r>
            <a:r>
              <a:rPr lang="en-US" dirty="0">
                <a:hlinkClick r:id="rId2"/>
              </a:rPr>
              <a:t>https://geo.nyu.edu/catalog/nyu-2451-34678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Foursquare </a:t>
            </a:r>
            <a:r>
              <a:rPr lang="en-US" dirty="0" err="1"/>
              <a:t>api</a:t>
            </a:r>
            <a:r>
              <a:rPr lang="en-US" dirty="0"/>
              <a:t> service (</a:t>
            </a:r>
            <a:r>
              <a:rPr lang="en-US" dirty="0">
                <a:hlinkClick r:id="rId3"/>
              </a:rPr>
              <a:t>https://api.foursquare.com/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NY subway stations data (</a:t>
            </a:r>
            <a:r>
              <a:rPr lang="en-US" dirty="0">
                <a:hlinkClick r:id="rId4"/>
              </a:rPr>
              <a:t>https://geo.nyu.edu/catalog/nyu-2451-34503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NY universities locations (</a:t>
            </a:r>
            <a:r>
              <a:rPr lang="en-US" dirty="0">
                <a:hlinkClick r:id="rId5"/>
              </a:rPr>
              <a:t>https://geo.nyu.edu/catalog/nyu-2451-34491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4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180A-0310-4643-8D7B-28604B15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A98C-C97A-7841-AC87-D31DA3FE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Purpose: </a:t>
            </a:r>
            <a:r>
              <a:rPr lang="en-US" b="1" dirty="0"/>
              <a:t>Open a vegetarian restaurant in Brooklyn, NY, ideally near the NYC College of Technology.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Methodology:</a:t>
            </a:r>
          </a:p>
          <a:p>
            <a:r>
              <a:rPr lang="en-US" dirty="0"/>
              <a:t>Exploratory analysis</a:t>
            </a:r>
          </a:p>
          <a:p>
            <a:r>
              <a:rPr lang="en-US" dirty="0"/>
              <a:t>Cluster segmentation analysis</a:t>
            </a:r>
          </a:p>
          <a:p>
            <a:r>
              <a:rPr lang="en-US" dirty="0"/>
              <a:t>Visual data geo-analysis</a:t>
            </a:r>
          </a:p>
        </p:txBody>
      </p:sp>
    </p:spTree>
    <p:extLst>
      <p:ext uri="{BB962C8B-B14F-4D97-AF65-F5344CB8AC3E}">
        <p14:creationId xmlns:p14="http://schemas.microsoft.com/office/powerpoint/2010/main" val="297741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BDFF-2AAC-AF4B-B2FD-3D8B6077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248" y="257884"/>
            <a:ext cx="8730105" cy="977514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Brooklyn map of real estates sales for 2015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42BD5-0A01-9941-A590-306B1B5D5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111" y="1798319"/>
            <a:ext cx="4885751" cy="326136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F04154-2C50-B540-93EA-489A63DD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1072" y="1785896"/>
            <a:ext cx="4542817" cy="326136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About 14800 sales deals were made in Brooklyn in the year of 2014.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price varied between 350,000  USD and 900,000 USD per deal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most popular sales type have been Elevator apartments, one to three Family Dwellings</a:t>
            </a:r>
          </a:p>
        </p:txBody>
      </p:sp>
    </p:spTree>
    <p:extLst>
      <p:ext uri="{BB962C8B-B14F-4D97-AF65-F5344CB8AC3E}">
        <p14:creationId xmlns:p14="http://schemas.microsoft.com/office/powerpoint/2010/main" val="23848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BDFF-2AAC-AF4B-B2FD-3D8B6077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54" y="257884"/>
            <a:ext cx="10058400" cy="977514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Nearby places categories around NYC College of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F04154-2C50-B540-93EA-489A63DD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4537" y="1849967"/>
            <a:ext cx="4542817" cy="32613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 50 VENUES IN RANGE OF 2 KM</a:t>
            </a:r>
          </a:p>
          <a:p>
            <a:r>
              <a:rPr lang="en-US" dirty="0"/>
              <a:t>Mexican Restaurant  - 6 </a:t>
            </a:r>
          </a:p>
          <a:p>
            <a:r>
              <a:rPr lang="en-US" dirty="0"/>
              <a:t>Food Truck  - 5</a:t>
            </a:r>
          </a:p>
          <a:p>
            <a:r>
              <a:rPr lang="en-US" dirty="0"/>
              <a:t>Italian Restaurant  &amp; Pizza Place - 5 </a:t>
            </a:r>
          </a:p>
          <a:p>
            <a:r>
              <a:rPr lang="en-US" dirty="0"/>
              <a:t>Café  - 5</a:t>
            </a:r>
          </a:p>
          <a:p>
            <a:r>
              <a:rPr lang="en-US" dirty="0"/>
              <a:t>American Restaurant  - 5 </a:t>
            </a:r>
          </a:p>
          <a:p>
            <a:r>
              <a:rPr lang="en-US" dirty="0"/>
              <a:t>Sandwich Place  - 4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F5B799-5AA5-9547-BFB2-8E66BDC39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676" y="1849967"/>
            <a:ext cx="4879298" cy="3448579"/>
          </a:xfrm>
        </p:spPr>
      </p:pic>
    </p:spTree>
    <p:extLst>
      <p:ext uri="{BB962C8B-B14F-4D97-AF65-F5344CB8AC3E}">
        <p14:creationId xmlns:p14="http://schemas.microsoft.com/office/powerpoint/2010/main" val="300230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BDFF-2AAC-AF4B-B2FD-3D8B6077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54" y="257884"/>
            <a:ext cx="10058400" cy="977514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Main competitors based on clustering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74997D-B8B7-DE45-A364-100854F59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212247"/>
              </p:ext>
            </p:extLst>
          </p:nvPr>
        </p:nvGraphicFramePr>
        <p:xfrm>
          <a:off x="1556425" y="1373286"/>
          <a:ext cx="9358008" cy="517817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9139">
                  <a:extLst>
                    <a:ext uri="{9D8B030D-6E8A-4147-A177-3AD203B41FA5}">
                      <a16:colId xmlns:a16="http://schemas.microsoft.com/office/drawing/2014/main" val="1945900133"/>
                    </a:ext>
                  </a:extLst>
                </a:gridCol>
                <a:gridCol w="2440197">
                  <a:extLst>
                    <a:ext uri="{9D8B030D-6E8A-4147-A177-3AD203B41FA5}">
                      <a16:colId xmlns:a16="http://schemas.microsoft.com/office/drawing/2014/main" val="3746384097"/>
                    </a:ext>
                  </a:extLst>
                </a:gridCol>
                <a:gridCol w="1559668">
                  <a:extLst>
                    <a:ext uri="{9D8B030D-6E8A-4147-A177-3AD203B41FA5}">
                      <a16:colId xmlns:a16="http://schemas.microsoft.com/office/drawing/2014/main" val="2909347225"/>
                    </a:ext>
                  </a:extLst>
                </a:gridCol>
                <a:gridCol w="1559668">
                  <a:extLst>
                    <a:ext uri="{9D8B030D-6E8A-4147-A177-3AD203B41FA5}">
                      <a16:colId xmlns:a16="http://schemas.microsoft.com/office/drawing/2014/main" val="4271157010"/>
                    </a:ext>
                  </a:extLst>
                </a:gridCol>
                <a:gridCol w="1559668">
                  <a:extLst>
                    <a:ext uri="{9D8B030D-6E8A-4147-A177-3AD203B41FA5}">
                      <a16:colId xmlns:a16="http://schemas.microsoft.com/office/drawing/2014/main" val="3695397109"/>
                    </a:ext>
                  </a:extLst>
                </a:gridCol>
                <a:gridCol w="1559668">
                  <a:extLst>
                    <a:ext uri="{9D8B030D-6E8A-4147-A177-3AD203B41FA5}">
                      <a16:colId xmlns:a16="http://schemas.microsoft.com/office/drawing/2014/main" val="1989115796"/>
                    </a:ext>
                  </a:extLst>
                </a:gridCol>
              </a:tblGrid>
              <a:tr h="301864">
                <a:tc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Venue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Venue Category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Price tier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Likes count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Rating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2407870348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Gigino</a:t>
                      </a:r>
                      <a:r>
                        <a:rPr lang="en-US" sz="1200" dirty="0">
                          <a:effectLst/>
                        </a:rPr>
                        <a:t> at Wagner Park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Italian Restaurant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High end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109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8.2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672563824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Naya Express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Lebanese Restaurant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Mid-range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92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9.1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1552398360"/>
                  </a:ext>
                </a:extLst>
              </a:tr>
              <a:tr h="4027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Adrienne's Pizza Bar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Pizza Place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High end</a:t>
                      </a:r>
                    </a:p>
                    <a:p>
                      <a:pPr algn="r" fontAlgn="ctr"/>
                      <a:endParaRPr lang="en-US" sz="1200" dirty="0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128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8.3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1047341361"/>
                  </a:ext>
                </a:extLst>
              </a:tr>
              <a:tr h="3018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Bluestone Lane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Café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Mid-range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82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8.0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418438547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Maritime Parc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American Restaurant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Mid-range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143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8.2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2469419504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Inatteso Pizzabar Casano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Pizza Place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Mid-range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183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8.2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2576697434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Inatteso Cafe Casano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Café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Mid-range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117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8.2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2455588868"/>
                  </a:ext>
                </a:extLst>
              </a:tr>
              <a:tr h="4312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Cipriani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Italian Restaurant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Mid-range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81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8.0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2924465406"/>
                  </a:ext>
                </a:extLst>
              </a:tr>
              <a:tr h="3018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Le Pain Quotidien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Bakery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Mid-range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227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7.8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1424043633"/>
                  </a:ext>
                </a:extLst>
              </a:tr>
              <a:tr h="3018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Pret A Manger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Sandwich Place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Mid-range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96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7.6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1591524168"/>
                  </a:ext>
                </a:extLst>
              </a:tr>
              <a:tr h="5606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Mad Dog &amp; Beans Mexican Cantina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Mexican Restaurant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Mid-range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115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7.6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3839036113"/>
                  </a:ext>
                </a:extLst>
              </a:tr>
              <a:tr h="4027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 b="1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Sauce &amp; Barrel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Pizza Place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High end</a:t>
                      </a:r>
                    </a:p>
                    <a:p>
                      <a:pPr algn="r" fontAlgn="ctr"/>
                      <a:endParaRPr lang="en-US" sz="1200" dirty="0">
                        <a:effectLst/>
                      </a:endParaRP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29</a:t>
                      </a:r>
                    </a:p>
                  </a:txBody>
                  <a:tcPr marL="45596" marR="45596" marT="22798" marB="22798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6.2</a:t>
                      </a:r>
                    </a:p>
                  </a:txBody>
                  <a:tcPr marL="45596" marR="45596" marT="22798" marB="22798" anchor="ctr"/>
                </a:tc>
                <a:extLst>
                  <a:ext uri="{0D108BD9-81ED-4DB2-BD59-A6C34878D82A}">
                    <a16:rowId xmlns:a16="http://schemas.microsoft.com/office/drawing/2014/main" val="150426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84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BDFF-2AAC-AF4B-B2FD-3D8B6077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248" y="257884"/>
            <a:ext cx="8730105" cy="977514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Location segmentation with subway and schools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F04154-2C50-B540-93EA-489A63DD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2300" y="1798319"/>
            <a:ext cx="4542817" cy="326136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No competitor restaurants in vicinity of at least 1km - all of them on the other side of East river (marked with different colors)</a:t>
            </a:r>
          </a:p>
          <a:p>
            <a:pPr marL="285750" indent="-285750">
              <a:buFontTx/>
              <a:buChar char="-"/>
            </a:pPr>
            <a:r>
              <a:rPr lang="en-US" dirty="0"/>
              <a:t>Availability of  the three subway stations nearby (marked in grey)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Presence of five educational institutions with the target audience (marked in yellow)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96A4D3-BB8E-2B41-B89D-7F550F97E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13" y="1841446"/>
            <a:ext cx="5446712" cy="3150260"/>
          </a:xfrm>
        </p:spPr>
      </p:pic>
    </p:spTree>
    <p:extLst>
      <p:ext uri="{BB962C8B-B14F-4D97-AF65-F5344CB8AC3E}">
        <p14:creationId xmlns:p14="http://schemas.microsoft.com/office/powerpoint/2010/main" val="165855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BDFF-2AAC-AF4B-B2FD-3D8B6077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248" y="257884"/>
            <a:ext cx="8730105" cy="977514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Street recommendation for the new venue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71FDC-C6BE-1B4B-8444-E9723BBC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694" y="806937"/>
            <a:ext cx="5446278" cy="5244126"/>
          </a:xfrm>
        </p:spPr>
        <p:txBody>
          <a:bodyPr/>
          <a:lstStyle/>
          <a:p>
            <a:r>
              <a:rPr lang="en-US" dirty="0"/>
              <a:t>Jay Street, </a:t>
            </a:r>
          </a:p>
          <a:p>
            <a:r>
              <a:rPr lang="en-US" dirty="0"/>
              <a:t>Adams Street, </a:t>
            </a:r>
          </a:p>
          <a:p>
            <a:r>
              <a:rPr lang="en-US" dirty="0"/>
              <a:t>Fulton Mall, </a:t>
            </a:r>
          </a:p>
          <a:p>
            <a:r>
              <a:rPr lang="en-US" dirty="0"/>
              <a:t>Boothby street,</a:t>
            </a:r>
          </a:p>
          <a:p>
            <a:r>
              <a:rPr lang="en-US" dirty="0" err="1"/>
              <a:t>Tillary</a:t>
            </a:r>
            <a:r>
              <a:rPr lang="en-US" dirty="0"/>
              <a:t> Street.</a:t>
            </a:r>
          </a:p>
        </p:txBody>
      </p:sp>
    </p:spTree>
    <p:extLst>
      <p:ext uri="{BB962C8B-B14F-4D97-AF65-F5344CB8AC3E}">
        <p14:creationId xmlns:p14="http://schemas.microsoft.com/office/powerpoint/2010/main" val="296870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{38067A48-A6CE-1340-B3F5-B9C0556D7E80}tf16401378</Template>
  <TotalTime>44</TotalTime>
  <Words>422</Words>
  <Application>Microsoft Macintosh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Opening a vegetarian restaurant in Brooklyn, NY</vt:lpstr>
      <vt:lpstr>The Data Sources</vt:lpstr>
      <vt:lpstr>Methodology and purpose</vt:lpstr>
      <vt:lpstr>Brooklyn map of real estates sales for 2015 </vt:lpstr>
      <vt:lpstr>Nearby places categories around NYC College of Technology</vt:lpstr>
      <vt:lpstr>Main competitors based on clustering</vt:lpstr>
      <vt:lpstr>Location segmentation with subway and schools</vt:lpstr>
      <vt:lpstr>Street recommendation for the new venue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vegetarian restaurant in Brooklyn, NY</dc:title>
  <dc:creator>Anton Palladin</dc:creator>
  <cp:lastModifiedBy>Anton Palladin</cp:lastModifiedBy>
  <cp:revision>5</cp:revision>
  <dcterms:created xsi:type="dcterms:W3CDTF">2019-06-26T13:34:09Z</dcterms:created>
  <dcterms:modified xsi:type="dcterms:W3CDTF">2019-06-26T14:18:33Z</dcterms:modified>
</cp:coreProperties>
</file>