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4" r:id="rId1"/>
  </p:sldMasterIdLst>
  <p:notesMasterIdLst>
    <p:notesMasterId r:id="rId34"/>
  </p:notesMasterIdLst>
  <p:sldIdLst>
    <p:sldId id="256" r:id="rId2"/>
    <p:sldId id="257" r:id="rId3"/>
    <p:sldId id="258" r:id="rId4"/>
    <p:sldId id="259" r:id="rId5"/>
    <p:sldId id="260" r:id="rId6"/>
    <p:sldId id="261" r:id="rId7"/>
    <p:sldId id="263" r:id="rId8"/>
    <p:sldId id="262" r:id="rId9"/>
    <p:sldId id="264" r:id="rId10"/>
    <p:sldId id="289" r:id="rId11"/>
    <p:sldId id="265" r:id="rId12"/>
    <p:sldId id="283" r:id="rId13"/>
    <p:sldId id="284" r:id="rId14"/>
    <p:sldId id="285" r:id="rId15"/>
    <p:sldId id="286" r:id="rId16"/>
    <p:sldId id="287" r:id="rId17"/>
    <p:sldId id="288" r:id="rId18"/>
    <p:sldId id="266" r:id="rId19"/>
    <p:sldId id="275" r:id="rId20"/>
    <p:sldId id="269" r:id="rId21"/>
    <p:sldId id="270" r:id="rId22"/>
    <p:sldId id="274" r:id="rId23"/>
    <p:sldId id="271" r:id="rId24"/>
    <p:sldId id="272" r:id="rId25"/>
    <p:sldId id="277" r:id="rId26"/>
    <p:sldId id="273" r:id="rId27"/>
    <p:sldId id="276" r:id="rId28"/>
    <p:sldId id="290" r:id="rId29"/>
    <p:sldId id="278" r:id="rId30"/>
    <p:sldId id="279" r:id="rId31"/>
    <p:sldId id="281" r:id="rId32"/>
    <p:sldId id="28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4660"/>
  </p:normalViewPr>
  <p:slideViewPr>
    <p:cSldViewPr snapToGrid="0">
      <p:cViewPr varScale="1">
        <p:scale>
          <a:sx n="111" d="100"/>
          <a:sy n="111" d="100"/>
        </p:scale>
        <p:origin x="52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69E1D5-5CEC-45E9-9146-D2DC03EAA8B7}" type="datetimeFigureOut">
              <a:rPr lang="en-US" smtClean="0"/>
              <a:t>2/15/2017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96A6E3-19FF-4BE4-9E3B-FC398DE68168}" type="slidenum">
              <a:rPr lang="en-US" smtClean="0"/>
              <a:t>‹#›</a:t>
            </a:fld>
            <a:endParaRPr lang="en-US"/>
          </a:p>
        </p:txBody>
      </p:sp>
    </p:spTree>
    <p:extLst>
      <p:ext uri="{BB962C8B-B14F-4D97-AF65-F5344CB8AC3E}">
        <p14:creationId xmlns:p14="http://schemas.microsoft.com/office/powerpoint/2010/main" val="3308981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96A6E3-19FF-4BE4-9E3B-FC398DE68168}" type="slidenum">
              <a:rPr lang="en-US" smtClean="0"/>
              <a:t>31</a:t>
            </a:fld>
            <a:endParaRPr lang="en-US"/>
          </a:p>
        </p:txBody>
      </p:sp>
    </p:spTree>
    <p:extLst>
      <p:ext uri="{BB962C8B-B14F-4D97-AF65-F5344CB8AC3E}">
        <p14:creationId xmlns:p14="http://schemas.microsoft.com/office/powerpoint/2010/main" val="326871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9493D8-4977-4A00-A2F7-25BD3164D9F3}"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77C9C-D690-4305-B367-203626E4F1C6}" type="slidenum">
              <a:rPr lang="en-US" smtClean="0"/>
              <a:t>‹#›</a:t>
            </a:fld>
            <a:endParaRPr lang="en-US"/>
          </a:p>
        </p:txBody>
      </p:sp>
    </p:spTree>
    <p:extLst>
      <p:ext uri="{BB962C8B-B14F-4D97-AF65-F5344CB8AC3E}">
        <p14:creationId xmlns:p14="http://schemas.microsoft.com/office/powerpoint/2010/main" val="45052042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9493D8-4977-4A00-A2F7-25BD3164D9F3}"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77C9C-D690-4305-B367-203626E4F1C6}" type="slidenum">
              <a:rPr lang="en-US" smtClean="0"/>
              <a:t>‹#›</a:t>
            </a:fld>
            <a:endParaRPr lang="en-US"/>
          </a:p>
        </p:txBody>
      </p:sp>
    </p:spTree>
    <p:extLst>
      <p:ext uri="{BB962C8B-B14F-4D97-AF65-F5344CB8AC3E}">
        <p14:creationId xmlns:p14="http://schemas.microsoft.com/office/powerpoint/2010/main" val="1211762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9493D8-4977-4A00-A2F7-25BD3164D9F3}"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77C9C-D690-4305-B367-203626E4F1C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5941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9493D8-4977-4A00-A2F7-25BD3164D9F3}"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77C9C-D690-4305-B367-203626E4F1C6}" type="slidenum">
              <a:rPr lang="en-US" smtClean="0"/>
              <a:t>‹#›</a:t>
            </a:fld>
            <a:endParaRPr lang="en-US"/>
          </a:p>
        </p:txBody>
      </p:sp>
    </p:spTree>
    <p:extLst>
      <p:ext uri="{BB962C8B-B14F-4D97-AF65-F5344CB8AC3E}">
        <p14:creationId xmlns:p14="http://schemas.microsoft.com/office/powerpoint/2010/main" val="2534641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9493D8-4977-4A00-A2F7-25BD3164D9F3}"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77C9C-D690-4305-B367-203626E4F1C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752682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9493D8-4977-4A00-A2F7-25BD3164D9F3}"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77C9C-D690-4305-B367-203626E4F1C6}" type="slidenum">
              <a:rPr lang="en-US" smtClean="0"/>
              <a:t>‹#›</a:t>
            </a:fld>
            <a:endParaRPr lang="en-US"/>
          </a:p>
        </p:txBody>
      </p:sp>
    </p:spTree>
    <p:extLst>
      <p:ext uri="{BB962C8B-B14F-4D97-AF65-F5344CB8AC3E}">
        <p14:creationId xmlns:p14="http://schemas.microsoft.com/office/powerpoint/2010/main" val="2364786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493D8-4977-4A00-A2F7-25BD3164D9F3}"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77C9C-D690-4305-B367-203626E4F1C6}" type="slidenum">
              <a:rPr lang="en-US" smtClean="0"/>
              <a:t>‹#›</a:t>
            </a:fld>
            <a:endParaRPr lang="en-US"/>
          </a:p>
        </p:txBody>
      </p:sp>
    </p:spTree>
    <p:extLst>
      <p:ext uri="{BB962C8B-B14F-4D97-AF65-F5344CB8AC3E}">
        <p14:creationId xmlns:p14="http://schemas.microsoft.com/office/powerpoint/2010/main" val="910156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493D8-4977-4A00-A2F7-25BD3164D9F3}"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77C9C-D690-4305-B367-203626E4F1C6}" type="slidenum">
              <a:rPr lang="en-US" smtClean="0"/>
              <a:t>‹#›</a:t>
            </a:fld>
            <a:endParaRPr lang="en-US"/>
          </a:p>
        </p:txBody>
      </p:sp>
    </p:spTree>
    <p:extLst>
      <p:ext uri="{BB962C8B-B14F-4D97-AF65-F5344CB8AC3E}">
        <p14:creationId xmlns:p14="http://schemas.microsoft.com/office/powerpoint/2010/main" val="1401974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493D8-4977-4A00-A2F7-25BD3164D9F3}"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77C9C-D690-4305-B367-203626E4F1C6}" type="slidenum">
              <a:rPr lang="en-US" smtClean="0"/>
              <a:t>‹#›</a:t>
            </a:fld>
            <a:endParaRPr lang="en-US"/>
          </a:p>
        </p:txBody>
      </p:sp>
    </p:spTree>
    <p:extLst>
      <p:ext uri="{BB962C8B-B14F-4D97-AF65-F5344CB8AC3E}">
        <p14:creationId xmlns:p14="http://schemas.microsoft.com/office/powerpoint/2010/main" val="3560201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9493D8-4977-4A00-A2F7-25BD3164D9F3}"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77C9C-D690-4305-B367-203626E4F1C6}" type="slidenum">
              <a:rPr lang="en-US" smtClean="0"/>
              <a:t>‹#›</a:t>
            </a:fld>
            <a:endParaRPr lang="en-US"/>
          </a:p>
        </p:txBody>
      </p:sp>
    </p:spTree>
    <p:extLst>
      <p:ext uri="{BB962C8B-B14F-4D97-AF65-F5344CB8AC3E}">
        <p14:creationId xmlns:p14="http://schemas.microsoft.com/office/powerpoint/2010/main" val="3839185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9493D8-4977-4A00-A2F7-25BD3164D9F3}"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C77C9C-D690-4305-B367-203626E4F1C6}" type="slidenum">
              <a:rPr lang="en-US" smtClean="0"/>
              <a:t>‹#›</a:t>
            </a:fld>
            <a:endParaRPr lang="en-US"/>
          </a:p>
        </p:txBody>
      </p:sp>
    </p:spTree>
    <p:extLst>
      <p:ext uri="{BB962C8B-B14F-4D97-AF65-F5344CB8AC3E}">
        <p14:creationId xmlns:p14="http://schemas.microsoft.com/office/powerpoint/2010/main" val="285071890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9493D8-4977-4A00-A2F7-25BD3164D9F3}" type="datetimeFigureOut">
              <a:rPr lang="en-US" smtClean="0"/>
              <a:t>2/15/2017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C77C9C-D690-4305-B367-203626E4F1C6}" type="slidenum">
              <a:rPr lang="en-US" smtClean="0"/>
              <a:t>‹#›</a:t>
            </a:fld>
            <a:endParaRPr lang="en-US"/>
          </a:p>
        </p:txBody>
      </p:sp>
    </p:spTree>
    <p:extLst>
      <p:ext uri="{BB962C8B-B14F-4D97-AF65-F5344CB8AC3E}">
        <p14:creationId xmlns:p14="http://schemas.microsoft.com/office/powerpoint/2010/main" val="254088830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9493D8-4977-4A00-A2F7-25BD3164D9F3}" type="datetimeFigureOut">
              <a:rPr lang="en-US" smtClean="0"/>
              <a:t>2/15/2017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C77C9C-D690-4305-B367-203626E4F1C6}" type="slidenum">
              <a:rPr lang="en-US" smtClean="0"/>
              <a:t>‹#›</a:t>
            </a:fld>
            <a:endParaRPr lang="en-US"/>
          </a:p>
        </p:txBody>
      </p:sp>
    </p:spTree>
    <p:extLst>
      <p:ext uri="{BB962C8B-B14F-4D97-AF65-F5344CB8AC3E}">
        <p14:creationId xmlns:p14="http://schemas.microsoft.com/office/powerpoint/2010/main" val="3363989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493D8-4977-4A00-A2F7-25BD3164D9F3}" type="datetimeFigureOut">
              <a:rPr lang="en-US" smtClean="0"/>
              <a:t>2/15/2017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C77C9C-D690-4305-B367-203626E4F1C6}" type="slidenum">
              <a:rPr lang="en-US" smtClean="0"/>
              <a:t>‹#›</a:t>
            </a:fld>
            <a:endParaRPr lang="en-US"/>
          </a:p>
        </p:txBody>
      </p:sp>
    </p:spTree>
    <p:extLst>
      <p:ext uri="{BB962C8B-B14F-4D97-AF65-F5344CB8AC3E}">
        <p14:creationId xmlns:p14="http://schemas.microsoft.com/office/powerpoint/2010/main" val="127083479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9493D8-4977-4A00-A2F7-25BD3164D9F3}"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C77C9C-D690-4305-B367-203626E4F1C6}" type="slidenum">
              <a:rPr lang="en-US" smtClean="0"/>
              <a:t>‹#›</a:t>
            </a:fld>
            <a:endParaRPr lang="en-US"/>
          </a:p>
        </p:txBody>
      </p:sp>
    </p:spTree>
    <p:extLst>
      <p:ext uri="{BB962C8B-B14F-4D97-AF65-F5344CB8AC3E}">
        <p14:creationId xmlns:p14="http://schemas.microsoft.com/office/powerpoint/2010/main" val="350498493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C77C9C-D690-4305-B367-203626E4F1C6}" type="slidenum">
              <a:rPr lang="en-US" smtClean="0"/>
              <a:t>‹#›</a:t>
            </a:fld>
            <a:endParaRPr lang="en-US"/>
          </a:p>
        </p:txBody>
      </p:sp>
      <p:sp>
        <p:nvSpPr>
          <p:cNvPr id="5" name="Date Placeholder 4"/>
          <p:cNvSpPr>
            <a:spLocks noGrp="1"/>
          </p:cNvSpPr>
          <p:nvPr>
            <p:ph type="dt" sz="half" idx="10"/>
          </p:nvPr>
        </p:nvSpPr>
        <p:spPr/>
        <p:txBody>
          <a:bodyPr/>
          <a:lstStyle/>
          <a:p>
            <a:fld id="{EB9493D8-4977-4A00-A2F7-25BD3164D9F3}" type="datetimeFigureOut">
              <a:rPr lang="en-US" smtClean="0"/>
              <a:t>2/15/2017</a:t>
            </a:fld>
            <a:endParaRPr lang="en-US"/>
          </a:p>
        </p:txBody>
      </p:sp>
    </p:spTree>
    <p:extLst>
      <p:ext uri="{BB962C8B-B14F-4D97-AF65-F5344CB8AC3E}">
        <p14:creationId xmlns:p14="http://schemas.microsoft.com/office/powerpoint/2010/main" val="1378750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B9493D8-4977-4A00-A2F7-25BD3164D9F3}" type="datetimeFigureOut">
              <a:rPr lang="en-US" smtClean="0"/>
              <a:t>2/15/2017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6C77C9C-D690-4305-B367-203626E4F1C6}" type="slidenum">
              <a:rPr lang="en-US" smtClean="0"/>
              <a:t>‹#›</a:t>
            </a:fld>
            <a:endParaRPr lang="en-US"/>
          </a:p>
        </p:txBody>
      </p:sp>
    </p:spTree>
    <p:extLst>
      <p:ext uri="{BB962C8B-B14F-4D97-AF65-F5344CB8AC3E}">
        <p14:creationId xmlns:p14="http://schemas.microsoft.com/office/powerpoint/2010/main" val="3267134903"/>
      </p:ext>
    </p:extLst>
  </p:cSld>
  <p:clrMap bg1="lt1" tx1="dk1" bg2="lt2" tx2="dk2" accent1="accent1" accent2="accent2" accent3="accent3" accent4="accent4" accent5="accent5" accent6="accent6" hlink="hlink" folHlink="folHlink"/>
  <p:sldLayoutIdLst>
    <p:sldLayoutId id="2147484175" r:id="rId1"/>
    <p:sldLayoutId id="2147484176" r:id="rId2"/>
    <p:sldLayoutId id="2147484177" r:id="rId3"/>
    <p:sldLayoutId id="2147484178" r:id="rId4"/>
    <p:sldLayoutId id="2147484179" r:id="rId5"/>
    <p:sldLayoutId id="2147484180" r:id="rId6"/>
    <p:sldLayoutId id="2147484181" r:id="rId7"/>
    <p:sldLayoutId id="2147484182" r:id="rId8"/>
    <p:sldLayoutId id="2147484183" r:id="rId9"/>
    <p:sldLayoutId id="2147484184" r:id="rId10"/>
    <p:sldLayoutId id="2147484185" r:id="rId11"/>
    <p:sldLayoutId id="2147484186" r:id="rId12"/>
    <p:sldLayoutId id="2147484187" r:id="rId13"/>
    <p:sldLayoutId id="2147484188" r:id="rId14"/>
    <p:sldLayoutId id="2147484189" r:id="rId15"/>
    <p:sldLayoutId id="21474841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mailto:apallekonda@my.harrisburgu.ed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mailto:AvnSharma@my.harrisburgu.edu" TargetMode="External"/><Relationship Id="rId4" Type="http://schemas.openxmlformats.org/officeDocument/2006/relationships/hyperlink" Target="mailto:VRajappa@my.harrisburgu.edu" TargetMode="Externa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berkeleyearth/climate-change-earth-surface-temperature-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60397" y="1771049"/>
            <a:ext cx="9134374" cy="1453416"/>
          </a:xfrm>
        </p:spPr>
        <p:txBody>
          <a:bodyPr>
            <a:scene3d>
              <a:camera prst="orthographicFront"/>
              <a:lightRig rig="threePt" dir="t"/>
            </a:scene3d>
            <a:sp3d extrusionH="57150">
              <a:bevelT w="38100" h="38100" prst="angle"/>
            </a:sp3d>
          </a:bodyPr>
          <a:lstStyle/>
          <a:p>
            <a:pPr algn="ctr"/>
            <a:r>
              <a:rPr lang="en-US" sz="6000" b="1" dirty="0">
                <a:solidFill>
                  <a:schemeClr val="accent1">
                    <a:lumMod val="75000"/>
                  </a:schemeClr>
                </a:solidFill>
                <a:effectLst/>
              </a:rPr>
              <a:t>Climate Change Analysis</a:t>
            </a:r>
            <a:br>
              <a:rPr lang="en-US" sz="6000" dirty="0">
                <a:solidFill>
                  <a:schemeClr val="tx1">
                    <a:lumMod val="95000"/>
                    <a:lumOff val="5000"/>
                  </a:schemeClr>
                </a:solidFill>
                <a:effectLst/>
              </a:rPr>
            </a:br>
            <a:endParaRPr lang="en-US" sz="1800" dirty="0">
              <a:effectLst/>
            </a:endParaRPr>
          </a:p>
        </p:txBody>
      </p:sp>
      <p:sp>
        <p:nvSpPr>
          <p:cNvPr id="3" name="Subtitle 2"/>
          <p:cNvSpPr>
            <a:spLocks noGrp="1"/>
          </p:cNvSpPr>
          <p:nvPr>
            <p:ph type="subTitle" idx="1"/>
          </p:nvPr>
        </p:nvSpPr>
        <p:spPr>
          <a:xfrm>
            <a:off x="760398" y="4945984"/>
            <a:ext cx="8835990" cy="992803"/>
          </a:xfrm>
        </p:spPr>
        <p:txBody>
          <a:bodyPr>
            <a:noAutofit/>
          </a:bodyPr>
          <a:lstStyle/>
          <a:p>
            <a:r>
              <a:rPr lang="en-US" sz="1400" dirty="0"/>
              <a:t>Anil Kumar P</a:t>
            </a:r>
          </a:p>
          <a:p>
            <a:r>
              <a:rPr lang="en-US" sz="1400" dirty="0"/>
              <a:t> Vinaya Rajappa </a:t>
            </a:r>
          </a:p>
          <a:p>
            <a:r>
              <a:rPr lang="en-US" sz="1400" dirty="0"/>
              <a:t>Avneesh Sharma</a:t>
            </a:r>
          </a:p>
        </p:txBody>
      </p:sp>
      <p:sp>
        <p:nvSpPr>
          <p:cNvPr id="6" name="Subtitle 2"/>
          <p:cNvSpPr txBox="1">
            <a:spLocks/>
          </p:cNvSpPr>
          <p:nvPr/>
        </p:nvSpPr>
        <p:spPr>
          <a:xfrm>
            <a:off x="2858704" y="3380620"/>
            <a:ext cx="4937760" cy="1409209"/>
          </a:xfrm>
          <a:prstGeom prst="rect">
            <a:avLst/>
          </a:prstGeom>
        </p:spPr>
        <p:txBody>
          <a:bodyPr vert="horz" lIns="91440" tIns="45720" rIns="91440" bIns="45720" rtlCol="0" anchor="t">
            <a:normAutofit fontScale="32500" lnSpcReduction="20000"/>
            <a:scene3d>
              <a:camera prst="orthographicFront"/>
              <a:lightRig rig="threePt" dir="t"/>
            </a:scene3d>
            <a:sp3d extrusionH="57150">
              <a:bevelT w="38100" h="38100"/>
            </a:sp3d>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lnSpc>
                <a:spcPct val="150000"/>
              </a:lnSpc>
            </a:pPr>
            <a:r>
              <a:rPr lang="en-US" sz="6000" b="1" dirty="0">
                <a:solidFill>
                  <a:schemeClr val="accent1">
                    <a:lumMod val="75000"/>
                  </a:schemeClr>
                </a:solidFill>
                <a:effectLst/>
                <a:latin typeface="+mj-lt"/>
                <a:ea typeface="+mj-ea"/>
                <a:cs typeface="+mj-cs"/>
              </a:rPr>
              <a:t>CISC 520-90 Late Fall</a:t>
            </a:r>
            <a:br>
              <a:rPr lang="en-US" sz="6000" b="1" dirty="0">
                <a:solidFill>
                  <a:schemeClr val="accent1">
                    <a:lumMod val="75000"/>
                  </a:schemeClr>
                </a:solidFill>
                <a:effectLst/>
                <a:latin typeface="+mj-lt"/>
                <a:ea typeface="+mj-ea"/>
                <a:cs typeface="+mj-cs"/>
              </a:rPr>
            </a:br>
            <a:r>
              <a:rPr lang="en-US" sz="6000" b="1" dirty="0">
                <a:solidFill>
                  <a:schemeClr val="accent1">
                    <a:lumMod val="75000"/>
                  </a:schemeClr>
                </a:solidFill>
                <a:effectLst/>
                <a:latin typeface="+mj-lt"/>
                <a:ea typeface="+mj-ea"/>
                <a:cs typeface="+mj-cs"/>
              </a:rPr>
              <a:t>Department of Analytics</a:t>
            </a:r>
            <a:br>
              <a:rPr lang="en-US" sz="6000" b="1" dirty="0">
                <a:solidFill>
                  <a:schemeClr val="accent1">
                    <a:lumMod val="75000"/>
                  </a:schemeClr>
                </a:solidFill>
                <a:effectLst/>
                <a:latin typeface="+mj-lt"/>
                <a:ea typeface="+mj-ea"/>
                <a:cs typeface="+mj-cs"/>
              </a:rPr>
            </a:br>
            <a:r>
              <a:rPr lang="en-US" sz="6000" b="1" dirty="0">
                <a:solidFill>
                  <a:schemeClr val="accent1">
                    <a:lumMod val="75000"/>
                  </a:schemeClr>
                </a:solidFill>
                <a:effectLst/>
                <a:latin typeface="+mj-lt"/>
                <a:ea typeface="+mj-ea"/>
                <a:cs typeface="+mj-cs"/>
              </a:rPr>
              <a:t>Harrisburg University</a:t>
            </a:r>
          </a:p>
        </p:txBody>
      </p:sp>
    </p:spTree>
    <p:extLst>
      <p:ext uri="{BB962C8B-B14F-4D97-AF65-F5344CB8AC3E}">
        <p14:creationId xmlns:p14="http://schemas.microsoft.com/office/powerpoint/2010/main" val="3380558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grpSp>
        <p:nvGrpSpPr>
          <p:cNvPr id="29" name="Group 28"/>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30" name="Freeform 14"/>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 name="Straight Connector 30"/>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3"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591" y="3432628"/>
            <a:ext cx="5710281" cy="3106356"/>
          </a:xfrm>
          <a:prstGeom prst="rect">
            <a:avLst/>
          </a:prstGeom>
        </p:spPr>
      </p:pic>
      <p:sp>
        <p:nvSpPr>
          <p:cNvPr id="4" name="Title 1"/>
          <p:cNvSpPr>
            <a:spLocks noGrp="1"/>
          </p:cNvSpPr>
          <p:nvPr>
            <p:ph type="title"/>
          </p:nvPr>
        </p:nvSpPr>
        <p:spPr>
          <a:xfrm>
            <a:off x="900112" y="363883"/>
            <a:ext cx="3179593" cy="485064"/>
          </a:xfrm>
        </p:spPr>
        <p:txBody>
          <a:bodyPr vert="horz" lIns="91440" tIns="45720" rIns="91440" bIns="45720" rtlCol="0" anchor="b">
            <a:normAutofit/>
          </a:bodyPr>
          <a:lstStyle/>
          <a:p>
            <a:pPr algn="r">
              <a:lnSpc>
                <a:spcPct val="90000"/>
              </a:lnSpc>
            </a:pPr>
            <a:r>
              <a:rPr lang="en-US" sz="2400" dirty="0"/>
              <a:t>Hypothesis Testing:</a:t>
            </a:r>
          </a:p>
        </p:txBody>
      </p:sp>
      <p:sp>
        <p:nvSpPr>
          <p:cNvPr id="40" name="Content Placeholder 2"/>
          <p:cNvSpPr>
            <a:spLocks noGrp="1"/>
          </p:cNvSpPr>
          <p:nvPr>
            <p:ph idx="1"/>
          </p:nvPr>
        </p:nvSpPr>
        <p:spPr>
          <a:xfrm>
            <a:off x="6225526" y="1302326"/>
            <a:ext cx="4069628" cy="4904509"/>
          </a:xfrm>
        </p:spPr>
        <p:txBody>
          <a:bodyPr>
            <a:normAutofit fontScale="92500"/>
          </a:bodyPr>
          <a:lstStyle/>
          <a:p>
            <a:pPr>
              <a:lnSpc>
                <a:spcPct val="150000"/>
              </a:lnSpc>
            </a:pPr>
            <a:r>
              <a:rPr lang="en-US" dirty="0"/>
              <a:t>We can see from the figure that the mean temperature of the polar region is steadily increasing. The alarming fact is that the average temperature is slightly above freezing point. This correlates to the recent incident of the largest iceberg poised to break away from the North Antarctic. This would cause the global sea level to rise by 10 </a:t>
            </a:r>
            <a:r>
              <a:rPr lang="en-US" dirty="0" err="1"/>
              <a:t>cms</a:t>
            </a:r>
            <a:r>
              <a:rPr lang="en-US" dirty="0"/>
              <a:t> which can submerge small island nations.</a:t>
            </a:r>
            <a:endParaRPr lang="en-US" sz="1500" dirty="0"/>
          </a:p>
        </p:txBody>
      </p:sp>
      <p:sp>
        <p:nvSpPr>
          <p:cNvPr id="41" name="Content Placeholder 2"/>
          <p:cNvSpPr txBox="1">
            <a:spLocks/>
          </p:cNvSpPr>
          <p:nvPr/>
        </p:nvSpPr>
        <p:spPr>
          <a:xfrm>
            <a:off x="863600" y="1160270"/>
            <a:ext cx="4715164" cy="226449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pPr>
            <a:r>
              <a:rPr lang="en-US" dirty="0"/>
              <a:t>To check the hypothesis statement as mentioned in the initial slides, we have performed analysis on polar and equatorial regions; and we tried relating the same with recent incidents. </a:t>
            </a:r>
          </a:p>
        </p:txBody>
      </p:sp>
    </p:spTree>
    <p:extLst>
      <p:ext uri="{BB962C8B-B14F-4D97-AF65-F5344CB8AC3E}">
        <p14:creationId xmlns:p14="http://schemas.microsoft.com/office/powerpoint/2010/main" val="1085023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64" y="3757612"/>
            <a:ext cx="4371896" cy="2786261"/>
          </a:xfrm>
          <a:prstGeom prst="rect">
            <a:avLst/>
          </a:prstGeom>
        </p:spPr>
      </p:pic>
      <p:pic>
        <p:nvPicPr>
          <p:cNvPr id="6" name="Content Placeholder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64" y="1006813"/>
            <a:ext cx="4371896" cy="2750799"/>
          </a:xfrm>
          <a:prstGeom prst="rect">
            <a:avLst/>
          </a:prstGeom>
        </p:spPr>
      </p:pic>
      <p:sp>
        <p:nvSpPr>
          <p:cNvPr id="4" name="Title 1"/>
          <p:cNvSpPr>
            <a:spLocks noGrp="1"/>
          </p:cNvSpPr>
          <p:nvPr>
            <p:ph type="title"/>
          </p:nvPr>
        </p:nvSpPr>
        <p:spPr>
          <a:xfrm>
            <a:off x="541064" y="381001"/>
            <a:ext cx="8596668" cy="625812"/>
          </a:xfrm>
        </p:spPr>
        <p:txBody>
          <a:bodyPr>
            <a:normAutofit fontScale="90000"/>
          </a:bodyPr>
          <a:lstStyle/>
          <a:p>
            <a:r>
              <a:rPr lang="en-US" sz="2700" dirty="0"/>
              <a:t>Exploratory</a:t>
            </a:r>
            <a:r>
              <a:rPr lang="en-US" dirty="0"/>
              <a:t> </a:t>
            </a:r>
            <a:r>
              <a:rPr lang="en-US" sz="2700" dirty="0"/>
              <a:t>Analysis</a:t>
            </a:r>
            <a:r>
              <a:rPr lang="en-US" dirty="0"/>
              <a:t>:</a:t>
            </a:r>
          </a:p>
        </p:txBody>
      </p:sp>
      <p:sp>
        <p:nvSpPr>
          <p:cNvPr id="8" name="Content Placeholder 7"/>
          <p:cNvSpPr>
            <a:spLocks noGrp="1"/>
          </p:cNvSpPr>
          <p:nvPr>
            <p:ph idx="1"/>
          </p:nvPr>
        </p:nvSpPr>
        <p:spPr>
          <a:xfrm>
            <a:off x="5209310" y="1006813"/>
            <a:ext cx="4350326" cy="5537060"/>
          </a:xfrm>
        </p:spPr>
        <p:txBody>
          <a:bodyPr>
            <a:normAutofit/>
          </a:bodyPr>
          <a:lstStyle/>
          <a:p>
            <a:pPr>
              <a:lnSpc>
                <a:spcPct val="150000"/>
              </a:lnSpc>
            </a:pPr>
            <a:r>
              <a:rPr lang="en-US" sz="1500" dirty="0"/>
              <a:t>The two graphs represent the ‘Average Country wise temperatures’ from the year 1990 to the year 2012 and ‘Average Global temperatures’ from the year 1900 to the year 2012.</a:t>
            </a:r>
          </a:p>
          <a:p>
            <a:pPr>
              <a:lnSpc>
                <a:spcPct val="150000"/>
              </a:lnSpc>
            </a:pPr>
            <a:r>
              <a:rPr lang="en-US" sz="1500" dirty="0"/>
              <a:t>Though both graphs have similar patterns, there is significant change in the average temperatures which can be observed on y-axis of each graph.</a:t>
            </a:r>
          </a:p>
          <a:p>
            <a:pPr>
              <a:lnSpc>
                <a:spcPct val="150000"/>
              </a:lnSpc>
            </a:pPr>
            <a:r>
              <a:rPr lang="en-US" sz="1500" dirty="0"/>
              <a:t>Histograms are useful to understand the underlying distributions of the data.</a:t>
            </a:r>
          </a:p>
        </p:txBody>
      </p:sp>
    </p:spTree>
    <p:extLst>
      <p:ext uri="{BB962C8B-B14F-4D97-AF65-F5344CB8AC3E}">
        <p14:creationId xmlns:p14="http://schemas.microsoft.com/office/powerpoint/2010/main" val="4242483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3090" y="1159745"/>
            <a:ext cx="6938467" cy="3929492"/>
          </a:xfrm>
        </p:spPr>
      </p:pic>
      <p:sp>
        <p:nvSpPr>
          <p:cNvPr id="6" name="Content Placeholder 7"/>
          <p:cNvSpPr txBox="1">
            <a:spLocks/>
          </p:cNvSpPr>
          <p:nvPr/>
        </p:nvSpPr>
        <p:spPr>
          <a:xfrm>
            <a:off x="882278" y="5357091"/>
            <a:ext cx="8648831" cy="108065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en-US" sz="1400" dirty="0"/>
              <a:t>This graph depicts the average temperatures recorded from the year 1850 to 2013 for all the 100 major cities across the world. We can observe an upward trend in temperature.</a:t>
            </a:r>
          </a:p>
          <a:p>
            <a:pPr>
              <a:lnSpc>
                <a:spcPct val="150000"/>
              </a:lnSpc>
            </a:pPr>
            <a:endParaRPr lang="en-US" sz="1500" dirty="0"/>
          </a:p>
        </p:txBody>
      </p:sp>
      <p:sp>
        <p:nvSpPr>
          <p:cNvPr id="7" name="Title 1"/>
          <p:cNvSpPr>
            <a:spLocks noGrp="1"/>
          </p:cNvSpPr>
          <p:nvPr>
            <p:ph type="title"/>
          </p:nvPr>
        </p:nvSpPr>
        <p:spPr>
          <a:xfrm>
            <a:off x="541064" y="381001"/>
            <a:ext cx="8596668" cy="625812"/>
          </a:xfrm>
        </p:spPr>
        <p:txBody>
          <a:bodyPr>
            <a:normAutofit fontScale="90000"/>
          </a:bodyPr>
          <a:lstStyle/>
          <a:p>
            <a:r>
              <a:rPr lang="en-US" sz="2700" dirty="0"/>
              <a:t>Exploratory</a:t>
            </a:r>
            <a:r>
              <a:rPr lang="en-US" dirty="0"/>
              <a:t> </a:t>
            </a:r>
            <a:r>
              <a:rPr lang="en-US" sz="2700" dirty="0"/>
              <a:t>Analysis</a:t>
            </a:r>
            <a:r>
              <a:rPr lang="en-US" dirty="0"/>
              <a:t>:</a:t>
            </a:r>
          </a:p>
        </p:txBody>
      </p:sp>
    </p:spTree>
    <p:extLst>
      <p:ext uri="{BB962C8B-B14F-4D97-AF65-F5344CB8AC3E}">
        <p14:creationId xmlns:p14="http://schemas.microsoft.com/office/powerpoint/2010/main" val="3038999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8785" y="5997163"/>
            <a:ext cx="8258947" cy="584775"/>
          </a:xfrm>
          <a:prstGeom prst="rect">
            <a:avLst/>
          </a:prstGeom>
          <a:noFill/>
        </p:spPr>
        <p:txBody>
          <a:bodyPr wrap="square" rtlCol="0">
            <a:spAutoFit/>
          </a:bodyPr>
          <a:lstStyle/>
          <a:p>
            <a:pPr algn="just"/>
            <a:r>
              <a:rPr lang="en-US" sz="1600" dirty="0"/>
              <a:t>The purpose of this graph is to visualize the average temperatures for all the cities across the years. The straight line is plotted to understand the general overall trend. </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4415" y="1210013"/>
            <a:ext cx="7149965" cy="4583950"/>
          </a:xfrm>
        </p:spPr>
      </p:pic>
      <p:sp>
        <p:nvSpPr>
          <p:cNvPr id="4" name="Title 1"/>
          <p:cNvSpPr>
            <a:spLocks noGrp="1"/>
          </p:cNvSpPr>
          <p:nvPr>
            <p:ph type="title"/>
          </p:nvPr>
        </p:nvSpPr>
        <p:spPr>
          <a:xfrm>
            <a:off x="541064" y="381001"/>
            <a:ext cx="8596668" cy="625812"/>
          </a:xfrm>
        </p:spPr>
        <p:txBody>
          <a:bodyPr>
            <a:normAutofit fontScale="90000"/>
          </a:bodyPr>
          <a:lstStyle/>
          <a:p>
            <a:r>
              <a:rPr lang="en-US" sz="2700" dirty="0"/>
              <a:t>Exploratory</a:t>
            </a:r>
            <a:r>
              <a:rPr lang="en-US" dirty="0"/>
              <a:t> </a:t>
            </a:r>
            <a:r>
              <a:rPr lang="en-US" sz="2700" dirty="0"/>
              <a:t>Analysis</a:t>
            </a:r>
            <a:r>
              <a:rPr lang="en-US" dirty="0"/>
              <a:t>:</a:t>
            </a:r>
          </a:p>
        </p:txBody>
      </p:sp>
    </p:spTree>
    <p:extLst>
      <p:ext uri="{BB962C8B-B14F-4D97-AF65-F5344CB8AC3E}">
        <p14:creationId xmlns:p14="http://schemas.microsoft.com/office/powerpoint/2010/main" val="456816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6618" y="5506959"/>
            <a:ext cx="9291782" cy="1022268"/>
          </a:xfrm>
          <a:prstGeom prst="rect">
            <a:avLst/>
          </a:prstGeom>
          <a:noFill/>
        </p:spPr>
        <p:txBody>
          <a:bodyPr wrap="square" rtlCol="0">
            <a:spAutoFit/>
          </a:bodyPr>
          <a:lstStyle/>
          <a:p>
            <a:pPr algn="just">
              <a:lnSpc>
                <a:spcPct val="150000"/>
              </a:lnSpc>
            </a:pPr>
            <a:r>
              <a:rPr lang="en-US" sz="1400" dirty="0"/>
              <a:t>The purpose of this chart was to get an understanding of how much of a factor </a:t>
            </a:r>
            <a:r>
              <a:rPr lang="en-US" sz="1400" i="1" dirty="0"/>
              <a:t>Temperature Uncertainty</a:t>
            </a:r>
            <a:r>
              <a:rPr lang="en-US" sz="1400" dirty="0"/>
              <a:t> variable is in the temperature recorded throughout the years. As the graphs show, as the years and the technology has progressed, the uncertainty has gone down with what can be assumed to be better recording instruments.</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7846" y="840558"/>
            <a:ext cx="5980541" cy="4517643"/>
          </a:xfrm>
        </p:spPr>
      </p:pic>
      <p:sp>
        <p:nvSpPr>
          <p:cNvPr id="4" name="Title 1"/>
          <p:cNvSpPr>
            <a:spLocks noGrp="1"/>
          </p:cNvSpPr>
          <p:nvPr>
            <p:ph type="title"/>
          </p:nvPr>
        </p:nvSpPr>
        <p:spPr>
          <a:xfrm>
            <a:off x="550300" y="214746"/>
            <a:ext cx="8596668" cy="625812"/>
          </a:xfrm>
        </p:spPr>
        <p:txBody>
          <a:bodyPr>
            <a:normAutofit fontScale="90000"/>
          </a:bodyPr>
          <a:lstStyle/>
          <a:p>
            <a:r>
              <a:rPr lang="en-US" sz="2700" dirty="0"/>
              <a:t>Exploratory</a:t>
            </a:r>
            <a:r>
              <a:rPr lang="en-US" dirty="0"/>
              <a:t> </a:t>
            </a:r>
            <a:r>
              <a:rPr lang="en-US" sz="2700" dirty="0"/>
              <a:t>Analysis</a:t>
            </a:r>
            <a:r>
              <a:rPr lang="en-US" dirty="0"/>
              <a:t>:</a:t>
            </a:r>
          </a:p>
        </p:txBody>
      </p:sp>
    </p:spTree>
    <p:extLst>
      <p:ext uri="{BB962C8B-B14F-4D97-AF65-F5344CB8AC3E}">
        <p14:creationId xmlns:p14="http://schemas.microsoft.com/office/powerpoint/2010/main" val="1348998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2642" y="5320025"/>
            <a:ext cx="8663709" cy="1155124"/>
          </a:xfrm>
          <a:prstGeom prst="rect">
            <a:avLst/>
          </a:prstGeom>
          <a:noFill/>
        </p:spPr>
        <p:txBody>
          <a:bodyPr wrap="square" rtlCol="0">
            <a:spAutoFit/>
          </a:bodyPr>
          <a:lstStyle/>
          <a:p>
            <a:pPr algn="just">
              <a:lnSpc>
                <a:spcPct val="150000"/>
              </a:lnSpc>
            </a:pPr>
            <a:r>
              <a:rPr lang="en-US" sz="1600" dirty="0"/>
              <a:t>This chart explains the Average Temperature by Year color coded by City. The chart is divided into facets of Countries. Each block is a country and each line is a city. We can observe individual city average temperature trends while comparing it against each other.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1213" y="923686"/>
            <a:ext cx="5666569" cy="4277210"/>
          </a:xfrm>
        </p:spPr>
      </p:pic>
      <p:sp>
        <p:nvSpPr>
          <p:cNvPr id="6" name="Title 1"/>
          <p:cNvSpPr>
            <a:spLocks noGrp="1"/>
          </p:cNvSpPr>
          <p:nvPr>
            <p:ph type="title"/>
          </p:nvPr>
        </p:nvSpPr>
        <p:spPr>
          <a:xfrm>
            <a:off x="531827" y="297874"/>
            <a:ext cx="8596668" cy="625812"/>
          </a:xfrm>
        </p:spPr>
        <p:txBody>
          <a:bodyPr>
            <a:normAutofit fontScale="90000"/>
          </a:bodyPr>
          <a:lstStyle/>
          <a:p>
            <a:r>
              <a:rPr lang="en-US" sz="2700" dirty="0"/>
              <a:t>Exploratory</a:t>
            </a:r>
            <a:r>
              <a:rPr lang="en-US" dirty="0"/>
              <a:t> </a:t>
            </a:r>
            <a:r>
              <a:rPr lang="en-US" sz="2700" dirty="0"/>
              <a:t>Analysis</a:t>
            </a:r>
            <a:r>
              <a:rPr lang="en-US" dirty="0"/>
              <a:t>:</a:t>
            </a:r>
          </a:p>
        </p:txBody>
      </p:sp>
    </p:spTree>
    <p:extLst>
      <p:ext uri="{BB962C8B-B14F-4D97-AF65-F5344CB8AC3E}">
        <p14:creationId xmlns:p14="http://schemas.microsoft.com/office/powerpoint/2010/main" val="910626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1827" y="6176962"/>
            <a:ext cx="7458077" cy="307777"/>
          </a:xfrm>
          <a:prstGeom prst="rect">
            <a:avLst/>
          </a:prstGeom>
          <a:noFill/>
        </p:spPr>
        <p:txBody>
          <a:bodyPr wrap="square" rtlCol="0">
            <a:spAutoFit/>
          </a:bodyPr>
          <a:lstStyle/>
          <a:p>
            <a:r>
              <a:rPr lang="en-US" sz="1400" dirty="0"/>
              <a:t>Average Temperature for all the 100 cities from 1850 – 2013.</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291" y="1134868"/>
            <a:ext cx="9210873" cy="4830912"/>
          </a:xfrm>
        </p:spPr>
      </p:pic>
      <p:sp>
        <p:nvSpPr>
          <p:cNvPr id="4" name="Title 1"/>
          <p:cNvSpPr>
            <a:spLocks noGrp="1"/>
          </p:cNvSpPr>
          <p:nvPr>
            <p:ph type="title"/>
          </p:nvPr>
        </p:nvSpPr>
        <p:spPr>
          <a:xfrm>
            <a:off x="531827" y="297874"/>
            <a:ext cx="8596668" cy="625812"/>
          </a:xfrm>
        </p:spPr>
        <p:txBody>
          <a:bodyPr>
            <a:normAutofit fontScale="90000"/>
          </a:bodyPr>
          <a:lstStyle/>
          <a:p>
            <a:r>
              <a:rPr lang="en-US" sz="2700" dirty="0"/>
              <a:t>Exploratory</a:t>
            </a:r>
            <a:r>
              <a:rPr lang="en-US" dirty="0"/>
              <a:t> </a:t>
            </a:r>
            <a:r>
              <a:rPr lang="en-US" sz="2700" dirty="0"/>
              <a:t>Analysis</a:t>
            </a:r>
            <a:r>
              <a:rPr lang="en-US" dirty="0"/>
              <a:t>:</a:t>
            </a:r>
          </a:p>
        </p:txBody>
      </p:sp>
    </p:spTree>
    <p:extLst>
      <p:ext uri="{BB962C8B-B14F-4D97-AF65-F5344CB8AC3E}">
        <p14:creationId xmlns:p14="http://schemas.microsoft.com/office/powerpoint/2010/main" val="1525309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1826" y="5255491"/>
            <a:ext cx="8824609" cy="1200329"/>
          </a:xfrm>
          <a:prstGeom prst="rect">
            <a:avLst/>
          </a:prstGeom>
          <a:noFill/>
        </p:spPr>
        <p:txBody>
          <a:bodyPr wrap="square" rtlCol="0">
            <a:spAutoFit/>
          </a:bodyPr>
          <a:lstStyle/>
          <a:p>
            <a:pPr algn="just">
              <a:lnSpc>
                <a:spcPct val="150000"/>
              </a:lnSpc>
            </a:pPr>
            <a:r>
              <a:rPr lang="en-US" sz="1600" dirty="0"/>
              <a:t>This chart helps us study the Average Temperature trends for the 3 USA cities in the dataset. As we look at the data at such a granular level, we see a heightened variability in the temperatures recorded.</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6290" y="923686"/>
            <a:ext cx="7476898" cy="4331805"/>
          </a:xfrm>
        </p:spPr>
      </p:pic>
      <p:sp>
        <p:nvSpPr>
          <p:cNvPr id="4" name="Title 1"/>
          <p:cNvSpPr>
            <a:spLocks noGrp="1"/>
          </p:cNvSpPr>
          <p:nvPr>
            <p:ph type="title"/>
          </p:nvPr>
        </p:nvSpPr>
        <p:spPr>
          <a:xfrm>
            <a:off x="531827" y="297874"/>
            <a:ext cx="8596668" cy="625812"/>
          </a:xfrm>
        </p:spPr>
        <p:txBody>
          <a:bodyPr>
            <a:normAutofit fontScale="90000"/>
          </a:bodyPr>
          <a:lstStyle/>
          <a:p>
            <a:r>
              <a:rPr lang="en-US" sz="2700" dirty="0"/>
              <a:t>Exploratory</a:t>
            </a:r>
            <a:r>
              <a:rPr lang="en-US" dirty="0"/>
              <a:t> </a:t>
            </a:r>
            <a:r>
              <a:rPr lang="en-US" sz="2700" dirty="0"/>
              <a:t>Analysis</a:t>
            </a:r>
            <a:r>
              <a:rPr lang="en-US" dirty="0"/>
              <a:t>:</a:t>
            </a:r>
          </a:p>
        </p:txBody>
      </p:sp>
    </p:spTree>
    <p:extLst>
      <p:ext uri="{BB962C8B-B14F-4D97-AF65-F5344CB8AC3E}">
        <p14:creationId xmlns:p14="http://schemas.microsoft.com/office/powerpoint/2010/main" val="4117307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4" y="397844"/>
            <a:ext cx="8596668" cy="429928"/>
          </a:xfrm>
        </p:spPr>
        <p:txBody>
          <a:bodyPr>
            <a:noAutofit/>
          </a:bodyPr>
          <a:lstStyle/>
          <a:p>
            <a:r>
              <a:rPr lang="en-US" sz="2400" dirty="0"/>
              <a:t>Exploratory Analysis:</a:t>
            </a:r>
          </a:p>
        </p:txBody>
      </p:sp>
      <p:sp>
        <p:nvSpPr>
          <p:cNvPr id="5" name="Content Placeholder 2"/>
          <p:cNvSpPr>
            <a:spLocks noGrp="1"/>
          </p:cNvSpPr>
          <p:nvPr>
            <p:ph idx="1"/>
          </p:nvPr>
        </p:nvSpPr>
        <p:spPr>
          <a:xfrm>
            <a:off x="677334" y="1116531"/>
            <a:ext cx="8596668" cy="4924831"/>
          </a:xfrm>
        </p:spPr>
        <p:txBody>
          <a:bodyPr>
            <a:normAutofit fontScale="85000" lnSpcReduction="10000"/>
          </a:bodyPr>
          <a:lstStyle/>
          <a:p>
            <a:pPr marL="0" indent="0">
              <a:lnSpc>
                <a:spcPct val="150000"/>
              </a:lnSpc>
              <a:buNone/>
            </a:pPr>
            <a:r>
              <a:rPr lang="en-US" b="1" i="1" u="sng" dirty="0"/>
              <a:t>Code Snippet:</a:t>
            </a:r>
          </a:p>
          <a:p>
            <a:pPr>
              <a:lnSpc>
                <a:spcPct val="150000"/>
              </a:lnSpc>
            </a:pPr>
            <a:r>
              <a:rPr lang="en-US" dirty="0"/>
              <a:t>plot(global_temp_country_1900_USA$Year, global_temp_country_1900_USA$AvgUsaTemp, type = 'l', col = "blue", </a:t>
            </a:r>
            <a:r>
              <a:rPr lang="en-US" dirty="0" err="1"/>
              <a:t>lwd</a:t>
            </a:r>
            <a:r>
              <a:rPr lang="en-US" dirty="0"/>
              <a:t> = 3, main = "USA Vs Global Temperatures", </a:t>
            </a:r>
            <a:r>
              <a:rPr lang="en-US" dirty="0" err="1"/>
              <a:t>xlab</a:t>
            </a:r>
            <a:r>
              <a:rPr lang="en-US" dirty="0"/>
              <a:t> = "Year", </a:t>
            </a:r>
            <a:r>
              <a:rPr lang="en-US" dirty="0" err="1"/>
              <a:t>ylab</a:t>
            </a:r>
            <a:r>
              <a:rPr lang="en-US" dirty="0"/>
              <a:t> = "Average Temperature")</a:t>
            </a:r>
          </a:p>
          <a:p>
            <a:pPr marL="0" indent="0">
              <a:lnSpc>
                <a:spcPct val="150000"/>
              </a:lnSpc>
              <a:buNone/>
            </a:pPr>
            <a:r>
              <a:rPr lang="en-US" dirty="0"/>
              <a:t>lines(global_climate_1900_avg$Year, global_climate_1900_avg$AvgGlblTemp,  col = "red", </a:t>
            </a:r>
            <a:r>
              <a:rPr lang="en-US" dirty="0" err="1"/>
              <a:t>lwd</a:t>
            </a:r>
            <a:r>
              <a:rPr lang="en-US" dirty="0"/>
              <a:t> = 3)</a:t>
            </a:r>
          </a:p>
          <a:p>
            <a:pPr>
              <a:lnSpc>
                <a:spcPct val="150000"/>
              </a:lnSpc>
            </a:pPr>
            <a:r>
              <a:rPr lang="en-US" dirty="0" err="1"/>
              <a:t>ggplot</a:t>
            </a:r>
            <a:r>
              <a:rPr lang="en-US" dirty="0"/>
              <a:t>(data = global_temp_country_1900_avg_trimmed, mapping = </a:t>
            </a:r>
            <a:r>
              <a:rPr lang="en-US" dirty="0" err="1"/>
              <a:t>aes</a:t>
            </a:r>
            <a:r>
              <a:rPr lang="en-US" dirty="0"/>
              <a:t>(x = global_temp_country_1900_avg_trimmed$Country, y = global_temp_country_1900_avg_trimmed$AvgCountryTemp)) +</a:t>
            </a:r>
          </a:p>
          <a:p>
            <a:pPr marL="0" indent="0">
              <a:lnSpc>
                <a:spcPct val="150000"/>
              </a:lnSpc>
              <a:buNone/>
            </a:pPr>
            <a:r>
              <a:rPr lang="en-US" dirty="0"/>
              <a:t>	</a:t>
            </a:r>
            <a:r>
              <a:rPr lang="en-US" dirty="0" err="1"/>
              <a:t>geom_bar</a:t>
            </a:r>
            <a:r>
              <a:rPr lang="en-US" dirty="0"/>
              <a:t>(position = "dodge", stat = "identity") +</a:t>
            </a:r>
          </a:p>
          <a:p>
            <a:pPr marL="0" indent="0">
              <a:lnSpc>
                <a:spcPct val="150000"/>
              </a:lnSpc>
              <a:buNone/>
            </a:pPr>
            <a:r>
              <a:rPr lang="en-US" dirty="0"/>
              <a:t>	</a:t>
            </a:r>
            <a:r>
              <a:rPr lang="en-US" dirty="0" err="1"/>
              <a:t>coord_flip</a:t>
            </a:r>
            <a:r>
              <a:rPr lang="en-US" dirty="0"/>
              <a:t>() +</a:t>
            </a:r>
          </a:p>
          <a:p>
            <a:pPr marL="0" indent="0">
              <a:lnSpc>
                <a:spcPct val="150000"/>
              </a:lnSpc>
              <a:buNone/>
            </a:pPr>
            <a:r>
              <a:rPr lang="en-US" dirty="0"/>
              <a:t>	</a:t>
            </a:r>
            <a:r>
              <a:rPr lang="en-US" dirty="0" err="1"/>
              <a:t>ggtitle</a:t>
            </a:r>
            <a:r>
              <a:rPr lang="en-US" dirty="0"/>
              <a:t>("Highest Average Temperature - country wise") +</a:t>
            </a:r>
          </a:p>
          <a:p>
            <a:pPr marL="0" indent="0">
              <a:lnSpc>
                <a:spcPct val="150000"/>
              </a:lnSpc>
              <a:buNone/>
            </a:pPr>
            <a:r>
              <a:rPr lang="en-US" dirty="0"/>
              <a:t>	labs(x = "Countries", y = "Average Temperature")</a:t>
            </a:r>
          </a:p>
        </p:txBody>
      </p:sp>
    </p:spTree>
    <p:extLst>
      <p:ext uri="{BB962C8B-B14F-4D97-AF65-F5344CB8AC3E}">
        <p14:creationId xmlns:p14="http://schemas.microsoft.com/office/powerpoint/2010/main" val="1460056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4" y="397844"/>
            <a:ext cx="8596668" cy="429928"/>
          </a:xfrm>
        </p:spPr>
        <p:txBody>
          <a:bodyPr>
            <a:noAutofit/>
          </a:bodyPr>
          <a:lstStyle/>
          <a:p>
            <a:r>
              <a:rPr lang="en-US" sz="2400" dirty="0"/>
              <a:t>Correlation:</a:t>
            </a:r>
          </a:p>
        </p:txBody>
      </p:sp>
      <p:sp>
        <p:nvSpPr>
          <p:cNvPr id="5" name="Content Placeholder 2"/>
          <p:cNvSpPr>
            <a:spLocks noGrp="1"/>
          </p:cNvSpPr>
          <p:nvPr>
            <p:ph idx="1"/>
          </p:nvPr>
        </p:nvSpPr>
        <p:spPr>
          <a:xfrm>
            <a:off x="677334" y="1116531"/>
            <a:ext cx="8596668" cy="4924831"/>
          </a:xfrm>
        </p:spPr>
        <p:txBody>
          <a:bodyPr/>
          <a:lstStyle/>
          <a:p>
            <a:pPr>
              <a:lnSpc>
                <a:spcPct val="150000"/>
              </a:lnSpc>
            </a:pPr>
            <a:r>
              <a:rPr lang="en-US" dirty="0"/>
              <a:t>The correlation between the USA and global temperatures is 0.79 as per ‘Pearson correlation’.</a:t>
            </a:r>
          </a:p>
          <a:p>
            <a:pPr marL="0" indent="0">
              <a:lnSpc>
                <a:spcPct val="150000"/>
              </a:lnSpc>
              <a:buNone/>
            </a:pPr>
            <a:r>
              <a:rPr lang="en-US" b="1" i="1" u="sng" dirty="0"/>
              <a:t>Code Snippet:</a:t>
            </a:r>
          </a:p>
          <a:p>
            <a:pPr>
              <a:lnSpc>
                <a:spcPct val="150000"/>
              </a:lnSpc>
            </a:pPr>
            <a:r>
              <a:rPr lang="en-US" dirty="0" err="1"/>
              <a:t>cor</a:t>
            </a:r>
            <a:r>
              <a:rPr lang="en-US" dirty="0"/>
              <a:t>(global_temp_country_1900_USA$AvgUsaTemp, global_climate_1900_avg$AvgGlblTemp, method = '</a:t>
            </a:r>
            <a:r>
              <a:rPr lang="en-US" dirty="0" err="1"/>
              <a:t>pearson</a:t>
            </a:r>
            <a:r>
              <a:rPr lang="en-US" dirty="0"/>
              <a:t>')</a:t>
            </a:r>
          </a:p>
          <a:p>
            <a:pPr>
              <a:lnSpc>
                <a:spcPct val="150000"/>
              </a:lnSpc>
            </a:pPr>
            <a:r>
              <a:rPr lang="en-US" dirty="0" err="1"/>
              <a:t>cor</a:t>
            </a:r>
            <a:r>
              <a:rPr lang="en-US" dirty="0"/>
              <a:t>(global_temp_country_1900_USA$AvgUsaTemp, global_climate_1900_avg$AvgGlblTemp, method = 'spearman')</a:t>
            </a:r>
          </a:p>
          <a:p>
            <a:pPr>
              <a:lnSpc>
                <a:spcPct val="150000"/>
              </a:lnSpc>
            </a:pPr>
            <a:r>
              <a:rPr lang="en-US" dirty="0" err="1"/>
              <a:t>cor</a:t>
            </a:r>
            <a:r>
              <a:rPr lang="en-US" dirty="0"/>
              <a:t>(global_temp_country_1900_USA$AvgUsaTemp, global_climate_1900_avg$AvgGlblTemp, method = 'kendall')</a:t>
            </a:r>
          </a:p>
          <a:p>
            <a:pPr marL="0" indent="0">
              <a:lnSpc>
                <a:spcPct val="150000"/>
              </a:lnSpc>
              <a:buNone/>
            </a:pPr>
            <a:r>
              <a:rPr lang="en-US" dirty="0"/>
              <a:t> </a:t>
            </a:r>
          </a:p>
        </p:txBody>
      </p:sp>
    </p:spTree>
    <p:extLst>
      <p:ext uri="{BB962C8B-B14F-4D97-AF65-F5344CB8AC3E}">
        <p14:creationId xmlns:p14="http://schemas.microsoft.com/office/powerpoint/2010/main" val="1462006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397844"/>
            <a:ext cx="8596668" cy="429928"/>
          </a:xfrm>
        </p:spPr>
        <p:txBody>
          <a:bodyPr>
            <a:noAutofit/>
          </a:bodyPr>
          <a:lstStyle/>
          <a:p>
            <a:r>
              <a:rPr lang="en-US" sz="2400" dirty="0"/>
              <a:t>Agenda:</a:t>
            </a:r>
          </a:p>
        </p:txBody>
      </p:sp>
      <p:sp>
        <p:nvSpPr>
          <p:cNvPr id="3" name="Content Placeholder 2"/>
          <p:cNvSpPr>
            <a:spLocks noGrp="1"/>
          </p:cNvSpPr>
          <p:nvPr>
            <p:ph idx="1"/>
          </p:nvPr>
        </p:nvSpPr>
        <p:spPr>
          <a:xfrm>
            <a:off x="677334" y="1116531"/>
            <a:ext cx="8596668" cy="4924831"/>
          </a:xfrm>
        </p:spPr>
        <p:txBody>
          <a:bodyPr numCol="2">
            <a:normAutofit/>
          </a:bodyPr>
          <a:lstStyle/>
          <a:p>
            <a:pPr>
              <a:lnSpc>
                <a:spcPct val="150000"/>
              </a:lnSpc>
            </a:pPr>
            <a:r>
              <a:rPr lang="en-US" dirty="0"/>
              <a:t>Purpose</a:t>
            </a:r>
          </a:p>
          <a:p>
            <a:pPr>
              <a:lnSpc>
                <a:spcPct val="150000"/>
              </a:lnSpc>
            </a:pPr>
            <a:r>
              <a:rPr lang="en-US" dirty="0"/>
              <a:t>Introduction</a:t>
            </a:r>
          </a:p>
          <a:p>
            <a:pPr lvl="1">
              <a:lnSpc>
                <a:spcPct val="150000"/>
              </a:lnSpc>
            </a:pPr>
            <a:r>
              <a:rPr lang="en-US" dirty="0"/>
              <a:t>History of Data </a:t>
            </a:r>
          </a:p>
          <a:p>
            <a:pPr lvl="1">
              <a:lnSpc>
                <a:spcPct val="150000"/>
              </a:lnSpc>
            </a:pPr>
            <a:r>
              <a:rPr lang="en-US" dirty="0"/>
              <a:t>Techniques used for Analysis</a:t>
            </a:r>
          </a:p>
          <a:p>
            <a:pPr>
              <a:lnSpc>
                <a:spcPct val="150000"/>
              </a:lnSpc>
            </a:pPr>
            <a:r>
              <a:rPr lang="en-US" dirty="0"/>
              <a:t>Data Preparation</a:t>
            </a:r>
          </a:p>
          <a:p>
            <a:pPr>
              <a:lnSpc>
                <a:spcPct val="150000"/>
              </a:lnSpc>
            </a:pPr>
            <a:r>
              <a:rPr lang="en-US" dirty="0"/>
              <a:t>Exploratory Analysis</a:t>
            </a:r>
          </a:p>
          <a:p>
            <a:pPr lvl="1">
              <a:lnSpc>
                <a:spcPct val="150000"/>
              </a:lnSpc>
            </a:pPr>
            <a:r>
              <a:rPr lang="en-US" dirty="0"/>
              <a:t>Hypothesis Testing</a:t>
            </a:r>
          </a:p>
          <a:p>
            <a:pPr>
              <a:lnSpc>
                <a:spcPct val="150000"/>
              </a:lnSpc>
            </a:pPr>
            <a:r>
              <a:rPr lang="en-US" dirty="0"/>
              <a:t>Correlation </a:t>
            </a:r>
          </a:p>
          <a:p>
            <a:pPr>
              <a:lnSpc>
                <a:spcPct val="150000"/>
              </a:lnSpc>
            </a:pPr>
            <a:r>
              <a:rPr lang="en-US" dirty="0"/>
              <a:t>Forecasting</a:t>
            </a:r>
          </a:p>
          <a:p>
            <a:pPr>
              <a:lnSpc>
                <a:spcPct val="150000"/>
              </a:lnSpc>
            </a:pPr>
            <a:r>
              <a:rPr lang="en-US" dirty="0"/>
              <a:t>Clustering</a:t>
            </a:r>
          </a:p>
          <a:p>
            <a:pPr>
              <a:lnSpc>
                <a:spcPct val="150000"/>
              </a:lnSpc>
            </a:pPr>
            <a:r>
              <a:rPr lang="en-US"/>
              <a:t>Conclusion</a:t>
            </a:r>
            <a:endParaRPr lang="en-US" dirty="0"/>
          </a:p>
          <a:p>
            <a:pPr>
              <a:lnSpc>
                <a:spcPct val="150000"/>
              </a:lnSpc>
            </a:pPr>
            <a:r>
              <a:rPr lang="en-US" dirty="0"/>
              <a:t>Risks, Scope and Assumptions</a:t>
            </a:r>
          </a:p>
          <a:p>
            <a:pPr>
              <a:lnSpc>
                <a:spcPct val="150000"/>
              </a:lnSpc>
            </a:pPr>
            <a:r>
              <a:rPr lang="en-US" dirty="0"/>
              <a:t>Tools</a:t>
            </a:r>
          </a:p>
          <a:p>
            <a:pPr>
              <a:lnSpc>
                <a:spcPct val="150000"/>
              </a:lnSpc>
            </a:pPr>
            <a:endParaRPr lang="en-US" dirty="0"/>
          </a:p>
        </p:txBody>
      </p:sp>
    </p:spTree>
    <p:extLst>
      <p:ext uri="{BB962C8B-B14F-4D97-AF65-F5344CB8AC3E}">
        <p14:creationId xmlns:p14="http://schemas.microsoft.com/office/powerpoint/2010/main" val="3325223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4" y="397844"/>
            <a:ext cx="8596668" cy="429928"/>
          </a:xfrm>
        </p:spPr>
        <p:txBody>
          <a:bodyPr>
            <a:noAutofit/>
          </a:bodyPr>
          <a:lstStyle/>
          <a:p>
            <a:r>
              <a:rPr lang="en-US" sz="2400" dirty="0"/>
              <a:t>Forecasting:</a:t>
            </a:r>
          </a:p>
        </p:txBody>
      </p:sp>
      <p:sp>
        <p:nvSpPr>
          <p:cNvPr id="5" name="Content Placeholder 2"/>
          <p:cNvSpPr>
            <a:spLocks noGrp="1"/>
          </p:cNvSpPr>
          <p:nvPr>
            <p:ph idx="1"/>
          </p:nvPr>
        </p:nvSpPr>
        <p:spPr>
          <a:xfrm>
            <a:off x="677334" y="1116531"/>
            <a:ext cx="8596668" cy="4924831"/>
          </a:xfrm>
        </p:spPr>
        <p:txBody>
          <a:bodyPr/>
          <a:lstStyle/>
          <a:p>
            <a:pPr>
              <a:lnSpc>
                <a:spcPct val="150000"/>
              </a:lnSpc>
            </a:pPr>
            <a:r>
              <a:rPr lang="en-US" dirty="0"/>
              <a:t>Forecasting is one of the major method used for predicting future values of time series data based on historic values and present values.</a:t>
            </a:r>
          </a:p>
          <a:p>
            <a:pPr>
              <a:lnSpc>
                <a:spcPct val="150000"/>
              </a:lnSpc>
            </a:pPr>
            <a:r>
              <a:rPr lang="en-US" dirty="0"/>
              <a:t>For parametric time series data, we have several methods in forecasting i.e. moving average, ARIMA, trend models, random walks, Seasonal exponential smoothing, etc.</a:t>
            </a:r>
          </a:p>
          <a:p>
            <a:pPr>
              <a:lnSpc>
                <a:spcPct val="150000"/>
              </a:lnSpc>
            </a:pPr>
            <a:r>
              <a:rPr lang="en-US" dirty="0"/>
              <a:t>For this analysis, we have used ARIMA with moving average value of 15.</a:t>
            </a:r>
          </a:p>
          <a:p>
            <a:pPr>
              <a:lnSpc>
                <a:spcPct val="150000"/>
              </a:lnSpc>
            </a:pPr>
            <a:r>
              <a:rPr lang="en-US" dirty="0"/>
              <a:t>Before applying for any of the methods which is mentioned above, seasonality should be checked.</a:t>
            </a:r>
          </a:p>
          <a:p>
            <a:pPr>
              <a:lnSpc>
                <a:spcPct val="150000"/>
              </a:lnSpc>
            </a:pPr>
            <a:r>
              <a:rPr lang="en-US" dirty="0"/>
              <a:t>If there is a seasonality, the seasonality should be included while forecasting the future values.</a:t>
            </a:r>
          </a:p>
        </p:txBody>
      </p:sp>
    </p:spTree>
    <p:extLst>
      <p:ext uri="{BB962C8B-B14F-4D97-AF65-F5344CB8AC3E}">
        <p14:creationId xmlns:p14="http://schemas.microsoft.com/office/powerpoint/2010/main" val="3172842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668" y="3414223"/>
            <a:ext cx="5237083" cy="3246626"/>
          </a:xfrm>
          <a:prstGeom prst="rect">
            <a:avLst/>
          </a:prstGeom>
        </p:spPr>
      </p:pic>
      <p:sp>
        <p:nvSpPr>
          <p:cNvPr id="4" name="Title 1"/>
          <p:cNvSpPr>
            <a:spLocks noGrp="1"/>
          </p:cNvSpPr>
          <p:nvPr>
            <p:ph type="title"/>
          </p:nvPr>
        </p:nvSpPr>
        <p:spPr>
          <a:xfrm>
            <a:off x="677334" y="609600"/>
            <a:ext cx="8596668" cy="738909"/>
          </a:xfrm>
        </p:spPr>
        <p:txBody>
          <a:bodyPr anchor="t">
            <a:normAutofit/>
          </a:bodyPr>
          <a:lstStyle/>
          <a:p>
            <a:r>
              <a:rPr lang="en-US" sz="2400" dirty="0"/>
              <a:t>Forecasting: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007" y="1052969"/>
            <a:ext cx="4867432" cy="3017470"/>
          </a:xfrm>
          <a:prstGeom prst="rect">
            <a:avLst/>
          </a:prstGeom>
        </p:spPr>
      </p:pic>
      <p:sp>
        <p:nvSpPr>
          <p:cNvPr id="23" name="Content Placeholder 2"/>
          <p:cNvSpPr txBox="1">
            <a:spLocks/>
          </p:cNvSpPr>
          <p:nvPr/>
        </p:nvSpPr>
        <p:spPr>
          <a:xfrm>
            <a:off x="838507" y="4440035"/>
            <a:ext cx="2878666" cy="119500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pPr>
            <a:r>
              <a:rPr lang="en-US" dirty="0"/>
              <a:t>Monthly plot for the USA temperatures.</a:t>
            </a:r>
          </a:p>
        </p:txBody>
      </p:sp>
      <p:sp>
        <p:nvSpPr>
          <p:cNvPr id="24" name="Content Placeholder 2"/>
          <p:cNvSpPr txBox="1">
            <a:spLocks/>
          </p:cNvSpPr>
          <p:nvPr/>
        </p:nvSpPr>
        <p:spPr>
          <a:xfrm>
            <a:off x="6038817" y="1479064"/>
            <a:ext cx="3235185" cy="180460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pPr>
            <a:r>
              <a:rPr lang="en-US" dirty="0"/>
              <a:t>Seasonality and trend plot for USA temperatures.</a:t>
            </a:r>
          </a:p>
        </p:txBody>
      </p:sp>
      <p:sp>
        <p:nvSpPr>
          <p:cNvPr id="3" name="Arrow: Down 2"/>
          <p:cNvSpPr/>
          <p:nvPr/>
        </p:nvSpPr>
        <p:spPr>
          <a:xfrm rot="5400000">
            <a:off x="5626130" y="1967346"/>
            <a:ext cx="283378" cy="581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p:cNvSpPr/>
          <p:nvPr/>
        </p:nvSpPr>
        <p:spPr>
          <a:xfrm rot="16200000">
            <a:off x="3866430" y="4604901"/>
            <a:ext cx="283378" cy="581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7122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9315" y="3439616"/>
            <a:ext cx="4242621" cy="2601747"/>
          </a:xfrm>
          <a:prstGeom prst="rect">
            <a:avLst/>
          </a:prstGeom>
        </p:spPr>
      </p:pic>
      <p:sp>
        <p:nvSpPr>
          <p:cNvPr id="4" name="Title 1"/>
          <p:cNvSpPr>
            <a:spLocks noGrp="1"/>
          </p:cNvSpPr>
          <p:nvPr>
            <p:ph type="title"/>
          </p:nvPr>
        </p:nvSpPr>
        <p:spPr>
          <a:xfrm>
            <a:off x="675065" y="609600"/>
            <a:ext cx="2930518" cy="498764"/>
          </a:xfrm>
        </p:spPr>
        <p:txBody>
          <a:bodyPr anchor="ctr">
            <a:normAutofit/>
          </a:bodyPr>
          <a:lstStyle/>
          <a:p>
            <a:r>
              <a:rPr lang="en-US" sz="2400" dirty="0"/>
              <a:t>Forecasting:</a:t>
            </a:r>
          </a:p>
        </p:txBody>
      </p:sp>
      <p:sp>
        <p:nvSpPr>
          <p:cNvPr id="5" name="Content Placeholder 2"/>
          <p:cNvSpPr>
            <a:spLocks noGrp="1"/>
          </p:cNvSpPr>
          <p:nvPr>
            <p:ph idx="1"/>
          </p:nvPr>
        </p:nvSpPr>
        <p:spPr>
          <a:xfrm>
            <a:off x="671361" y="1477819"/>
            <a:ext cx="3272566" cy="4563544"/>
          </a:xfrm>
        </p:spPr>
        <p:txBody>
          <a:bodyPr>
            <a:normAutofit/>
          </a:bodyPr>
          <a:lstStyle/>
          <a:p>
            <a:pPr>
              <a:lnSpc>
                <a:spcPct val="150000"/>
              </a:lnSpc>
            </a:pPr>
            <a:r>
              <a:rPr lang="en-US" dirty="0"/>
              <a:t>If we don’t add the seasonality, forecasted values would will lead into wrong results.</a:t>
            </a:r>
          </a:p>
          <a:p>
            <a:pPr>
              <a:lnSpc>
                <a:spcPct val="150000"/>
              </a:lnSpc>
            </a:pPr>
            <a:r>
              <a:rPr lang="en-US" dirty="0"/>
              <a:t>When we look at the graphs there is a difference between forecasted values.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9315" y="609600"/>
            <a:ext cx="4326986" cy="2688661"/>
          </a:xfrm>
          <a:prstGeom prst="rect">
            <a:avLst/>
          </a:prstGeom>
        </p:spPr>
      </p:pic>
    </p:spTree>
    <p:extLst>
      <p:ext uri="{BB962C8B-B14F-4D97-AF65-F5344CB8AC3E}">
        <p14:creationId xmlns:p14="http://schemas.microsoft.com/office/powerpoint/2010/main" val="995932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022" y="3439020"/>
            <a:ext cx="4243590" cy="2602341"/>
          </a:xfrm>
          <a:prstGeom prst="rect">
            <a:avLst/>
          </a:prstGeom>
          <a:ln>
            <a:solidFill>
              <a:schemeClr val="accent1"/>
            </a:solidFill>
          </a:ln>
        </p:spPr>
      </p:pic>
      <p:pic>
        <p:nvPicPr>
          <p:cNvPr id="6" name="Content Placeholder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9561" y="495763"/>
            <a:ext cx="5903746" cy="2601747"/>
          </a:xfrm>
          <a:prstGeom prst="rect">
            <a:avLst/>
          </a:prstGeom>
        </p:spPr>
      </p:pic>
      <p:sp>
        <p:nvSpPr>
          <p:cNvPr id="8" name="Content Placeholder 7"/>
          <p:cNvSpPr>
            <a:spLocks noGrp="1"/>
          </p:cNvSpPr>
          <p:nvPr>
            <p:ph idx="1"/>
          </p:nvPr>
        </p:nvSpPr>
        <p:spPr>
          <a:xfrm>
            <a:off x="5316281" y="3854658"/>
            <a:ext cx="3772301" cy="1792090"/>
          </a:xfrm>
        </p:spPr>
        <p:txBody>
          <a:bodyPr>
            <a:normAutofit/>
          </a:bodyPr>
          <a:lstStyle/>
          <a:p>
            <a:r>
              <a:rPr lang="en-US" dirty="0"/>
              <a:t>Second graph represents the same but with zoomed graph for better understanding.</a:t>
            </a:r>
          </a:p>
          <a:p>
            <a:endParaRPr lang="en-US" dirty="0"/>
          </a:p>
        </p:txBody>
      </p:sp>
      <p:sp>
        <p:nvSpPr>
          <p:cNvPr id="16" name="Title 1"/>
          <p:cNvSpPr txBox="1">
            <a:spLocks/>
          </p:cNvSpPr>
          <p:nvPr/>
        </p:nvSpPr>
        <p:spPr>
          <a:xfrm>
            <a:off x="569042" y="286327"/>
            <a:ext cx="2930518" cy="64654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Forecasting:</a:t>
            </a:r>
          </a:p>
        </p:txBody>
      </p:sp>
      <p:sp>
        <p:nvSpPr>
          <p:cNvPr id="17" name="Oval 16"/>
          <p:cNvSpPr/>
          <p:nvPr/>
        </p:nvSpPr>
        <p:spPr>
          <a:xfrm>
            <a:off x="8183419" y="701965"/>
            <a:ext cx="563418" cy="213360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cxnSpLocks/>
            <a:stCxn id="17" idx="0"/>
          </p:cNvCxnSpPr>
          <p:nvPr/>
        </p:nvCxnSpPr>
        <p:spPr>
          <a:xfrm flipH="1">
            <a:off x="797022" y="701965"/>
            <a:ext cx="7668106" cy="2737055"/>
          </a:xfrm>
          <a:prstGeom prst="line">
            <a:avLst/>
          </a:prstGeom>
          <a:ln w="28575">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cxnSpLocks/>
            <a:endCxn id="17" idx="4"/>
          </p:cNvCxnSpPr>
          <p:nvPr/>
        </p:nvCxnSpPr>
        <p:spPr>
          <a:xfrm flipV="1">
            <a:off x="5040612" y="2835565"/>
            <a:ext cx="3424516" cy="603455"/>
          </a:xfrm>
          <a:prstGeom prst="line">
            <a:avLst/>
          </a:prstGeom>
          <a:ln w="28575">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9" name="Content Placeholder 7"/>
          <p:cNvSpPr txBox="1">
            <a:spLocks/>
          </p:cNvSpPr>
          <p:nvPr/>
        </p:nvSpPr>
        <p:spPr>
          <a:xfrm>
            <a:off x="705626" y="996700"/>
            <a:ext cx="2930517" cy="16079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These graphs represents 120 months forecasting values with historic values.</a:t>
            </a:r>
          </a:p>
          <a:p>
            <a:pPr marL="0" indent="0">
              <a:buNone/>
            </a:pPr>
            <a:endParaRPr lang="en-US" dirty="0"/>
          </a:p>
        </p:txBody>
      </p:sp>
    </p:spTree>
    <p:extLst>
      <p:ext uri="{BB962C8B-B14F-4D97-AF65-F5344CB8AC3E}">
        <p14:creationId xmlns:p14="http://schemas.microsoft.com/office/powerpoint/2010/main" val="2449464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4" y="397844"/>
            <a:ext cx="8596668" cy="429928"/>
          </a:xfrm>
        </p:spPr>
        <p:txBody>
          <a:bodyPr>
            <a:noAutofit/>
          </a:bodyPr>
          <a:lstStyle/>
          <a:p>
            <a:r>
              <a:rPr lang="en-US" sz="2400" dirty="0"/>
              <a:t>Forecasting:</a:t>
            </a:r>
          </a:p>
        </p:txBody>
      </p:sp>
      <p:sp>
        <p:nvSpPr>
          <p:cNvPr id="5" name="Content Placeholder 2"/>
          <p:cNvSpPr>
            <a:spLocks noGrp="1"/>
          </p:cNvSpPr>
          <p:nvPr>
            <p:ph idx="1"/>
          </p:nvPr>
        </p:nvSpPr>
        <p:spPr>
          <a:xfrm>
            <a:off x="677334" y="1116531"/>
            <a:ext cx="8596668" cy="4924831"/>
          </a:xfrm>
        </p:spPr>
        <p:txBody>
          <a:bodyPr>
            <a:normAutofit/>
          </a:bodyPr>
          <a:lstStyle/>
          <a:p>
            <a:pPr>
              <a:lnSpc>
                <a:spcPct val="150000"/>
              </a:lnSpc>
            </a:pPr>
            <a:r>
              <a:rPr lang="en-US" dirty="0" err="1"/>
              <a:t>ssfit</a:t>
            </a:r>
            <a:r>
              <a:rPr lang="en-US" dirty="0"/>
              <a:t> &lt;- </a:t>
            </a:r>
            <a:r>
              <a:rPr lang="en-US" dirty="0" err="1"/>
              <a:t>stl</a:t>
            </a:r>
            <a:r>
              <a:rPr lang="en-US" dirty="0"/>
              <a:t>(</a:t>
            </a:r>
            <a:r>
              <a:rPr lang="en-US" dirty="0" err="1"/>
              <a:t>USATempSub</a:t>
            </a:r>
            <a:r>
              <a:rPr lang="en-US" dirty="0"/>
              <a:t>, </a:t>
            </a:r>
            <a:r>
              <a:rPr lang="en-US" dirty="0" err="1"/>
              <a:t>s.window</a:t>
            </a:r>
            <a:r>
              <a:rPr lang="en-US" dirty="0"/>
              <a:t> = 'period')</a:t>
            </a:r>
          </a:p>
          <a:p>
            <a:pPr>
              <a:lnSpc>
                <a:spcPct val="150000"/>
              </a:lnSpc>
            </a:pPr>
            <a:r>
              <a:rPr lang="en-US" dirty="0"/>
              <a:t>plot(</a:t>
            </a:r>
            <a:r>
              <a:rPr lang="en-US" dirty="0" err="1"/>
              <a:t>ssfit</a:t>
            </a:r>
            <a:r>
              <a:rPr lang="en-US" dirty="0"/>
              <a:t>, col = '#8B4513')</a:t>
            </a:r>
          </a:p>
          <a:p>
            <a:pPr>
              <a:lnSpc>
                <a:spcPct val="150000"/>
              </a:lnSpc>
            </a:pPr>
            <a:r>
              <a:rPr lang="en-US" dirty="0" err="1"/>
              <a:t>monthplot</a:t>
            </a:r>
            <a:r>
              <a:rPr lang="en-US" dirty="0"/>
              <a:t>(</a:t>
            </a:r>
            <a:r>
              <a:rPr lang="en-US" dirty="0" err="1"/>
              <a:t>USATempSub$AverageTemperature</a:t>
            </a:r>
            <a:r>
              <a:rPr lang="en-US" dirty="0"/>
              <a:t>, </a:t>
            </a:r>
            <a:r>
              <a:rPr lang="en-US" dirty="0" err="1"/>
              <a:t>xlab</a:t>
            </a:r>
            <a:r>
              <a:rPr lang="en-US" dirty="0"/>
              <a:t> = "Months", </a:t>
            </a:r>
            <a:r>
              <a:rPr lang="en-US" dirty="0" err="1"/>
              <a:t>ylab</a:t>
            </a:r>
            <a:r>
              <a:rPr lang="en-US" dirty="0"/>
              <a:t> = "Temperature (in Celsius)", col = 'orange')</a:t>
            </a:r>
          </a:p>
          <a:p>
            <a:pPr>
              <a:lnSpc>
                <a:spcPct val="150000"/>
              </a:lnSpc>
            </a:pPr>
            <a:r>
              <a:rPr lang="en-US" dirty="0"/>
              <a:t>fit_diff_ar_1 &lt;- </a:t>
            </a:r>
            <a:r>
              <a:rPr lang="en-US" dirty="0" err="1"/>
              <a:t>arima</a:t>
            </a:r>
            <a:r>
              <a:rPr lang="en-US" dirty="0"/>
              <a:t>(</a:t>
            </a:r>
            <a:r>
              <a:rPr lang="en-US" dirty="0" err="1"/>
              <a:t>USATempSub$AverageTemperature</a:t>
            </a:r>
            <a:r>
              <a:rPr lang="en-US" dirty="0"/>
              <a:t>, order = c(15,0,0), seasonal = c(1,1,1))</a:t>
            </a:r>
          </a:p>
          <a:p>
            <a:pPr>
              <a:lnSpc>
                <a:spcPct val="150000"/>
              </a:lnSpc>
            </a:pPr>
            <a:r>
              <a:rPr lang="en-US" dirty="0"/>
              <a:t>fit_diff_arf_1 &lt;- forecast(fit_diff_ar_1, h = 120)</a:t>
            </a:r>
          </a:p>
          <a:p>
            <a:pPr>
              <a:lnSpc>
                <a:spcPct val="150000"/>
              </a:lnSpc>
            </a:pPr>
            <a:r>
              <a:rPr lang="en-US" dirty="0" err="1"/>
              <a:t>autoplot</a:t>
            </a:r>
            <a:r>
              <a:rPr lang="en-US" dirty="0"/>
              <a:t>(fit_diff_arf_1)</a:t>
            </a:r>
          </a:p>
          <a:p>
            <a:pPr>
              <a:lnSpc>
                <a:spcPct val="150000"/>
              </a:lnSpc>
            </a:pPr>
            <a:endParaRPr lang="en-US" dirty="0"/>
          </a:p>
        </p:txBody>
      </p:sp>
    </p:spTree>
    <p:extLst>
      <p:ext uri="{BB962C8B-B14F-4D97-AF65-F5344CB8AC3E}">
        <p14:creationId xmlns:p14="http://schemas.microsoft.com/office/powerpoint/2010/main" val="1807668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4" y="397844"/>
            <a:ext cx="8596668" cy="429928"/>
          </a:xfrm>
        </p:spPr>
        <p:txBody>
          <a:bodyPr>
            <a:noAutofit/>
          </a:bodyPr>
          <a:lstStyle/>
          <a:p>
            <a:r>
              <a:rPr lang="en-US" sz="2400" dirty="0"/>
              <a:t>Clustering:</a:t>
            </a:r>
          </a:p>
        </p:txBody>
      </p:sp>
      <p:sp>
        <p:nvSpPr>
          <p:cNvPr id="5" name="Content Placeholder 2"/>
          <p:cNvSpPr>
            <a:spLocks noGrp="1"/>
          </p:cNvSpPr>
          <p:nvPr>
            <p:ph idx="1"/>
          </p:nvPr>
        </p:nvSpPr>
        <p:spPr>
          <a:xfrm>
            <a:off x="677334" y="1116531"/>
            <a:ext cx="8596668" cy="4924831"/>
          </a:xfrm>
        </p:spPr>
        <p:txBody>
          <a:bodyPr>
            <a:normAutofit lnSpcReduction="10000"/>
          </a:bodyPr>
          <a:lstStyle/>
          <a:p>
            <a:pPr>
              <a:lnSpc>
                <a:spcPct val="150000"/>
              </a:lnSpc>
            </a:pPr>
            <a:r>
              <a:rPr lang="en-US" dirty="0"/>
              <a:t>Clustering is one of the most commonly used techniques in data mining area.</a:t>
            </a:r>
          </a:p>
          <a:p>
            <a:pPr>
              <a:lnSpc>
                <a:spcPct val="150000"/>
              </a:lnSpc>
            </a:pPr>
            <a:r>
              <a:rPr lang="en-US" dirty="0"/>
              <a:t>K - means clustering has been used to compute the clusters in this analysis.</a:t>
            </a:r>
          </a:p>
          <a:p>
            <a:pPr>
              <a:lnSpc>
                <a:spcPct val="150000"/>
              </a:lnSpc>
            </a:pPr>
            <a:r>
              <a:rPr lang="en-US" dirty="0"/>
              <a:t>The countries are clustered into 5 groups based on their average temperatures from the year 1900 to  the year 2012.</a:t>
            </a:r>
          </a:p>
          <a:p>
            <a:pPr>
              <a:lnSpc>
                <a:spcPct val="150000"/>
              </a:lnSpc>
            </a:pPr>
            <a:r>
              <a:rPr lang="en-US" dirty="0"/>
              <a:t>Number of groups is 5, that means K=5.</a:t>
            </a:r>
          </a:p>
          <a:p>
            <a:pPr>
              <a:lnSpc>
                <a:spcPct val="150000"/>
              </a:lnSpc>
            </a:pPr>
            <a:r>
              <a:rPr lang="en-US" dirty="0"/>
              <a:t>Algorithm took 3 iterations to complete the process.</a:t>
            </a:r>
          </a:p>
          <a:p>
            <a:pPr>
              <a:lnSpc>
                <a:spcPct val="150000"/>
              </a:lnSpc>
            </a:pPr>
            <a:r>
              <a:rPr lang="en-US" dirty="0"/>
              <a:t>The output of k-means has several components i.e. </a:t>
            </a:r>
            <a:r>
              <a:rPr lang="en-US" altLang="en-US" dirty="0"/>
              <a:t>"cluster“, "centers“, "</a:t>
            </a:r>
            <a:r>
              <a:rPr lang="en-US" altLang="en-US" dirty="0" err="1"/>
              <a:t>totss</a:t>
            </a:r>
            <a:r>
              <a:rPr lang="en-US" altLang="en-US" dirty="0"/>
              <a:t>“, "</a:t>
            </a:r>
            <a:r>
              <a:rPr lang="en-US" altLang="en-US" dirty="0" err="1"/>
              <a:t>withinss</a:t>
            </a:r>
            <a:r>
              <a:rPr lang="en-US" altLang="en-US" dirty="0"/>
              <a:t>“, "</a:t>
            </a:r>
            <a:r>
              <a:rPr lang="en-US" altLang="en-US" dirty="0" err="1"/>
              <a:t>tot.withinss</a:t>
            </a:r>
            <a:r>
              <a:rPr lang="en-US" altLang="en-US" dirty="0"/>
              <a:t>“, "</a:t>
            </a:r>
            <a:r>
              <a:rPr lang="en-US" altLang="en-US" dirty="0" err="1"/>
              <a:t>betweenss</a:t>
            </a:r>
            <a:r>
              <a:rPr lang="en-US" altLang="en-US" dirty="0"/>
              <a:t>“, "size“, "</a:t>
            </a:r>
            <a:r>
              <a:rPr lang="en-US" altLang="en-US" dirty="0" err="1"/>
              <a:t>iter</a:t>
            </a:r>
            <a:r>
              <a:rPr lang="en-US" altLang="en-US" dirty="0"/>
              <a:t>“, "</a:t>
            </a:r>
            <a:r>
              <a:rPr lang="en-US" altLang="en-US" dirty="0" err="1"/>
              <a:t>ifault</a:t>
            </a:r>
            <a:r>
              <a:rPr lang="en-US" altLang="en-US" dirty="0"/>
              <a:t>“.</a:t>
            </a:r>
          </a:p>
          <a:p>
            <a:pPr>
              <a:lnSpc>
                <a:spcPct val="150000"/>
              </a:lnSpc>
            </a:pPr>
            <a:r>
              <a:rPr lang="en-US" altLang="en-US" dirty="0"/>
              <a:t>When we plot the world map based on clusters, the map looks as shown in the next slide. </a:t>
            </a:r>
          </a:p>
        </p:txBody>
      </p:sp>
      <p:sp>
        <p:nvSpPr>
          <p:cNvPr id="2" name="Rectangle 1"/>
          <p:cNvSpPr>
            <a:spLocks noChangeArrowheads="1"/>
          </p:cNvSpPr>
          <p:nvPr/>
        </p:nvSpPr>
        <p:spPr bwMode="auto">
          <a:xfrm>
            <a:off x="1856509" y="4394245"/>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3690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4" y="397844"/>
            <a:ext cx="8596668" cy="429928"/>
          </a:xfrm>
        </p:spPr>
        <p:txBody>
          <a:bodyPr>
            <a:noAutofit/>
          </a:bodyPr>
          <a:lstStyle/>
          <a:p>
            <a:r>
              <a:rPr lang="en-US" sz="2400" dirty="0"/>
              <a:t>Clustering:</a:t>
            </a: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5472" y="1884696"/>
            <a:ext cx="8596312" cy="3979774"/>
          </a:xfrm>
        </p:spPr>
      </p:pic>
      <p:sp>
        <p:nvSpPr>
          <p:cNvPr id="6" name="Content Placeholder 2"/>
          <p:cNvSpPr txBox="1">
            <a:spLocks/>
          </p:cNvSpPr>
          <p:nvPr/>
        </p:nvSpPr>
        <p:spPr>
          <a:xfrm>
            <a:off x="677334" y="972151"/>
            <a:ext cx="8596668" cy="47260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lnSpc>
                <a:spcPct val="150000"/>
              </a:lnSpc>
              <a:buNone/>
            </a:pPr>
            <a:r>
              <a:rPr lang="en-US" dirty="0"/>
              <a:t>World map based on clusters</a:t>
            </a:r>
          </a:p>
        </p:txBody>
      </p:sp>
    </p:spTree>
    <p:extLst>
      <p:ext uri="{BB962C8B-B14F-4D97-AF65-F5344CB8AC3E}">
        <p14:creationId xmlns:p14="http://schemas.microsoft.com/office/powerpoint/2010/main" val="180370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4" y="397844"/>
            <a:ext cx="8596668" cy="429928"/>
          </a:xfrm>
        </p:spPr>
        <p:txBody>
          <a:bodyPr>
            <a:noAutofit/>
          </a:bodyPr>
          <a:lstStyle/>
          <a:p>
            <a:r>
              <a:rPr lang="en-US" sz="2400" dirty="0"/>
              <a:t>Clustering:</a:t>
            </a:r>
          </a:p>
        </p:txBody>
      </p:sp>
      <p:sp>
        <p:nvSpPr>
          <p:cNvPr id="5" name="Content Placeholder 2"/>
          <p:cNvSpPr>
            <a:spLocks noGrp="1"/>
          </p:cNvSpPr>
          <p:nvPr>
            <p:ph idx="1"/>
          </p:nvPr>
        </p:nvSpPr>
        <p:spPr>
          <a:xfrm>
            <a:off x="677334" y="1116531"/>
            <a:ext cx="8596668" cy="4924831"/>
          </a:xfrm>
        </p:spPr>
        <p:txBody>
          <a:bodyPr>
            <a:normAutofit/>
          </a:bodyPr>
          <a:lstStyle/>
          <a:p>
            <a:pPr marL="0" indent="0">
              <a:lnSpc>
                <a:spcPct val="150000"/>
              </a:lnSpc>
              <a:buNone/>
            </a:pPr>
            <a:r>
              <a:rPr lang="en-US" b="1" i="1" u="sng" dirty="0"/>
              <a:t>Code Snippet:</a:t>
            </a:r>
          </a:p>
          <a:p>
            <a:pPr>
              <a:lnSpc>
                <a:spcPct val="150000"/>
              </a:lnSpc>
            </a:pPr>
            <a:r>
              <a:rPr lang="en-US" dirty="0" err="1"/>
              <a:t>row.names</a:t>
            </a:r>
            <a:r>
              <a:rPr lang="en-US" dirty="0"/>
              <a:t>(global_temp_country_1900_avg) &lt;- global_temp_country_1900_avg[,1]</a:t>
            </a:r>
          </a:p>
          <a:p>
            <a:pPr>
              <a:lnSpc>
                <a:spcPct val="150000"/>
              </a:lnSpc>
            </a:pPr>
            <a:r>
              <a:rPr lang="en-US" dirty="0"/>
              <a:t>km &lt;- </a:t>
            </a:r>
            <a:r>
              <a:rPr lang="en-US" dirty="0" err="1"/>
              <a:t>kmeans</a:t>
            </a:r>
            <a:r>
              <a:rPr lang="en-US" dirty="0"/>
              <a:t>(global_temp_country_1900_avg$AvgCountryTemp,5)</a:t>
            </a:r>
          </a:p>
          <a:p>
            <a:pPr>
              <a:lnSpc>
                <a:spcPct val="150000"/>
              </a:lnSpc>
            </a:pPr>
            <a:r>
              <a:rPr lang="en-US" dirty="0"/>
              <a:t>Global_temp_country_1900_avg$Cluster &lt;- </a:t>
            </a:r>
            <a:r>
              <a:rPr lang="en-US" dirty="0" err="1"/>
              <a:t>km$cluster</a:t>
            </a:r>
            <a:endParaRPr lang="en-US" dirty="0"/>
          </a:p>
          <a:p>
            <a:pPr>
              <a:lnSpc>
                <a:spcPct val="150000"/>
              </a:lnSpc>
            </a:pPr>
            <a:r>
              <a:rPr lang="en-US" dirty="0"/>
              <a:t>G4 &lt;- </a:t>
            </a:r>
            <a:r>
              <a:rPr lang="en-US" dirty="0" err="1"/>
              <a:t>gvisGeoChart</a:t>
            </a:r>
            <a:r>
              <a:rPr lang="en-US" dirty="0"/>
              <a:t>(global_temp_country_1900_avg, </a:t>
            </a:r>
            <a:r>
              <a:rPr lang="en-US" dirty="0" err="1"/>
              <a:t>locationvar</a:t>
            </a:r>
            <a:r>
              <a:rPr lang="en-US" dirty="0"/>
              <a:t> = 'Country', </a:t>
            </a:r>
            <a:r>
              <a:rPr lang="en-US" dirty="0" err="1"/>
              <a:t>colorvar</a:t>
            </a:r>
            <a:r>
              <a:rPr lang="en-US" dirty="0"/>
              <a:t> = "</a:t>
            </a:r>
            <a:r>
              <a:rPr lang="en-US" dirty="0" err="1"/>
              <a:t>AvgCountryTemp</a:t>
            </a:r>
            <a:r>
              <a:rPr lang="en-US" dirty="0"/>
              <a:t>",options = list(</a:t>
            </a:r>
            <a:r>
              <a:rPr lang="en-US" dirty="0" err="1"/>
              <a:t>dataMode</a:t>
            </a:r>
            <a:r>
              <a:rPr lang="en-US" dirty="0"/>
              <a:t> = 'regions', width = 1080, height = 500, colors = "['#C1CDCD', '#e31b23']"), </a:t>
            </a:r>
            <a:r>
              <a:rPr lang="en-US" dirty="0" err="1"/>
              <a:t>chartid</a:t>
            </a:r>
            <a:r>
              <a:rPr lang="en-US" dirty="0"/>
              <a:t> = 'EQ')</a:t>
            </a:r>
          </a:p>
          <a:p>
            <a:pPr>
              <a:lnSpc>
                <a:spcPct val="150000"/>
              </a:lnSpc>
            </a:pPr>
            <a:r>
              <a:rPr lang="en-US" dirty="0"/>
              <a:t>plot(G4)</a:t>
            </a:r>
          </a:p>
          <a:p>
            <a:pPr marL="0" indent="0">
              <a:lnSpc>
                <a:spcPct val="150000"/>
              </a:lnSpc>
              <a:buNone/>
            </a:pPr>
            <a:endParaRPr lang="en-US" dirty="0"/>
          </a:p>
        </p:txBody>
      </p:sp>
    </p:spTree>
    <p:extLst>
      <p:ext uri="{BB962C8B-B14F-4D97-AF65-F5344CB8AC3E}">
        <p14:creationId xmlns:p14="http://schemas.microsoft.com/office/powerpoint/2010/main" val="3589956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4" y="397844"/>
            <a:ext cx="8596668" cy="429928"/>
          </a:xfrm>
        </p:spPr>
        <p:txBody>
          <a:bodyPr>
            <a:noAutofit/>
          </a:bodyPr>
          <a:lstStyle/>
          <a:p>
            <a:r>
              <a:rPr lang="en-US" sz="2400" dirty="0"/>
              <a:t>Conclusion:</a:t>
            </a:r>
          </a:p>
        </p:txBody>
      </p:sp>
      <p:sp>
        <p:nvSpPr>
          <p:cNvPr id="5" name="Content Placeholder 2"/>
          <p:cNvSpPr>
            <a:spLocks noGrp="1"/>
          </p:cNvSpPr>
          <p:nvPr>
            <p:ph idx="1"/>
          </p:nvPr>
        </p:nvSpPr>
        <p:spPr>
          <a:xfrm>
            <a:off x="677334" y="1116531"/>
            <a:ext cx="8596668" cy="4924831"/>
          </a:xfrm>
        </p:spPr>
        <p:txBody>
          <a:bodyPr>
            <a:normAutofit/>
          </a:bodyPr>
          <a:lstStyle/>
          <a:p>
            <a:pPr marL="0" indent="0" algn="just">
              <a:lnSpc>
                <a:spcPct val="150000"/>
              </a:lnSpc>
              <a:buNone/>
            </a:pPr>
            <a:r>
              <a:rPr lang="en-US" dirty="0"/>
              <a:t>	As mentioned in the hypothesis, global warming exists on Earth's surface. This might be converted into severe threat for the future generations. The graphs under Hypothesis tests will support this statement. The graphs represented under the exploratory analysis supports that there is a temperature rise in the USA and all the major cities across the world. With this information, we can confirm that global warming exists across the world due to increase in temperatures year by year. Forecast analysis results are confirming that in future there is more uncertainty in climate temperatures. When we divided countries into groups, few countries in South Asia and few countries in Africa region have the highest temperatures.</a:t>
            </a:r>
          </a:p>
        </p:txBody>
      </p:sp>
    </p:spTree>
    <p:extLst>
      <p:ext uri="{BB962C8B-B14F-4D97-AF65-F5344CB8AC3E}">
        <p14:creationId xmlns:p14="http://schemas.microsoft.com/office/powerpoint/2010/main" val="22460156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4" y="397844"/>
            <a:ext cx="8596668" cy="429928"/>
          </a:xfrm>
        </p:spPr>
        <p:txBody>
          <a:bodyPr>
            <a:noAutofit/>
          </a:bodyPr>
          <a:lstStyle/>
          <a:p>
            <a:r>
              <a:rPr lang="en-US" sz="2400" dirty="0"/>
              <a:t>Risks, Scope and Assumptions :</a:t>
            </a:r>
          </a:p>
        </p:txBody>
      </p:sp>
      <p:sp>
        <p:nvSpPr>
          <p:cNvPr id="5" name="Content Placeholder 2"/>
          <p:cNvSpPr>
            <a:spLocks noGrp="1"/>
          </p:cNvSpPr>
          <p:nvPr>
            <p:ph idx="1"/>
          </p:nvPr>
        </p:nvSpPr>
        <p:spPr>
          <a:xfrm>
            <a:off x="677334" y="1116531"/>
            <a:ext cx="8596668" cy="4924831"/>
          </a:xfrm>
        </p:spPr>
        <p:txBody>
          <a:bodyPr/>
          <a:lstStyle/>
          <a:p>
            <a:pPr>
              <a:lnSpc>
                <a:spcPct val="150000"/>
              </a:lnSpc>
            </a:pPr>
            <a:r>
              <a:rPr lang="en-US" dirty="0"/>
              <a:t>The data has been collected from the internet source with an assumption that everything is being correct.</a:t>
            </a:r>
          </a:p>
          <a:p>
            <a:pPr>
              <a:lnSpc>
                <a:spcPct val="150000"/>
              </a:lnSpc>
            </a:pPr>
            <a:r>
              <a:rPr lang="en-US" dirty="0"/>
              <a:t>we have not considered the uncertainty while forecasting the future temperatures. </a:t>
            </a:r>
          </a:p>
          <a:p>
            <a:pPr>
              <a:lnSpc>
                <a:spcPct val="150000"/>
              </a:lnSpc>
            </a:pPr>
            <a:r>
              <a:rPr lang="en-US" dirty="0"/>
              <a:t>There is more scope to perform in-depth analysis on global temperatures data set. Due to time constraints, we have not focused on in-depth analysis of global temperatures.</a:t>
            </a:r>
          </a:p>
          <a:p>
            <a:pPr>
              <a:lnSpc>
                <a:spcPct val="150000"/>
              </a:lnSpc>
            </a:pPr>
            <a:endParaRPr lang="en-US" dirty="0"/>
          </a:p>
        </p:txBody>
      </p:sp>
    </p:spTree>
    <p:extLst>
      <p:ext uri="{BB962C8B-B14F-4D97-AF65-F5344CB8AC3E}">
        <p14:creationId xmlns:p14="http://schemas.microsoft.com/office/powerpoint/2010/main" val="2472760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4" y="397844"/>
            <a:ext cx="8596668" cy="429928"/>
          </a:xfrm>
        </p:spPr>
        <p:txBody>
          <a:bodyPr>
            <a:noAutofit/>
          </a:bodyPr>
          <a:lstStyle/>
          <a:p>
            <a:r>
              <a:rPr lang="en-US" sz="2400" dirty="0"/>
              <a:t>Purpose:</a:t>
            </a:r>
          </a:p>
        </p:txBody>
      </p:sp>
      <p:sp>
        <p:nvSpPr>
          <p:cNvPr id="5" name="Content Placeholder 2"/>
          <p:cNvSpPr>
            <a:spLocks noGrp="1"/>
          </p:cNvSpPr>
          <p:nvPr>
            <p:ph idx="1"/>
          </p:nvPr>
        </p:nvSpPr>
        <p:spPr>
          <a:xfrm>
            <a:off x="677334" y="1116531"/>
            <a:ext cx="8596668" cy="4924831"/>
          </a:xfrm>
        </p:spPr>
        <p:txBody>
          <a:bodyPr/>
          <a:lstStyle/>
          <a:p>
            <a:pPr>
              <a:lnSpc>
                <a:spcPct val="150000"/>
              </a:lnSpc>
            </a:pPr>
            <a:r>
              <a:rPr lang="en-US" dirty="0"/>
              <a:t>Global Warming: There is a perception which states that a gradual increase of Earth’s land and ocean average temperatures are the causes for permanently change in the Earth’s climate.</a:t>
            </a:r>
          </a:p>
          <a:p>
            <a:pPr>
              <a:lnSpc>
                <a:spcPct val="150000"/>
              </a:lnSpc>
            </a:pPr>
            <a:r>
              <a:rPr lang="en-US" dirty="0"/>
              <a:t>As a team, we would like to perform a hypothesis test to understand the existence of global warming.</a:t>
            </a:r>
          </a:p>
          <a:p>
            <a:pPr>
              <a:lnSpc>
                <a:spcPct val="150000"/>
              </a:lnSpc>
            </a:pPr>
            <a:r>
              <a:rPr lang="en-US" dirty="0"/>
              <a:t>How temperatures are raising in major cities across the world?</a:t>
            </a:r>
          </a:p>
          <a:p>
            <a:pPr>
              <a:lnSpc>
                <a:spcPct val="150000"/>
              </a:lnSpc>
            </a:pPr>
            <a:r>
              <a:rPr lang="en-US" dirty="0"/>
              <a:t>How USA temperatures are correlated with global temperatures?</a:t>
            </a:r>
          </a:p>
          <a:p>
            <a:pPr>
              <a:lnSpc>
                <a:spcPct val="150000"/>
              </a:lnSpc>
            </a:pPr>
            <a:r>
              <a:rPr lang="en-US" dirty="0"/>
              <a:t>How likely would be the next 10 years USA temperatures?</a:t>
            </a:r>
          </a:p>
          <a:p>
            <a:pPr>
              <a:lnSpc>
                <a:spcPct val="150000"/>
              </a:lnSpc>
            </a:pPr>
            <a:r>
              <a:rPr lang="en-US" dirty="0"/>
              <a:t>Based on global average temperatures, how the countries are clustered into different segments.</a:t>
            </a:r>
          </a:p>
        </p:txBody>
      </p:sp>
    </p:spTree>
    <p:extLst>
      <p:ext uri="{BB962C8B-B14F-4D97-AF65-F5344CB8AC3E}">
        <p14:creationId xmlns:p14="http://schemas.microsoft.com/office/powerpoint/2010/main" val="3952629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4" y="397844"/>
            <a:ext cx="8596668" cy="429928"/>
          </a:xfrm>
        </p:spPr>
        <p:txBody>
          <a:bodyPr>
            <a:noAutofit/>
          </a:bodyPr>
          <a:lstStyle/>
          <a:p>
            <a:r>
              <a:rPr lang="en-US" sz="2400" dirty="0"/>
              <a:t>Tools:</a:t>
            </a:r>
          </a:p>
        </p:txBody>
      </p:sp>
      <p:sp>
        <p:nvSpPr>
          <p:cNvPr id="5" name="Content Placeholder 2"/>
          <p:cNvSpPr>
            <a:spLocks noGrp="1"/>
          </p:cNvSpPr>
          <p:nvPr>
            <p:ph idx="1"/>
          </p:nvPr>
        </p:nvSpPr>
        <p:spPr>
          <a:xfrm>
            <a:off x="677334" y="1116531"/>
            <a:ext cx="8596668" cy="4924831"/>
          </a:xfrm>
        </p:spPr>
        <p:txBody>
          <a:bodyPr>
            <a:normAutofit fontScale="92500" lnSpcReduction="20000"/>
          </a:bodyPr>
          <a:lstStyle/>
          <a:p>
            <a:pPr>
              <a:lnSpc>
                <a:spcPct val="150000"/>
              </a:lnSpc>
            </a:pPr>
            <a:r>
              <a:rPr lang="en-US" dirty="0"/>
              <a:t>R Language</a:t>
            </a:r>
          </a:p>
          <a:p>
            <a:pPr>
              <a:lnSpc>
                <a:spcPct val="150000"/>
              </a:lnSpc>
            </a:pPr>
            <a:r>
              <a:rPr lang="en-US" dirty="0"/>
              <a:t>R-Studio</a:t>
            </a:r>
          </a:p>
          <a:p>
            <a:pPr>
              <a:lnSpc>
                <a:spcPct val="150000"/>
              </a:lnSpc>
            </a:pPr>
            <a:r>
              <a:rPr lang="en-US" dirty="0"/>
              <a:t>Libraries</a:t>
            </a:r>
          </a:p>
          <a:p>
            <a:pPr lvl="1">
              <a:lnSpc>
                <a:spcPct val="150000"/>
              </a:lnSpc>
            </a:pPr>
            <a:r>
              <a:rPr lang="en-US" dirty="0" err="1"/>
              <a:t>data.table</a:t>
            </a:r>
            <a:endParaRPr lang="en-US" dirty="0"/>
          </a:p>
          <a:p>
            <a:pPr lvl="1">
              <a:lnSpc>
                <a:spcPct val="150000"/>
              </a:lnSpc>
            </a:pPr>
            <a:r>
              <a:rPr lang="en-US" dirty="0" err="1"/>
              <a:t>dplyr</a:t>
            </a:r>
            <a:endParaRPr lang="en-US" dirty="0"/>
          </a:p>
          <a:p>
            <a:pPr lvl="1">
              <a:lnSpc>
                <a:spcPct val="150000"/>
              </a:lnSpc>
            </a:pPr>
            <a:r>
              <a:rPr lang="en-US" dirty="0" err="1"/>
              <a:t>tidyr</a:t>
            </a:r>
            <a:endParaRPr lang="en-US" dirty="0"/>
          </a:p>
          <a:p>
            <a:pPr lvl="1">
              <a:lnSpc>
                <a:spcPct val="150000"/>
              </a:lnSpc>
            </a:pPr>
            <a:r>
              <a:rPr lang="en-US" dirty="0"/>
              <a:t>forecast</a:t>
            </a:r>
          </a:p>
          <a:p>
            <a:pPr lvl="1">
              <a:lnSpc>
                <a:spcPct val="150000"/>
              </a:lnSpc>
            </a:pPr>
            <a:r>
              <a:rPr lang="en-US" dirty="0" err="1"/>
              <a:t>FactoMineR</a:t>
            </a:r>
            <a:endParaRPr lang="en-US" dirty="0"/>
          </a:p>
          <a:p>
            <a:pPr lvl="1">
              <a:lnSpc>
                <a:spcPct val="150000"/>
              </a:lnSpc>
            </a:pPr>
            <a:r>
              <a:rPr lang="en-US" dirty="0"/>
              <a:t>Ggplot2</a:t>
            </a:r>
          </a:p>
          <a:p>
            <a:pPr lvl="1">
              <a:lnSpc>
                <a:spcPct val="150000"/>
              </a:lnSpc>
            </a:pPr>
            <a:r>
              <a:rPr lang="en-US" dirty="0" err="1"/>
              <a:t>googleVis</a:t>
            </a:r>
            <a:endParaRPr lang="en-US" dirty="0"/>
          </a:p>
          <a:p>
            <a:pPr lvl="1">
              <a:lnSpc>
                <a:spcPct val="150000"/>
              </a:lnSpc>
            </a:pPr>
            <a:r>
              <a:rPr lang="en-US" dirty="0" err="1"/>
              <a:t>ggmap</a:t>
            </a:r>
            <a:endParaRPr lang="en-US" dirty="0"/>
          </a:p>
        </p:txBody>
      </p:sp>
    </p:spTree>
    <p:extLst>
      <p:ext uri="{BB962C8B-B14F-4D97-AF65-F5344CB8AC3E}">
        <p14:creationId xmlns:p14="http://schemas.microsoft.com/office/powerpoint/2010/main" val="16869543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579477" y="924025"/>
            <a:ext cx="8596668" cy="3099335"/>
          </a:xfrm>
        </p:spPr>
        <p:txBody>
          <a:bodyPr>
            <a:noAutofit/>
          </a:bodyPr>
          <a:lstStyle/>
          <a:p>
            <a:pPr algn="ctr"/>
            <a:r>
              <a:rPr lang="en-US" sz="15600" b="1" i="1" dirty="0"/>
              <a:t>Q ?</a:t>
            </a:r>
          </a:p>
        </p:txBody>
      </p:sp>
      <p:sp>
        <p:nvSpPr>
          <p:cNvPr id="2" name="TextBox 1"/>
          <p:cNvSpPr txBox="1"/>
          <p:nvPr/>
        </p:nvSpPr>
        <p:spPr>
          <a:xfrm>
            <a:off x="0" y="4318503"/>
            <a:ext cx="10564189" cy="1200329"/>
          </a:xfrm>
          <a:prstGeom prst="rect">
            <a:avLst/>
          </a:prstGeom>
          <a:noFill/>
        </p:spPr>
        <p:txBody>
          <a:bodyPr wrap="square" rtlCol="0">
            <a:spAutoFit/>
          </a:bodyPr>
          <a:lstStyle/>
          <a:p>
            <a:pPr algn="ctr"/>
            <a:r>
              <a:rPr lang="en-US" dirty="0"/>
              <a:t>:: Contact ::</a:t>
            </a:r>
          </a:p>
          <a:p>
            <a:pPr algn="ctr"/>
            <a:endParaRPr lang="en-US" dirty="0">
              <a:hlinkClick r:id="rId3"/>
            </a:endParaRPr>
          </a:p>
          <a:p>
            <a:pPr algn="ctr"/>
            <a:r>
              <a:rPr lang="en-US" dirty="0">
                <a:hlinkClick r:id="rId3"/>
              </a:rPr>
              <a:t>apallekonda@my.harrisburgu.edu</a:t>
            </a:r>
            <a:r>
              <a:rPr lang="en-US" dirty="0"/>
              <a:t>, </a:t>
            </a:r>
            <a:r>
              <a:rPr lang="en-US" u="sng" dirty="0">
                <a:hlinkClick r:id="rId4"/>
              </a:rPr>
              <a:t>VRajappa@my</a:t>
            </a:r>
            <a:r>
              <a:rPr lang="en-US" dirty="0">
                <a:hlinkClick r:id="rId4"/>
              </a:rPr>
              <a:t>.</a:t>
            </a:r>
            <a:r>
              <a:rPr lang="en-US" u="sng" dirty="0">
                <a:hlinkClick r:id="rId4"/>
              </a:rPr>
              <a:t>harrisburgu</a:t>
            </a:r>
            <a:r>
              <a:rPr lang="en-US" dirty="0">
                <a:hlinkClick r:id="rId4"/>
              </a:rPr>
              <a:t>.</a:t>
            </a:r>
            <a:r>
              <a:rPr lang="en-US" u="sng" dirty="0">
                <a:hlinkClick r:id="rId4"/>
              </a:rPr>
              <a:t>edu</a:t>
            </a:r>
            <a:r>
              <a:rPr lang="en-US" dirty="0"/>
              <a:t>, </a:t>
            </a:r>
            <a:r>
              <a:rPr lang="en-US" u="sng" dirty="0">
                <a:hlinkClick r:id="rId5"/>
              </a:rPr>
              <a:t>AvnSharma@my</a:t>
            </a:r>
            <a:r>
              <a:rPr lang="en-US" dirty="0">
                <a:hlinkClick r:id="rId5"/>
              </a:rPr>
              <a:t>.</a:t>
            </a:r>
            <a:r>
              <a:rPr lang="en-US" u="sng" dirty="0">
                <a:hlinkClick r:id="rId5"/>
              </a:rPr>
              <a:t>harrisburgu</a:t>
            </a:r>
            <a:r>
              <a:rPr lang="en-US" dirty="0">
                <a:hlinkClick r:id="rId5"/>
              </a:rPr>
              <a:t>.</a:t>
            </a:r>
            <a:r>
              <a:rPr lang="en-US" u="sng" dirty="0">
                <a:hlinkClick r:id="rId5"/>
              </a:rPr>
              <a:t>edu</a:t>
            </a:r>
            <a:endParaRPr lang="en-US" u="sng" dirty="0"/>
          </a:p>
          <a:p>
            <a:pPr algn="ctr"/>
            <a:r>
              <a:rPr lang="en-US" u="sng" dirty="0"/>
              <a:t>  </a:t>
            </a:r>
          </a:p>
        </p:txBody>
      </p:sp>
    </p:spTree>
    <p:extLst>
      <p:ext uri="{BB962C8B-B14F-4D97-AF65-F5344CB8AC3E}">
        <p14:creationId xmlns:p14="http://schemas.microsoft.com/office/powerpoint/2010/main" val="19001918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2"/>
          <p:cNvSpPr txBox="1">
            <a:spLocks/>
          </p:cNvSpPr>
          <p:nvPr/>
        </p:nvSpPr>
        <p:spPr>
          <a:xfrm>
            <a:off x="791233" y="1387642"/>
            <a:ext cx="8596668" cy="109407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6600" b="1" i="1" dirty="0"/>
          </a:p>
        </p:txBody>
      </p:sp>
      <p:sp>
        <p:nvSpPr>
          <p:cNvPr id="10" name="Title 9"/>
          <p:cNvSpPr>
            <a:spLocks noGrp="1"/>
          </p:cNvSpPr>
          <p:nvPr>
            <p:ph type="title"/>
          </p:nvPr>
        </p:nvSpPr>
        <p:spPr>
          <a:xfrm>
            <a:off x="638833" y="2573153"/>
            <a:ext cx="8596668" cy="1132573"/>
          </a:xfrm>
        </p:spPr>
        <p:txBody>
          <a:bodyPr>
            <a:noAutofit/>
          </a:bodyPr>
          <a:lstStyle/>
          <a:p>
            <a:pPr algn="ctr"/>
            <a:r>
              <a:rPr lang="en-US" sz="7200" b="1" i="1" dirty="0"/>
              <a:t>Thank You!</a:t>
            </a:r>
            <a:br>
              <a:rPr lang="en-US" sz="7200" b="1" i="1" dirty="0"/>
            </a:br>
            <a:endParaRPr lang="en-US" sz="7200" dirty="0"/>
          </a:p>
        </p:txBody>
      </p:sp>
    </p:spTree>
    <p:extLst>
      <p:ext uri="{BB962C8B-B14F-4D97-AF65-F5344CB8AC3E}">
        <p14:creationId xmlns:p14="http://schemas.microsoft.com/office/powerpoint/2010/main" val="132629218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4" y="397844"/>
            <a:ext cx="8596668" cy="429928"/>
          </a:xfrm>
        </p:spPr>
        <p:txBody>
          <a:bodyPr>
            <a:noAutofit/>
          </a:bodyPr>
          <a:lstStyle/>
          <a:p>
            <a:r>
              <a:rPr lang="en-US" sz="2400" dirty="0"/>
              <a:t>Introduction: History of Data</a:t>
            </a:r>
          </a:p>
        </p:txBody>
      </p:sp>
      <p:sp>
        <p:nvSpPr>
          <p:cNvPr id="5" name="Content Placeholder 2"/>
          <p:cNvSpPr>
            <a:spLocks noGrp="1"/>
          </p:cNvSpPr>
          <p:nvPr>
            <p:ph idx="1"/>
          </p:nvPr>
        </p:nvSpPr>
        <p:spPr>
          <a:xfrm>
            <a:off x="677334" y="1116531"/>
            <a:ext cx="8596668" cy="4924831"/>
          </a:xfrm>
        </p:spPr>
        <p:txBody>
          <a:bodyPr/>
          <a:lstStyle/>
          <a:p>
            <a:pPr marL="457200" lvl="1" indent="0">
              <a:lnSpc>
                <a:spcPct val="150000"/>
              </a:lnSpc>
              <a:buNone/>
            </a:pPr>
            <a:r>
              <a:rPr lang="en-US" dirty="0"/>
              <a:t>	This global temperature data set has been downloaded from the kaggle data sets (direct link: </a:t>
            </a:r>
            <a:r>
              <a:rPr lang="en-US" dirty="0">
                <a:hlinkClick r:id="rId2"/>
              </a:rPr>
              <a:t>https://www.kaggle.com/berkeleyearth/climate-change-earth-surface-temperature-data</a:t>
            </a:r>
            <a:r>
              <a:rPr lang="en-US" dirty="0"/>
              <a:t>). The global temperatures data is available in the form “.csv” files. This is a time series data and monthly average temperatures are available in the downloaded files. In these files, temperatures are classified into several categories i.e. global land and ocean, by country, by city, by state, by major cities, etc. For few categories, data is available from the year 1750 and for few other categories data is available from the year 1850. For few countries data is not available.</a:t>
            </a:r>
          </a:p>
        </p:txBody>
      </p:sp>
    </p:spTree>
    <p:extLst>
      <p:ext uri="{BB962C8B-B14F-4D97-AF65-F5344CB8AC3E}">
        <p14:creationId xmlns:p14="http://schemas.microsoft.com/office/powerpoint/2010/main" val="2028566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4" y="397844"/>
            <a:ext cx="8596668" cy="429928"/>
          </a:xfrm>
        </p:spPr>
        <p:txBody>
          <a:bodyPr>
            <a:noAutofit/>
          </a:bodyPr>
          <a:lstStyle/>
          <a:p>
            <a:r>
              <a:rPr lang="en-US" sz="2400" dirty="0"/>
              <a:t>Introduction:	 Analysis Techniques</a:t>
            </a:r>
          </a:p>
        </p:txBody>
      </p:sp>
      <p:sp>
        <p:nvSpPr>
          <p:cNvPr id="5" name="Content Placeholder 2"/>
          <p:cNvSpPr>
            <a:spLocks noGrp="1"/>
          </p:cNvSpPr>
          <p:nvPr>
            <p:ph idx="1"/>
          </p:nvPr>
        </p:nvSpPr>
        <p:spPr>
          <a:xfrm>
            <a:off x="677334" y="1116531"/>
            <a:ext cx="8596668" cy="4924831"/>
          </a:xfrm>
        </p:spPr>
        <p:txBody>
          <a:bodyPr/>
          <a:lstStyle/>
          <a:p>
            <a:pPr marL="0" indent="0">
              <a:lnSpc>
                <a:spcPct val="150000"/>
              </a:lnSpc>
              <a:buNone/>
            </a:pPr>
            <a:r>
              <a:rPr lang="en-US" dirty="0"/>
              <a:t>	As a part of this analysis, we had applied several data mining process techniques which we gained knowledge through the course during this semester. Analysis has been categorized into several tasks i.e. Data Preparation, Exploratory Analysis, Hypothesis testing, Correlation, Forecasting, Clustering, etc.</a:t>
            </a:r>
          </a:p>
        </p:txBody>
      </p:sp>
    </p:spTree>
    <p:extLst>
      <p:ext uri="{BB962C8B-B14F-4D97-AF65-F5344CB8AC3E}">
        <p14:creationId xmlns:p14="http://schemas.microsoft.com/office/powerpoint/2010/main" val="3494270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4" y="397844"/>
            <a:ext cx="8596668" cy="429928"/>
          </a:xfrm>
        </p:spPr>
        <p:txBody>
          <a:bodyPr>
            <a:noAutofit/>
          </a:bodyPr>
          <a:lstStyle/>
          <a:p>
            <a:r>
              <a:rPr lang="en-US" sz="2400" dirty="0"/>
              <a:t>Data Preparation:</a:t>
            </a:r>
          </a:p>
        </p:txBody>
      </p:sp>
      <p:sp>
        <p:nvSpPr>
          <p:cNvPr id="5" name="Content Placeholder 2"/>
          <p:cNvSpPr>
            <a:spLocks noGrp="1"/>
          </p:cNvSpPr>
          <p:nvPr>
            <p:ph idx="1"/>
          </p:nvPr>
        </p:nvSpPr>
        <p:spPr>
          <a:xfrm>
            <a:off x="677334" y="1116531"/>
            <a:ext cx="8596668" cy="4924831"/>
          </a:xfrm>
        </p:spPr>
        <p:txBody>
          <a:bodyPr/>
          <a:lstStyle/>
          <a:p>
            <a:pPr>
              <a:lnSpc>
                <a:spcPct val="150000"/>
              </a:lnSpc>
            </a:pPr>
            <a:r>
              <a:rPr lang="en-US" dirty="0"/>
              <a:t>As a part of preparation, below tasks have been performed.</a:t>
            </a:r>
          </a:p>
          <a:p>
            <a:pPr lvl="1">
              <a:lnSpc>
                <a:spcPct val="150000"/>
              </a:lnSpc>
            </a:pPr>
            <a:r>
              <a:rPr lang="en-US" dirty="0"/>
              <a:t>Importing data into R. </a:t>
            </a:r>
          </a:p>
          <a:p>
            <a:pPr lvl="1">
              <a:lnSpc>
                <a:spcPct val="150000"/>
              </a:lnSpc>
            </a:pPr>
            <a:r>
              <a:rPr lang="en-US" dirty="0"/>
              <a:t>Converting variable data types into required data types.</a:t>
            </a:r>
          </a:p>
          <a:p>
            <a:pPr lvl="1">
              <a:lnSpc>
                <a:spcPct val="150000"/>
              </a:lnSpc>
            </a:pPr>
            <a:r>
              <a:rPr lang="en-US" dirty="0"/>
              <a:t>Checking for missing values and handling them.</a:t>
            </a:r>
          </a:p>
          <a:p>
            <a:pPr lvl="1">
              <a:lnSpc>
                <a:spcPct val="150000"/>
              </a:lnSpc>
            </a:pPr>
            <a:r>
              <a:rPr lang="en-US" dirty="0"/>
              <a:t>Identifying outliers.</a:t>
            </a:r>
          </a:p>
          <a:p>
            <a:pPr lvl="1">
              <a:lnSpc>
                <a:spcPct val="150000"/>
              </a:lnSpc>
            </a:pPr>
            <a:r>
              <a:rPr lang="en-US" dirty="0"/>
              <a:t>Creating new data sets with required data for analysis.</a:t>
            </a:r>
          </a:p>
          <a:p>
            <a:pPr marL="457200" lvl="1" indent="0">
              <a:lnSpc>
                <a:spcPct val="150000"/>
              </a:lnSpc>
              <a:buNone/>
            </a:pPr>
            <a:r>
              <a:rPr lang="en-US" b="1" i="1" u="sng" dirty="0"/>
              <a:t>Code Snippet:</a:t>
            </a:r>
          </a:p>
          <a:p>
            <a:pPr lvl="1">
              <a:lnSpc>
                <a:spcPct val="150000"/>
              </a:lnSpc>
            </a:pPr>
            <a:r>
              <a:rPr lang="en-US" dirty="0"/>
              <a:t>sapply(unique(global_temp_country_1900), function(x)any(is.na(x)))</a:t>
            </a:r>
          </a:p>
          <a:p>
            <a:pPr lvl="1">
              <a:lnSpc>
                <a:spcPct val="150000"/>
              </a:lnSpc>
            </a:pPr>
            <a:endParaRPr lang="en-US" dirty="0"/>
          </a:p>
          <a:p>
            <a:pPr lvl="1">
              <a:lnSpc>
                <a:spcPct val="150000"/>
              </a:lnSpc>
            </a:pPr>
            <a:endParaRPr lang="en-US" dirty="0"/>
          </a:p>
        </p:txBody>
      </p:sp>
    </p:spTree>
    <p:extLst>
      <p:ext uri="{BB962C8B-B14F-4D97-AF65-F5344CB8AC3E}">
        <p14:creationId xmlns:p14="http://schemas.microsoft.com/office/powerpoint/2010/main" val="2547663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4" y="397844"/>
            <a:ext cx="8596668" cy="429928"/>
          </a:xfrm>
        </p:spPr>
        <p:txBody>
          <a:bodyPr>
            <a:noAutofit/>
          </a:bodyPr>
          <a:lstStyle/>
          <a:p>
            <a:r>
              <a:rPr lang="en-US" sz="2400" dirty="0"/>
              <a:t>Data Preparation:</a:t>
            </a:r>
          </a:p>
        </p:txBody>
      </p:sp>
      <p:sp>
        <p:nvSpPr>
          <p:cNvPr id="5" name="Content Placeholder 2"/>
          <p:cNvSpPr>
            <a:spLocks noGrp="1"/>
          </p:cNvSpPr>
          <p:nvPr>
            <p:ph idx="1"/>
          </p:nvPr>
        </p:nvSpPr>
        <p:spPr>
          <a:xfrm>
            <a:off x="677334" y="1116531"/>
            <a:ext cx="8596668" cy="5496705"/>
          </a:xfrm>
        </p:spPr>
        <p:txBody>
          <a:bodyPr>
            <a:normAutofit/>
          </a:bodyPr>
          <a:lstStyle/>
          <a:p>
            <a:pPr>
              <a:lnSpc>
                <a:spcPct val="110000"/>
              </a:lnSpc>
            </a:pPr>
            <a:r>
              <a:rPr lang="en-US" dirty="0"/>
              <a:t>global_climate_1900 %&gt;%</a:t>
            </a:r>
          </a:p>
          <a:p>
            <a:pPr marL="0" indent="0">
              <a:lnSpc>
                <a:spcPct val="110000"/>
              </a:lnSpc>
              <a:buNone/>
            </a:pPr>
            <a:r>
              <a:rPr lang="en-US" dirty="0"/>
              <a:t>	</a:t>
            </a:r>
            <a:r>
              <a:rPr lang="en-US" dirty="0" err="1"/>
              <a:t>group_by</a:t>
            </a:r>
            <a:r>
              <a:rPr lang="en-US" dirty="0"/>
              <a:t>(Year) %&gt;%</a:t>
            </a:r>
          </a:p>
          <a:p>
            <a:pPr marL="0" indent="0">
              <a:lnSpc>
                <a:spcPct val="110000"/>
              </a:lnSpc>
              <a:buNone/>
            </a:pPr>
            <a:r>
              <a:rPr lang="en-US" dirty="0"/>
              <a:t>	</a:t>
            </a:r>
            <a:r>
              <a:rPr lang="en-US" dirty="0" err="1"/>
              <a:t>summarise</a:t>
            </a:r>
            <a:r>
              <a:rPr lang="en-US" dirty="0"/>
              <a:t>(</a:t>
            </a:r>
            <a:r>
              <a:rPr lang="en-US" dirty="0" err="1"/>
              <a:t>AvgGlblTemp</a:t>
            </a:r>
            <a:r>
              <a:rPr lang="en-US" dirty="0"/>
              <a:t> = mean(</a:t>
            </a:r>
            <a:r>
              <a:rPr lang="en-US" dirty="0" err="1"/>
              <a:t>LandAverageTemperature</a:t>
            </a:r>
            <a:r>
              <a:rPr lang="en-US" dirty="0"/>
              <a:t>)) -&gt; 	global_climate_1900_avg</a:t>
            </a:r>
          </a:p>
          <a:p>
            <a:pPr marL="0" indent="0">
              <a:lnSpc>
                <a:spcPct val="110000"/>
              </a:lnSpc>
              <a:buNone/>
            </a:pPr>
            <a:endParaRPr lang="en-US" dirty="0"/>
          </a:p>
          <a:p>
            <a:pPr>
              <a:lnSpc>
                <a:spcPct val="110000"/>
              </a:lnSpc>
            </a:pPr>
            <a:r>
              <a:rPr lang="en-US" dirty="0"/>
              <a:t>global_temp_country_1900 %&gt;%</a:t>
            </a:r>
          </a:p>
          <a:p>
            <a:pPr marL="0" indent="0">
              <a:lnSpc>
                <a:spcPct val="110000"/>
              </a:lnSpc>
              <a:buNone/>
            </a:pPr>
            <a:r>
              <a:rPr lang="en-US" dirty="0"/>
              <a:t>	</a:t>
            </a:r>
            <a:r>
              <a:rPr lang="en-US" dirty="0" err="1"/>
              <a:t>group_by</a:t>
            </a:r>
            <a:r>
              <a:rPr lang="en-US" dirty="0"/>
              <a:t>(Country) %&gt;%</a:t>
            </a:r>
          </a:p>
          <a:p>
            <a:pPr marL="0" indent="0">
              <a:lnSpc>
                <a:spcPct val="110000"/>
              </a:lnSpc>
              <a:buNone/>
            </a:pPr>
            <a:r>
              <a:rPr lang="en-US" dirty="0"/>
              <a:t>	</a:t>
            </a:r>
            <a:r>
              <a:rPr lang="en-US" dirty="0" err="1"/>
              <a:t>summarise</a:t>
            </a:r>
            <a:r>
              <a:rPr lang="en-US" dirty="0"/>
              <a:t>(</a:t>
            </a:r>
            <a:r>
              <a:rPr lang="en-US" dirty="0" err="1"/>
              <a:t>AvgCountryTemp</a:t>
            </a:r>
            <a:r>
              <a:rPr lang="en-US" dirty="0"/>
              <a:t> = mean(</a:t>
            </a:r>
            <a:r>
              <a:rPr lang="en-US" dirty="0" err="1"/>
              <a:t>AverageTemperature</a:t>
            </a:r>
            <a:r>
              <a:rPr lang="en-US" dirty="0"/>
              <a:t>)) -&gt; 	global_temp_country_1900_avg</a:t>
            </a:r>
          </a:p>
          <a:p>
            <a:pPr marL="0" indent="0">
              <a:lnSpc>
                <a:spcPct val="110000"/>
              </a:lnSpc>
              <a:buNone/>
            </a:pPr>
            <a:endParaRPr lang="en-US" dirty="0"/>
          </a:p>
          <a:p>
            <a:pPr>
              <a:lnSpc>
                <a:spcPct val="110000"/>
              </a:lnSpc>
            </a:pPr>
            <a:r>
              <a:rPr lang="en-US" dirty="0"/>
              <a:t>summary(global_climate_1900_avg)</a:t>
            </a:r>
          </a:p>
          <a:p>
            <a:pPr marL="0" indent="0">
              <a:lnSpc>
                <a:spcPct val="110000"/>
              </a:lnSpc>
              <a:buNone/>
            </a:pPr>
            <a:endParaRPr lang="en-US" dirty="0"/>
          </a:p>
        </p:txBody>
      </p:sp>
    </p:spTree>
    <p:extLst>
      <p:ext uri="{BB962C8B-B14F-4D97-AF65-F5344CB8AC3E}">
        <p14:creationId xmlns:p14="http://schemas.microsoft.com/office/powerpoint/2010/main" val="2201352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4" y="397844"/>
            <a:ext cx="8596668" cy="429928"/>
          </a:xfrm>
        </p:spPr>
        <p:txBody>
          <a:bodyPr>
            <a:noAutofit/>
          </a:bodyPr>
          <a:lstStyle/>
          <a:p>
            <a:r>
              <a:rPr lang="en-US" sz="2400" dirty="0"/>
              <a:t>Exploratory Analysis:</a:t>
            </a:r>
          </a:p>
        </p:txBody>
      </p:sp>
      <p:sp>
        <p:nvSpPr>
          <p:cNvPr id="5" name="Content Placeholder 2"/>
          <p:cNvSpPr>
            <a:spLocks noGrp="1"/>
          </p:cNvSpPr>
          <p:nvPr>
            <p:ph idx="1"/>
          </p:nvPr>
        </p:nvSpPr>
        <p:spPr>
          <a:xfrm>
            <a:off x="677334" y="1116531"/>
            <a:ext cx="8596668" cy="4924831"/>
          </a:xfrm>
        </p:spPr>
        <p:txBody>
          <a:bodyPr/>
          <a:lstStyle/>
          <a:p>
            <a:pPr>
              <a:lnSpc>
                <a:spcPct val="150000"/>
              </a:lnSpc>
            </a:pPr>
            <a:r>
              <a:rPr lang="en-US" dirty="0"/>
              <a:t>Once cleansed data is available, exploratory analysis has been performed.</a:t>
            </a:r>
          </a:p>
          <a:p>
            <a:pPr>
              <a:lnSpc>
                <a:spcPct val="150000"/>
              </a:lnSpc>
            </a:pPr>
            <a:r>
              <a:rPr lang="en-US" dirty="0"/>
              <a:t>As a part of this analysis, below tasks have been performed.</a:t>
            </a:r>
          </a:p>
          <a:p>
            <a:pPr lvl="1">
              <a:lnSpc>
                <a:spcPct val="150000"/>
              </a:lnSpc>
            </a:pPr>
            <a:r>
              <a:rPr lang="en-US" dirty="0"/>
              <a:t>Computed basic statistics of the data.</a:t>
            </a:r>
          </a:p>
          <a:p>
            <a:pPr lvl="1">
              <a:lnSpc>
                <a:spcPct val="150000"/>
              </a:lnSpc>
            </a:pPr>
            <a:r>
              <a:rPr lang="en-US" dirty="0"/>
              <a:t>Plotted histograms to understand the underlying distributions.</a:t>
            </a:r>
          </a:p>
          <a:p>
            <a:pPr lvl="1">
              <a:lnSpc>
                <a:spcPct val="150000"/>
              </a:lnSpc>
            </a:pPr>
            <a:r>
              <a:rPr lang="en-US" dirty="0"/>
              <a:t>Plotted several time series plots to understand the trends of historic temperatures.</a:t>
            </a:r>
          </a:p>
          <a:p>
            <a:pPr lvl="1">
              <a:lnSpc>
                <a:spcPct val="150000"/>
              </a:lnSpc>
            </a:pPr>
            <a:r>
              <a:rPr lang="en-US" dirty="0"/>
              <a:t>Plotted layer plots to compare different temperatures.</a:t>
            </a:r>
          </a:p>
          <a:p>
            <a:pPr lvl="1">
              <a:lnSpc>
                <a:spcPct val="150000"/>
              </a:lnSpc>
            </a:pPr>
            <a:r>
              <a:rPr lang="en-US" dirty="0"/>
              <a:t>Hypothesis test is conducted to check the existence of global warming.</a:t>
            </a:r>
          </a:p>
          <a:p>
            <a:pPr>
              <a:lnSpc>
                <a:spcPct val="150000"/>
              </a:lnSpc>
            </a:pPr>
            <a:endParaRPr lang="en-US" dirty="0"/>
          </a:p>
        </p:txBody>
      </p:sp>
    </p:spTree>
    <p:extLst>
      <p:ext uri="{BB962C8B-B14F-4D97-AF65-F5344CB8AC3E}">
        <p14:creationId xmlns:p14="http://schemas.microsoft.com/office/powerpoint/2010/main" val="1479448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0191" y="1411185"/>
            <a:ext cx="5297346" cy="3290124"/>
          </a:xfrm>
          <a:prstGeom prst="rect">
            <a:avLst/>
          </a:prstGeom>
        </p:spPr>
      </p:pic>
      <p:sp>
        <p:nvSpPr>
          <p:cNvPr id="4" name="Title 1"/>
          <p:cNvSpPr>
            <a:spLocks noGrp="1"/>
          </p:cNvSpPr>
          <p:nvPr>
            <p:ph type="title"/>
          </p:nvPr>
        </p:nvSpPr>
        <p:spPr>
          <a:xfrm>
            <a:off x="677334" y="609600"/>
            <a:ext cx="8596668" cy="526473"/>
          </a:xfrm>
        </p:spPr>
        <p:txBody>
          <a:bodyPr anchor="t">
            <a:normAutofit/>
          </a:bodyPr>
          <a:lstStyle/>
          <a:p>
            <a:r>
              <a:rPr lang="en-US" sz="2400" dirty="0"/>
              <a:t>Exploratory Analysis:</a:t>
            </a:r>
          </a:p>
        </p:txBody>
      </p:sp>
      <p:sp>
        <p:nvSpPr>
          <p:cNvPr id="5" name="Content Placeholder 2"/>
          <p:cNvSpPr>
            <a:spLocks noGrp="1"/>
          </p:cNvSpPr>
          <p:nvPr>
            <p:ph idx="1"/>
          </p:nvPr>
        </p:nvSpPr>
        <p:spPr>
          <a:xfrm>
            <a:off x="677334" y="1487055"/>
            <a:ext cx="3957349" cy="4422857"/>
          </a:xfrm>
        </p:spPr>
        <p:txBody>
          <a:bodyPr>
            <a:normAutofit/>
          </a:bodyPr>
          <a:lstStyle/>
          <a:p>
            <a:pPr algn="just"/>
            <a:r>
              <a:rPr lang="en-US" dirty="0"/>
              <a:t>‘USA Vs Global Temperatures’ graph represents Global temperatures and USA temperatures.</a:t>
            </a:r>
          </a:p>
          <a:p>
            <a:pPr algn="just"/>
            <a:r>
              <a:rPr lang="en-US" dirty="0"/>
              <a:t>Always the USA temperatures are bit higher or equal to the global temperatures till the year 1980.</a:t>
            </a:r>
          </a:p>
          <a:p>
            <a:pPr algn="just"/>
            <a:r>
              <a:rPr lang="en-US" dirty="0"/>
              <a:t>In recent years, the average temperature is rising drastically in the USA when compared with global average temperatures.</a:t>
            </a:r>
          </a:p>
          <a:p>
            <a:pPr algn="just"/>
            <a:endParaRPr lang="en-US" dirty="0"/>
          </a:p>
        </p:txBody>
      </p:sp>
    </p:spTree>
    <p:extLst>
      <p:ext uri="{BB962C8B-B14F-4D97-AF65-F5344CB8AC3E}">
        <p14:creationId xmlns:p14="http://schemas.microsoft.com/office/powerpoint/2010/main" val="4484434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docProps/app.xml><?xml version="1.0" encoding="utf-8"?>
<Properties xmlns="http://schemas.openxmlformats.org/officeDocument/2006/extended-properties" xmlns:vt="http://schemas.openxmlformats.org/officeDocument/2006/docPropsVTypes">
  <Template/>
  <TotalTime>2794</TotalTime>
  <Words>1702</Words>
  <Application>Microsoft Office PowerPoint</Application>
  <PresentationFormat>Widescreen</PresentationFormat>
  <Paragraphs>160</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Trebuchet MS</vt:lpstr>
      <vt:lpstr>Wingdings 3</vt:lpstr>
      <vt:lpstr>Facet</vt:lpstr>
      <vt:lpstr>Climate Change Analysis </vt:lpstr>
      <vt:lpstr>Agenda:</vt:lpstr>
      <vt:lpstr>Purpose:</vt:lpstr>
      <vt:lpstr>Introduction: History of Data</vt:lpstr>
      <vt:lpstr>Introduction:  Analysis Techniques</vt:lpstr>
      <vt:lpstr>Data Preparation:</vt:lpstr>
      <vt:lpstr>Data Preparation:</vt:lpstr>
      <vt:lpstr>Exploratory Analysis:</vt:lpstr>
      <vt:lpstr>Exploratory Analysis:</vt:lpstr>
      <vt:lpstr>Hypothesis Testing:</vt:lpstr>
      <vt:lpstr>Exploratory Analysis:</vt:lpstr>
      <vt:lpstr>Exploratory Analysis:</vt:lpstr>
      <vt:lpstr>Exploratory Analysis:</vt:lpstr>
      <vt:lpstr>Exploratory Analysis:</vt:lpstr>
      <vt:lpstr>Exploratory Analysis:</vt:lpstr>
      <vt:lpstr>Exploratory Analysis:</vt:lpstr>
      <vt:lpstr>Exploratory Analysis:</vt:lpstr>
      <vt:lpstr>Exploratory Analysis:</vt:lpstr>
      <vt:lpstr>Correlation:</vt:lpstr>
      <vt:lpstr>Forecasting:</vt:lpstr>
      <vt:lpstr>Forecasting:</vt:lpstr>
      <vt:lpstr>Forecasting:</vt:lpstr>
      <vt:lpstr>PowerPoint Presentation</vt:lpstr>
      <vt:lpstr>Forecasting:</vt:lpstr>
      <vt:lpstr>Clustering:</vt:lpstr>
      <vt:lpstr>Clustering:</vt:lpstr>
      <vt:lpstr>Clustering:</vt:lpstr>
      <vt:lpstr>Conclusion:</vt:lpstr>
      <vt:lpstr>Risks, Scope and Assumptions :</vt:lpstr>
      <vt:lpstr>Tools:</vt:lpstr>
      <vt:lpstr>Q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change Analysis CISC 520-90 Late Fall Department of Analytics Harrisburg University</dc:title>
  <dc:creator>Anil Kumar Pallekonda</dc:creator>
  <cp:lastModifiedBy>Anil Kumar Pallekonda</cp:lastModifiedBy>
  <cp:revision>189</cp:revision>
  <dcterms:created xsi:type="dcterms:W3CDTF">2017-02-12T00:39:13Z</dcterms:created>
  <dcterms:modified xsi:type="dcterms:W3CDTF">2017-02-16T00:48:21Z</dcterms:modified>
</cp:coreProperties>
</file>