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18F3-F0C8-42BB-9355-33227EE2783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58CD-718B-457C-B9B6-DD070F34D0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43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18F3-F0C8-42BB-9355-33227EE2783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58CD-718B-457C-B9B6-DD070F34D0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95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18F3-F0C8-42BB-9355-33227EE2783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58CD-718B-457C-B9B6-DD070F34D0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18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18F3-F0C8-42BB-9355-33227EE2783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58CD-718B-457C-B9B6-DD070F34D0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74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18F3-F0C8-42BB-9355-33227EE2783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58CD-718B-457C-B9B6-DD070F34D0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14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18F3-F0C8-42BB-9355-33227EE2783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58CD-718B-457C-B9B6-DD070F34D0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54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18F3-F0C8-42BB-9355-33227EE2783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58CD-718B-457C-B9B6-DD070F34D0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21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18F3-F0C8-42BB-9355-33227EE2783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58CD-718B-457C-B9B6-DD070F34D0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09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18F3-F0C8-42BB-9355-33227EE2783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58CD-718B-457C-B9B6-DD070F34D0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4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18F3-F0C8-42BB-9355-33227EE2783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58CD-718B-457C-B9B6-DD070F34D0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71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18F3-F0C8-42BB-9355-33227EE2783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58CD-718B-457C-B9B6-DD070F34D0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93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F18F3-F0C8-42BB-9355-33227EE2783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C58CD-718B-457C-B9B6-DD070F34D0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89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loud.google.com/solutions/devops/devops-tech-continuous-integration?hl=f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Gestion de version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857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quoi ça sert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gérer l'ensemble des versions d'un ou plusieurs fichiers et nécessite:</a:t>
            </a:r>
          </a:p>
          <a:p>
            <a:pPr lvl="1"/>
            <a:r>
              <a:rPr lang="fr-FR" dirty="0" smtClean="0"/>
              <a:t>Logiciel</a:t>
            </a:r>
          </a:p>
          <a:p>
            <a:pPr lvl="2"/>
            <a:r>
              <a:rPr lang="fr-FR" dirty="0" smtClean="0"/>
              <a:t>Agit sur une arborescence de fichiers afin de conserver toutes les versions des fichiers, ainsi que les différences entre les fichiers (historique)</a:t>
            </a:r>
          </a:p>
          <a:p>
            <a:pPr lvl="2"/>
            <a:r>
              <a:rPr lang="fr-FR" dirty="0"/>
              <a:t>T</a:t>
            </a:r>
            <a:r>
              <a:rPr lang="fr-FR" dirty="0" smtClean="0"/>
              <a:t>ravaille </a:t>
            </a:r>
            <a:r>
              <a:rPr lang="fr-FR" dirty="0"/>
              <a:t>par fusion de copies locale et distante, et non par écrasement de la version distante par la version locale.</a:t>
            </a:r>
            <a:endParaRPr lang="fr-FR" dirty="0" smtClean="0"/>
          </a:p>
          <a:p>
            <a:pPr lvl="1"/>
            <a:r>
              <a:rPr lang="fr-FR" dirty="0" smtClean="0"/>
              <a:t>Dépôt</a:t>
            </a:r>
          </a:p>
          <a:p>
            <a:pPr lvl="2"/>
            <a:r>
              <a:rPr lang="fr-FR" dirty="0"/>
              <a:t> </a:t>
            </a:r>
            <a:r>
              <a:rPr lang="fr-FR" dirty="0" smtClean="0"/>
              <a:t>Espace </a:t>
            </a:r>
            <a:r>
              <a:rPr lang="fr-FR" dirty="0"/>
              <a:t>de stockage public géré par le logiciel de gestion de </a:t>
            </a:r>
            <a:r>
              <a:rPr lang="fr-FR" dirty="0" smtClean="0"/>
              <a:t>version</a:t>
            </a:r>
          </a:p>
          <a:p>
            <a:r>
              <a:rPr lang="fr-FR" dirty="0" smtClean="0"/>
              <a:t>Travailler en équipe</a:t>
            </a:r>
          </a:p>
          <a:p>
            <a:r>
              <a:rPr lang="fr-FR" dirty="0" smtClean="0"/>
              <a:t>Support de branche en développement</a:t>
            </a:r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68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Reproductibilité</a:t>
            </a:r>
          </a:p>
          <a:p>
            <a:r>
              <a:rPr lang="fr-FR" dirty="0" smtClean="0"/>
              <a:t>Traçabilité</a:t>
            </a:r>
          </a:p>
          <a:p>
            <a:endParaRPr lang="fr-FR" dirty="0" smtClean="0"/>
          </a:p>
          <a:p>
            <a:r>
              <a:rPr lang="fr-FR" dirty="0" smtClean="0"/>
              <a:t>Avantage:</a:t>
            </a:r>
          </a:p>
          <a:p>
            <a:pPr lvl="1"/>
            <a:r>
              <a:rPr lang="fr-FR" dirty="0"/>
              <a:t>Reprise après </a:t>
            </a:r>
            <a:r>
              <a:rPr lang="fr-FR" dirty="0" smtClean="0"/>
              <a:t>sinistre</a:t>
            </a:r>
          </a:p>
          <a:p>
            <a:pPr lvl="1"/>
            <a:r>
              <a:rPr lang="fr-FR" dirty="0"/>
              <a:t>Possibilité de réaliser des </a:t>
            </a:r>
            <a:r>
              <a:rPr lang="fr-FR" dirty="0" smtClean="0"/>
              <a:t>audits</a:t>
            </a:r>
          </a:p>
          <a:p>
            <a:pPr lvl="1"/>
            <a:r>
              <a:rPr lang="fr-FR" dirty="0"/>
              <a:t>Qualité </a:t>
            </a:r>
            <a:r>
              <a:rPr lang="fr-FR" dirty="0" smtClean="0"/>
              <a:t>supérieure </a:t>
            </a:r>
          </a:p>
          <a:p>
            <a:pPr lvl="2"/>
            <a:r>
              <a:rPr lang="fr-FR" dirty="0" smtClean="0"/>
              <a:t>Si </a:t>
            </a:r>
            <a:r>
              <a:rPr lang="fr-FR" dirty="0"/>
              <a:t>préparation </a:t>
            </a:r>
            <a:r>
              <a:rPr lang="fr-FR" dirty="0" smtClean="0"/>
              <a:t>automatique =&gt; retour </a:t>
            </a:r>
            <a:r>
              <a:rPr lang="fr-FR" dirty="0"/>
              <a:t>plus </a:t>
            </a:r>
            <a:r>
              <a:rPr lang="fr-FR" dirty="0" smtClean="0"/>
              <a:t>rapide </a:t>
            </a:r>
            <a:r>
              <a:rPr lang="fr-FR" dirty="0"/>
              <a:t>sur l'impact de leurs modifications, </a:t>
            </a:r>
            <a:r>
              <a:rPr lang="fr-FR" dirty="0" smtClean="0"/>
              <a:t>permet </a:t>
            </a:r>
            <a:r>
              <a:rPr lang="fr-FR" dirty="0"/>
              <a:t>ainsi d'améliorer la </a:t>
            </a:r>
            <a:r>
              <a:rPr lang="fr-FR" dirty="0" smtClean="0"/>
              <a:t>qualité</a:t>
            </a:r>
          </a:p>
          <a:p>
            <a:pPr lvl="1"/>
            <a:r>
              <a:rPr lang="fr-FR" dirty="0"/>
              <a:t>Gestion de la </a:t>
            </a:r>
            <a:r>
              <a:rPr lang="fr-FR" dirty="0" smtClean="0"/>
              <a:t>capacité</a:t>
            </a:r>
          </a:p>
          <a:p>
            <a:pPr lvl="2"/>
            <a:r>
              <a:rPr lang="fr-FR" dirty="0" smtClean="0"/>
              <a:t>reproductions </a:t>
            </a:r>
            <a:r>
              <a:rPr lang="fr-FR" dirty="0"/>
              <a:t>des serveurs </a:t>
            </a:r>
            <a:r>
              <a:rPr lang="fr-FR" dirty="0" smtClean="0"/>
              <a:t>existants</a:t>
            </a:r>
          </a:p>
          <a:p>
            <a:pPr lvl="1"/>
            <a:r>
              <a:rPr lang="fr-FR" dirty="0"/>
              <a:t>Réponse aux </a:t>
            </a:r>
            <a:r>
              <a:rPr lang="fr-FR" dirty="0" smtClean="0"/>
              <a:t>défaillances</a:t>
            </a:r>
          </a:p>
          <a:p>
            <a:pPr lvl="2"/>
            <a:r>
              <a:rPr lang="fr-FR" dirty="0" smtClean="0"/>
              <a:t>possibilité de </a:t>
            </a:r>
            <a:r>
              <a:rPr lang="fr-FR" dirty="0" err="1" smtClean="0"/>
              <a:t>rollback</a:t>
            </a:r>
            <a:r>
              <a:rPr lang="fr-FR" dirty="0" smtClean="0"/>
              <a:t> rapide </a:t>
            </a:r>
            <a:r>
              <a:rPr lang="fr-FR" dirty="0"/>
              <a:t>et de manière fiable à un état de fonctionnement déjà </a:t>
            </a:r>
            <a:r>
              <a:rPr lang="fr-FR" dirty="0" smtClean="0"/>
              <a:t>validé.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585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Systèmes centralisés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seul </a:t>
            </a:r>
            <a:r>
              <a:rPr lang="fr-FR" dirty="0"/>
              <a:t>dépôt </a:t>
            </a:r>
            <a:r>
              <a:rPr lang="fr-FR" dirty="0" smtClean="0"/>
              <a:t>disponible</a:t>
            </a:r>
          </a:p>
          <a:p>
            <a:endParaRPr lang="fr-FR" dirty="0" smtClean="0"/>
          </a:p>
          <a:p>
            <a:r>
              <a:rPr lang="fr-FR" dirty="0" smtClean="0"/>
              <a:t>Avantage : </a:t>
            </a:r>
          </a:p>
          <a:p>
            <a:pPr lvl="1"/>
            <a:r>
              <a:rPr lang="fr-FR" dirty="0" smtClean="0"/>
              <a:t>Fiabilité</a:t>
            </a:r>
          </a:p>
          <a:p>
            <a:r>
              <a:rPr lang="fr-FR" dirty="0" smtClean="0"/>
              <a:t>Inconvénient :</a:t>
            </a:r>
          </a:p>
          <a:p>
            <a:pPr lvl="1"/>
            <a:r>
              <a:rPr lang="fr-FR" dirty="0" smtClean="0"/>
              <a:t>échanges entre les dépôts et entre les copies locales impossibles </a:t>
            </a:r>
          </a:p>
          <a:p>
            <a:pPr lvl="1"/>
            <a:r>
              <a:rPr lang="fr-FR" dirty="0" smtClean="0"/>
              <a:t>temps de mise à jour long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Ex</a:t>
            </a:r>
            <a:r>
              <a:rPr lang="fr-FR" dirty="0"/>
              <a:t> : </a:t>
            </a:r>
            <a:r>
              <a:rPr lang="fr-FR" dirty="0" smtClean="0"/>
              <a:t>CVS (Concurrent </a:t>
            </a:r>
            <a:r>
              <a:rPr lang="fr-FR" dirty="0"/>
              <a:t>Version Système) et </a:t>
            </a:r>
            <a:r>
              <a:rPr lang="fr-FR" dirty="0" smtClean="0"/>
              <a:t>Apache Subversion (SVN).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85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Systèmes décentralisés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Les </a:t>
            </a:r>
            <a:r>
              <a:rPr lang="fr-FR" dirty="0"/>
              <a:t>développeurs possèdent leurs propres dépôts et leur propre copie locale. 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Intérêt:</a:t>
            </a:r>
          </a:p>
          <a:p>
            <a:pPr lvl="1"/>
            <a:r>
              <a:rPr lang="fr-FR" dirty="0" smtClean="0"/>
              <a:t>communication </a:t>
            </a:r>
            <a:r>
              <a:rPr lang="fr-FR" dirty="0"/>
              <a:t>entre les dépôts locaux : possibilité de cloner ces dépôts et de « lire/écrire » depuis un dépôt vers un autre. </a:t>
            </a:r>
            <a:endParaRPr lang="fr-FR" dirty="0" smtClean="0"/>
          </a:p>
          <a:p>
            <a:pPr lvl="1"/>
            <a:r>
              <a:rPr lang="fr-FR" dirty="0" smtClean="0"/>
              <a:t>Possible </a:t>
            </a:r>
            <a:r>
              <a:rPr lang="fr-FR" dirty="0"/>
              <a:t>de travailler hors connexion. </a:t>
            </a:r>
            <a:endParaRPr lang="fr-FR" dirty="0" smtClean="0"/>
          </a:p>
          <a:p>
            <a:pPr lvl="2"/>
            <a:r>
              <a:rPr lang="fr-FR" dirty="0"/>
              <a:t>C</a:t>
            </a:r>
            <a:r>
              <a:rPr lang="fr-FR" dirty="0" smtClean="0"/>
              <a:t>hacun </a:t>
            </a:r>
            <a:r>
              <a:rPr lang="fr-FR" dirty="0"/>
              <a:t>peut travailler à son rythme sur son dépôt local </a:t>
            </a:r>
            <a:endParaRPr lang="fr-FR" dirty="0" smtClean="0"/>
          </a:p>
          <a:p>
            <a:pPr lvl="2"/>
            <a:r>
              <a:rPr lang="fr-FR" dirty="0" smtClean="0"/>
              <a:t>Plus </a:t>
            </a:r>
            <a:r>
              <a:rPr lang="fr-FR" dirty="0"/>
              <a:t>de sécurité, car il n’y a pas qu’un seul dépôt de référence, mais plusieurs</a:t>
            </a:r>
            <a:r>
              <a:rPr lang="fr-FR" dirty="0" smtClean="0"/>
              <a:t>.</a:t>
            </a:r>
          </a:p>
          <a:p>
            <a:pPr lvl="2"/>
            <a:endParaRPr lang="fr-FR" dirty="0"/>
          </a:p>
          <a:p>
            <a:r>
              <a:rPr lang="fr-FR" dirty="0"/>
              <a:t>Exemple de logiciels de gestion de version </a:t>
            </a:r>
            <a:r>
              <a:rPr lang="fr-FR" dirty="0" smtClean="0"/>
              <a:t>décentralisée</a:t>
            </a:r>
            <a:r>
              <a:rPr lang="fr-FR" dirty="0"/>
              <a:t> : GNU Arch, </a:t>
            </a:r>
            <a:r>
              <a:rPr lang="fr-FR" dirty="0" smtClean="0"/>
              <a:t>Git</a:t>
            </a:r>
            <a:r>
              <a:rPr lang="fr-FR" dirty="0"/>
              <a:t> et </a:t>
            </a:r>
            <a:r>
              <a:rPr lang="fr-FR" dirty="0" err="1"/>
              <a:t>Mercurial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693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Sa position dans le projet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9"/>
            <a:ext cx="10776438" cy="929420"/>
          </a:xfrm>
        </p:spPr>
        <p:txBody>
          <a:bodyPr>
            <a:normAutofit/>
          </a:bodyPr>
          <a:lstStyle/>
          <a:p>
            <a:r>
              <a:rPr lang="fr-FR" dirty="0" smtClean="0"/>
              <a:t> En fait, </a:t>
            </a:r>
            <a:r>
              <a:rPr lang="fr-FR" dirty="0" smtClean="0">
                <a:hlinkClick r:id="rId2"/>
              </a:rPr>
              <a:t>l'automatisation </a:t>
            </a:r>
            <a:r>
              <a:rPr lang="fr-FR" dirty="0">
                <a:hlinkClick r:id="rId2"/>
              </a:rPr>
              <a:t>et l'intégration continue</a:t>
            </a:r>
            <a:r>
              <a:rPr lang="fr-FR" dirty="0"/>
              <a:t> reposent sur </a:t>
            </a:r>
            <a:r>
              <a:rPr lang="fr-FR" dirty="0" smtClean="0"/>
              <a:t>ces fichiers pour le </a:t>
            </a:r>
            <a:r>
              <a:rPr lang="fr-FR" dirty="0"/>
              <a:t>code source de l'automatisation elle-même</a:t>
            </a:r>
            <a:endParaRPr lang="fr-FR" dirty="0"/>
          </a:p>
        </p:txBody>
      </p:sp>
      <p:pic>
        <p:nvPicPr>
          <p:cNvPr id="2050" name="Picture 2" descr="DevOps pour un accompagnement expert de vos applic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52" y="3602648"/>
            <a:ext cx="4687146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rchestration des changements SAP en mode DevOps - Invar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92" y="3825630"/>
            <a:ext cx="4700327" cy="212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0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du code source – cas concret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96154" y="1825625"/>
            <a:ext cx="4765431" cy="4351338"/>
          </a:xfrm>
        </p:spPr>
        <p:txBody>
          <a:bodyPr/>
          <a:lstStyle/>
          <a:p>
            <a:r>
              <a:rPr lang="fr-FR" dirty="0" smtClean="0"/>
              <a:t>Master (Git) / </a:t>
            </a:r>
            <a:r>
              <a:rPr lang="fr-FR" dirty="0" err="1" smtClean="0"/>
              <a:t>Trunk</a:t>
            </a:r>
            <a:r>
              <a:rPr lang="fr-FR" dirty="0" smtClean="0"/>
              <a:t> (SVN)</a:t>
            </a:r>
          </a:p>
          <a:p>
            <a:pPr lvl="1"/>
            <a:r>
              <a:rPr lang="fr-FR" dirty="0" smtClean="0"/>
              <a:t>Souvent destinée a la </a:t>
            </a:r>
            <a:r>
              <a:rPr lang="fr-FR" smtClean="0"/>
              <a:t>Prod</a:t>
            </a:r>
            <a:endParaRPr lang="fr-FR" dirty="0" smtClean="0"/>
          </a:p>
          <a:p>
            <a:pPr lvl="1"/>
            <a:r>
              <a:rPr lang="fr-FR" dirty="0" smtClean="0"/>
              <a:t>Releases (Tag)</a:t>
            </a:r>
          </a:p>
          <a:p>
            <a:pPr lvl="1"/>
            <a:r>
              <a:rPr lang="fr-FR" dirty="0" smtClean="0"/>
              <a:t>Branches</a:t>
            </a:r>
          </a:p>
          <a:p>
            <a:pPr lvl="2"/>
            <a:r>
              <a:rPr lang="fr-FR" dirty="0" smtClean="0"/>
              <a:t>Corrections</a:t>
            </a:r>
          </a:p>
          <a:p>
            <a:pPr lvl="2"/>
            <a:r>
              <a:rPr lang="fr-FR" dirty="0" smtClean="0"/>
              <a:t>Evolutions</a:t>
            </a:r>
          </a:p>
          <a:p>
            <a:pPr lvl="2"/>
            <a:endParaRPr lang="fr-FR" dirty="0"/>
          </a:p>
          <a:p>
            <a:r>
              <a:rPr lang="fr-FR" dirty="0" err="1" smtClean="0"/>
              <a:t>Merge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On reporte les modifications</a:t>
            </a:r>
            <a:endParaRPr lang="fr-FR" dirty="0"/>
          </a:p>
        </p:txBody>
      </p:sp>
      <p:pic>
        <p:nvPicPr>
          <p:cNvPr id="1028" name="Picture 4" descr="https://upload.wikimedia.org/wikipedia/commons/thumb/a/af/Revision_controlled_project_visualization-2010-24-02.svg/220px-Revision_controlled_project_visualization-2010-24-0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398" y="1429543"/>
            <a:ext cx="20955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 modèle de branches Git efficace | Frank Taillandi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28" y="1877808"/>
            <a:ext cx="3150333" cy="424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1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217</Words>
  <Application>Microsoft Office PowerPoint</Application>
  <PresentationFormat>Grand écran</PresentationFormat>
  <Paragraphs>55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Gestion de version</vt:lpstr>
      <vt:lpstr>A quoi ça sert ?</vt:lpstr>
      <vt:lpstr>Pourquoi ?</vt:lpstr>
      <vt:lpstr>Systèmes centralisés</vt:lpstr>
      <vt:lpstr>Systèmes décentralisés</vt:lpstr>
      <vt:lpstr>Sa position dans le projet </vt:lpstr>
      <vt:lpstr>Gestion du code source – cas concret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version</dc:title>
  <dc:creator>ib</dc:creator>
  <cp:lastModifiedBy>ib</cp:lastModifiedBy>
  <cp:revision>11</cp:revision>
  <dcterms:created xsi:type="dcterms:W3CDTF">2021-03-30T07:29:15Z</dcterms:created>
  <dcterms:modified xsi:type="dcterms:W3CDTF">2021-03-30T08:27:33Z</dcterms:modified>
</cp:coreProperties>
</file>