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0" r:id="rId1"/>
  </p:sldMasterIdLst>
  <p:notesMasterIdLst>
    <p:notesMasterId r:id="rId38"/>
  </p:notesMasterIdLst>
  <p:sldIdLst>
    <p:sldId id="256" r:id="rId2"/>
    <p:sldId id="289" r:id="rId3"/>
    <p:sldId id="257" r:id="rId4"/>
    <p:sldId id="259" r:id="rId5"/>
    <p:sldId id="260" r:id="rId6"/>
    <p:sldId id="261" r:id="rId7"/>
    <p:sldId id="262" r:id="rId8"/>
    <p:sldId id="263" r:id="rId9"/>
    <p:sldId id="282" r:id="rId10"/>
    <p:sldId id="264" r:id="rId11"/>
    <p:sldId id="258" r:id="rId12"/>
    <p:sldId id="265" r:id="rId13"/>
    <p:sldId id="266" r:id="rId14"/>
    <p:sldId id="277" r:id="rId15"/>
    <p:sldId id="290" r:id="rId16"/>
    <p:sldId id="268" r:id="rId17"/>
    <p:sldId id="270" r:id="rId18"/>
    <p:sldId id="269" r:id="rId19"/>
    <p:sldId id="280" r:id="rId20"/>
    <p:sldId id="281" r:id="rId21"/>
    <p:sldId id="291" r:id="rId22"/>
    <p:sldId id="284" r:id="rId23"/>
    <p:sldId id="271" r:id="rId24"/>
    <p:sldId id="285" r:id="rId25"/>
    <p:sldId id="279" r:id="rId26"/>
    <p:sldId id="272" r:id="rId27"/>
    <p:sldId id="286" r:id="rId28"/>
    <p:sldId id="278" r:id="rId29"/>
    <p:sldId id="287" r:id="rId30"/>
    <p:sldId id="267" r:id="rId31"/>
    <p:sldId id="273" r:id="rId32"/>
    <p:sldId id="288" r:id="rId33"/>
    <p:sldId id="275" r:id="rId34"/>
    <p:sldId id="292" r:id="rId35"/>
    <p:sldId id="276"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p:restoredTop sz="94626"/>
  </p:normalViewPr>
  <p:slideViewPr>
    <p:cSldViewPr snapToGrid="0" snapToObjects="1">
      <p:cViewPr varScale="1">
        <p:scale>
          <a:sx n="110" d="100"/>
          <a:sy n="110" d="100"/>
        </p:scale>
        <p:origin x="1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5743D-4539-1541-B550-56ECEAF351C7}" type="datetimeFigureOut">
              <a:rPr lang="en-US" smtClean="0"/>
              <a:t>4/25/19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9060C-2561-D64F-A785-044AEEAE0795}" type="slidenum">
              <a:rPr lang="en-US" smtClean="0"/>
              <a:t>‹#›</a:t>
            </a:fld>
            <a:endParaRPr lang="en-US"/>
          </a:p>
        </p:txBody>
      </p:sp>
    </p:spTree>
    <p:extLst>
      <p:ext uri="{BB962C8B-B14F-4D97-AF65-F5344CB8AC3E}">
        <p14:creationId xmlns:p14="http://schemas.microsoft.com/office/powerpoint/2010/main" val="2585576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most important things to understand before you start working with API’s</a:t>
            </a:r>
          </a:p>
        </p:txBody>
      </p:sp>
      <p:sp>
        <p:nvSpPr>
          <p:cNvPr id="4" name="Slide Number Placeholder 3"/>
          <p:cNvSpPr>
            <a:spLocks noGrp="1"/>
          </p:cNvSpPr>
          <p:nvPr>
            <p:ph type="sldNum" sz="quarter" idx="5"/>
          </p:nvPr>
        </p:nvSpPr>
        <p:spPr/>
        <p:txBody>
          <a:bodyPr/>
          <a:lstStyle/>
          <a:p>
            <a:fld id="{69F9060C-2561-D64F-A785-044AEEAE0795}" type="slidenum">
              <a:rPr lang="en-US" smtClean="0"/>
              <a:t>3</a:t>
            </a:fld>
            <a:endParaRPr lang="en-US"/>
          </a:p>
        </p:txBody>
      </p:sp>
    </p:spTree>
    <p:extLst>
      <p:ext uri="{BB962C8B-B14F-4D97-AF65-F5344CB8AC3E}">
        <p14:creationId xmlns:p14="http://schemas.microsoft.com/office/powerpoint/2010/main" val="3857753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simplest case of an API: the CLI</a:t>
            </a:r>
          </a:p>
        </p:txBody>
      </p:sp>
      <p:sp>
        <p:nvSpPr>
          <p:cNvPr id="4" name="Slide Number Placeholder 3"/>
          <p:cNvSpPr>
            <a:spLocks noGrp="1"/>
          </p:cNvSpPr>
          <p:nvPr>
            <p:ph type="sldNum" sz="quarter" idx="5"/>
          </p:nvPr>
        </p:nvSpPr>
        <p:spPr/>
        <p:txBody>
          <a:bodyPr/>
          <a:lstStyle/>
          <a:p>
            <a:fld id="{69F9060C-2561-D64F-A785-044AEEAE0795}" type="slidenum">
              <a:rPr lang="en-US" smtClean="0"/>
              <a:t>12</a:t>
            </a:fld>
            <a:endParaRPr lang="en-US"/>
          </a:p>
        </p:txBody>
      </p:sp>
    </p:spTree>
    <p:extLst>
      <p:ext uri="{BB962C8B-B14F-4D97-AF65-F5344CB8AC3E}">
        <p14:creationId xmlns:p14="http://schemas.microsoft.com/office/powerpoint/2010/main" val="271117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9060C-2561-D64F-A785-044AEEAE0795}" type="slidenum">
              <a:rPr lang="en-US" smtClean="0"/>
              <a:t>13</a:t>
            </a:fld>
            <a:endParaRPr lang="en-US"/>
          </a:p>
        </p:txBody>
      </p:sp>
    </p:spTree>
    <p:extLst>
      <p:ext uri="{BB962C8B-B14F-4D97-AF65-F5344CB8AC3E}">
        <p14:creationId xmlns:p14="http://schemas.microsoft.com/office/powerpoint/2010/main" val="103770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Follows from man pages for bash commands.</a:t>
            </a:r>
          </a:p>
        </p:txBody>
      </p:sp>
      <p:sp>
        <p:nvSpPr>
          <p:cNvPr id="4" name="Slide Number Placeholder 3"/>
          <p:cNvSpPr>
            <a:spLocks noGrp="1"/>
          </p:cNvSpPr>
          <p:nvPr>
            <p:ph type="sldNum" sz="quarter" idx="5"/>
          </p:nvPr>
        </p:nvSpPr>
        <p:spPr/>
        <p:txBody>
          <a:bodyPr/>
          <a:lstStyle/>
          <a:p>
            <a:fld id="{69F9060C-2561-D64F-A785-044AEEAE0795}" type="slidenum">
              <a:rPr lang="en-US" smtClean="0"/>
              <a:t>16</a:t>
            </a:fld>
            <a:endParaRPr lang="en-US"/>
          </a:p>
        </p:txBody>
      </p:sp>
    </p:spTree>
    <p:extLst>
      <p:ext uri="{BB962C8B-B14F-4D97-AF65-F5344CB8AC3E}">
        <p14:creationId xmlns:p14="http://schemas.microsoft.com/office/powerpoint/2010/main" val="300291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API’s: in order to understand what an API is, you have to understand code libraries. </a:t>
            </a:r>
          </a:p>
        </p:txBody>
      </p:sp>
      <p:sp>
        <p:nvSpPr>
          <p:cNvPr id="4" name="Slide Number Placeholder 3"/>
          <p:cNvSpPr>
            <a:spLocks noGrp="1"/>
          </p:cNvSpPr>
          <p:nvPr>
            <p:ph type="sldNum" sz="quarter" idx="5"/>
          </p:nvPr>
        </p:nvSpPr>
        <p:spPr/>
        <p:txBody>
          <a:bodyPr/>
          <a:lstStyle/>
          <a:p>
            <a:fld id="{69F9060C-2561-D64F-A785-044AEEAE0795}" type="slidenum">
              <a:rPr lang="en-US" smtClean="0"/>
              <a:t>23</a:t>
            </a:fld>
            <a:endParaRPr lang="en-US"/>
          </a:p>
        </p:txBody>
      </p:sp>
    </p:spTree>
    <p:extLst>
      <p:ext uri="{BB962C8B-B14F-4D97-AF65-F5344CB8AC3E}">
        <p14:creationId xmlns:p14="http://schemas.microsoft.com/office/powerpoint/2010/main" val="237193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it’s different from CLI which is not language-dependent. It is called by a program, not a user: hence </a:t>
            </a:r>
            <a:r>
              <a:rPr lang="en-US" u="sng" dirty="0"/>
              <a:t>Application</a:t>
            </a:r>
            <a:r>
              <a:rPr lang="en-US" dirty="0"/>
              <a:t> Program </a:t>
            </a:r>
            <a:r>
              <a:rPr lang="en-US" dirty="0" err="1"/>
              <a:t>Interfacce</a:t>
            </a:r>
            <a:r>
              <a:rPr lang="en-US" dirty="0"/>
              <a:t>.</a:t>
            </a:r>
          </a:p>
        </p:txBody>
      </p:sp>
      <p:sp>
        <p:nvSpPr>
          <p:cNvPr id="4" name="Slide Number Placeholder 3"/>
          <p:cNvSpPr>
            <a:spLocks noGrp="1"/>
          </p:cNvSpPr>
          <p:nvPr>
            <p:ph type="sldNum" sz="quarter" idx="5"/>
          </p:nvPr>
        </p:nvSpPr>
        <p:spPr/>
        <p:txBody>
          <a:bodyPr/>
          <a:lstStyle/>
          <a:p>
            <a:fld id="{69F9060C-2561-D64F-A785-044AEEAE0795}" type="slidenum">
              <a:rPr lang="en-US" smtClean="0"/>
              <a:t>24</a:t>
            </a:fld>
            <a:endParaRPr lang="en-US"/>
          </a:p>
        </p:txBody>
      </p:sp>
    </p:spTree>
    <p:extLst>
      <p:ext uri="{BB962C8B-B14F-4D97-AF65-F5344CB8AC3E}">
        <p14:creationId xmlns:p14="http://schemas.microsoft.com/office/powerpoint/2010/main" val="3038419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Programs are collections of functions. Libraries contain functions too: those functions that you want to reuse and share.</a:t>
            </a:r>
          </a:p>
          <a:p>
            <a:r>
              <a:rPr lang="en-US" dirty="0"/>
              <a:t>When you link in a library, it is as if the functions you are calling in that library were included in your source code file. </a:t>
            </a:r>
          </a:p>
          <a:p>
            <a:r>
              <a:rPr lang="en-US" dirty="0"/>
              <a:t>Two types of libraries: standard and 3’d party.</a:t>
            </a:r>
          </a:p>
        </p:txBody>
      </p:sp>
      <p:sp>
        <p:nvSpPr>
          <p:cNvPr id="4" name="Slide Number Placeholder 3"/>
          <p:cNvSpPr>
            <a:spLocks noGrp="1"/>
          </p:cNvSpPr>
          <p:nvPr>
            <p:ph type="sldNum" sz="quarter" idx="5"/>
          </p:nvPr>
        </p:nvSpPr>
        <p:spPr/>
        <p:txBody>
          <a:bodyPr/>
          <a:lstStyle/>
          <a:p>
            <a:fld id="{69F9060C-2561-D64F-A785-044AEEAE0795}" type="slidenum">
              <a:rPr lang="en-US" smtClean="0"/>
              <a:t>25</a:t>
            </a:fld>
            <a:endParaRPr lang="en-US"/>
          </a:p>
        </p:txBody>
      </p:sp>
    </p:spTree>
    <p:extLst>
      <p:ext uri="{BB962C8B-B14F-4D97-AF65-F5344CB8AC3E}">
        <p14:creationId xmlns:p14="http://schemas.microsoft.com/office/powerpoint/2010/main" val="870162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t>
            </a:r>
            <a:r>
              <a:rPr lang="en-US" dirty="0" err="1"/>
              <a:t>stdio</a:t>
            </a:r>
            <a:r>
              <a:rPr lang="en-US" dirty="0"/>
              <a:t> is the header file. That header file contains a declaration for </a:t>
            </a:r>
            <a:r>
              <a:rPr lang="en-US" dirty="0" err="1"/>
              <a:t>printf</a:t>
            </a:r>
            <a:r>
              <a:rPr lang="en-US" dirty="0"/>
              <a:t>. You can call that function without actually knowing what statements make up the body of that function.</a:t>
            </a:r>
          </a:p>
          <a:p>
            <a:r>
              <a:rPr lang="en-US" dirty="0"/>
              <a:t>Early programming languages included i/o functions, but by putting it in a library, you can make it o/s </a:t>
            </a:r>
            <a:r>
              <a:rPr lang="en-US"/>
              <a:t>and processor </a:t>
            </a:r>
            <a:r>
              <a:rPr lang="en-US" dirty="0"/>
              <a:t>independent. </a:t>
            </a:r>
          </a:p>
        </p:txBody>
      </p:sp>
      <p:sp>
        <p:nvSpPr>
          <p:cNvPr id="4" name="Slide Number Placeholder 3"/>
          <p:cNvSpPr>
            <a:spLocks noGrp="1"/>
          </p:cNvSpPr>
          <p:nvPr>
            <p:ph type="sldNum" sz="quarter" idx="5"/>
          </p:nvPr>
        </p:nvSpPr>
        <p:spPr/>
        <p:txBody>
          <a:bodyPr/>
          <a:lstStyle/>
          <a:p>
            <a:fld id="{69F9060C-2561-D64F-A785-044AEEAE0795}" type="slidenum">
              <a:rPr lang="en-US" smtClean="0"/>
              <a:t>26</a:t>
            </a:fld>
            <a:endParaRPr lang="en-US"/>
          </a:p>
        </p:txBody>
      </p:sp>
    </p:spTree>
    <p:extLst>
      <p:ext uri="{BB962C8B-B14F-4D97-AF65-F5344CB8AC3E}">
        <p14:creationId xmlns:p14="http://schemas.microsoft.com/office/powerpoint/2010/main" val="66420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is interface between computer hardware and the application that runs on that hardware.</a:t>
            </a:r>
          </a:p>
        </p:txBody>
      </p:sp>
      <p:sp>
        <p:nvSpPr>
          <p:cNvPr id="4" name="Slide Number Placeholder 3"/>
          <p:cNvSpPr>
            <a:spLocks noGrp="1"/>
          </p:cNvSpPr>
          <p:nvPr>
            <p:ph type="sldNum" sz="quarter" idx="5"/>
          </p:nvPr>
        </p:nvSpPr>
        <p:spPr/>
        <p:txBody>
          <a:bodyPr/>
          <a:lstStyle/>
          <a:p>
            <a:fld id="{69F9060C-2561-D64F-A785-044AEEAE0795}" type="slidenum">
              <a:rPr lang="en-US" smtClean="0"/>
              <a:t>27</a:t>
            </a:fld>
            <a:endParaRPr lang="en-US"/>
          </a:p>
        </p:txBody>
      </p:sp>
    </p:spTree>
    <p:extLst>
      <p:ext uri="{BB962C8B-B14F-4D97-AF65-F5344CB8AC3E}">
        <p14:creationId xmlns:p14="http://schemas.microsoft.com/office/powerpoint/2010/main" val="313343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published by the airlines helps </a:t>
            </a:r>
            <a:r>
              <a:rPr lang="en-US" dirty="0" err="1"/>
              <a:t>CheapTravel</a:t>
            </a:r>
            <a:r>
              <a:rPr lang="en-US" dirty="0"/>
              <a:t> to get information about available flights and prices, and to display that information to the user. Discuss call and diff from command syntax.</a:t>
            </a:r>
          </a:p>
        </p:txBody>
      </p:sp>
      <p:sp>
        <p:nvSpPr>
          <p:cNvPr id="4" name="Slide Number Placeholder 3"/>
          <p:cNvSpPr>
            <a:spLocks noGrp="1"/>
          </p:cNvSpPr>
          <p:nvPr>
            <p:ph type="sldNum" sz="quarter" idx="5"/>
          </p:nvPr>
        </p:nvSpPr>
        <p:spPr/>
        <p:txBody>
          <a:bodyPr/>
          <a:lstStyle/>
          <a:p>
            <a:fld id="{69F9060C-2561-D64F-A785-044AEEAE0795}" type="slidenum">
              <a:rPr lang="en-US" smtClean="0"/>
              <a:t>28</a:t>
            </a:fld>
            <a:endParaRPr lang="en-US"/>
          </a:p>
        </p:txBody>
      </p:sp>
    </p:spTree>
    <p:extLst>
      <p:ext uri="{BB962C8B-B14F-4D97-AF65-F5344CB8AC3E}">
        <p14:creationId xmlns:p14="http://schemas.microsoft.com/office/powerpoint/2010/main" val="256311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Note the diff between who uses CLI and API; 2. note the difference between  the language independent command and the language dependent function call: means you need to understand types.</a:t>
            </a:r>
          </a:p>
          <a:p>
            <a:pPr marL="228600" indent="-228600">
              <a:buAutoNum type="arabicPeriod"/>
            </a:pPr>
            <a:r>
              <a:rPr lang="en-US" dirty="0"/>
              <a:t>If you did not have the type declarations, the compiler would not be able to know what you mean by a given input. </a:t>
            </a:r>
          </a:p>
        </p:txBody>
      </p:sp>
      <p:sp>
        <p:nvSpPr>
          <p:cNvPr id="4" name="Slide Number Placeholder 3"/>
          <p:cNvSpPr>
            <a:spLocks noGrp="1"/>
          </p:cNvSpPr>
          <p:nvPr>
            <p:ph type="sldNum" sz="quarter" idx="5"/>
          </p:nvPr>
        </p:nvSpPr>
        <p:spPr/>
        <p:txBody>
          <a:bodyPr/>
          <a:lstStyle/>
          <a:p>
            <a:fld id="{69F9060C-2561-D64F-A785-044AEEAE0795}" type="slidenum">
              <a:rPr lang="en-US" smtClean="0"/>
              <a:t>29</a:t>
            </a:fld>
            <a:endParaRPr lang="en-US"/>
          </a:p>
        </p:txBody>
      </p:sp>
    </p:spTree>
    <p:extLst>
      <p:ext uri="{BB962C8B-B14F-4D97-AF65-F5344CB8AC3E}">
        <p14:creationId xmlns:p14="http://schemas.microsoft.com/office/powerpoint/2010/main" val="167317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physical interface…</a:t>
            </a:r>
          </a:p>
        </p:txBody>
      </p:sp>
      <p:sp>
        <p:nvSpPr>
          <p:cNvPr id="4" name="Slide Number Placeholder 3"/>
          <p:cNvSpPr>
            <a:spLocks noGrp="1"/>
          </p:cNvSpPr>
          <p:nvPr>
            <p:ph type="sldNum" sz="quarter" idx="5"/>
          </p:nvPr>
        </p:nvSpPr>
        <p:spPr/>
        <p:txBody>
          <a:bodyPr/>
          <a:lstStyle/>
          <a:p>
            <a:fld id="{69F9060C-2561-D64F-A785-044AEEAE0795}" type="slidenum">
              <a:rPr lang="en-US" smtClean="0"/>
              <a:t>4</a:t>
            </a:fld>
            <a:endParaRPr lang="en-US"/>
          </a:p>
        </p:txBody>
      </p:sp>
    </p:spTree>
    <p:extLst>
      <p:ext uri="{BB962C8B-B14F-4D97-AF65-F5344CB8AC3E}">
        <p14:creationId xmlns:p14="http://schemas.microsoft.com/office/powerpoint/2010/main" val="3810077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saw from the </a:t>
            </a:r>
            <a:r>
              <a:rPr lang="en-US" dirty="0" err="1"/>
              <a:t>getFare</a:t>
            </a:r>
            <a:r>
              <a:rPr lang="en-US" dirty="0"/>
              <a:t> declaration, each parameter is typed. And the types are more complicated than the ones normally needed for a CLI command.</a:t>
            </a:r>
          </a:p>
        </p:txBody>
      </p:sp>
      <p:sp>
        <p:nvSpPr>
          <p:cNvPr id="4" name="Slide Number Placeholder 3"/>
          <p:cNvSpPr>
            <a:spLocks noGrp="1"/>
          </p:cNvSpPr>
          <p:nvPr>
            <p:ph type="sldNum" sz="quarter" idx="5"/>
          </p:nvPr>
        </p:nvSpPr>
        <p:spPr/>
        <p:txBody>
          <a:bodyPr/>
          <a:lstStyle/>
          <a:p>
            <a:fld id="{69F9060C-2561-D64F-A785-044AEEAE0795}" type="slidenum">
              <a:rPr lang="en-US" smtClean="0"/>
              <a:t>30</a:t>
            </a:fld>
            <a:endParaRPr lang="en-US"/>
          </a:p>
        </p:txBody>
      </p:sp>
    </p:spTree>
    <p:extLst>
      <p:ext uri="{BB962C8B-B14F-4D97-AF65-F5344CB8AC3E}">
        <p14:creationId xmlns:p14="http://schemas.microsoft.com/office/powerpoint/2010/main" val="116348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 call does, limitations; related functions.</a:t>
            </a:r>
          </a:p>
        </p:txBody>
      </p:sp>
      <p:sp>
        <p:nvSpPr>
          <p:cNvPr id="4" name="Slide Number Placeholder 3"/>
          <p:cNvSpPr>
            <a:spLocks noGrp="1"/>
          </p:cNvSpPr>
          <p:nvPr>
            <p:ph type="sldNum" sz="quarter" idx="5"/>
          </p:nvPr>
        </p:nvSpPr>
        <p:spPr/>
        <p:txBody>
          <a:bodyPr/>
          <a:lstStyle/>
          <a:p>
            <a:fld id="{69F9060C-2561-D64F-A785-044AEEAE0795}" type="slidenum">
              <a:rPr lang="en-US" smtClean="0"/>
              <a:t>33</a:t>
            </a:fld>
            <a:endParaRPr lang="en-US"/>
          </a:p>
        </p:txBody>
      </p:sp>
    </p:spTree>
    <p:extLst>
      <p:ext uri="{BB962C8B-B14F-4D97-AF65-F5344CB8AC3E}">
        <p14:creationId xmlns:p14="http://schemas.microsoft.com/office/powerpoint/2010/main" val="3345437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Explains why this function and what to do next depending on what is returned.</a:t>
            </a:r>
          </a:p>
        </p:txBody>
      </p:sp>
      <p:sp>
        <p:nvSpPr>
          <p:cNvPr id="4" name="Slide Number Placeholder 3"/>
          <p:cNvSpPr>
            <a:spLocks noGrp="1"/>
          </p:cNvSpPr>
          <p:nvPr>
            <p:ph type="sldNum" sz="quarter" idx="5"/>
          </p:nvPr>
        </p:nvSpPr>
        <p:spPr/>
        <p:txBody>
          <a:bodyPr/>
          <a:lstStyle/>
          <a:p>
            <a:fld id="{69F9060C-2561-D64F-A785-044AEEAE0795}" type="slidenum">
              <a:rPr lang="en-US" smtClean="0"/>
              <a:t>36</a:t>
            </a:fld>
            <a:endParaRPr lang="en-US"/>
          </a:p>
        </p:txBody>
      </p:sp>
    </p:spTree>
    <p:extLst>
      <p:ext uri="{BB962C8B-B14F-4D97-AF65-F5344CB8AC3E}">
        <p14:creationId xmlns:p14="http://schemas.microsoft.com/office/powerpoint/2010/main" val="361058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we could speak to Siri…</a:t>
            </a:r>
          </a:p>
        </p:txBody>
      </p:sp>
      <p:sp>
        <p:nvSpPr>
          <p:cNvPr id="4" name="Slide Number Placeholder 3"/>
          <p:cNvSpPr>
            <a:spLocks noGrp="1"/>
          </p:cNvSpPr>
          <p:nvPr>
            <p:ph type="sldNum" sz="quarter" idx="5"/>
          </p:nvPr>
        </p:nvSpPr>
        <p:spPr/>
        <p:txBody>
          <a:bodyPr/>
          <a:lstStyle/>
          <a:p>
            <a:fld id="{69F9060C-2561-D64F-A785-044AEEAE0795}" type="slidenum">
              <a:rPr lang="en-US" smtClean="0"/>
              <a:t>5</a:t>
            </a:fld>
            <a:endParaRPr lang="en-US"/>
          </a:p>
        </p:txBody>
      </p:sp>
    </p:spTree>
    <p:extLst>
      <p:ext uri="{BB962C8B-B14F-4D97-AF65-F5344CB8AC3E}">
        <p14:creationId xmlns:p14="http://schemas.microsoft.com/office/powerpoint/2010/main" val="23624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Siri hears our commands, Siri’s code analyzes our speech to pick out those elements that can be expressed as commands, creates those commands, and executes them. For the computer to understand these commands, </a:t>
            </a:r>
          </a:p>
          <a:p>
            <a:r>
              <a:rPr lang="en-US" dirty="0"/>
              <a:t>They must be expressed in a pre-defined way; when we document the commands we use syntax conventions to express what the </a:t>
            </a:r>
            <a:r>
              <a:rPr lang="en-US"/>
              <a:t>program expects.</a:t>
            </a:r>
            <a:endParaRPr lang="en-US" dirty="0"/>
          </a:p>
        </p:txBody>
      </p:sp>
      <p:sp>
        <p:nvSpPr>
          <p:cNvPr id="4" name="Slide Number Placeholder 3"/>
          <p:cNvSpPr>
            <a:spLocks noGrp="1"/>
          </p:cNvSpPr>
          <p:nvPr>
            <p:ph type="sldNum" sz="quarter" idx="5"/>
          </p:nvPr>
        </p:nvSpPr>
        <p:spPr/>
        <p:txBody>
          <a:bodyPr/>
          <a:lstStyle/>
          <a:p>
            <a:fld id="{69F9060C-2561-D64F-A785-044AEEAE0795}" type="slidenum">
              <a:rPr lang="en-US" smtClean="0"/>
              <a:t>6</a:t>
            </a:fld>
            <a:endParaRPr lang="en-US"/>
          </a:p>
        </p:txBody>
      </p:sp>
    </p:spTree>
    <p:extLst>
      <p:ext uri="{BB962C8B-B14F-4D97-AF65-F5344CB8AC3E}">
        <p14:creationId xmlns:p14="http://schemas.microsoft.com/office/powerpoint/2010/main" val="263993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Metalanguage to specify the different components of a command: whether an element must be entered </a:t>
            </a:r>
            <a:r>
              <a:rPr lang="en-US" dirty="0" err="1"/>
              <a:t>iterally</a:t>
            </a:r>
            <a:r>
              <a:rPr lang="en-US" dirty="0"/>
              <a:t>, whether a value should be substituted for a variable, whether an element is optional or repeatable.</a:t>
            </a:r>
          </a:p>
        </p:txBody>
      </p:sp>
      <p:sp>
        <p:nvSpPr>
          <p:cNvPr id="4" name="Slide Number Placeholder 3"/>
          <p:cNvSpPr>
            <a:spLocks noGrp="1"/>
          </p:cNvSpPr>
          <p:nvPr>
            <p:ph type="sldNum" sz="quarter" idx="5"/>
          </p:nvPr>
        </p:nvSpPr>
        <p:spPr/>
        <p:txBody>
          <a:bodyPr/>
          <a:lstStyle/>
          <a:p>
            <a:fld id="{69F9060C-2561-D64F-A785-044AEEAE0795}" type="slidenum">
              <a:rPr lang="en-US" smtClean="0"/>
              <a:t>7</a:t>
            </a:fld>
            <a:endParaRPr lang="en-US"/>
          </a:p>
        </p:txBody>
      </p:sp>
    </p:spTree>
    <p:extLst>
      <p:ext uri="{BB962C8B-B14F-4D97-AF65-F5344CB8AC3E}">
        <p14:creationId xmlns:p14="http://schemas.microsoft.com/office/powerpoint/2010/main" val="117986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9060C-2561-D64F-A785-044AEEAE0795}" type="slidenum">
              <a:rPr lang="en-US" smtClean="0"/>
              <a:t>8</a:t>
            </a:fld>
            <a:endParaRPr lang="en-US"/>
          </a:p>
        </p:txBody>
      </p:sp>
    </p:spTree>
    <p:extLst>
      <p:ext uri="{BB962C8B-B14F-4D97-AF65-F5344CB8AC3E}">
        <p14:creationId xmlns:p14="http://schemas.microsoft.com/office/powerpoint/2010/main" val="49623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describe a command, you must care both for correct syntax AND reasonable values</a:t>
            </a:r>
          </a:p>
        </p:txBody>
      </p:sp>
      <p:sp>
        <p:nvSpPr>
          <p:cNvPr id="4" name="Slide Number Placeholder 3"/>
          <p:cNvSpPr>
            <a:spLocks noGrp="1"/>
          </p:cNvSpPr>
          <p:nvPr>
            <p:ph type="sldNum" sz="quarter" idx="5"/>
          </p:nvPr>
        </p:nvSpPr>
        <p:spPr/>
        <p:txBody>
          <a:bodyPr/>
          <a:lstStyle/>
          <a:p>
            <a:fld id="{69F9060C-2561-D64F-A785-044AEEAE0795}" type="slidenum">
              <a:rPr lang="en-US" smtClean="0"/>
              <a:t>9</a:t>
            </a:fld>
            <a:endParaRPr lang="en-US"/>
          </a:p>
        </p:txBody>
      </p:sp>
    </p:spTree>
    <p:extLst>
      <p:ext uri="{BB962C8B-B14F-4D97-AF65-F5344CB8AC3E}">
        <p14:creationId xmlns:p14="http://schemas.microsoft.com/office/powerpoint/2010/main" val="259287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Don’t blow out your speakers 2. Provide units 3. </a:t>
            </a:r>
            <a:r>
              <a:rPr lang="en-US" dirty="0" err="1"/>
              <a:t>exp</a:t>
            </a:r>
            <a:r>
              <a:rPr lang="en-US" dirty="0"/>
              <a:t> date</a:t>
            </a:r>
          </a:p>
        </p:txBody>
      </p:sp>
      <p:sp>
        <p:nvSpPr>
          <p:cNvPr id="4" name="Slide Number Placeholder 3"/>
          <p:cNvSpPr>
            <a:spLocks noGrp="1"/>
          </p:cNvSpPr>
          <p:nvPr>
            <p:ph type="sldNum" sz="quarter" idx="5"/>
          </p:nvPr>
        </p:nvSpPr>
        <p:spPr/>
        <p:txBody>
          <a:bodyPr/>
          <a:lstStyle/>
          <a:p>
            <a:fld id="{69F9060C-2561-D64F-A785-044AEEAE0795}" type="slidenum">
              <a:rPr lang="en-US" smtClean="0"/>
              <a:t>10</a:t>
            </a:fld>
            <a:endParaRPr lang="en-US"/>
          </a:p>
        </p:txBody>
      </p:sp>
    </p:spTree>
    <p:extLst>
      <p:ext uri="{BB962C8B-B14F-4D97-AF65-F5344CB8AC3E}">
        <p14:creationId xmlns:p14="http://schemas.microsoft.com/office/powerpoint/2010/main" val="22688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understand the concept of an interface and syntax, let’s look at how that plays out in the context of software.</a:t>
            </a:r>
          </a:p>
        </p:txBody>
      </p:sp>
      <p:sp>
        <p:nvSpPr>
          <p:cNvPr id="4" name="Slide Number Placeholder 3"/>
          <p:cNvSpPr>
            <a:spLocks noGrp="1"/>
          </p:cNvSpPr>
          <p:nvPr>
            <p:ph type="sldNum" sz="quarter" idx="5"/>
          </p:nvPr>
        </p:nvSpPr>
        <p:spPr/>
        <p:txBody>
          <a:bodyPr/>
          <a:lstStyle/>
          <a:p>
            <a:fld id="{69F9060C-2561-D64F-A785-044AEEAE0795}" type="slidenum">
              <a:rPr lang="en-US" smtClean="0"/>
              <a:t>11</a:t>
            </a:fld>
            <a:endParaRPr lang="en-US"/>
          </a:p>
        </p:txBody>
      </p:sp>
    </p:spTree>
    <p:extLst>
      <p:ext uri="{BB962C8B-B14F-4D97-AF65-F5344CB8AC3E}">
        <p14:creationId xmlns:p14="http://schemas.microsoft.com/office/powerpoint/2010/main" val="42156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B4A-51A6-9D43-B6D4-9D58FF0BF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312E2-F384-F64A-B280-7517B1F38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FA9CD-E997-7F47-803C-DC15579573FE}"/>
              </a:ext>
            </a:extLst>
          </p:cNvPr>
          <p:cNvSpPr>
            <a:spLocks noGrp="1"/>
          </p:cNvSpPr>
          <p:nvPr>
            <p:ph type="dt" sz="half" idx="10"/>
          </p:nvPr>
        </p:nvSpPr>
        <p:spPr/>
        <p:txBody>
          <a:bodyPr/>
          <a:lstStyle/>
          <a:p>
            <a:fld id="{1160EA64-D806-43AC-9DF2-F8C432F32B4C}" type="datetimeFigureOut">
              <a:rPr lang="en-US" smtClean="0"/>
              <a:t>4/25/19</a:t>
            </a:fld>
            <a:endParaRPr lang="en-US" dirty="0"/>
          </a:p>
        </p:txBody>
      </p:sp>
      <p:sp>
        <p:nvSpPr>
          <p:cNvPr id="5" name="Footer Placeholder 4">
            <a:extLst>
              <a:ext uri="{FF2B5EF4-FFF2-40B4-BE49-F238E27FC236}">
                <a16:creationId xmlns:a16="http://schemas.microsoft.com/office/drawing/2014/main" id="{ABC4804D-CFD5-9242-B883-CF50A7FE71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470C29-33EB-404A-9BF5-94FD443F1235}"/>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305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79D9-EAC8-6645-B89B-FC8A088DF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C7A26-7901-C346-9589-FF328F9830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DB5B0-6A68-5B49-8B6B-2078B0F54495}"/>
              </a:ext>
            </a:extLst>
          </p:cNvPr>
          <p:cNvSpPr>
            <a:spLocks noGrp="1"/>
          </p:cNvSpPr>
          <p:nvPr>
            <p:ph type="dt" sz="half" idx="10"/>
          </p:nvPr>
        </p:nvSpPr>
        <p:spPr/>
        <p:txBody>
          <a:bodyPr/>
          <a:lstStyle/>
          <a:p>
            <a:fld id="{E9F9C37B-1D36-470B-8223-D6C91242EC14}" type="datetimeFigureOut">
              <a:rPr lang="en-US" smtClean="0"/>
              <a:t>4/25/19</a:t>
            </a:fld>
            <a:endParaRPr lang="en-US" dirty="0"/>
          </a:p>
        </p:txBody>
      </p:sp>
      <p:sp>
        <p:nvSpPr>
          <p:cNvPr id="5" name="Footer Placeholder 4">
            <a:extLst>
              <a:ext uri="{FF2B5EF4-FFF2-40B4-BE49-F238E27FC236}">
                <a16:creationId xmlns:a16="http://schemas.microsoft.com/office/drawing/2014/main" id="{1E8C8EF8-92FC-6F4E-9694-0C349C5FDC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23B62-C5B4-AA45-BA06-D1798C92C63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4163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83860-1169-B540-8733-8257F6CCB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96772-19A4-2D49-9965-16593A4ABF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91591-BD4D-3349-9749-4E4DBAF99E2D}"/>
              </a:ext>
            </a:extLst>
          </p:cNvPr>
          <p:cNvSpPr>
            <a:spLocks noGrp="1"/>
          </p:cNvSpPr>
          <p:nvPr>
            <p:ph type="dt" sz="half" idx="10"/>
          </p:nvPr>
        </p:nvSpPr>
        <p:spPr/>
        <p:txBody>
          <a:bodyPr/>
          <a:lstStyle/>
          <a:p>
            <a:fld id="{67C6F52A-A82B-47A2-A83A-8C4C91F2D59F}" type="datetimeFigureOut">
              <a:rPr lang="en-US" smtClean="0"/>
              <a:t>4/25/19</a:t>
            </a:fld>
            <a:endParaRPr lang="en-US" dirty="0"/>
          </a:p>
        </p:txBody>
      </p:sp>
      <p:sp>
        <p:nvSpPr>
          <p:cNvPr id="5" name="Footer Placeholder 4">
            <a:extLst>
              <a:ext uri="{FF2B5EF4-FFF2-40B4-BE49-F238E27FC236}">
                <a16:creationId xmlns:a16="http://schemas.microsoft.com/office/drawing/2014/main" id="{A310E88C-5031-7F41-B949-EC25CDF15D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F93313-C142-B74A-90C1-DD539A9A81A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7368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577C-B860-EA44-B09A-7AAC6B45F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643C9-54B2-0144-9B77-012C4D9549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839BC-C470-0B4C-BB46-E1C6BE774FD3}"/>
              </a:ext>
            </a:extLst>
          </p:cNvPr>
          <p:cNvSpPr>
            <a:spLocks noGrp="1"/>
          </p:cNvSpPr>
          <p:nvPr>
            <p:ph type="dt" sz="half" idx="10"/>
          </p:nvPr>
        </p:nvSpPr>
        <p:spPr/>
        <p:txBody>
          <a:bodyPr/>
          <a:lstStyle/>
          <a:p>
            <a:fld id="{F070A7B3-6521-4DCA-87E5-044747A908C1}" type="datetimeFigureOut">
              <a:rPr lang="en-US" smtClean="0"/>
              <a:t>4/25/19</a:t>
            </a:fld>
            <a:endParaRPr lang="en-US" dirty="0"/>
          </a:p>
        </p:txBody>
      </p:sp>
      <p:sp>
        <p:nvSpPr>
          <p:cNvPr id="5" name="Footer Placeholder 4">
            <a:extLst>
              <a:ext uri="{FF2B5EF4-FFF2-40B4-BE49-F238E27FC236}">
                <a16:creationId xmlns:a16="http://schemas.microsoft.com/office/drawing/2014/main" id="{9ACAD67E-D694-8E48-B32B-89776D493C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8C2CC7-60E5-7940-BA35-63001956144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0942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F3D8-79CC-FF42-AD81-A587E5E5E5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9B441-DA18-7C44-B28C-5696C46CC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CA8891-B7AC-2644-B6C7-EF0346229A85}"/>
              </a:ext>
            </a:extLst>
          </p:cNvPr>
          <p:cNvSpPr>
            <a:spLocks noGrp="1"/>
          </p:cNvSpPr>
          <p:nvPr>
            <p:ph type="dt" sz="half" idx="10"/>
          </p:nvPr>
        </p:nvSpPr>
        <p:spPr/>
        <p:txBody>
          <a:bodyPr/>
          <a:lstStyle/>
          <a:p>
            <a:fld id="{1160EA64-D806-43AC-9DF2-F8C432F32B4C}" type="datetimeFigureOut">
              <a:rPr lang="en-US" smtClean="0"/>
              <a:t>4/25/19</a:t>
            </a:fld>
            <a:endParaRPr lang="en-US" dirty="0"/>
          </a:p>
        </p:txBody>
      </p:sp>
      <p:sp>
        <p:nvSpPr>
          <p:cNvPr id="5" name="Footer Placeholder 4">
            <a:extLst>
              <a:ext uri="{FF2B5EF4-FFF2-40B4-BE49-F238E27FC236}">
                <a16:creationId xmlns:a16="http://schemas.microsoft.com/office/drawing/2014/main" id="{FB95CA7F-19AA-FD43-9462-7A207F2FF9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2AFA06-2E92-164F-A462-1FDD097DB04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8467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F35E-27DF-AA41-BC20-DBA181257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85D319-59CA-CE4F-B7A7-990496EFA5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102745-0D9E-1A4D-BFD1-71814E8698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66B08-79D4-6844-99C8-59E3DD7E2899}"/>
              </a:ext>
            </a:extLst>
          </p:cNvPr>
          <p:cNvSpPr>
            <a:spLocks noGrp="1"/>
          </p:cNvSpPr>
          <p:nvPr>
            <p:ph type="dt" sz="half" idx="10"/>
          </p:nvPr>
        </p:nvSpPr>
        <p:spPr/>
        <p:txBody>
          <a:bodyPr/>
          <a:lstStyle/>
          <a:p>
            <a:fld id="{AB134690-1557-4C89-A502-4959FE7FAD70}" type="datetimeFigureOut">
              <a:rPr lang="en-US" smtClean="0"/>
              <a:t>4/25/19</a:t>
            </a:fld>
            <a:endParaRPr lang="en-US" dirty="0"/>
          </a:p>
        </p:txBody>
      </p:sp>
      <p:sp>
        <p:nvSpPr>
          <p:cNvPr id="6" name="Footer Placeholder 5">
            <a:extLst>
              <a:ext uri="{FF2B5EF4-FFF2-40B4-BE49-F238E27FC236}">
                <a16:creationId xmlns:a16="http://schemas.microsoft.com/office/drawing/2014/main" id="{CE758927-7579-ED4D-862C-A10C67A9B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13B564-687A-324C-8809-73B4F1E996B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795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2E62-52B8-E24E-A0A1-2DDAAC645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3155F-F3A8-024A-9B30-6E089C72D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231B2A-69A9-5A49-8F84-5CB061ED58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AC40F1-75AE-0347-9E40-055E34E70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E9A37B-C570-9D4D-A843-7A7F1933F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FFB0D8-BEE1-3345-BDDD-CA7125E36CBE}"/>
              </a:ext>
            </a:extLst>
          </p:cNvPr>
          <p:cNvSpPr>
            <a:spLocks noGrp="1"/>
          </p:cNvSpPr>
          <p:nvPr>
            <p:ph type="dt" sz="half" idx="10"/>
          </p:nvPr>
        </p:nvSpPr>
        <p:spPr/>
        <p:txBody>
          <a:bodyPr/>
          <a:lstStyle/>
          <a:p>
            <a:fld id="{1160EA64-D806-43AC-9DF2-F8C432F32B4C}" type="datetimeFigureOut">
              <a:rPr lang="en-US" smtClean="0"/>
              <a:t>4/25/19</a:t>
            </a:fld>
            <a:endParaRPr lang="en-US" dirty="0"/>
          </a:p>
        </p:txBody>
      </p:sp>
      <p:sp>
        <p:nvSpPr>
          <p:cNvPr id="8" name="Footer Placeholder 7">
            <a:extLst>
              <a:ext uri="{FF2B5EF4-FFF2-40B4-BE49-F238E27FC236}">
                <a16:creationId xmlns:a16="http://schemas.microsoft.com/office/drawing/2014/main" id="{EB3789AF-029C-7B42-9F65-A57363037C3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E4B124-AF32-544E-B1DD-77C843FA8179}"/>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816357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4C2-8BD9-B344-BCE7-C08F0A6EA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94F3F-C6F6-7C4E-9A45-CA7631BC0FFF}"/>
              </a:ext>
            </a:extLst>
          </p:cNvPr>
          <p:cNvSpPr>
            <a:spLocks noGrp="1"/>
          </p:cNvSpPr>
          <p:nvPr>
            <p:ph type="dt" sz="half" idx="10"/>
          </p:nvPr>
        </p:nvSpPr>
        <p:spPr/>
        <p:txBody>
          <a:bodyPr/>
          <a:lstStyle/>
          <a:p>
            <a:fld id="{E1037C31-9E7A-4F99-8774-A0E530DE1A42}" type="datetimeFigureOut">
              <a:rPr lang="en-US" smtClean="0"/>
              <a:t>4/25/19</a:t>
            </a:fld>
            <a:endParaRPr lang="en-US" dirty="0"/>
          </a:p>
        </p:txBody>
      </p:sp>
      <p:sp>
        <p:nvSpPr>
          <p:cNvPr id="4" name="Footer Placeholder 3">
            <a:extLst>
              <a:ext uri="{FF2B5EF4-FFF2-40B4-BE49-F238E27FC236}">
                <a16:creationId xmlns:a16="http://schemas.microsoft.com/office/drawing/2014/main" id="{6A840FC0-6017-454B-9125-911CA10AFB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11D3DC-0367-6740-A93F-8A25E53672E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611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0F88C-7870-0B4E-9D3C-58CF715896E2}"/>
              </a:ext>
            </a:extLst>
          </p:cNvPr>
          <p:cNvSpPr>
            <a:spLocks noGrp="1"/>
          </p:cNvSpPr>
          <p:nvPr>
            <p:ph type="dt" sz="half" idx="10"/>
          </p:nvPr>
        </p:nvSpPr>
        <p:spPr/>
        <p:txBody>
          <a:bodyPr/>
          <a:lstStyle/>
          <a:p>
            <a:fld id="{C278504F-A551-4DE0-9316-4DCD1D8CC752}" type="datetimeFigureOut">
              <a:rPr lang="en-US" smtClean="0"/>
              <a:t>4/25/19</a:t>
            </a:fld>
            <a:endParaRPr lang="en-US" dirty="0"/>
          </a:p>
        </p:txBody>
      </p:sp>
      <p:sp>
        <p:nvSpPr>
          <p:cNvPr id="3" name="Footer Placeholder 2">
            <a:extLst>
              <a:ext uri="{FF2B5EF4-FFF2-40B4-BE49-F238E27FC236}">
                <a16:creationId xmlns:a16="http://schemas.microsoft.com/office/drawing/2014/main" id="{9E2B8CCE-6AAD-914C-AFE7-ED0C50130A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A48AD84-FC51-8245-BEE9-D5DE0498B68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8335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C156-F34F-BF48-BE26-3BEEB6DA3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ADA6D-42CF-644F-B841-9D5775AB6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8095E-9905-A64F-B0F2-CFA99BDBF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A46731-E70A-1244-997C-4BB069E0B31D}"/>
              </a:ext>
            </a:extLst>
          </p:cNvPr>
          <p:cNvSpPr>
            <a:spLocks noGrp="1"/>
          </p:cNvSpPr>
          <p:nvPr>
            <p:ph type="dt" sz="half" idx="10"/>
          </p:nvPr>
        </p:nvSpPr>
        <p:spPr/>
        <p:txBody>
          <a:bodyPr/>
          <a:lstStyle/>
          <a:p>
            <a:fld id="{D1BE4249-C0D0-4B06-8692-E8BB871AF643}" type="datetimeFigureOut">
              <a:rPr lang="en-US" smtClean="0"/>
              <a:t>4/25/19</a:t>
            </a:fld>
            <a:endParaRPr lang="en-US" dirty="0"/>
          </a:p>
        </p:txBody>
      </p:sp>
      <p:sp>
        <p:nvSpPr>
          <p:cNvPr id="6" name="Footer Placeholder 5">
            <a:extLst>
              <a:ext uri="{FF2B5EF4-FFF2-40B4-BE49-F238E27FC236}">
                <a16:creationId xmlns:a16="http://schemas.microsoft.com/office/drawing/2014/main" id="{89EE5F44-C78C-B74A-BD11-1ADDBD1641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2B7504-0C27-3247-9BF2-B32B38E203B1}"/>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0260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0034-25FA-D241-921C-9A7D94423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0EFA44-F8AB-7A44-8185-8F63A04BBA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7DC98-3E4B-DC4B-915D-2EF046BAF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49CD2A-F229-3944-97D7-3AE551E9E5ED}"/>
              </a:ext>
            </a:extLst>
          </p:cNvPr>
          <p:cNvSpPr>
            <a:spLocks noGrp="1"/>
          </p:cNvSpPr>
          <p:nvPr>
            <p:ph type="dt" sz="half" idx="10"/>
          </p:nvPr>
        </p:nvSpPr>
        <p:spPr/>
        <p:txBody>
          <a:bodyPr/>
          <a:lstStyle/>
          <a:p>
            <a:fld id="{042B0DB6-F5C7-45FB-8CF3-31B45F9C2DAC}" type="datetimeFigureOut">
              <a:rPr lang="en-US" smtClean="0"/>
              <a:t>4/25/19</a:t>
            </a:fld>
            <a:endParaRPr lang="en-US" dirty="0"/>
          </a:p>
        </p:txBody>
      </p:sp>
      <p:sp>
        <p:nvSpPr>
          <p:cNvPr id="6" name="Footer Placeholder 5">
            <a:extLst>
              <a:ext uri="{FF2B5EF4-FFF2-40B4-BE49-F238E27FC236}">
                <a16:creationId xmlns:a16="http://schemas.microsoft.com/office/drawing/2014/main" id="{266B0899-0736-7448-8143-C8C91965BD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B491D9-1762-F34F-8759-719659D3893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881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491CD-C1CA-F943-857C-DBA723E76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E181D-ED34-1D4D-934F-88FB8EC9E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B80D5-C4EE-FE41-A0CA-487E60B89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4/25/19</a:t>
            </a:fld>
            <a:endParaRPr lang="en-US" dirty="0"/>
          </a:p>
        </p:txBody>
      </p:sp>
      <p:sp>
        <p:nvSpPr>
          <p:cNvPr id="5" name="Footer Placeholder 4">
            <a:extLst>
              <a:ext uri="{FF2B5EF4-FFF2-40B4-BE49-F238E27FC236}">
                <a16:creationId xmlns:a16="http://schemas.microsoft.com/office/drawing/2014/main" id="{A7EFB450-E813-3E46-BF66-80635AC5E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6C643F-D002-2F41-855A-4A17820EB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53178053"/>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rforce.com/manuals/v15.1/cmdref/p4_archive.html" TargetMode="External"/><Relationship Id="rId2" Type="http://schemas.openxmlformats.org/officeDocument/2006/relationships/hyperlink" Target="https://www.perforce.com/manuals/v15.1/cmdref/p4_cachepurg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A5C-EDAA-E649-B4B4-50DC3887EDD1}"/>
              </a:ext>
            </a:extLst>
          </p:cNvPr>
          <p:cNvSpPr>
            <a:spLocks noGrp="1"/>
          </p:cNvSpPr>
          <p:nvPr>
            <p:ph type="ctrTitle"/>
          </p:nvPr>
        </p:nvSpPr>
        <p:spPr/>
        <p:txBody>
          <a:bodyPr/>
          <a:lstStyle/>
          <a:p>
            <a:r>
              <a:rPr lang="en-US" dirty="0"/>
              <a:t>Beginners Guide </a:t>
            </a:r>
            <a:br>
              <a:rPr lang="en-US" dirty="0"/>
            </a:br>
            <a:r>
              <a:rPr lang="en-US" dirty="0"/>
              <a:t>to Documenting API’s</a:t>
            </a:r>
          </a:p>
        </p:txBody>
      </p:sp>
      <p:sp>
        <p:nvSpPr>
          <p:cNvPr id="5" name="Subtitle 4">
            <a:extLst>
              <a:ext uri="{FF2B5EF4-FFF2-40B4-BE49-F238E27FC236}">
                <a16:creationId xmlns:a16="http://schemas.microsoft.com/office/drawing/2014/main" id="{AA239CF9-9C2D-E847-A769-0D3717A605F0}"/>
              </a:ext>
            </a:extLst>
          </p:cNvPr>
          <p:cNvSpPr>
            <a:spLocks noGrp="1"/>
          </p:cNvSpPr>
          <p:nvPr>
            <p:ph type="subTitle" idx="1"/>
          </p:nvPr>
        </p:nvSpPr>
        <p:spPr/>
        <p:txBody>
          <a:bodyPr>
            <a:normAutofit/>
          </a:bodyPr>
          <a:lstStyle/>
          <a:p>
            <a:r>
              <a:rPr lang="en-US" sz="2400" dirty="0"/>
              <a:t>Joanna Bujes &amp; Paul Wallace</a:t>
            </a:r>
          </a:p>
        </p:txBody>
      </p:sp>
    </p:spTree>
    <p:extLst>
      <p:ext uri="{BB962C8B-B14F-4D97-AF65-F5344CB8AC3E}">
        <p14:creationId xmlns:p14="http://schemas.microsoft.com/office/powerpoint/2010/main" val="72836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992D-6039-5641-9C28-EB932089BB33}"/>
              </a:ext>
            </a:extLst>
          </p:cNvPr>
          <p:cNvSpPr>
            <a:spLocks noGrp="1"/>
          </p:cNvSpPr>
          <p:nvPr>
            <p:ph type="title"/>
          </p:nvPr>
        </p:nvSpPr>
        <p:spPr/>
        <p:txBody>
          <a:bodyPr/>
          <a:lstStyle/>
          <a:p>
            <a:r>
              <a:rPr lang="en-US" dirty="0"/>
              <a:t>Syntax and Reality</a:t>
            </a:r>
          </a:p>
        </p:txBody>
      </p:sp>
      <p:sp>
        <p:nvSpPr>
          <p:cNvPr id="3" name="Content Placeholder 2">
            <a:extLst>
              <a:ext uri="{FF2B5EF4-FFF2-40B4-BE49-F238E27FC236}">
                <a16:creationId xmlns:a16="http://schemas.microsoft.com/office/drawing/2014/main" id="{4F48A0AD-DF3B-9047-8778-ACE7616B8F8F}"/>
              </a:ext>
            </a:extLst>
          </p:cNvPr>
          <p:cNvSpPr>
            <a:spLocks noGrp="1"/>
          </p:cNvSpPr>
          <p:nvPr>
            <p:ph idx="1"/>
          </p:nvPr>
        </p:nvSpPr>
        <p:spPr>
          <a:xfrm>
            <a:off x="1141412" y="1797269"/>
            <a:ext cx="9905999" cy="3993932"/>
          </a:xfrm>
        </p:spPr>
        <p:txBody>
          <a:bodyPr/>
          <a:lstStyle/>
          <a:p>
            <a:pPr marL="0" indent="0">
              <a:buNone/>
            </a:pPr>
            <a:r>
              <a:rPr lang="en-US" dirty="0"/>
              <a:t>What information might we want to add to the following syntax diagrams:</a:t>
            </a:r>
          </a:p>
          <a:p>
            <a:pPr marL="0" indent="0">
              <a:buNone/>
            </a:pPr>
            <a:endParaRPr lang="en-US" dirty="0"/>
          </a:p>
          <a:p>
            <a:r>
              <a:rPr lang="en-US" sz="2800" dirty="0" err="1"/>
              <a:t>SetAmplifier</a:t>
            </a:r>
            <a:r>
              <a:rPr lang="en-US" sz="2800" dirty="0"/>
              <a:t> –v </a:t>
            </a:r>
            <a:r>
              <a:rPr lang="en-US" sz="2800" i="1" dirty="0"/>
              <a:t>value</a:t>
            </a:r>
            <a:r>
              <a:rPr lang="en-US" sz="2800" dirty="0"/>
              <a:t> –t </a:t>
            </a:r>
            <a:r>
              <a:rPr lang="en-US" sz="2800" i="1" dirty="0"/>
              <a:t>value</a:t>
            </a:r>
            <a:r>
              <a:rPr lang="en-US" sz="2800" dirty="0"/>
              <a:t> -b </a:t>
            </a:r>
            <a:r>
              <a:rPr lang="en-US" sz="2800" i="1" dirty="0"/>
              <a:t>value</a:t>
            </a:r>
            <a:r>
              <a:rPr lang="en-US" sz="2800" dirty="0"/>
              <a:t> -in cd | phono | tuner | ta </a:t>
            </a:r>
            <a:br>
              <a:rPr lang="en-US" sz="2800" dirty="0"/>
            </a:br>
            <a:r>
              <a:rPr lang="en-US" sz="2800" dirty="0"/>
              <a:t>      –out A | B | AB</a:t>
            </a:r>
          </a:p>
          <a:p>
            <a:r>
              <a:rPr lang="en-US" sz="2800" dirty="0" err="1"/>
              <a:t>SetAlarm</a:t>
            </a:r>
            <a:r>
              <a:rPr lang="en-US" sz="2800" dirty="0"/>
              <a:t> &lt;</a:t>
            </a:r>
            <a:r>
              <a:rPr lang="en-US" sz="2800" i="1" dirty="0"/>
              <a:t>time</a:t>
            </a:r>
            <a:r>
              <a:rPr lang="en-US" sz="2800" dirty="0"/>
              <a:t>&gt; [&lt;</a:t>
            </a:r>
            <a:r>
              <a:rPr lang="en-US" sz="2800" i="1" dirty="0" err="1"/>
              <a:t>snooze_interval</a:t>
            </a:r>
            <a:r>
              <a:rPr lang="en-US" sz="2800" dirty="0"/>
              <a:t>&gt;]</a:t>
            </a:r>
          </a:p>
          <a:p>
            <a:r>
              <a:rPr lang="en-US" sz="2800" dirty="0" err="1"/>
              <a:t>ChangePassword</a:t>
            </a:r>
            <a:r>
              <a:rPr lang="en-US" sz="2800" dirty="0"/>
              <a:t> </a:t>
            </a:r>
            <a:r>
              <a:rPr lang="en-US" sz="2800" i="1" dirty="0"/>
              <a:t>old</a:t>
            </a:r>
            <a:r>
              <a:rPr lang="en-US" sz="2800" dirty="0"/>
              <a:t> </a:t>
            </a:r>
            <a:r>
              <a:rPr lang="en-US" sz="2800" i="1" dirty="0"/>
              <a:t>new </a:t>
            </a:r>
            <a:r>
              <a:rPr lang="en-US" sz="2800" dirty="0"/>
              <a:t>[</a:t>
            </a:r>
            <a:r>
              <a:rPr lang="en-US" sz="2800" i="1" dirty="0" err="1"/>
              <a:t>expiration_date</a:t>
            </a:r>
            <a:r>
              <a:rPr lang="en-US" sz="2800" dirty="0"/>
              <a:t>]</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879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45DC-ECD0-F649-8E8E-BA573C1B807F}"/>
              </a:ext>
            </a:extLst>
          </p:cNvPr>
          <p:cNvSpPr>
            <a:spLocks noGrp="1"/>
          </p:cNvSpPr>
          <p:nvPr>
            <p:ph type="title"/>
          </p:nvPr>
        </p:nvSpPr>
        <p:spPr>
          <a:xfrm>
            <a:off x="2231136" y="964692"/>
            <a:ext cx="7729728" cy="716963"/>
          </a:xfrm>
        </p:spPr>
        <p:txBody>
          <a:bodyPr>
            <a:normAutofit/>
          </a:bodyPr>
          <a:lstStyle/>
          <a:p>
            <a:r>
              <a:rPr lang="en-US" dirty="0"/>
              <a:t>Software interface</a:t>
            </a:r>
          </a:p>
        </p:txBody>
      </p:sp>
      <p:sp>
        <p:nvSpPr>
          <p:cNvPr id="3" name="Content Placeholder 2">
            <a:extLst>
              <a:ext uri="{FF2B5EF4-FFF2-40B4-BE49-F238E27FC236}">
                <a16:creationId xmlns:a16="http://schemas.microsoft.com/office/drawing/2014/main" id="{EB52402A-BD4A-8C45-8AB9-4C475C5E5FFC}"/>
              </a:ext>
            </a:extLst>
          </p:cNvPr>
          <p:cNvSpPr>
            <a:spLocks noGrp="1"/>
          </p:cNvSpPr>
          <p:nvPr>
            <p:ph idx="1"/>
          </p:nvPr>
        </p:nvSpPr>
        <p:spPr>
          <a:xfrm>
            <a:off x="2231136" y="1828800"/>
            <a:ext cx="7729728" cy="3911227"/>
          </a:xfrm>
        </p:spPr>
        <p:txBody>
          <a:bodyPr>
            <a:normAutofit lnSpcReduction="10000"/>
          </a:bodyPr>
          <a:lstStyle/>
          <a:p>
            <a:pPr marL="0" indent="0">
              <a:buNone/>
            </a:pPr>
            <a:r>
              <a:rPr lang="en-US" dirty="0"/>
              <a:t>A way to get the services of a software component without having to know anything about how that is implemented. </a:t>
            </a:r>
            <a:br>
              <a:rPr lang="en-US" dirty="0"/>
            </a:br>
            <a:endParaRPr lang="en-US" dirty="0"/>
          </a:p>
          <a:p>
            <a:r>
              <a:rPr lang="en-US" dirty="0"/>
              <a:t>Graphical User Interfaces</a:t>
            </a:r>
          </a:p>
          <a:p>
            <a:r>
              <a:rPr lang="en-US" dirty="0">
                <a:solidFill>
                  <a:srgbClr val="7030A0"/>
                </a:solidFill>
              </a:rPr>
              <a:t>Command Line Interfaces  </a:t>
            </a:r>
          </a:p>
          <a:p>
            <a:r>
              <a:rPr lang="en-US" dirty="0">
                <a:solidFill>
                  <a:srgbClr val="7030A0"/>
                </a:solidFill>
              </a:rPr>
              <a:t>Application Programming Interfaces – domain specific</a:t>
            </a:r>
          </a:p>
          <a:p>
            <a:r>
              <a:rPr lang="en-US" dirty="0">
                <a:solidFill>
                  <a:srgbClr val="7030A0"/>
                </a:solidFill>
              </a:rPr>
              <a:t>RESTful APIs </a:t>
            </a:r>
          </a:p>
          <a:p>
            <a:pPr marL="0" indent="0">
              <a:buNone/>
            </a:pPr>
            <a:endParaRPr lang="en-US" dirty="0"/>
          </a:p>
        </p:txBody>
      </p:sp>
    </p:spTree>
    <p:extLst>
      <p:ext uri="{BB962C8B-B14F-4D97-AF65-F5344CB8AC3E}">
        <p14:creationId xmlns:p14="http://schemas.microsoft.com/office/powerpoint/2010/main" val="46066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1335-5EE7-FD4F-9718-C80D2F753B94}"/>
              </a:ext>
            </a:extLst>
          </p:cNvPr>
          <p:cNvSpPr>
            <a:spLocks noGrp="1"/>
          </p:cNvSpPr>
          <p:nvPr>
            <p:ph type="title"/>
          </p:nvPr>
        </p:nvSpPr>
        <p:spPr>
          <a:xfrm>
            <a:off x="1141413" y="618518"/>
            <a:ext cx="9905998" cy="1021096"/>
          </a:xfrm>
        </p:spPr>
        <p:txBody>
          <a:bodyPr/>
          <a:lstStyle/>
          <a:p>
            <a:r>
              <a:rPr lang="en-US" dirty="0"/>
              <a:t>Command Line interface</a:t>
            </a:r>
          </a:p>
        </p:txBody>
      </p:sp>
      <p:sp>
        <p:nvSpPr>
          <p:cNvPr id="3" name="Content Placeholder 2">
            <a:extLst>
              <a:ext uri="{FF2B5EF4-FFF2-40B4-BE49-F238E27FC236}">
                <a16:creationId xmlns:a16="http://schemas.microsoft.com/office/drawing/2014/main" id="{A79562A1-AA4D-F041-96E4-216DA6F3AE0A}"/>
              </a:ext>
            </a:extLst>
          </p:cNvPr>
          <p:cNvSpPr>
            <a:spLocks noGrp="1"/>
          </p:cNvSpPr>
          <p:nvPr>
            <p:ph idx="1"/>
          </p:nvPr>
        </p:nvSpPr>
        <p:spPr>
          <a:xfrm>
            <a:off x="1141412" y="1639614"/>
            <a:ext cx="9905999" cy="4151587"/>
          </a:xfrm>
        </p:spPr>
        <p:txBody>
          <a:bodyPr>
            <a:noAutofit/>
          </a:bodyPr>
          <a:lstStyle/>
          <a:p>
            <a:r>
              <a:rPr lang="en-US" sz="2800" dirty="0"/>
              <a:t>A way of interacting with a program by issuing commands in the form of successive lines of text entered in a command shell. </a:t>
            </a:r>
          </a:p>
          <a:p>
            <a:r>
              <a:rPr lang="en-US" sz="2800" dirty="0"/>
              <a:t>The command might be passed to the Operating System for some action, or it might be passed to an application installed on your machine: the application will interpret and execute the command.</a:t>
            </a:r>
          </a:p>
          <a:p>
            <a:r>
              <a:rPr lang="en-US" sz="2800" dirty="0"/>
              <a:t>The syntax and meaning of these interfaces needs to be documented. </a:t>
            </a:r>
            <a:br>
              <a:rPr lang="en-US" sz="2800" dirty="0"/>
            </a:br>
            <a:endParaRPr lang="en-US" sz="2800" dirty="0"/>
          </a:p>
        </p:txBody>
      </p:sp>
    </p:spTree>
    <p:extLst>
      <p:ext uri="{BB962C8B-B14F-4D97-AF65-F5344CB8AC3E}">
        <p14:creationId xmlns:p14="http://schemas.microsoft.com/office/powerpoint/2010/main" val="137877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C109-70D0-3C46-84A3-FDA8661FC548}"/>
              </a:ext>
            </a:extLst>
          </p:cNvPr>
          <p:cNvSpPr>
            <a:spLocks noGrp="1"/>
          </p:cNvSpPr>
          <p:nvPr>
            <p:ph type="title"/>
          </p:nvPr>
        </p:nvSpPr>
        <p:spPr/>
        <p:txBody>
          <a:bodyPr/>
          <a:lstStyle/>
          <a:p>
            <a:r>
              <a:rPr lang="en-US" dirty="0"/>
              <a:t>CLI command syntax</a:t>
            </a:r>
          </a:p>
        </p:txBody>
      </p:sp>
      <p:sp>
        <p:nvSpPr>
          <p:cNvPr id="3" name="Content Placeholder 2">
            <a:extLst>
              <a:ext uri="{FF2B5EF4-FFF2-40B4-BE49-F238E27FC236}">
                <a16:creationId xmlns:a16="http://schemas.microsoft.com/office/drawing/2014/main" id="{2F8575A8-06B1-CE47-8A0C-2ED8D83E8FF7}"/>
              </a:ext>
            </a:extLst>
          </p:cNvPr>
          <p:cNvSpPr>
            <a:spLocks noGrp="1"/>
          </p:cNvSpPr>
          <p:nvPr>
            <p:ph idx="1"/>
          </p:nvPr>
        </p:nvSpPr>
        <p:spPr/>
        <p:txBody>
          <a:bodyPr>
            <a:normAutofit/>
          </a:bodyPr>
          <a:lstStyle/>
          <a:p>
            <a:pPr marL="0" indent="0">
              <a:buNone/>
            </a:pPr>
            <a:r>
              <a:rPr lang="en-US" dirty="0"/>
              <a:t>A CLI consists of a set of commands, a set of command options, and optionally constants and environment variables.</a:t>
            </a:r>
          </a:p>
          <a:p>
            <a:r>
              <a:rPr lang="en-US" dirty="0"/>
              <a:t>Commands are particular to the shell or program and specify actions/verbs.</a:t>
            </a:r>
          </a:p>
          <a:p>
            <a:r>
              <a:rPr lang="en-US" dirty="0"/>
              <a:t>The parameters you pass to these commands are the elements that the commands need to do their work or elements that the commands act on.</a:t>
            </a:r>
          </a:p>
          <a:p>
            <a:r>
              <a:rPr lang="en-US" dirty="0"/>
              <a:t>General syntax for a command:</a:t>
            </a:r>
          </a:p>
          <a:p>
            <a:pPr marL="0" indent="0">
              <a:buNone/>
            </a:pPr>
            <a:r>
              <a:rPr lang="en-US" i="1" dirty="0"/>
              <a:t>Command</a:t>
            </a:r>
            <a:r>
              <a:rPr lang="en-US" dirty="0"/>
              <a:t> </a:t>
            </a:r>
            <a:r>
              <a:rPr lang="en-US" i="1" dirty="0"/>
              <a:t>parameter1</a:t>
            </a:r>
            <a:r>
              <a:rPr lang="en-US" dirty="0"/>
              <a:t> </a:t>
            </a:r>
            <a:r>
              <a:rPr lang="en-US" i="1" dirty="0"/>
              <a:t>parameter2</a:t>
            </a:r>
            <a:r>
              <a:rPr lang="en-US" dirty="0"/>
              <a:t> </a:t>
            </a:r>
            <a:r>
              <a:rPr lang="en-US" i="1" dirty="0"/>
              <a:t>parameter</a:t>
            </a:r>
            <a:r>
              <a:rPr lang="en-US" dirty="0"/>
              <a:t>3 …</a:t>
            </a:r>
          </a:p>
        </p:txBody>
      </p:sp>
    </p:spTree>
    <p:extLst>
      <p:ext uri="{BB962C8B-B14F-4D97-AF65-F5344CB8AC3E}">
        <p14:creationId xmlns:p14="http://schemas.microsoft.com/office/powerpoint/2010/main" val="243508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CD91-9581-464A-A70C-2C8E883A99E4}"/>
              </a:ext>
            </a:extLst>
          </p:cNvPr>
          <p:cNvSpPr>
            <a:spLocks noGrp="1"/>
          </p:cNvSpPr>
          <p:nvPr>
            <p:ph type="title"/>
          </p:nvPr>
        </p:nvSpPr>
        <p:spPr>
          <a:xfrm>
            <a:off x="1141413" y="618518"/>
            <a:ext cx="9905998" cy="747827"/>
          </a:xfrm>
        </p:spPr>
        <p:txBody>
          <a:bodyPr/>
          <a:lstStyle/>
          <a:p>
            <a:r>
              <a:rPr lang="en-US" dirty="0"/>
              <a:t>Shells, user interface to </a:t>
            </a:r>
            <a:r>
              <a:rPr lang="en-US" dirty="0" err="1"/>
              <a:t>os</a:t>
            </a:r>
            <a:endParaRPr lang="en-US" dirty="0"/>
          </a:p>
        </p:txBody>
      </p:sp>
      <p:sp>
        <p:nvSpPr>
          <p:cNvPr id="3" name="Content Placeholder 2">
            <a:extLst>
              <a:ext uri="{FF2B5EF4-FFF2-40B4-BE49-F238E27FC236}">
                <a16:creationId xmlns:a16="http://schemas.microsoft.com/office/drawing/2014/main" id="{6C9535B9-6950-8643-8159-0C0AD3F9F358}"/>
              </a:ext>
            </a:extLst>
          </p:cNvPr>
          <p:cNvSpPr>
            <a:spLocks noGrp="1"/>
          </p:cNvSpPr>
          <p:nvPr>
            <p:ph idx="1"/>
          </p:nvPr>
        </p:nvSpPr>
        <p:spPr>
          <a:xfrm>
            <a:off x="1141412" y="1366345"/>
            <a:ext cx="9905999" cy="4424856"/>
          </a:xfrm>
        </p:spPr>
        <p:txBody>
          <a:bodyPr>
            <a:normAutofit lnSpcReduction="10000"/>
          </a:bodyPr>
          <a:lstStyle/>
          <a:p>
            <a:r>
              <a:rPr lang="en-US" dirty="0" err="1"/>
              <a:t>Whoami</a:t>
            </a:r>
            <a:br>
              <a:rPr lang="en-US" dirty="0"/>
            </a:br>
            <a:r>
              <a:rPr lang="en-US" dirty="0" err="1"/>
              <a:t>bujes</a:t>
            </a:r>
            <a:endParaRPr lang="en-US" dirty="0"/>
          </a:p>
          <a:p>
            <a:r>
              <a:rPr lang="en-US" dirty="0" err="1"/>
              <a:t>pwd</a:t>
            </a:r>
            <a:br>
              <a:rPr lang="en-US" dirty="0"/>
            </a:br>
            <a:r>
              <a:rPr lang="en-US" dirty="0"/>
              <a:t>/Users/</a:t>
            </a:r>
            <a:r>
              <a:rPr lang="en-US" dirty="0" err="1"/>
              <a:t>bujes</a:t>
            </a:r>
            <a:r>
              <a:rPr lang="en-US" dirty="0"/>
              <a:t>/repos/doc</a:t>
            </a:r>
          </a:p>
          <a:p>
            <a:r>
              <a:rPr lang="en-US" dirty="0"/>
              <a:t>ls</a:t>
            </a:r>
          </a:p>
          <a:p>
            <a:pPr marL="0" indent="0">
              <a:buNone/>
            </a:pPr>
            <a:r>
              <a:rPr lang="en-US" dirty="0"/>
              <a:t>   </a:t>
            </a:r>
            <a:r>
              <a:rPr lang="en-US" dirty="0" err="1"/>
              <a:t>ALSUdragonbook.pdf</a:t>
            </a:r>
            <a:r>
              <a:rPr lang="en-US" dirty="0"/>
              <a:t> Simon's analysis </a:t>
            </a:r>
            <a:r>
              <a:rPr lang="en-US" dirty="0" err="1"/>
              <a:t>prezo.docx</a:t>
            </a:r>
            <a:endParaRPr lang="en-US" dirty="0"/>
          </a:p>
          <a:p>
            <a:pPr marL="0" indent="0">
              <a:buNone/>
            </a:pPr>
            <a:r>
              <a:rPr lang="en-US" dirty="0"/>
              <a:t>   </a:t>
            </a:r>
            <a:r>
              <a:rPr lang="en-US" dirty="0" err="1"/>
              <a:t>Compilers.docx</a:t>
            </a:r>
            <a:r>
              <a:rPr lang="en-US" dirty="0"/>
              <a:t> Static Code </a:t>
            </a:r>
            <a:r>
              <a:rPr lang="en-US" dirty="0" err="1"/>
              <a:t>Analysis.docx</a:t>
            </a:r>
            <a:endParaRPr lang="en-US" dirty="0"/>
          </a:p>
          <a:p>
            <a:endParaRPr lang="en-US" dirty="0"/>
          </a:p>
          <a:p>
            <a:r>
              <a:rPr lang="en-US" dirty="0"/>
              <a:t>Man &lt;command&gt; </a:t>
            </a:r>
            <a:br>
              <a:rPr lang="en-US" dirty="0"/>
            </a:br>
            <a:r>
              <a:rPr lang="en-US" dirty="0"/>
              <a:t>Displays help for the command.</a:t>
            </a:r>
          </a:p>
        </p:txBody>
      </p:sp>
    </p:spTree>
    <p:extLst>
      <p:ext uri="{BB962C8B-B14F-4D97-AF65-F5344CB8AC3E}">
        <p14:creationId xmlns:p14="http://schemas.microsoft.com/office/powerpoint/2010/main" val="112235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4707A-541B-AB40-8E8C-7A5F83E6FD3B}"/>
              </a:ext>
            </a:extLst>
          </p:cNvPr>
          <p:cNvSpPr>
            <a:spLocks noGrp="1"/>
          </p:cNvSpPr>
          <p:nvPr>
            <p:ph idx="1"/>
          </p:nvPr>
        </p:nvSpPr>
        <p:spPr>
          <a:xfrm>
            <a:off x="1004778" y="557322"/>
            <a:ext cx="9905999" cy="5528168"/>
          </a:xfrm>
        </p:spPr>
        <p:txBody>
          <a:bodyPr/>
          <a:lstStyle/>
          <a:p>
            <a:pPr marL="0" indent="0">
              <a:buNone/>
            </a:pPr>
            <a:r>
              <a:rPr lang="en-US" dirty="0"/>
              <a:t>man </a:t>
            </a:r>
            <a:r>
              <a:rPr lang="en-US" dirty="0" err="1"/>
              <a:t>whoami</a:t>
            </a:r>
            <a:endParaRPr lang="en-US" dirty="0"/>
          </a:p>
          <a:p>
            <a:endParaRPr lang="en-US" dirty="0"/>
          </a:p>
        </p:txBody>
      </p:sp>
      <p:pic>
        <p:nvPicPr>
          <p:cNvPr id="5" name="Picture 4">
            <a:extLst>
              <a:ext uri="{FF2B5EF4-FFF2-40B4-BE49-F238E27FC236}">
                <a16:creationId xmlns:a16="http://schemas.microsoft.com/office/drawing/2014/main" id="{87C609D4-63AD-3F4B-9A40-B7F345F3F19E}"/>
              </a:ext>
            </a:extLst>
          </p:cNvPr>
          <p:cNvPicPr>
            <a:picLocks noChangeAspect="1"/>
          </p:cNvPicPr>
          <p:nvPr/>
        </p:nvPicPr>
        <p:blipFill>
          <a:blip r:embed="rId2"/>
          <a:stretch>
            <a:fillRect/>
          </a:stretch>
        </p:blipFill>
        <p:spPr>
          <a:xfrm>
            <a:off x="2305050" y="1149350"/>
            <a:ext cx="7581900" cy="4559300"/>
          </a:xfrm>
          <a:prstGeom prst="rect">
            <a:avLst/>
          </a:prstGeom>
        </p:spPr>
      </p:pic>
    </p:spTree>
    <p:extLst>
      <p:ext uri="{BB962C8B-B14F-4D97-AF65-F5344CB8AC3E}">
        <p14:creationId xmlns:p14="http://schemas.microsoft.com/office/powerpoint/2010/main" val="2812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59E5-64AF-2745-9300-82B1A45ADE5A}"/>
              </a:ext>
            </a:extLst>
          </p:cNvPr>
          <p:cNvSpPr>
            <a:spLocks noGrp="1"/>
          </p:cNvSpPr>
          <p:nvPr>
            <p:ph type="title"/>
          </p:nvPr>
        </p:nvSpPr>
        <p:spPr/>
        <p:txBody>
          <a:bodyPr/>
          <a:lstStyle/>
          <a:p>
            <a:r>
              <a:rPr lang="en-US" dirty="0"/>
              <a:t>Documenting a command</a:t>
            </a:r>
          </a:p>
        </p:txBody>
      </p:sp>
      <p:sp>
        <p:nvSpPr>
          <p:cNvPr id="3" name="Content Placeholder 2">
            <a:extLst>
              <a:ext uri="{FF2B5EF4-FFF2-40B4-BE49-F238E27FC236}">
                <a16:creationId xmlns:a16="http://schemas.microsoft.com/office/drawing/2014/main" id="{CB21C1C0-FEEC-4A47-BA9F-B80C303A3401}"/>
              </a:ext>
            </a:extLst>
          </p:cNvPr>
          <p:cNvSpPr>
            <a:spLocks noGrp="1"/>
          </p:cNvSpPr>
          <p:nvPr>
            <p:ph idx="1"/>
          </p:nvPr>
        </p:nvSpPr>
        <p:spPr/>
        <p:txBody>
          <a:bodyPr>
            <a:normAutofit lnSpcReduction="10000"/>
          </a:bodyPr>
          <a:lstStyle/>
          <a:p>
            <a:pPr marL="0" indent="0">
              <a:buNone/>
            </a:pPr>
            <a:r>
              <a:rPr lang="en-US" dirty="0"/>
              <a:t>Documenting a command requires the following information.</a:t>
            </a:r>
          </a:p>
          <a:p>
            <a:r>
              <a:rPr lang="en-US" dirty="0"/>
              <a:t>Summary</a:t>
            </a:r>
          </a:p>
          <a:p>
            <a:r>
              <a:rPr lang="en-US" dirty="0"/>
              <a:t>Syntax</a:t>
            </a:r>
          </a:p>
          <a:p>
            <a:r>
              <a:rPr lang="en-US" dirty="0"/>
              <a:t>Detailed information about syntax elements: options, parameters, defaults.</a:t>
            </a:r>
          </a:p>
          <a:p>
            <a:r>
              <a:rPr lang="en-US" dirty="0"/>
              <a:t>Description and Usage Notes</a:t>
            </a:r>
          </a:p>
          <a:p>
            <a:r>
              <a:rPr lang="en-US" dirty="0"/>
              <a:t>Examples</a:t>
            </a:r>
          </a:p>
          <a:p>
            <a:r>
              <a:rPr lang="en-US" dirty="0"/>
              <a:t>Error Codes</a:t>
            </a:r>
          </a:p>
          <a:p>
            <a:r>
              <a:rPr lang="en-US" dirty="0"/>
              <a:t>Related Material </a:t>
            </a:r>
          </a:p>
        </p:txBody>
      </p:sp>
    </p:spTree>
    <p:extLst>
      <p:ext uri="{BB962C8B-B14F-4D97-AF65-F5344CB8AC3E}">
        <p14:creationId xmlns:p14="http://schemas.microsoft.com/office/powerpoint/2010/main" val="260039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3911-52AB-4C49-A42E-C229A20B2FE2}"/>
              </a:ext>
            </a:extLst>
          </p:cNvPr>
          <p:cNvSpPr>
            <a:spLocks noGrp="1"/>
          </p:cNvSpPr>
          <p:nvPr>
            <p:ph type="title"/>
          </p:nvPr>
        </p:nvSpPr>
        <p:spPr/>
        <p:txBody>
          <a:bodyPr/>
          <a:lstStyle/>
          <a:p>
            <a:r>
              <a:rPr lang="en-US" dirty="0"/>
              <a:t>Workspaces and depots</a:t>
            </a:r>
          </a:p>
        </p:txBody>
      </p:sp>
      <p:pic>
        <p:nvPicPr>
          <p:cNvPr id="5" name="Content Placeholder 4">
            <a:extLst>
              <a:ext uri="{FF2B5EF4-FFF2-40B4-BE49-F238E27FC236}">
                <a16:creationId xmlns:a16="http://schemas.microsoft.com/office/drawing/2014/main" id="{B36C0BE8-D9F0-D94D-B311-35C0B08F5F5A}"/>
              </a:ext>
            </a:extLst>
          </p:cNvPr>
          <p:cNvPicPr>
            <a:picLocks noGrp="1" noChangeAspect="1"/>
          </p:cNvPicPr>
          <p:nvPr>
            <p:ph idx="1"/>
          </p:nvPr>
        </p:nvPicPr>
        <p:blipFill>
          <a:blip r:embed="rId2"/>
          <a:stretch>
            <a:fillRect/>
          </a:stretch>
        </p:blipFill>
        <p:spPr>
          <a:xfrm>
            <a:off x="2375338" y="2097088"/>
            <a:ext cx="5738648" cy="3691055"/>
          </a:xfrm>
        </p:spPr>
      </p:pic>
    </p:spTree>
    <p:extLst>
      <p:ext uri="{BB962C8B-B14F-4D97-AF65-F5344CB8AC3E}">
        <p14:creationId xmlns:p14="http://schemas.microsoft.com/office/powerpoint/2010/main" val="383356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47C0-1CF3-AA46-9498-BFF36E9A14A2}"/>
              </a:ext>
            </a:extLst>
          </p:cNvPr>
          <p:cNvSpPr>
            <a:spLocks noGrp="1"/>
          </p:cNvSpPr>
          <p:nvPr>
            <p:ph type="title"/>
          </p:nvPr>
        </p:nvSpPr>
        <p:spPr/>
        <p:txBody>
          <a:bodyPr/>
          <a:lstStyle/>
          <a:p>
            <a:r>
              <a:rPr lang="en-US" dirty="0"/>
              <a:t>CLI Examples</a:t>
            </a:r>
          </a:p>
        </p:txBody>
      </p:sp>
      <p:sp>
        <p:nvSpPr>
          <p:cNvPr id="3" name="Content Placeholder 2">
            <a:extLst>
              <a:ext uri="{FF2B5EF4-FFF2-40B4-BE49-F238E27FC236}">
                <a16:creationId xmlns:a16="http://schemas.microsoft.com/office/drawing/2014/main" id="{9774D532-9641-6644-8293-E6CC63507BD1}"/>
              </a:ext>
            </a:extLst>
          </p:cNvPr>
          <p:cNvSpPr>
            <a:spLocks noGrp="1"/>
          </p:cNvSpPr>
          <p:nvPr>
            <p:ph idx="1"/>
          </p:nvPr>
        </p:nvSpPr>
        <p:spPr/>
        <p:txBody>
          <a:bodyPr/>
          <a:lstStyle/>
          <a:p>
            <a:r>
              <a:rPr lang="en-US" dirty="0">
                <a:hlinkClick r:id="rId2"/>
              </a:rPr>
              <a:t>https://www.perforce.com/manuals/v15.1/cmdref/p4_cachepurge.html</a:t>
            </a:r>
            <a:endParaRPr lang="en-US" dirty="0"/>
          </a:p>
          <a:p>
            <a:pPr marL="0" indent="0">
              <a:buNone/>
            </a:pPr>
            <a:endParaRPr lang="en-US" dirty="0"/>
          </a:p>
          <a:p>
            <a:r>
              <a:rPr lang="en-US" dirty="0">
                <a:hlinkClick r:id="rId3"/>
              </a:rPr>
              <a:t>https://www.perforce.com/manuals/v15.1/cmdref/p4_archive.html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72041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09AA-BF46-3B41-AEC3-50CA57E2DBB0}"/>
              </a:ext>
            </a:extLst>
          </p:cNvPr>
          <p:cNvSpPr>
            <a:spLocks noGrp="1"/>
          </p:cNvSpPr>
          <p:nvPr>
            <p:ph type="title"/>
          </p:nvPr>
        </p:nvSpPr>
        <p:spPr>
          <a:xfrm>
            <a:off x="2103814" y="478555"/>
            <a:ext cx="7729728" cy="803148"/>
          </a:xfrm>
        </p:spPr>
        <p:txBody>
          <a:bodyPr/>
          <a:lstStyle/>
          <a:p>
            <a:r>
              <a:rPr lang="en-US" dirty="0"/>
              <a:t>CLI exercises</a:t>
            </a:r>
          </a:p>
        </p:txBody>
      </p:sp>
      <p:sp>
        <p:nvSpPr>
          <p:cNvPr id="3" name="Content Placeholder 2">
            <a:extLst>
              <a:ext uri="{FF2B5EF4-FFF2-40B4-BE49-F238E27FC236}">
                <a16:creationId xmlns:a16="http://schemas.microsoft.com/office/drawing/2014/main" id="{E930191D-BEE4-3043-9F2A-473DF7F3D967}"/>
              </a:ext>
            </a:extLst>
          </p:cNvPr>
          <p:cNvSpPr>
            <a:spLocks noGrp="1"/>
          </p:cNvSpPr>
          <p:nvPr>
            <p:ph idx="1"/>
          </p:nvPr>
        </p:nvSpPr>
        <p:spPr>
          <a:xfrm>
            <a:off x="1180618" y="1281704"/>
            <a:ext cx="9861630" cy="4458324"/>
          </a:xfrm>
        </p:spPr>
        <p:txBody>
          <a:bodyPr>
            <a:normAutofit lnSpcReduction="10000"/>
          </a:bodyPr>
          <a:lstStyle/>
          <a:p>
            <a:r>
              <a:rPr lang="en-US" sz="2000" dirty="0">
                <a:solidFill>
                  <a:srgbClr val="0070C0"/>
                </a:solidFill>
              </a:rPr>
              <a:t>Explain what each command does:</a:t>
            </a:r>
          </a:p>
          <a:p>
            <a:pPr marL="0" indent="0">
              <a:buNone/>
            </a:pPr>
            <a:r>
              <a:rPr lang="en-US" dirty="0"/>
              <a:t>P4 </a:t>
            </a:r>
            <a:r>
              <a:rPr lang="en-US" dirty="0" err="1"/>
              <a:t>cachepurge</a:t>
            </a:r>
            <a:r>
              <a:rPr lang="en-US" dirty="0"/>
              <a:t> –a –D </a:t>
            </a:r>
            <a:r>
              <a:rPr lang="en-US" dirty="0" err="1"/>
              <a:t>install.txt</a:t>
            </a:r>
            <a:r>
              <a:rPr lang="en-US" dirty="0"/>
              <a:t> </a:t>
            </a:r>
            <a:r>
              <a:rPr lang="en-US" dirty="0" err="1"/>
              <a:t>upgrade.txt</a:t>
            </a:r>
            <a:r>
              <a:rPr lang="en-US" dirty="0"/>
              <a:t> </a:t>
            </a:r>
          </a:p>
          <a:p>
            <a:pPr marL="0" indent="0">
              <a:buNone/>
            </a:pPr>
            <a:r>
              <a:rPr lang="en-US" dirty="0"/>
              <a:t>P4 </a:t>
            </a:r>
            <a:r>
              <a:rPr lang="en-US" dirty="0" err="1"/>
              <a:t>cachepurge</a:t>
            </a:r>
            <a:r>
              <a:rPr lang="en-US" dirty="0"/>
              <a:t> –m 100 -D </a:t>
            </a:r>
            <a:r>
              <a:rPr lang="en-US" dirty="0" err="1"/>
              <a:t>upgrade.txt</a:t>
            </a:r>
            <a:endParaRPr lang="en-US" dirty="0"/>
          </a:p>
          <a:p>
            <a:pPr marL="0" indent="0">
              <a:buNone/>
            </a:pPr>
            <a:endParaRPr lang="en-US" dirty="0"/>
          </a:p>
          <a:p>
            <a:r>
              <a:rPr lang="en-US" sz="2000" dirty="0">
                <a:solidFill>
                  <a:srgbClr val="0070C0"/>
                </a:solidFill>
              </a:rPr>
              <a:t>Write a command for each description</a:t>
            </a:r>
            <a:r>
              <a:rPr lang="en-US" sz="2000" dirty="0"/>
              <a:t>:</a:t>
            </a:r>
          </a:p>
          <a:p>
            <a:pPr marL="0" indent="0">
              <a:buNone/>
            </a:pPr>
            <a:r>
              <a:rPr lang="en-US" dirty="0"/>
              <a:t>The following example shows how you would use the p4 </a:t>
            </a:r>
            <a:r>
              <a:rPr lang="en-US" dirty="0" err="1"/>
              <a:t>cachepurge</a:t>
            </a:r>
            <a:r>
              <a:rPr lang="en-US" dirty="0"/>
              <a:t> command to delete enough content to leave 1000 bytes of free space.</a:t>
            </a:r>
          </a:p>
          <a:p>
            <a:pPr marL="0" indent="0">
              <a:buNone/>
            </a:pPr>
            <a:r>
              <a:rPr lang="en-US" dirty="0"/>
              <a:t>The following example shows what would happen if you deleted all revisions of the file </a:t>
            </a:r>
            <a:r>
              <a:rPr lang="en-US" dirty="0" err="1"/>
              <a:t>mysource.c</a:t>
            </a:r>
            <a:r>
              <a:rPr lang="en-US" dirty="0"/>
              <a:t>, but it does not actually delete the revisions.</a:t>
            </a:r>
          </a:p>
        </p:txBody>
      </p:sp>
    </p:spTree>
    <p:extLst>
      <p:ext uri="{BB962C8B-B14F-4D97-AF65-F5344CB8AC3E}">
        <p14:creationId xmlns:p14="http://schemas.microsoft.com/office/powerpoint/2010/main" val="325550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666C58F-6690-3B43-AAE4-3178D27EF660}"/>
              </a:ext>
            </a:extLst>
          </p:cNvPr>
          <p:cNvPicPr>
            <a:picLocks noGrp="1" noChangeAspect="1"/>
          </p:cNvPicPr>
          <p:nvPr>
            <p:ph idx="1"/>
          </p:nvPr>
        </p:nvPicPr>
        <p:blipFill>
          <a:blip r:embed="rId2"/>
          <a:stretch>
            <a:fillRect/>
          </a:stretch>
        </p:blipFill>
        <p:spPr>
          <a:xfrm>
            <a:off x="2653152" y="812006"/>
            <a:ext cx="6885696" cy="5233987"/>
          </a:xfrm>
        </p:spPr>
      </p:pic>
    </p:spTree>
    <p:extLst>
      <p:ext uri="{BB962C8B-B14F-4D97-AF65-F5344CB8AC3E}">
        <p14:creationId xmlns:p14="http://schemas.microsoft.com/office/powerpoint/2010/main" val="91207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7C9B7-E8CB-FB49-8E13-5660CEE72F33}"/>
              </a:ext>
            </a:extLst>
          </p:cNvPr>
          <p:cNvSpPr>
            <a:spLocks noGrp="1"/>
          </p:cNvSpPr>
          <p:nvPr>
            <p:ph idx="1"/>
          </p:nvPr>
        </p:nvSpPr>
        <p:spPr>
          <a:xfrm>
            <a:off x="751840" y="558800"/>
            <a:ext cx="10861040" cy="5673834"/>
          </a:xfrm>
        </p:spPr>
        <p:txBody>
          <a:bodyPr>
            <a:normAutofit/>
          </a:bodyPr>
          <a:lstStyle/>
          <a:p>
            <a:pPr marL="0" indent="0">
              <a:buNone/>
            </a:pPr>
            <a:r>
              <a:rPr lang="en-US" dirty="0"/>
              <a:t>From command to description:</a:t>
            </a:r>
          </a:p>
          <a:p>
            <a:pPr marL="0" indent="0">
              <a:buNone/>
            </a:pPr>
            <a:r>
              <a:rPr lang="en-US" dirty="0"/>
              <a:t>P4 </a:t>
            </a:r>
            <a:r>
              <a:rPr lang="en-US" dirty="0" err="1"/>
              <a:t>cachepurge</a:t>
            </a:r>
            <a:r>
              <a:rPr lang="en-US" dirty="0"/>
              <a:t> –a –D </a:t>
            </a:r>
            <a:r>
              <a:rPr lang="en-US" dirty="0" err="1"/>
              <a:t>install.txt</a:t>
            </a:r>
            <a:r>
              <a:rPr lang="en-US" dirty="0"/>
              <a:t> </a:t>
            </a:r>
            <a:r>
              <a:rPr lang="en-US" dirty="0" err="1"/>
              <a:t>upgrade.txt</a:t>
            </a:r>
            <a:r>
              <a:rPr lang="en-US" dirty="0"/>
              <a:t> </a:t>
            </a:r>
          </a:p>
          <a:p>
            <a:pPr marL="0" indent="0">
              <a:buNone/>
            </a:pPr>
            <a:r>
              <a:rPr lang="en-US" dirty="0">
                <a:solidFill>
                  <a:srgbClr val="7030A0"/>
                </a:solidFill>
              </a:rPr>
              <a:t>This command deletes all revisions of the files </a:t>
            </a:r>
            <a:r>
              <a:rPr lang="en-US" dirty="0" err="1">
                <a:solidFill>
                  <a:srgbClr val="7030A0"/>
                </a:solidFill>
              </a:rPr>
              <a:t>install.txt</a:t>
            </a:r>
            <a:r>
              <a:rPr lang="en-US" dirty="0">
                <a:solidFill>
                  <a:srgbClr val="7030A0"/>
                </a:solidFill>
              </a:rPr>
              <a:t> and </a:t>
            </a:r>
            <a:r>
              <a:rPr lang="en-US" dirty="0" err="1">
                <a:solidFill>
                  <a:srgbClr val="7030A0"/>
                </a:solidFill>
              </a:rPr>
              <a:t>upgrade.txt</a:t>
            </a:r>
            <a:r>
              <a:rPr lang="en-US" dirty="0">
                <a:solidFill>
                  <a:srgbClr val="7030A0"/>
                </a:solidFill>
              </a:rPr>
              <a:t>.</a:t>
            </a:r>
          </a:p>
          <a:p>
            <a:pPr marL="0" indent="0">
              <a:buNone/>
            </a:pPr>
            <a:r>
              <a:rPr lang="en-US" dirty="0"/>
              <a:t>P4 </a:t>
            </a:r>
            <a:r>
              <a:rPr lang="en-US" dirty="0" err="1"/>
              <a:t>cachepurge</a:t>
            </a:r>
            <a:r>
              <a:rPr lang="en-US" dirty="0"/>
              <a:t> –m 100 –D </a:t>
            </a:r>
            <a:r>
              <a:rPr lang="en-US" dirty="0" err="1"/>
              <a:t>upgrade.txt</a:t>
            </a:r>
            <a:endParaRPr lang="en-US" dirty="0"/>
          </a:p>
          <a:p>
            <a:pPr marL="0" indent="0">
              <a:buNone/>
            </a:pPr>
            <a:r>
              <a:rPr lang="en-US" dirty="0">
                <a:solidFill>
                  <a:srgbClr val="7030A0"/>
                </a:solidFill>
              </a:rPr>
              <a:t>This command deletes 100 revisions of the file </a:t>
            </a:r>
            <a:r>
              <a:rPr lang="en-US" dirty="0" err="1">
                <a:solidFill>
                  <a:srgbClr val="7030A0"/>
                </a:solidFill>
              </a:rPr>
              <a:t>upgrade.txt</a:t>
            </a:r>
            <a:r>
              <a:rPr lang="en-US" dirty="0">
                <a:solidFill>
                  <a:srgbClr val="7030A0"/>
                </a:solidFill>
              </a:rPr>
              <a:t>.</a:t>
            </a:r>
          </a:p>
          <a:p>
            <a:pPr marL="0" indent="0">
              <a:buNone/>
            </a:pPr>
            <a:endParaRPr lang="en-US" dirty="0">
              <a:solidFill>
                <a:srgbClr val="0070C0"/>
              </a:solidFill>
            </a:endParaRPr>
          </a:p>
          <a:p>
            <a:pPr marL="0" indent="0">
              <a:buNone/>
            </a:pPr>
            <a:endParaRPr lang="en-US" dirty="0">
              <a:solidFill>
                <a:srgbClr val="0070C0"/>
              </a:solidFill>
            </a:endParaRPr>
          </a:p>
          <a:p>
            <a:endParaRPr lang="en-US" dirty="0"/>
          </a:p>
        </p:txBody>
      </p:sp>
    </p:spTree>
    <p:extLst>
      <p:ext uri="{BB962C8B-B14F-4D97-AF65-F5344CB8AC3E}">
        <p14:creationId xmlns:p14="http://schemas.microsoft.com/office/powerpoint/2010/main" val="94430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14438-13DD-704C-9964-D223793FF732}"/>
              </a:ext>
            </a:extLst>
          </p:cNvPr>
          <p:cNvSpPr>
            <a:spLocks noGrp="1"/>
          </p:cNvSpPr>
          <p:nvPr>
            <p:ph idx="1"/>
          </p:nvPr>
        </p:nvSpPr>
        <p:spPr>
          <a:xfrm>
            <a:off x="1141412" y="546538"/>
            <a:ext cx="9905999" cy="5244663"/>
          </a:xfrm>
        </p:spPr>
        <p:txBody>
          <a:bodyPr>
            <a:normAutofit/>
          </a:bodyPr>
          <a:lstStyle/>
          <a:p>
            <a:pPr marL="0" indent="0">
              <a:buNone/>
            </a:pPr>
            <a:r>
              <a:rPr lang="en-US" b="1" dirty="0"/>
              <a:t>From description to command</a:t>
            </a:r>
            <a:r>
              <a:rPr lang="en-US" dirty="0"/>
              <a:t>:</a:t>
            </a:r>
          </a:p>
          <a:p>
            <a:pPr marL="0" indent="0">
              <a:buNone/>
            </a:pPr>
            <a:r>
              <a:rPr lang="en-US" dirty="0"/>
              <a:t>The following example shows how you would use the p4 </a:t>
            </a:r>
            <a:r>
              <a:rPr lang="en-US" dirty="0" err="1"/>
              <a:t>cachepurge</a:t>
            </a:r>
            <a:r>
              <a:rPr lang="en-US" dirty="0"/>
              <a:t> command to delete enough content to leave 1000 bytes of free space.</a:t>
            </a:r>
          </a:p>
          <a:p>
            <a:pPr marL="0" indent="0">
              <a:buNone/>
            </a:pPr>
            <a:r>
              <a:rPr lang="en-US" dirty="0">
                <a:solidFill>
                  <a:srgbClr val="7030A0"/>
                </a:solidFill>
              </a:rPr>
              <a:t>P4 </a:t>
            </a:r>
            <a:r>
              <a:rPr lang="en-US" dirty="0" err="1">
                <a:solidFill>
                  <a:srgbClr val="7030A0"/>
                </a:solidFill>
              </a:rPr>
              <a:t>cachepurge</a:t>
            </a:r>
            <a:r>
              <a:rPr lang="en-US" dirty="0">
                <a:solidFill>
                  <a:srgbClr val="7030A0"/>
                </a:solidFill>
              </a:rPr>
              <a:t> –f 1000 –D </a:t>
            </a:r>
            <a:r>
              <a:rPr lang="en-US" dirty="0" err="1">
                <a:solidFill>
                  <a:srgbClr val="7030A0"/>
                </a:solidFill>
              </a:rPr>
              <a:t>upgrade.txt</a:t>
            </a:r>
            <a:endParaRPr lang="en-US" dirty="0">
              <a:solidFill>
                <a:srgbClr val="7030A0"/>
              </a:solidFill>
            </a:endParaRPr>
          </a:p>
          <a:p>
            <a:pPr marL="0" indent="0">
              <a:buNone/>
            </a:pPr>
            <a:r>
              <a:rPr lang="en-US" dirty="0"/>
              <a:t>The following example shows what would happen if you deleted all revisions of the file </a:t>
            </a:r>
            <a:r>
              <a:rPr lang="en-US" dirty="0" err="1"/>
              <a:t>mysource.c</a:t>
            </a:r>
            <a:r>
              <a:rPr lang="en-US" dirty="0"/>
              <a:t>, but it does not actually delete the revisions.</a:t>
            </a:r>
          </a:p>
          <a:p>
            <a:pPr marL="0" indent="0">
              <a:buNone/>
            </a:pPr>
            <a:r>
              <a:rPr lang="en-US" dirty="0">
                <a:solidFill>
                  <a:srgbClr val="7030A0"/>
                </a:solidFill>
              </a:rPr>
              <a:t>P4 </a:t>
            </a:r>
            <a:r>
              <a:rPr lang="en-US" dirty="0" err="1">
                <a:solidFill>
                  <a:srgbClr val="7030A0"/>
                </a:solidFill>
              </a:rPr>
              <a:t>cachepurge</a:t>
            </a:r>
            <a:r>
              <a:rPr lang="en-US" dirty="0">
                <a:solidFill>
                  <a:srgbClr val="7030A0"/>
                </a:solidFill>
              </a:rPr>
              <a:t> –n –a –D </a:t>
            </a:r>
            <a:r>
              <a:rPr lang="en-US" dirty="0" err="1">
                <a:solidFill>
                  <a:srgbClr val="7030A0"/>
                </a:solidFill>
              </a:rPr>
              <a:t>mysource.c</a:t>
            </a:r>
            <a:endParaRPr lang="en-US" dirty="0">
              <a:solidFill>
                <a:srgbClr val="7030A0"/>
              </a:solidFill>
            </a:endParaRPr>
          </a:p>
          <a:p>
            <a:endParaRPr lang="en-US" dirty="0"/>
          </a:p>
        </p:txBody>
      </p:sp>
    </p:spTree>
    <p:extLst>
      <p:ext uri="{BB962C8B-B14F-4D97-AF65-F5344CB8AC3E}">
        <p14:creationId xmlns:p14="http://schemas.microsoft.com/office/powerpoint/2010/main" val="73988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FD7E-71E4-264D-8C51-C0AD273C3AF0}"/>
              </a:ext>
            </a:extLst>
          </p:cNvPr>
          <p:cNvSpPr>
            <a:spLocks noGrp="1"/>
          </p:cNvSpPr>
          <p:nvPr>
            <p:ph type="title"/>
          </p:nvPr>
        </p:nvSpPr>
        <p:spPr>
          <a:xfrm>
            <a:off x="1141413" y="618518"/>
            <a:ext cx="9905998" cy="968544"/>
          </a:xfrm>
        </p:spPr>
        <p:txBody>
          <a:bodyPr/>
          <a:lstStyle/>
          <a:p>
            <a:r>
              <a:rPr lang="en-US" dirty="0"/>
              <a:t>What we’ve learned</a:t>
            </a:r>
          </a:p>
        </p:txBody>
      </p:sp>
      <p:sp>
        <p:nvSpPr>
          <p:cNvPr id="3" name="Content Placeholder 2">
            <a:extLst>
              <a:ext uri="{FF2B5EF4-FFF2-40B4-BE49-F238E27FC236}">
                <a16:creationId xmlns:a16="http://schemas.microsoft.com/office/drawing/2014/main" id="{416308DA-7FE5-2442-871B-1606AC65FE10}"/>
              </a:ext>
            </a:extLst>
          </p:cNvPr>
          <p:cNvSpPr>
            <a:spLocks noGrp="1"/>
          </p:cNvSpPr>
          <p:nvPr>
            <p:ph idx="1"/>
          </p:nvPr>
        </p:nvSpPr>
        <p:spPr>
          <a:xfrm>
            <a:off x="1141412" y="1692166"/>
            <a:ext cx="9905999" cy="4099035"/>
          </a:xfrm>
        </p:spPr>
        <p:txBody>
          <a:bodyPr>
            <a:normAutofit/>
          </a:bodyPr>
          <a:lstStyle/>
          <a:p>
            <a:r>
              <a:rPr lang="en-US" sz="2800" dirty="0"/>
              <a:t>What a command line interface is</a:t>
            </a:r>
          </a:p>
          <a:p>
            <a:r>
              <a:rPr lang="en-US" sz="2800" dirty="0"/>
              <a:t>What syntax conventions are</a:t>
            </a:r>
          </a:p>
          <a:p>
            <a:r>
              <a:rPr lang="en-US" sz="2800" dirty="0"/>
              <a:t>How to use syntax to define a command prototype</a:t>
            </a:r>
          </a:p>
          <a:p>
            <a:r>
              <a:rPr lang="en-US" sz="2800" dirty="0"/>
              <a:t>How to create a command from a prototype</a:t>
            </a:r>
          </a:p>
          <a:p>
            <a:r>
              <a:rPr lang="en-US" sz="2800" dirty="0"/>
              <a:t>How to describe the action of a command</a:t>
            </a:r>
          </a:p>
        </p:txBody>
      </p:sp>
    </p:spTree>
    <p:extLst>
      <p:ext uri="{BB962C8B-B14F-4D97-AF65-F5344CB8AC3E}">
        <p14:creationId xmlns:p14="http://schemas.microsoft.com/office/powerpoint/2010/main" val="3066636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4E96-4DCC-F043-B445-DB5B25081B1F}"/>
              </a:ext>
            </a:extLst>
          </p:cNvPr>
          <p:cNvSpPr>
            <a:spLocks noGrp="1"/>
          </p:cNvSpPr>
          <p:nvPr>
            <p:ph type="title"/>
          </p:nvPr>
        </p:nvSpPr>
        <p:spPr/>
        <p:txBody>
          <a:bodyPr/>
          <a:lstStyle/>
          <a:p>
            <a:r>
              <a:rPr lang="en-US" dirty="0"/>
              <a:t>API’s and Libraries</a:t>
            </a:r>
          </a:p>
        </p:txBody>
      </p:sp>
      <p:sp>
        <p:nvSpPr>
          <p:cNvPr id="3" name="Content Placeholder 2">
            <a:extLst>
              <a:ext uri="{FF2B5EF4-FFF2-40B4-BE49-F238E27FC236}">
                <a16:creationId xmlns:a16="http://schemas.microsoft.com/office/drawing/2014/main" id="{EB66680D-EA13-1447-987E-2435343490F8}"/>
              </a:ext>
            </a:extLst>
          </p:cNvPr>
          <p:cNvSpPr>
            <a:spLocks noGrp="1"/>
          </p:cNvSpPr>
          <p:nvPr>
            <p:ph idx="1"/>
          </p:nvPr>
        </p:nvSpPr>
        <p:spPr>
          <a:xfrm>
            <a:off x="1141412" y="1776248"/>
            <a:ext cx="9905999" cy="4014953"/>
          </a:xfrm>
        </p:spPr>
        <p:txBody>
          <a:bodyPr>
            <a:normAutofit/>
          </a:bodyPr>
          <a:lstStyle/>
          <a:p>
            <a:pPr lvl="3"/>
            <a:endParaRPr lang="en-US" dirty="0"/>
          </a:p>
          <a:p>
            <a:pPr lvl="3"/>
            <a:r>
              <a:rPr lang="en-US" sz="2800" dirty="0"/>
              <a:t>What is a library?</a:t>
            </a:r>
          </a:p>
          <a:p>
            <a:pPr lvl="3"/>
            <a:r>
              <a:rPr lang="en-US" sz="2800" dirty="0"/>
              <a:t>Why do we use libraries?</a:t>
            </a:r>
          </a:p>
          <a:p>
            <a:pPr lvl="3"/>
            <a:r>
              <a:rPr lang="en-US" sz="2800" dirty="0"/>
              <a:t>How do we access code in a library?</a:t>
            </a:r>
          </a:p>
          <a:p>
            <a:pPr lvl="3"/>
            <a:r>
              <a:rPr lang="en-US" sz="2800" dirty="0"/>
              <a:t>What are standard libraries?</a:t>
            </a:r>
          </a:p>
          <a:p>
            <a:pPr lvl="3"/>
            <a:r>
              <a:rPr lang="en-US" sz="2800" dirty="0"/>
              <a:t>What are 3’d party libraries?</a:t>
            </a:r>
          </a:p>
        </p:txBody>
      </p:sp>
    </p:spTree>
    <p:extLst>
      <p:ext uri="{BB962C8B-B14F-4D97-AF65-F5344CB8AC3E}">
        <p14:creationId xmlns:p14="http://schemas.microsoft.com/office/powerpoint/2010/main" val="109544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D602-F7FB-2244-AB36-E99407DDB45B}"/>
              </a:ext>
            </a:extLst>
          </p:cNvPr>
          <p:cNvSpPr>
            <a:spLocks noGrp="1"/>
          </p:cNvSpPr>
          <p:nvPr>
            <p:ph type="title"/>
          </p:nvPr>
        </p:nvSpPr>
        <p:spPr>
          <a:xfrm>
            <a:off x="1141413" y="618518"/>
            <a:ext cx="9905998" cy="737316"/>
          </a:xfrm>
        </p:spPr>
        <p:txBody>
          <a:bodyPr/>
          <a:lstStyle/>
          <a:p>
            <a:r>
              <a:rPr lang="en-US" dirty="0"/>
              <a:t>Libraries</a:t>
            </a:r>
          </a:p>
        </p:txBody>
      </p:sp>
      <p:sp>
        <p:nvSpPr>
          <p:cNvPr id="3" name="Content Placeholder 2">
            <a:extLst>
              <a:ext uri="{FF2B5EF4-FFF2-40B4-BE49-F238E27FC236}">
                <a16:creationId xmlns:a16="http://schemas.microsoft.com/office/drawing/2014/main" id="{0E0CD4AA-8C21-D44C-A871-218420883A01}"/>
              </a:ext>
            </a:extLst>
          </p:cNvPr>
          <p:cNvSpPr>
            <a:spLocks noGrp="1"/>
          </p:cNvSpPr>
          <p:nvPr>
            <p:ph idx="1"/>
          </p:nvPr>
        </p:nvSpPr>
        <p:spPr>
          <a:xfrm>
            <a:off x="1141412" y="1355834"/>
            <a:ext cx="9905999" cy="4435367"/>
          </a:xfrm>
        </p:spPr>
        <p:txBody>
          <a:bodyPr/>
          <a:lstStyle/>
          <a:p>
            <a:r>
              <a:rPr lang="en-US" dirty="0"/>
              <a:t>A library is a group of functions and declarations created for use by other programs. </a:t>
            </a:r>
          </a:p>
          <a:p>
            <a:r>
              <a:rPr lang="en-US" dirty="0"/>
              <a:t>A library is written in a particular language and can only be used by software written in that language.</a:t>
            </a:r>
          </a:p>
          <a:p>
            <a:r>
              <a:rPr lang="en-US" dirty="0"/>
              <a:t>A library exposes its services through an API. The API is defined in a header file that contains the syntactic definitions (declarations) of the functions and data structures you need to use to obtain its services. </a:t>
            </a:r>
          </a:p>
          <a:p>
            <a:r>
              <a:rPr lang="en-US" dirty="0"/>
              <a:t>The code that implements the services defined by the API is not visible to the programmer who uses the API. </a:t>
            </a:r>
          </a:p>
        </p:txBody>
      </p:sp>
    </p:spTree>
    <p:extLst>
      <p:ext uri="{BB962C8B-B14F-4D97-AF65-F5344CB8AC3E}">
        <p14:creationId xmlns:p14="http://schemas.microsoft.com/office/powerpoint/2010/main" val="67815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64FC-8874-084C-B164-653CD66194EB}"/>
              </a:ext>
            </a:extLst>
          </p:cNvPr>
          <p:cNvSpPr>
            <a:spLocks noGrp="1"/>
          </p:cNvSpPr>
          <p:nvPr>
            <p:ph type="title"/>
          </p:nvPr>
        </p:nvSpPr>
        <p:spPr>
          <a:xfrm>
            <a:off x="2231136" y="964692"/>
            <a:ext cx="7729728" cy="742188"/>
          </a:xfrm>
        </p:spPr>
        <p:txBody>
          <a:bodyPr>
            <a:normAutofit fontScale="90000"/>
          </a:bodyPr>
          <a:lstStyle/>
          <a:p>
            <a:r>
              <a:rPr lang="en-US" dirty="0"/>
              <a:t>Program Structure</a:t>
            </a:r>
            <a:br>
              <a:rPr lang="en-US" dirty="0"/>
            </a:br>
            <a:endParaRPr lang="en-US" sz="1400" dirty="0"/>
          </a:p>
        </p:txBody>
      </p:sp>
      <p:pic>
        <p:nvPicPr>
          <p:cNvPr id="5" name="Content Placeholder 4">
            <a:extLst>
              <a:ext uri="{FF2B5EF4-FFF2-40B4-BE49-F238E27FC236}">
                <a16:creationId xmlns:a16="http://schemas.microsoft.com/office/drawing/2014/main" id="{9023CB14-6C8D-3F4C-87E7-4C4B5C9A0352}"/>
              </a:ext>
            </a:extLst>
          </p:cNvPr>
          <p:cNvPicPr>
            <a:picLocks noGrp="1" noChangeAspect="1"/>
          </p:cNvPicPr>
          <p:nvPr>
            <p:ph idx="1"/>
          </p:nvPr>
        </p:nvPicPr>
        <p:blipFill>
          <a:blip r:embed="rId3"/>
          <a:stretch>
            <a:fillRect/>
          </a:stretch>
        </p:blipFill>
        <p:spPr>
          <a:xfrm>
            <a:off x="2220625" y="1916303"/>
            <a:ext cx="7115015" cy="3654179"/>
          </a:xfrm>
        </p:spPr>
      </p:pic>
    </p:spTree>
    <p:extLst>
      <p:ext uri="{BB962C8B-B14F-4D97-AF65-F5344CB8AC3E}">
        <p14:creationId xmlns:p14="http://schemas.microsoft.com/office/powerpoint/2010/main" val="2746928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AF93-422B-9441-9C26-96977A5E4414}"/>
              </a:ext>
            </a:extLst>
          </p:cNvPr>
          <p:cNvSpPr>
            <a:spLocks noGrp="1"/>
          </p:cNvSpPr>
          <p:nvPr>
            <p:ph type="title"/>
          </p:nvPr>
        </p:nvSpPr>
        <p:spPr/>
        <p:txBody>
          <a:bodyPr/>
          <a:lstStyle/>
          <a:p>
            <a:r>
              <a:rPr lang="en-US" dirty="0"/>
              <a:t>standard libraries</a:t>
            </a:r>
          </a:p>
        </p:txBody>
      </p:sp>
      <p:sp>
        <p:nvSpPr>
          <p:cNvPr id="3" name="Content Placeholder 2">
            <a:extLst>
              <a:ext uri="{FF2B5EF4-FFF2-40B4-BE49-F238E27FC236}">
                <a16:creationId xmlns:a16="http://schemas.microsoft.com/office/drawing/2014/main" id="{793B4C53-8EA7-B64F-B592-8C0E259A9E45}"/>
              </a:ext>
            </a:extLst>
          </p:cNvPr>
          <p:cNvSpPr>
            <a:spLocks noGrp="1"/>
          </p:cNvSpPr>
          <p:nvPr>
            <p:ph idx="1"/>
          </p:nvPr>
        </p:nvSpPr>
        <p:spPr>
          <a:xfrm>
            <a:off x="1141412" y="1765738"/>
            <a:ext cx="9905999" cy="4025463"/>
          </a:xfrm>
        </p:spPr>
        <p:txBody>
          <a:bodyPr>
            <a:normAutofit lnSpcReduction="10000"/>
          </a:bodyPr>
          <a:lstStyle/>
          <a:p>
            <a:pPr marL="0" indent="0">
              <a:buNone/>
            </a:pPr>
            <a:r>
              <a:rPr lang="en-US" dirty="0"/>
              <a:t>Standard libraries are shipped with each programming language. They provide common functions and data types that programs use. For example math functions, string manipulation functions, input/output functions, and so on.</a:t>
            </a:r>
          </a:p>
          <a:p>
            <a:pPr marL="0" indent="0">
              <a:buNone/>
            </a:pPr>
            <a:r>
              <a:rPr lang="en-US" dirty="0">
                <a:solidFill>
                  <a:srgbClr val="7030A0"/>
                </a:solidFill>
              </a:rPr>
              <a:t>#include &lt;</a:t>
            </a:r>
            <a:r>
              <a:rPr lang="en-US" dirty="0" err="1">
                <a:solidFill>
                  <a:srgbClr val="7030A0"/>
                </a:solidFill>
              </a:rPr>
              <a:t>stdio.h</a:t>
            </a:r>
            <a:r>
              <a:rPr lang="en-US" dirty="0">
                <a:solidFill>
                  <a:srgbClr val="7030A0"/>
                </a:solidFill>
              </a:rPr>
              <a:t>&gt;</a:t>
            </a:r>
          </a:p>
          <a:p>
            <a:pPr marL="0" indent="0">
              <a:buNone/>
            </a:pPr>
            <a:r>
              <a:rPr lang="en-US" dirty="0" err="1">
                <a:solidFill>
                  <a:srgbClr val="7030A0"/>
                </a:solidFill>
              </a:rPr>
              <a:t>int</a:t>
            </a:r>
            <a:r>
              <a:rPr lang="en-US" dirty="0">
                <a:solidFill>
                  <a:srgbClr val="7030A0"/>
                </a:solidFill>
              </a:rPr>
              <a:t> main () {</a:t>
            </a:r>
            <a:br>
              <a:rPr lang="en-US" dirty="0">
                <a:solidFill>
                  <a:srgbClr val="7030A0"/>
                </a:solidFill>
              </a:rPr>
            </a:br>
            <a:r>
              <a:rPr lang="en-US" dirty="0">
                <a:solidFill>
                  <a:srgbClr val="7030A0"/>
                </a:solidFill>
              </a:rPr>
              <a:t>    </a:t>
            </a:r>
            <a:r>
              <a:rPr lang="en-US" dirty="0" err="1">
                <a:solidFill>
                  <a:srgbClr val="7030A0"/>
                </a:solidFill>
              </a:rPr>
              <a:t>printf</a:t>
            </a:r>
            <a:r>
              <a:rPr lang="en-US" dirty="0">
                <a:solidFill>
                  <a:srgbClr val="7030A0"/>
                </a:solidFill>
              </a:rPr>
              <a:t> ("Hi there")</a:t>
            </a:r>
            <a:br>
              <a:rPr lang="en-US" dirty="0"/>
            </a:br>
            <a:r>
              <a:rPr lang="en-US" dirty="0"/>
              <a:t> </a:t>
            </a:r>
            <a:r>
              <a:rPr lang="en-US" dirty="0">
                <a:solidFill>
                  <a:srgbClr val="7030A0"/>
                </a:solidFill>
              </a:rPr>
              <a:t>}</a:t>
            </a:r>
          </a:p>
          <a:p>
            <a:pPr marL="0" indent="0">
              <a:buNone/>
            </a:pPr>
            <a:r>
              <a:rPr lang="en-US" dirty="0" err="1"/>
              <a:t>int</a:t>
            </a:r>
            <a:r>
              <a:rPr lang="en-US" dirty="0"/>
              <a:t> </a:t>
            </a:r>
            <a:r>
              <a:rPr lang="en-US" dirty="0" err="1"/>
              <a:t>printf</a:t>
            </a:r>
            <a:r>
              <a:rPr lang="en-US" dirty="0"/>
              <a:t>(</a:t>
            </a:r>
            <a:r>
              <a:rPr lang="en-US" dirty="0" err="1"/>
              <a:t>const</a:t>
            </a:r>
            <a:r>
              <a:rPr lang="en-US" dirty="0"/>
              <a:t> char *format, ...) //declaration of </a:t>
            </a:r>
            <a:r>
              <a:rPr lang="en-US" dirty="0" err="1"/>
              <a:t>printf</a:t>
            </a:r>
            <a:r>
              <a:rPr lang="en-US" dirty="0"/>
              <a:t> in header file.</a:t>
            </a:r>
          </a:p>
        </p:txBody>
      </p:sp>
    </p:spTree>
    <p:extLst>
      <p:ext uri="{BB962C8B-B14F-4D97-AF65-F5344CB8AC3E}">
        <p14:creationId xmlns:p14="http://schemas.microsoft.com/office/powerpoint/2010/main" val="218036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16BE-7340-BC4B-B9C9-761EDE1CA434}"/>
              </a:ext>
            </a:extLst>
          </p:cNvPr>
          <p:cNvSpPr>
            <a:spLocks noGrp="1"/>
          </p:cNvSpPr>
          <p:nvPr>
            <p:ph type="title"/>
          </p:nvPr>
        </p:nvSpPr>
        <p:spPr>
          <a:xfrm>
            <a:off x="1141413" y="618518"/>
            <a:ext cx="9905998" cy="926503"/>
          </a:xfrm>
        </p:spPr>
        <p:txBody>
          <a:bodyPr/>
          <a:lstStyle/>
          <a:p>
            <a:r>
              <a:rPr lang="en-US" dirty="0"/>
              <a:t>3’d party libraries</a:t>
            </a:r>
          </a:p>
        </p:txBody>
      </p:sp>
      <p:sp>
        <p:nvSpPr>
          <p:cNvPr id="3" name="Content Placeholder 2">
            <a:extLst>
              <a:ext uri="{FF2B5EF4-FFF2-40B4-BE49-F238E27FC236}">
                <a16:creationId xmlns:a16="http://schemas.microsoft.com/office/drawing/2014/main" id="{B537DAA5-FAEB-F446-AF42-0888F5638DDB}"/>
              </a:ext>
            </a:extLst>
          </p:cNvPr>
          <p:cNvSpPr>
            <a:spLocks noGrp="1"/>
          </p:cNvSpPr>
          <p:nvPr>
            <p:ph idx="1"/>
          </p:nvPr>
        </p:nvSpPr>
        <p:spPr>
          <a:xfrm>
            <a:off x="1141412" y="1744716"/>
            <a:ext cx="9905999" cy="4494765"/>
          </a:xfrm>
        </p:spPr>
        <p:txBody>
          <a:bodyPr/>
          <a:lstStyle/>
          <a:p>
            <a:pPr marL="0" indent="0">
              <a:buNone/>
            </a:pPr>
            <a:r>
              <a:rPr lang="en-US" dirty="0"/>
              <a:t>3’d party libraries provide functionality that help you use the services of that party.</a:t>
            </a:r>
          </a:p>
          <a:p>
            <a:pPr marL="0" indent="0">
              <a:buNone/>
            </a:pPr>
            <a:br>
              <a:rPr lang="en-US" dirty="0"/>
            </a:br>
            <a:r>
              <a:rPr lang="en-US" dirty="0"/>
              <a:t>--An Operating system publishes an API that enables your application to run on that operating system.</a:t>
            </a:r>
          </a:p>
          <a:p>
            <a:pPr marL="0" indent="0">
              <a:buNone/>
            </a:pPr>
            <a:r>
              <a:rPr lang="en-US" dirty="0"/>
              <a:t>--An application publishes an API to help you access data or services particular to that application.</a:t>
            </a:r>
          </a:p>
          <a:p>
            <a:pPr marL="0" indent="0">
              <a:buNone/>
            </a:pPr>
            <a:r>
              <a:rPr lang="en-US" dirty="0"/>
              <a:t>Search for “</a:t>
            </a:r>
            <a:r>
              <a:rPr lang="en-US" dirty="0" err="1"/>
              <a:t>facebook</a:t>
            </a:r>
            <a:r>
              <a:rPr lang="en-US" dirty="0"/>
              <a:t> </a:t>
            </a:r>
            <a:r>
              <a:rPr lang="en-US" dirty="0" err="1"/>
              <a:t>api</a:t>
            </a:r>
            <a:r>
              <a:rPr lang="en-US" dirty="0"/>
              <a:t>” “twitter </a:t>
            </a:r>
            <a:r>
              <a:rPr lang="en-US" dirty="0" err="1"/>
              <a:t>api</a:t>
            </a:r>
            <a:r>
              <a:rPr lang="en-US" dirty="0"/>
              <a:t>” “&lt;</a:t>
            </a:r>
            <a:r>
              <a:rPr lang="en-US" dirty="0" err="1"/>
              <a:t>your_favorite_app</a:t>
            </a:r>
            <a:r>
              <a:rPr lang="en-US" dirty="0"/>
              <a:t>&gt; </a:t>
            </a:r>
            <a:r>
              <a:rPr lang="en-US" dirty="0" err="1"/>
              <a:t>api</a:t>
            </a:r>
            <a:r>
              <a:rPr lang="en-US" dirty="0"/>
              <a:t>” to see how common these </a:t>
            </a:r>
            <a:r>
              <a:rPr lang="en-US" dirty="0" err="1"/>
              <a:t>api’s</a:t>
            </a:r>
            <a:r>
              <a:rPr lang="en-US" dirty="0"/>
              <a:t> are and what they have to offer.</a:t>
            </a:r>
          </a:p>
        </p:txBody>
      </p:sp>
    </p:spTree>
    <p:extLst>
      <p:ext uri="{BB962C8B-B14F-4D97-AF65-F5344CB8AC3E}">
        <p14:creationId xmlns:p14="http://schemas.microsoft.com/office/powerpoint/2010/main" val="1764526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0757-53E4-264D-83EA-8876ECE93828}"/>
              </a:ext>
            </a:extLst>
          </p:cNvPr>
          <p:cNvSpPr>
            <a:spLocks noGrp="1"/>
          </p:cNvSpPr>
          <p:nvPr>
            <p:ph type="title"/>
          </p:nvPr>
        </p:nvSpPr>
        <p:spPr>
          <a:xfrm>
            <a:off x="1141413" y="618518"/>
            <a:ext cx="9905998" cy="1010585"/>
          </a:xfrm>
        </p:spPr>
        <p:txBody>
          <a:bodyPr/>
          <a:lstStyle/>
          <a:p>
            <a:r>
              <a:rPr lang="en-US" dirty="0"/>
              <a:t>Using 3’d party API’s</a:t>
            </a:r>
          </a:p>
        </p:txBody>
      </p:sp>
      <p:pic>
        <p:nvPicPr>
          <p:cNvPr id="7" name="Content Placeholder 6">
            <a:extLst>
              <a:ext uri="{FF2B5EF4-FFF2-40B4-BE49-F238E27FC236}">
                <a16:creationId xmlns:a16="http://schemas.microsoft.com/office/drawing/2014/main" id="{B96EC78C-B30B-1D4F-B8AE-7EDE548225BF}"/>
              </a:ext>
            </a:extLst>
          </p:cNvPr>
          <p:cNvPicPr>
            <a:picLocks noGrp="1" noChangeAspect="1"/>
          </p:cNvPicPr>
          <p:nvPr>
            <p:ph idx="1"/>
          </p:nvPr>
        </p:nvPicPr>
        <p:blipFill>
          <a:blip r:embed="rId3"/>
          <a:stretch>
            <a:fillRect/>
          </a:stretch>
        </p:blipFill>
        <p:spPr>
          <a:xfrm>
            <a:off x="1372139" y="1909518"/>
            <a:ext cx="7150538" cy="3887935"/>
          </a:xfrm>
        </p:spPr>
      </p:pic>
    </p:spTree>
    <p:extLst>
      <p:ext uri="{BB962C8B-B14F-4D97-AF65-F5344CB8AC3E}">
        <p14:creationId xmlns:p14="http://schemas.microsoft.com/office/powerpoint/2010/main" val="3170474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01D9-9AC1-3044-9243-A46BAD8D44FF}"/>
              </a:ext>
            </a:extLst>
          </p:cNvPr>
          <p:cNvSpPr>
            <a:spLocks noGrp="1"/>
          </p:cNvSpPr>
          <p:nvPr>
            <p:ph type="title"/>
          </p:nvPr>
        </p:nvSpPr>
        <p:spPr>
          <a:xfrm>
            <a:off x="1141413" y="618518"/>
            <a:ext cx="9905998" cy="893759"/>
          </a:xfrm>
        </p:spPr>
        <p:txBody>
          <a:bodyPr/>
          <a:lstStyle/>
          <a:p>
            <a:r>
              <a:rPr lang="en-US" dirty="0"/>
              <a:t>CLI vs API</a:t>
            </a:r>
          </a:p>
        </p:txBody>
      </p:sp>
      <p:pic>
        <p:nvPicPr>
          <p:cNvPr id="5" name="Content Placeholder 4">
            <a:extLst>
              <a:ext uri="{FF2B5EF4-FFF2-40B4-BE49-F238E27FC236}">
                <a16:creationId xmlns:a16="http://schemas.microsoft.com/office/drawing/2014/main" id="{52E6E1A4-1025-B742-AD04-CDAF77EB72E5}"/>
              </a:ext>
            </a:extLst>
          </p:cNvPr>
          <p:cNvPicPr>
            <a:picLocks noGrp="1" noChangeAspect="1"/>
          </p:cNvPicPr>
          <p:nvPr>
            <p:ph idx="1"/>
          </p:nvPr>
        </p:nvPicPr>
        <p:blipFill>
          <a:blip r:embed="rId3"/>
          <a:stretch>
            <a:fillRect/>
          </a:stretch>
        </p:blipFill>
        <p:spPr>
          <a:xfrm>
            <a:off x="1235198" y="1512277"/>
            <a:ext cx="6489905" cy="1797370"/>
          </a:xfrm>
        </p:spPr>
      </p:pic>
      <p:sp>
        <p:nvSpPr>
          <p:cNvPr id="7" name="TextBox 6">
            <a:extLst>
              <a:ext uri="{FF2B5EF4-FFF2-40B4-BE49-F238E27FC236}">
                <a16:creationId xmlns:a16="http://schemas.microsoft.com/office/drawing/2014/main" id="{0C7D5407-A7C8-0745-BA9F-4479F84572F5}"/>
              </a:ext>
            </a:extLst>
          </p:cNvPr>
          <p:cNvSpPr txBox="1"/>
          <p:nvPr/>
        </p:nvSpPr>
        <p:spPr>
          <a:xfrm>
            <a:off x="1235198" y="3548354"/>
            <a:ext cx="9905998" cy="2031325"/>
          </a:xfrm>
          <a:prstGeom prst="rect">
            <a:avLst/>
          </a:prstGeom>
          <a:noFill/>
        </p:spPr>
        <p:txBody>
          <a:bodyPr wrap="square" rtlCol="0">
            <a:spAutoFit/>
          </a:bodyPr>
          <a:lstStyle/>
          <a:p>
            <a:r>
              <a:rPr lang="en-US" dirty="0">
                <a:solidFill>
                  <a:srgbClr val="7030A0"/>
                </a:solidFill>
              </a:rPr>
              <a:t>CLI </a:t>
            </a:r>
            <a:br>
              <a:rPr lang="en-US" dirty="0"/>
            </a:br>
            <a:r>
              <a:rPr lang="en-US" dirty="0">
                <a:solidFill>
                  <a:srgbClr val="7030A0"/>
                </a:solidFill>
              </a:rPr>
              <a:t>Command prototype: </a:t>
            </a:r>
            <a:r>
              <a:rPr lang="pt" dirty="0"/>
              <a:t>p4[</a:t>
            </a:r>
            <a:r>
              <a:rPr lang="pt" dirty="0" err="1"/>
              <a:t>g-opts</a:t>
            </a:r>
            <a:r>
              <a:rPr lang="pt" dirty="0"/>
              <a:t>]</a:t>
            </a:r>
            <a:r>
              <a:rPr lang="pt" dirty="0" err="1"/>
              <a:t>cachepurge-a</a:t>
            </a:r>
            <a:r>
              <a:rPr lang="pt" dirty="0"/>
              <a:t>[-</a:t>
            </a:r>
            <a:r>
              <a:rPr lang="pt" dirty="0" err="1"/>
              <a:t>n-R-O</a:t>
            </a:r>
            <a:r>
              <a:rPr lang="pt" dirty="0"/>
              <a:t>][-in][-Sn][-</a:t>
            </a:r>
            <a:r>
              <a:rPr lang="pt" dirty="0" err="1"/>
              <a:t>Dfile</a:t>
            </a:r>
            <a:r>
              <a:rPr lang="pt" dirty="0"/>
              <a:t>...]</a:t>
            </a:r>
            <a:br>
              <a:rPr lang="en-US" dirty="0"/>
            </a:br>
            <a:r>
              <a:rPr lang="en-US" dirty="0">
                <a:solidFill>
                  <a:srgbClr val="7030A0"/>
                </a:solidFill>
              </a:rPr>
              <a:t>Actual command:</a:t>
            </a:r>
            <a:r>
              <a:rPr lang="en-US" dirty="0"/>
              <a:t> P4 </a:t>
            </a:r>
            <a:r>
              <a:rPr lang="en-US" dirty="0" err="1"/>
              <a:t>cachepurge</a:t>
            </a:r>
            <a:r>
              <a:rPr lang="en-US" dirty="0"/>
              <a:t> –a –D </a:t>
            </a:r>
            <a:r>
              <a:rPr lang="en-US" dirty="0" err="1"/>
              <a:t>install.txt</a:t>
            </a:r>
            <a:r>
              <a:rPr lang="en-US" dirty="0"/>
              <a:t> </a:t>
            </a:r>
            <a:r>
              <a:rPr lang="en-US" dirty="0" err="1"/>
              <a:t>upgrade.txt</a:t>
            </a:r>
            <a:r>
              <a:rPr lang="en-US" dirty="0"/>
              <a:t> </a:t>
            </a:r>
          </a:p>
          <a:p>
            <a:endParaRPr lang="en-US" dirty="0"/>
          </a:p>
          <a:p>
            <a:r>
              <a:rPr lang="en-US" dirty="0">
                <a:solidFill>
                  <a:srgbClr val="7030A0"/>
                </a:solidFill>
              </a:rPr>
              <a:t>API</a:t>
            </a:r>
          </a:p>
          <a:p>
            <a:r>
              <a:rPr lang="en-US" dirty="0">
                <a:solidFill>
                  <a:srgbClr val="7030A0"/>
                </a:solidFill>
              </a:rPr>
              <a:t>Declaration:</a:t>
            </a:r>
            <a:r>
              <a:rPr lang="en-US" dirty="0"/>
              <a:t> float </a:t>
            </a:r>
            <a:r>
              <a:rPr lang="en-US" dirty="0" err="1"/>
              <a:t>GetFare</a:t>
            </a:r>
            <a:r>
              <a:rPr lang="en-US" dirty="0"/>
              <a:t> (string </a:t>
            </a:r>
            <a:r>
              <a:rPr lang="en-US" dirty="0" err="1"/>
              <a:t>dest</a:t>
            </a:r>
            <a:r>
              <a:rPr lang="en-US" dirty="0"/>
              <a:t>, string origin, </a:t>
            </a:r>
            <a:r>
              <a:rPr lang="en-US" dirty="0" err="1"/>
              <a:t>int</a:t>
            </a:r>
            <a:r>
              <a:rPr lang="en-US" dirty="0"/>
              <a:t> date, </a:t>
            </a:r>
            <a:r>
              <a:rPr lang="en-US" dirty="0" err="1"/>
              <a:t>boolean</a:t>
            </a:r>
            <a:r>
              <a:rPr lang="en-US" dirty="0"/>
              <a:t> stops, </a:t>
            </a:r>
            <a:r>
              <a:rPr lang="en-US" dirty="0" err="1"/>
              <a:t>int</a:t>
            </a:r>
            <a:r>
              <a:rPr lang="en-US" dirty="0"/>
              <a:t> </a:t>
            </a:r>
            <a:r>
              <a:rPr lang="en-US" dirty="0" err="1"/>
              <a:t>nopass</a:t>
            </a:r>
            <a:r>
              <a:rPr lang="en-US" dirty="0"/>
              <a:t>)</a:t>
            </a:r>
          </a:p>
          <a:p>
            <a:r>
              <a:rPr lang="en-US" dirty="0">
                <a:solidFill>
                  <a:srgbClr val="7030A0"/>
                </a:solidFill>
              </a:rPr>
              <a:t>Invocation:</a:t>
            </a:r>
            <a:r>
              <a:rPr lang="en-US" dirty="0"/>
              <a:t> Price = </a:t>
            </a:r>
            <a:r>
              <a:rPr lang="en-US" dirty="0" err="1"/>
              <a:t>GetFare</a:t>
            </a:r>
            <a:r>
              <a:rPr lang="en-US" dirty="0"/>
              <a:t> (“NYC”, “OAK”, 352020, false, 2)</a:t>
            </a:r>
          </a:p>
        </p:txBody>
      </p:sp>
    </p:spTree>
    <p:extLst>
      <p:ext uri="{BB962C8B-B14F-4D97-AF65-F5344CB8AC3E}">
        <p14:creationId xmlns:p14="http://schemas.microsoft.com/office/powerpoint/2010/main" val="24388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6784-0B6A-4D43-AEAB-6D82068D25DA}"/>
              </a:ext>
            </a:extLst>
          </p:cNvPr>
          <p:cNvSpPr>
            <a:spLocks noGrp="1"/>
          </p:cNvSpPr>
          <p:nvPr>
            <p:ph type="title"/>
          </p:nvPr>
        </p:nvSpPr>
        <p:spPr/>
        <p:txBody>
          <a:bodyPr/>
          <a:lstStyle/>
          <a:p>
            <a:r>
              <a:rPr lang="en-US" dirty="0"/>
              <a:t>What is an interface?</a:t>
            </a:r>
          </a:p>
        </p:txBody>
      </p:sp>
      <p:sp>
        <p:nvSpPr>
          <p:cNvPr id="3" name="Content Placeholder 2">
            <a:extLst>
              <a:ext uri="{FF2B5EF4-FFF2-40B4-BE49-F238E27FC236}">
                <a16:creationId xmlns:a16="http://schemas.microsoft.com/office/drawing/2014/main" id="{1EE23784-4833-974A-9534-300CAA1F02C9}"/>
              </a:ext>
            </a:extLst>
          </p:cNvPr>
          <p:cNvSpPr>
            <a:spLocks noGrp="1"/>
          </p:cNvSpPr>
          <p:nvPr>
            <p:ph idx="1"/>
          </p:nvPr>
        </p:nvSpPr>
        <p:spPr/>
        <p:txBody>
          <a:bodyPr>
            <a:normAutofit/>
          </a:bodyPr>
          <a:lstStyle/>
          <a:p>
            <a:pPr marL="0" indent="0">
              <a:buNone/>
            </a:pPr>
            <a:r>
              <a:rPr lang="en-US" sz="2800" dirty="0"/>
              <a:t>Most generally, a means of getting a service without caring how that service is provided.</a:t>
            </a:r>
          </a:p>
          <a:p>
            <a:r>
              <a:rPr lang="en-US" sz="2800" dirty="0"/>
              <a:t>Buttons in an elevator</a:t>
            </a:r>
          </a:p>
          <a:p>
            <a:r>
              <a:rPr lang="en-US" sz="2800" dirty="0"/>
              <a:t>A stamped, addressed envelope </a:t>
            </a:r>
          </a:p>
          <a:p>
            <a:r>
              <a:rPr lang="en-US" sz="2800" dirty="0"/>
              <a:t>A remote control for a given device – TV,  DVD player, stereo</a:t>
            </a:r>
          </a:p>
        </p:txBody>
      </p:sp>
    </p:spTree>
    <p:extLst>
      <p:ext uri="{BB962C8B-B14F-4D97-AF65-F5344CB8AC3E}">
        <p14:creationId xmlns:p14="http://schemas.microsoft.com/office/powerpoint/2010/main" val="376356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852C-173A-DB4F-B9EA-E771D24FC0EB}"/>
              </a:ext>
            </a:extLst>
          </p:cNvPr>
          <p:cNvSpPr>
            <a:spLocks noGrp="1"/>
          </p:cNvSpPr>
          <p:nvPr>
            <p:ph type="title"/>
          </p:nvPr>
        </p:nvSpPr>
        <p:spPr>
          <a:xfrm>
            <a:off x="1141413" y="618518"/>
            <a:ext cx="9905998" cy="842420"/>
          </a:xfrm>
        </p:spPr>
        <p:txBody>
          <a:bodyPr/>
          <a:lstStyle/>
          <a:p>
            <a:r>
              <a:rPr lang="en-US" dirty="0"/>
              <a:t>Simple and Complex Data Types</a:t>
            </a:r>
          </a:p>
        </p:txBody>
      </p:sp>
      <p:sp>
        <p:nvSpPr>
          <p:cNvPr id="3" name="Content Placeholder 2">
            <a:extLst>
              <a:ext uri="{FF2B5EF4-FFF2-40B4-BE49-F238E27FC236}">
                <a16:creationId xmlns:a16="http://schemas.microsoft.com/office/drawing/2014/main" id="{C5BCC152-6015-7D40-8279-B8459A1DFB9F}"/>
              </a:ext>
            </a:extLst>
          </p:cNvPr>
          <p:cNvSpPr>
            <a:spLocks noGrp="1"/>
          </p:cNvSpPr>
          <p:nvPr>
            <p:ph idx="1"/>
          </p:nvPr>
        </p:nvSpPr>
        <p:spPr>
          <a:xfrm>
            <a:off x="1158151" y="1637821"/>
            <a:ext cx="9905999" cy="4601661"/>
          </a:xfrm>
        </p:spPr>
        <p:txBody>
          <a:bodyPr>
            <a:normAutofit/>
          </a:bodyPr>
          <a:lstStyle/>
          <a:p>
            <a:pPr marL="0" indent="0">
              <a:buNone/>
            </a:pPr>
            <a:r>
              <a:rPr lang="en-US" dirty="0"/>
              <a:t>The parameters you pass to commands generally specify data, and that data is typed.</a:t>
            </a:r>
          </a:p>
          <a:p>
            <a:r>
              <a:rPr lang="en-US" dirty="0"/>
              <a:t>Simple types include integers, floats, strings, and Booleans</a:t>
            </a:r>
          </a:p>
          <a:p>
            <a:r>
              <a:rPr lang="en-US" dirty="0"/>
              <a:t>Complex types include arrays, and structures composed of simple types.</a:t>
            </a:r>
          </a:p>
          <a:p>
            <a:r>
              <a:rPr lang="en-US" dirty="0"/>
              <a:t>An array is a collection of simple types and may not contain more than one type.</a:t>
            </a:r>
          </a:p>
          <a:p>
            <a:r>
              <a:rPr lang="en-US" dirty="0"/>
              <a:t>A structure may contain a mixture of types. </a:t>
            </a:r>
          </a:p>
        </p:txBody>
      </p:sp>
    </p:spTree>
    <p:extLst>
      <p:ext uri="{BB962C8B-B14F-4D97-AF65-F5344CB8AC3E}">
        <p14:creationId xmlns:p14="http://schemas.microsoft.com/office/powerpoint/2010/main" val="822170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E0C1-8D0D-5840-B2A0-A57EF0D989CC}"/>
              </a:ext>
            </a:extLst>
          </p:cNvPr>
          <p:cNvSpPr>
            <a:spLocks noGrp="1"/>
          </p:cNvSpPr>
          <p:nvPr>
            <p:ph type="title"/>
          </p:nvPr>
        </p:nvSpPr>
        <p:spPr>
          <a:xfrm>
            <a:off x="1141413" y="618518"/>
            <a:ext cx="9905998" cy="937013"/>
          </a:xfrm>
        </p:spPr>
        <p:txBody>
          <a:bodyPr/>
          <a:lstStyle/>
          <a:p>
            <a:r>
              <a:rPr lang="en-US" dirty="0"/>
              <a:t>Data type examples: complex data types</a:t>
            </a:r>
          </a:p>
        </p:txBody>
      </p:sp>
      <p:sp>
        <p:nvSpPr>
          <p:cNvPr id="3" name="Content Placeholder 2">
            <a:extLst>
              <a:ext uri="{FF2B5EF4-FFF2-40B4-BE49-F238E27FC236}">
                <a16:creationId xmlns:a16="http://schemas.microsoft.com/office/drawing/2014/main" id="{9F9FF930-B3BF-A84F-BF12-BC54E29B9AAF}"/>
              </a:ext>
            </a:extLst>
          </p:cNvPr>
          <p:cNvSpPr>
            <a:spLocks noGrp="1"/>
          </p:cNvSpPr>
          <p:nvPr>
            <p:ph idx="1"/>
          </p:nvPr>
        </p:nvSpPr>
        <p:spPr>
          <a:xfrm>
            <a:off x="1141412" y="1629103"/>
            <a:ext cx="9905999" cy="4162098"/>
          </a:xfrm>
        </p:spPr>
        <p:txBody>
          <a:bodyPr/>
          <a:lstStyle/>
          <a:p>
            <a:pPr marL="0" indent="0">
              <a:buNone/>
            </a:pPr>
            <a:r>
              <a:rPr lang="en-US" dirty="0"/>
              <a:t>struct account { </a:t>
            </a:r>
            <a:br>
              <a:rPr lang="en-US" dirty="0"/>
            </a:br>
            <a:r>
              <a:rPr lang="en-US" dirty="0"/>
              <a:t>       </a:t>
            </a:r>
            <a:r>
              <a:rPr lang="en-US" dirty="0" err="1"/>
              <a:t>int</a:t>
            </a:r>
            <a:r>
              <a:rPr lang="en-US" dirty="0"/>
              <a:t> </a:t>
            </a:r>
            <a:r>
              <a:rPr lang="en-US" dirty="0" err="1"/>
              <a:t>account_number</a:t>
            </a:r>
            <a:r>
              <a:rPr lang="en-US" dirty="0"/>
              <a:t>; </a:t>
            </a:r>
          </a:p>
          <a:p>
            <a:pPr marL="0" indent="0">
              <a:buNone/>
            </a:pPr>
            <a:r>
              <a:rPr lang="en-US" dirty="0"/>
              <a:t>       char *</a:t>
            </a:r>
            <a:r>
              <a:rPr lang="en-US" dirty="0" err="1"/>
              <a:t>first_name</a:t>
            </a:r>
            <a:r>
              <a:rPr lang="en-US" dirty="0"/>
              <a:t>; </a:t>
            </a:r>
          </a:p>
          <a:p>
            <a:pPr marL="0" indent="0">
              <a:buNone/>
            </a:pPr>
            <a:r>
              <a:rPr lang="en-US" dirty="0"/>
              <a:t>       char *</a:t>
            </a:r>
            <a:r>
              <a:rPr lang="en-US" dirty="0" err="1"/>
              <a:t>last_name</a:t>
            </a:r>
            <a:r>
              <a:rPr lang="en-US" dirty="0"/>
              <a:t>; </a:t>
            </a:r>
          </a:p>
          <a:p>
            <a:pPr marL="0" indent="0">
              <a:buNone/>
            </a:pPr>
            <a:r>
              <a:rPr lang="en-US" dirty="0"/>
              <a:t>       float balance; </a:t>
            </a:r>
          </a:p>
          <a:p>
            <a:pPr marL="0" indent="0">
              <a:buNone/>
            </a:pPr>
            <a:r>
              <a:rPr lang="en-US" dirty="0"/>
              <a:t>};</a:t>
            </a:r>
          </a:p>
          <a:p>
            <a:endParaRPr lang="en-US" dirty="0"/>
          </a:p>
        </p:txBody>
      </p:sp>
    </p:spTree>
    <p:extLst>
      <p:ext uri="{BB962C8B-B14F-4D97-AF65-F5344CB8AC3E}">
        <p14:creationId xmlns:p14="http://schemas.microsoft.com/office/powerpoint/2010/main" val="335643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5AB2-FD3D-994E-A63C-9F0B511E8BA8}"/>
              </a:ext>
            </a:extLst>
          </p:cNvPr>
          <p:cNvSpPr>
            <a:spLocks noGrp="1"/>
          </p:cNvSpPr>
          <p:nvPr>
            <p:ph type="title"/>
          </p:nvPr>
        </p:nvSpPr>
        <p:spPr>
          <a:xfrm>
            <a:off x="1141413" y="618518"/>
            <a:ext cx="9905998" cy="1094668"/>
          </a:xfrm>
        </p:spPr>
        <p:txBody>
          <a:bodyPr/>
          <a:lstStyle/>
          <a:p>
            <a:r>
              <a:rPr lang="en-US" dirty="0"/>
              <a:t>A messaging Application</a:t>
            </a:r>
          </a:p>
        </p:txBody>
      </p:sp>
      <p:pic>
        <p:nvPicPr>
          <p:cNvPr id="5" name="Content Placeholder 4">
            <a:extLst>
              <a:ext uri="{FF2B5EF4-FFF2-40B4-BE49-F238E27FC236}">
                <a16:creationId xmlns:a16="http://schemas.microsoft.com/office/drawing/2014/main" id="{509FFBBB-4277-774B-825C-4191904EA594}"/>
              </a:ext>
            </a:extLst>
          </p:cNvPr>
          <p:cNvPicPr>
            <a:picLocks noGrp="1" noChangeAspect="1"/>
          </p:cNvPicPr>
          <p:nvPr>
            <p:ph idx="1"/>
          </p:nvPr>
        </p:nvPicPr>
        <p:blipFill>
          <a:blip r:embed="rId2"/>
          <a:stretch>
            <a:fillRect/>
          </a:stretch>
        </p:blipFill>
        <p:spPr>
          <a:xfrm>
            <a:off x="1235198" y="1525617"/>
            <a:ext cx="6560649" cy="2442911"/>
          </a:xfrm>
        </p:spPr>
      </p:pic>
      <p:sp>
        <p:nvSpPr>
          <p:cNvPr id="6" name="TextBox 5">
            <a:extLst>
              <a:ext uri="{FF2B5EF4-FFF2-40B4-BE49-F238E27FC236}">
                <a16:creationId xmlns:a16="http://schemas.microsoft.com/office/drawing/2014/main" id="{EC4D3547-6B19-D743-BB28-8CE911F1AF84}"/>
              </a:ext>
            </a:extLst>
          </p:cNvPr>
          <p:cNvSpPr txBox="1"/>
          <p:nvPr/>
        </p:nvSpPr>
        <p:spPr>
          <a:xfrm>
            <a:off x="1141413" y="4110849"/>
            <a:ext cx="9905998" cy="2585323"/>
          </a:xfrm>
          <a:prstGeom prst="rect">
            <a:avLst/>
          </a:prstGeom>
          <a:noFill/>
        </p:spPr>
        <p:txBody>
          <a:bodyPr wrap="square" rtlCol="0">
            <a:spAutoFit/>
          </a:bodyPr>
          <a:lstStyle/>
          <a:p>
            <a:pPr marL="342900" indent="-342900">
              <a:buFont typeface="+mj-lt"/>
              <a:buAutoNum type="arabicPeriod"/>
            </a:pPr>
            <a:r>
              <a:rPr lang="en-US" sz="2400" dirty="0"/>
              <a:t>Client application uses API calls to define and send a message.</a:t>
            </a:r>
          </a:p>
          <a:p>
            <a:pPr marL="342900" indent="-342900">
              <a:buFont typeface="+mj-lt"/>
              <a:buAutoNum type="arabicPeriod"/>
            </a:pPr>
            <a:r>
              <a:rPr lang="en-US" sz="2400" dirty="0"/>
              <a:t>The message is relayed via destination on a server</a:t>
            </a:r>
          </a:p>
          <a:p>
            <a:pPr marL="342900" indent="-342900">
              <a:buFont typeface="+mj-lt"/>
              <a:buAutoNum type="arabicPeriod"/>
            </a:pPr>
            <a:r>
              <a:rPr lang="en-US" sz="2400" dirty="0"/>
              <a:t>The client uses API calls to connect to the server and retrieve the message.</a:t>
            </a:r>
          </a:p>
          <a:p>
            <a:endParaRPr lang="en-US" sz="2400" dirty="0"/>
          </a:p>
          <a:p>
            <a:r>
              <a:rPr lang="en-US" sz="2400" dirty="0"/>
              <a:t>The service rendered here is that the secure and reliable transmission here is handled by the code that implements the API.</a:t>
            </a:r>
          </a:p>
          <a:p>
            <a:endParaRPr lang="en-US" dirty="0"/>
          </a:p>
        </p:txBody>
      </p:sp>
    </p:spTree>
    <p:extLst>
      <p:ext uri="{BB962C8B-B14F-4D97-AF65-F5344CB8AC3E}">
        <p14:creationId xmlns:p14="http://schemas.microsoft.com/office/powerpoint/2010/main" val="174907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DE19C1-4991-7E43-9F32-9A34D30DB78A}"/>
              </a:ext>
            </a:extLst>
          </p:cNvPr>
          <p:cNvPicPr>
            <a:picLocks noGrp="1" noChangeAspect="1"/>
          </p:cNvPicPr>
          <p:nvPr>
            <p:ph idx="1"/>
          </p:nvPr>
        </p:nvPicPr>
        <p:blipFill>
          <a:blip r:embed="rId3"/>
          <a:stretch>
            <a:fillRect/>
          </a:stretch>
        </p:blipFill>
        <p:spPr>
          <a:xfrm>
            <a:off x="1408875" y="777875"/>
            <a:ext cx="8994837" cy="5202238"/>
          </a:xfrm>
        </p:spPr>
      </p:pic>
    </p:spTree>
    <p:extLst>
      <p:ext uri="{BB962C8B-B14F-4D97-AF65-F5344CB8AC3E}">
        <p14:creationId xmlns:p14="http://schemas.microsoft.com/office/powerpoint/2010/main" val="3025836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CAD8-50F6-AE44-AA68-EE976AD3B23F}"/>
              </a:ext>
            </a:extLst>
          </p:cNvPr>
          <p:cNvSpPr>
            <a:spLocks noGrp="1"/>
          </p:cNvSpPr>
          <p:nvPr>
            <p:ph type="title"/>
          </p:nvPr>
        </p:nvSpPr>
        <p:spPr/>
        <p:txBody>
          <a:bodyPr/>
          <a:lstStyle/>
          <a:p>
            <a:r>
              <a:rPr lang="en-US" dirty="0"/>
              <a:t>Time for Lunch</a:t>
            </a:r>
          </a:p>
        </p:txBody>
      </p:sp>
      <p:sp>
        <p:nvSpPr>
          <p:cNvPr id="3" name="Content Placeholder 2">
            <a:extLst>
              <a:ext uri="{FF2B5EF4-FFF2-40B4-BE49-F238E27FC236}">
                <a16:creationId xmlns:a16="http://schemas.microsoft.com/office/drawing/2014/main" id="{A3F6F36E-6BE8-D04A-8AEF-4AC65BB191D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051154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230D-173A-EC49-B012-97C6C3C75A7E}"/>
              </a:ext>
            </a:extLst>
          </p:cNvPr>
          <p:cNvSpPr>
            <a:spLocks noGrp="1"/>
          </p:cNvSpPr>
          <p:nvPr>
            <p:ph type="title"/>
          </p:nvPr>
        </p:nvSpPr>
        <p:spPr/>
        <p:txBody>
          <a:bodyPr/>
          <a:lstStyle/>
          <a:p>
            <a:r>
              <a:rPr lang="en-US" dirty="0"/>
              <a:t>API Naming</a:t>
            </a:r>
          </a:p>
        </p:txBody>
      </p:sp>
      <p:sp>
        <p:nvSpPr>
          <p:cNvPr id="3" name="Content Placeholder 2">
            <a:extLst>
              <a:ext uri="{FF2B5EF4-FFF2-40B4-BE49-F238E27FC236}">
                <a16:creationId xmlns:a16="http://schemas.microsoft.com/office/drawing/2014/main" id="{46FEC70A-102C-F545-A9C7-8FF933C221A6}"/>
              </a:ext>
            </a:extLst>
          </p:cNvPr>
          <p:cNvSpPr>
            <a:spLocks noGrp="1"/>
          </p:cNvSpPr>
          <p:nvPr>
            <p:ph idx="1"/>
          </p:nvPr>
        </p:nvSpPr>
        <p:spPr/>
        <p:txBody>
          <a:bodyPr>
            <a:normAutofit fontScale="40000" lnSpcReduction="20000"/>
          </a:bodyPr>
          <a:lstStyle/>
          <a:p>
            <a:r>
              <a:rPr lang="en-US" sz="7200" dirty="0"/>
              <a:t>Should be self explanatory; avoid cryptic abbreviations</a:t>
            </a:r>
          </a:p>
          <a:p>
            <a:r>
              <a:rPr lang="en-US" sz="7200" dirty="0"/>
              <a:t>Use terms consistently (remove/delete)? (insert/add)?</a:t>
            </a:r>
          </a:p>
          <a:p>
            <a:r>
              <a:rPr lang="en-US" sz="7200" dirty="0"/>
              <a:t>Strive for symmetry: balance add w delete…etc.</a:t>
            </a:r>
          </a:p>
          <a:p>
            <a:r>
              <a:rPr lang="en-US" sz="7200" dirty="0"/>
              <a:t>If you get it right, it should read like prose.  </a:t>
            </a:r>
            <a:br>
              <a:rPr lang="en-US" sz="7200" dirty="0"/>
            </a:br>
            <a:br>
              <a:rPr lang="en-US" sz="7200" dirty="0"/>
            </a:br>
            <a:r>
              <a:rPr lang="en-US" sz="7200" dirty="0"/>
              <a:t>if (</a:t>
            </a:r>
            <a:r>
              <a:rPr lang="en-US" sz="7200" dirty="0" err="1"/>
              <a:t>car.speed</a:t>
            </a:r>
            <a:r>
              <a:rPr lang="en-US" sz="7200" dirty="0"/>
              <a:t>() &gt; 2 * SPEED_LIMIT</a:t>
            </a:r>
          </a:p>
          <a:p>
            <a:r>
              <a:rPr lang="en-US" sz="7200" dirty="0"/>
              <a:t>     </a:t>
            </a:r>
            <a:r>
              <a:rPr lang="en-US" sz="7200" dirty="0" err="1"/>
              <a:t>speaker.generateAlert</a:t>
            </a:r>
            <a:r>
              <a:rPr lang="en-US" sz="7200" dirty="0"/>
              <a:t> (“Watch out for cops!”); </a:t>
            </a:r>
          </a:p>
          <a:p>
            <a:r>
              <a:rPr lang="en-US" sz="7200" dirty="0"/>
              <a:t>Parameter – units, form, ownership, default value.</a:t>
            </a:r>
          </a:p>
          <a:p>
            <a:pPr marL="0" indent="0">
              <a:buNone/>
            </a:pPr>
            <a:r>
              <a:rPr lang="en-US" sz="7200" dirty="0"/>
              <a:t>       Ownership: if I pass an object to an API /method, do I still own that object? Can I change it? Or have I transferred ownership of that object?</a:t>
            </a:r>
          </a:p>
          <a:p>
            <a:endParaRPr lang="en-US" dirty="0"/>
          </a:p>
        </p:txBody>
      </p:sp>
    </p:spTree>
    <p:extLst>
      <p:ext uri="{BB962C8B-B14F-4D97-AF65-F5344CB8AC3E}">
        <p14:creationId xmlns:p14="http://schemas.microsoft.com/office/powerpoint/2010/main" val="1635887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E6B233-0026-7545-AA61-EBEF90BD7CED}"/>
              </a:ext>
            </a:extLst>
          </p:cNvPr>
          <p:cNvPicPr>
            <a:picLocks noGrp="1" noChangeAspect="1"/>
          </p:cNvPicPr>
          <p:nvPr>
            <p:ph idx="1"/>
          </p:nvPr>
        </p:nvPicPr>
        <p:blipFill>
          <a:blip r:embed="rId3"/>
          <a:stretch>
            <a:fillRect/>
          </a:stretch>
        </p:blipFill>
        <p:spPr>
          <a:xfrm>
            <a:off x="1396313" y="815545"/>
            <a:ext cx="9662984" cy="5304362"/>
          </a:xfrm>
        </p:spPr>
      </p:pic>
    </p:spTree>
    <p:extLst>
      <p:ext uri="{BB962C8B-B14F-4D97-AF65-F5344CB8AC3E}">
        <p14:creationId xmlns:p14="http://schemas.microsoft.com/office/powerpoint/2010/main" val="22954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0870A4-26B5-5E47-9C61-7C2E28C640AE}"/>
              </a:ext>
            </a:extLst>
          </p:cNvPr>
          <p:cNvPicPr>
            <a:picLocks noGrp="1" noChangeAspect="1"/>
          </p:cNvPicPr>
          <p:nvPr>
            <p:ph idx="1"/>
          </p:nvPr>
        </p:nvPicPr>
        <p:blipFill>
          <a:blip r:embed="rId3"/>
          <a:stretch>
            <a:fillRect/>
          </a:stretch>
        </p:blipFill>
        <p:spPr>
          <a:xfrm>
            <a:off x="0" y="0"/>
            <a:ext cx="12179627" cy="4271158"/>
          </a:xfrm>
        </p:spPr>
      </p:pic>
      <p:sp>
        <p:nvSpPr>
          <p:cNvPr id="6" name="TextBox 5">
            <a:extLst>
              <a:ext uri="{FF2B5EF4-FFF2-40B4-BE49-F238E27FC236}">
                <a16:creationId xmlns:a16="http://schemas.microsoft.com/office/drawing/2014/main" id="{A0B5AFD1-575C-A44D-88FE-63855BBF8254}"/>
              </a:ext>
            </a:extLst>
          </p:cNvPr>
          <p:cNvSpPr txBox="1"/>
          <p:nvPr/>
        </p:nvSpPr>
        <p:spPr>
          <a:xfrm>
            <a:off x="1176227" y="4918841"/>
            <a:ext cx="9827172" cy="1569660"/>
          </a:xfrm>
          <a:prstGeom prst="rect">
            <a:avLst/>
          </a:prstGeom>
          <a:noFill/>
        </p:spPr>
        <p:txBody>
          <a:bodyPr wrap="square" rtlCol="0">
            <a:spAutoFit/>
          </a:bodyPr>
          <a:lstStyle/>
          <a:p>
            <a:r>
              <a:rPr lang="en-US" sz="2400" dirty="0"/>
              <a:t>A stereo amplifier: </a:t>
            </a:r>
          </a:p>
          <a:p>
            <a:pPr marL="342900" indent="-342900">
              <a:buFont typeface="Arial" panose="020B0604020202020204" pitchFamily="34" charset="0"/>
              <a:buChar char="•"/>
            </a:pPr>
            <a:r>
              <a:rPr lang="en-US" sz="2400" dirty="0"/>
              <a:t>It takes input from a CD player, a tuner, a record player</a:t>
            </a:r>
          </a:p>
          <a:p>
            <a:pPr marL="342900" indent="-342900">
              <a:buFont typeface="Arial" panose="020B0604020202020204" pitchFamily="34" charset="0"/>
              <a:buChar char="•"/>
            </a:pPr>
            <a:r>
              <a:rPr lang="en-US" sz="2400" dirty="0"/>
              <a:t>It sends output to one or more speakers</a:t>
            </a:r>
          </a:p>
          <a:p>
            <a:pPr marL="342900" indent="-342900">
              <a:buFont typeface="Arial" panose="020B0604020202020204" pitchFamily="34" charset="0"/>
              <a:buChar char="•"/>
            </a:pPr>
            <a:r>
              <a:rPr lang="en-US" sz="2400" dirty="0"/>
              <a:t>You control the inputs, outputs, and sound using the controls shown</a:t>
            </a:r>
          </a:p>
        </p:txBody>
      </p:sp>
    </p:spTree>
    <p:extLst>
      <p:ext uri="{BB962C8B-B14F-4D97-AF65-F5344CB8AC3E}">
        <p14:creationId xmlns:p14="http://schemas.microsoft.com/office/powerpoint/2010/main" val="45203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4A7EF4-75CB-C642-A775-EF7D4EF7F925}"/>
              </a:ext>
            </a:extLst>
          </p:cNvPr>
          <p:cNvPicPr>
            <a:picLocks noGrp="1" noChangeAspect="1"/>
          </p:cNvPicPr>
          <p:nvPr>
            <p:ph idx="1"/>
          </p:nvPr>
        </p:nvPicPr>
        <p:blipFill>
          <a:blip r:embed="rId3"/>
          <a:stretch>
            <a:fillRect/>
          </a:stretch>
        </p:blipFill>
        <p:spPr>
          <a:xfrm>
            <a:off x="1508550" y="202258"/>
            <a:ext cx="7731125" cy="2711155"/>
          </a:xfrm>
        </p:spPr>
      </p:pic>
      <p:sp>
        <p:nvSpPr>
          <p:cNvPr id="6" name="TextBox 5">
            <a:extLst>
              <a:ext uri="{FF2B5EF4-FFF2-40B4-BE49-F238E27FC236}">
                <a16:creationId xmlns:a16="http://schemas.microsoft.com/office/drawing/2014/main" id="{9E91BE4D-AD88-6348-BA45-B739461D0B10}"/>
              </a:ext>
            </a:extLst>
          </p:cNvPr>
          <p:cNvSpPr txBox="1"/>
          <p:nvPr/>
        </p:nvSpPr>
        <p:spPr>
          <a:xfrm>
            <a:off x="1093077" y="3226142"/>
            <a:ext cx="8849710" cy="3600986"/>
          </a:xfrm>
          <a:prstGeom prst="rect">
            <a:avLst/>
          </a:prstGeom>
          <a:noFill/>
        </p:spPr>
        <p:txBody>
          <a:bodyPr wrap="square" rtlCol="0">
            <a:spAutoFit/>
          </a:bodyPr>
          <a:lstStyle/>
          <a:p>
            <a:r>
              <a:rPr lang="en-US" sz="2400" dirty="0"/>
              <a:t>If we were to translate the actions of these controls into English sentences:</a:t>
            </a:r>
          </a:p>
          <a:p>
            <a:endParaRPr lang="en-US" sz="2400" dirty="0"/>
          </a:p>
          <a:p>
            <a:pPr marL="285750" indent="-285750">
              <a:buFont typeface="Arial" panose="020B0604020202020204" pitchFamily="34" charset="0"/>
              <a:buChar char="•"/>
            </a:pPr>
            <a:r>
              <a:rPr lang="en-US" sz="2400" dirty="0"/>
              <a:t>Set volume to 11.</a:t>
            </a:r>
          </a:p>
          <a:p>
            <a:pPr marL="285750" indent="-285750">
              <a:buFont typeface="Arial" panose="020B0604020202020204" pitchFamily="34" charset="0"/>
              <a:buChar char="•"/>
            </a:pPr>
            <a:r>
              <a:rPr lang="en-US" sz="2400" dirty="0"/>
              <a:t>Set treble to 0.</a:t>
            </a:r>
          </a:p>
          <a:p>
            <a:pPr marL="285750" indent="-285750">
              <a:buFont typeface="Arial" panose="020B0604020202020204" pitchFamily="34" charset="0"/>
              <a:buChar char="•"/>
            </a:pPr>
            <a:r>
              <a:rPr lang="en-US" sz="2400" dirty="0"/>
              <a:t>Set bass to 2</a:t>
            </a:r>
          </a:p>
          <a:p>
            <a:pPr marL="285750" indent="-285750">
              <a:buFont typeface="Arial" panose="020B0604020202020204" pitchFamily="34" charset="0"/>
              <a:buChar char="•"/>
            </a:pPr>
            <a:r>
              <a:rPr lang="en-US" sz="2400" dirty="0"/>
              <a:t>Set input to CD</a:t>
            </a:r>
          </a:p>
          <a:p>
            <a:pPr marL="285750" indent="-285750">
              <a:buFont typeface="Arial" panose="020B0604020202020204" pitchFamily="34" charset="0"/>
              <a:buChar char="•"/>
            </a:pPr>
            <a:r>
              <a:rPr lang="en-US" sz="2400" dirty="0"/>
              <a:t>Set output to speaker A.</a:t>
            </a:r>
          </a:p>
          <a:p>
            <a:endParaRPr lang="en-US" dirty="0"/>
          </a:p>
          <a:p>
            <a:endParaRPr lang="en-US" dirty="0"/>
          </a:p>
        </p:txBody>
      </p:sp>
    </p:spTree>
    <p:extLst>
      <p:ext uri="{BB962C8B-B14F-4D97-AF65-F5344CB8AC3E}">
        <p14:creationId xmlns:p14="http://schemas.microsoft.com/office/powerpoint/2010/main" val="113037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051B-E4EF-F642-A9A6-5BC140207EEC}"/>
              </a:ext>
            </a:extLst>
          </p:cNvPr>
          <p:cNvSpPr>
            <a:spLocks noGrp="1"/>
          </p:cNvSpPr>
          <p:nvPr>
            <p:ph type="title"/>
          </p:nvPr>
        </p:nvSpPr>
        <p:spPr/>
        <p:txBody>
          <a:bodyPr/>
          <a:lstStyle/>
          <a:p>
            <a:r>
              <a:rPr lang="en-US" dirty="0"/>
              <a:t>The Amplifier’s interface</a:t>
            </a:r>
          </a:p>
        </p:txBody>
      </p:sp>
      <p:sp>
        <p:nvSpPr>
          <p:cNvPr id="3" name="Content Placeholder 2">
            <a:extLst>
              <a:ext uri="{FF2B5EF4-FFF2-40B4-BE49-F238E27FC236}">
                <a16:creationId xmlns:a16="http://schemas.microsoft.com/office/drawing/2014/main" id="{4A90DC89-179E-3E43-B6BE-F567C2C945D9}"/>
              </a:ext>
            </a:extLst>
          </p:cNvPr>
          <p:cNvSpPr>
            <a:spLocks noGrp="1"/>
          </p:cNvSpPr>
          <p:nvPr>
            <p:ph idx="1"/>
          </p:nvPr>
        </p:nvSpPr>
        <p:spPr>
          <a:xfrm>
            <a:off x="1141412" y="1776248"/>
            <a:ext cx="9905999" cy="4014953"/>
          </a:xfrm>
        </p:spPr>
        <p:txBody>
          <a:bodyPr>
            <a:normAutofit fontScale="85000" lnSpcReduction="20000"/>
          </a:bodyPr>
          <a:lstStyle/>
          <a:p>
            <a:pPr marL="0" indent="0">
              <a:buNone/>
            </a:pPr>
            <a:r>
              <a:rPr lang="en-US" sz="2900" dirty="0"/>
              <a:t>Describing generally how the amplifier can be configured:</a:t>
            </a:r>
          </a:p>
          <a:p>
            <a:pPr marL="285750" indent="-285750"/>
            <a:r>
              <a:rPr lang="en-US" sz="2900" dirty="0" err="1"/>
              <a:t>SetVolume</a:t>
            </a:r>
            <a:r>
              <a:rPr lang="en-US" sz="2900" dirty="0"/>
              <a:t> </a:t>
            </a:r>
            <a:r>
              <a:rPr lang="en-US" sz="2900" i="1" dirty="0"/>
              <a:t>value</a:t>
            </a:r>
          </a:p>
          <a:p>
            <a:pPr marL="285750" indent="-285750"/>
            <a:r>
              <a:rPr lang="en-US" sz="2900" dirty="0" err="1"/>
              <a:t>SetTreble</a:t>
            </a:r>
            <a:r>
              <a:rPr lang="en-US" sz="2900" dirty="0"/>
              <a:t> </a:t>
            </a:r>
            <a:r>
              <a:rPr lang="en-US" sz="2900" i="1" dirty="0"/>
              <a:t>value</a:t>
            </a:r>
          </a:p>
          <a:p>
            <a:pPr marL="285750" indent="-285750"/>
            <a:r>
              <a:rPr lang="en-US" sz="2900" dirty="0" err="1"/>
              <a:t>SetBass</a:t>
            </a:r>
            <a:r>
              <a:rPr lang="en-US" sz="2900" dirty="0"/>
              <a:t> </a:t>
            </a:r>
            <a:r>
              <a:rPr lang="en-US" sz="2900" i="1" dirty="0"/>
              <a:t>value</a:t>
            </a:r>
          </a:p>
          <a:p>
            <a:pPr marL="285750" indent="-285750"/>
            <a:r>
              <a:rPr lang="en-US" sz="2900" dirty="0" err="1"/>
              <a:t>SetInput</a:t>
            </a:r>
            <a:r>
              <a:rPr lang="en-US" sz="2900" dirty="0"/>
              <a:t> cd | phono | tuner | tape</a:t>
            </a:r>
          </a:p>
          <a:p>
            <a:pPr marL="285750" indent="-285750"/>
            <a:r>
              <a:rPr lang="en-US" sz="2900" dirty="0" err="1"/>
              <a:t>SetOutput</a:t>
            </a:r>
            <a:r>
              <a:rPr lang="en-US" sz="2900" dirty="0"/>
              <a:t>  A | B | AB</a:t>
            </a:r>
            <a:br>
              <a:rPr lang="en-US" sz="2900" dirty="0"/>
            </a:br>
            <a:endParaRPr lang="en-US" sz="2900" dirty="0"/>
          </a:p>
          <a:p>
            <a:pPr marL="285750" indent="-285750"/>
            <a:r>
              <a:rPr lang="en-US" sz="2900" dirty="0" err="1"/>
              <a:t>SetAmplifier</a:t>
            </a:r>
            <a:r>
              <a:rPr lang="en-US" sz="2900" dirty="0"/>
              <a:t> -v </a:t>
            </a:r>
            <a:r>
              <a:rPr lang="en-US" sz="2900" i="1" dirty="0"/>
              <a:t>value</a:t>
            </a:r>
            <a:r>
              <a:rPr lang="en-US" sz="2900" dirty="0"/>
              <a:t> -t </a:t>
            </a:r>
            <a:r>
              <a:rPr lang="en-US" sz="2900" i="1" dirty="0"/>
              <a:t>value</a:t>
            </a:r>
            <a:r>
              <a:rPr lang="en-US" sz="2900" dirty="0"/>
              <a:t> -b </a:t>
            </a:r>
            <a:r>
              <a:rPr lang="en-US" sz="2900" i="1" dirty="0"/>
              <a:t>value</a:t>
            </a:r>
            <a:r>
              <a:rPr lang="en-US" sz="2900" dirty="0"/>
              <a:t> -in cd | phono | tuner | ta -out A | B | AB</a:t>
            </a:r>
          </a:p>
          <a:p>
            <a:pPr marL="285750" indent="-285750"/>
            <a:r>
              <a:rPr lang="en-US" sz="2900" dirty="0" err="1"/>
              <a:t>SetAmplifier</a:t>
            </a:r>
            <a:r>
              <a:rPr lang="en-US" sz="2900" dirty="0"/>
              <a:t> -v 11 -t -2 b 5 -in phono -out AB</a:t>
            </a:r>
          </a:p>
          <a:p>
            <a:pPr marL="285750" indent="-285750"/>
            <a:endParaRPr lang="en-US" dirty="0"/>
          </a:p>
          <a:p>
            <a:endParaRPr lang="en-US" dirty="0"/>
          </a:p>
        </p:txBody>
      </p:sp>
    </p:spTree>
    <p:extLst>
      <p:ext uri="{BB962C8B-B14F-4D97-AF65-F5344CB8AC3E}">
        <p14:creationId xmlns:p14="http://schemas.microsoft.com/office/powerpoint/2010/main" val="120090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72AC-4D67-1F44-9DE3-6766DC3F3C60}"/>
              </a:ext>
            </a:extLst>
          </p:cNvPr>
          <p:cNvSpPr>
            <a:spLocks noGrp="1"/>
          </p:cNvSpPr>
          <p:nvPr>
            <p:ph type="title"/>
          </p:nvPr>
        </p:nvSpPr>
        <p:spPr/>
        <p:txBody>
          <a:bodyPr/>
          <a:lstStyle/>
          <a:p>
            <a:r>
              <a:rPr lang="en-US" dirty="0"/>
              <a:t>Syntax conventions</a:t>
            </a:r>
          </a:p>
        </p:txBody>
      </p:sp>
      <p:graphicFrame>
        <p:nvGraphicFramePr>
          <p:cNvPr id="4" name="Table 3">
            <a:extLst>
              <a:ext uri="{FF2B5EF4-FFF2-40B4-BE49-F238E27FC236}">
                <a16:creationId xmlns:a16="http://schemas.microsoft.com/office/drawing/2014/main" id="{D7F60032-FA80-5044-A798-712AA606EBBE}"/>
              </a:ext>
            </a:extLst>
          </p:cNvPr>
          <p:cNvGraphicFramePr>
            <a:graphicFrameLocks noGrp="1"/>
          </p:cNvGraphicFramePr>
          <p:nvPr>
            <p:extLst>
              <p:ext uri="{D42A27DB-BD31-4B8C-83A1-F6EECF244321}">
                <p14:modId xmlns:p14="http://schemas.microsoft.com/office/powerpoint/2010/main" val="1487493428"/>
              </p:ext>
            </p:extLst>
          </p:nvPr>
        </p:nvGraphicFramePr>
        <p:xfrm>
          <a:off x="1232653" y="1991517"/>
          <a:ext cx="8128000" cy="3235060"/>
        </p:xfrm>
        <a:graphic>
          <a:graphicData uri="http://schemas.openxmlformats.org/drawingml/2006/table">
            <a:tbl>
              <a:tblPr firstRow="1" bandRow="1">
                <a:tableStyleId>{22838BEF-8BB2-4498-84A7-C5851F593DF1}</a:tableStyleId>
              </a:tblPr>
              <a:tblGrid>
                <a:gridCol w="2035503">
                  <a:extLst>
                    <a:ext uri="{9D8B030D-6E8A-4147-A177-3AD203B41FA5}">
                      <a16:colId xmlns:a16="http://schemas.microsoft.com/office/drawing/2014/main" val="3687747582"/>
                    </a:ext>
                  </a:extLst>
                </a:gridCol>
                <a:gridCol w="6092497">
                  <a:extLst>
                    <a:ext uri="{9D8B030D-6E8A-4147-A177-3AD203B41FA5}">
                      <a16:colId xmlns:a16="http://schemas.microsoft.com/office/drawing/2014/main" val="3386994769"/>
                    </a:ext>
                  </a:extLst>
                </a:gridCol>
              </a:tblGrid>
              <a:tr h="518996">
                <a:tc>
                  <a:txBody>
                    <a:bodyPr/>
                    <a:lstStyle/>
                    <a:p>
                      <a:r>
                        <a:rPr lang="en-US" dirty="0"/>
                        <a:t>Format</a:t>
                      </a:r>
                    </a:p>
                  </a:txBody>
                  <a:tcPr/>
                </a:tc>
                <a:tc>
                  <a:txBody>
                    <a:bodyPr/>
                    <a:lstStyle/>
                    <a:p>
                      <a:r>
                        <a:rPr lang="en-US" dirty="0"/>
                        <a:t>Meaning</a:t>
                      </a:r>
                    </a:p>
                  </a:txBody>
                  <a:tcPr/>
                </a:tc>
                <a:extLst>
                  <a:ext uri="{0D108BD9-81ED-4DB2-BD59-A6C34878D82A}">
                    <a16:rowId xmlns:a16="http://schemas.microsoft.com/office/drawing/2014/main" val="401309418"/>
                  </a:ext>
                </a:extLst>
              </a:tr>
              <a:tr h="518996">
                <a:tc>
                  <a:txBody>
                    <a:bodyPr/>
                    <a:lstStyle/>
                    <a:p>
                      <a:r>
                        <a:rPr lang="en-US" i="1" dirty="0"/>
                        <a:t>element</a:t>
                      </a:r>
                      <a:br>
                        <a:rPr lang="en-US" dirty="0"/>
                      </a:br>
                      <a:r>
                        <a:rPr lang="en-US" dirty="0"/>
                        <a:t>&lt;element&gt;</a:t>
                      </a:r>
                      <a:endParaRPr lang="en-US" i="1" dirty="0"/>
                    </a:p>
                  </a:txBody>
                  <a:tcPr/>
                </a:tc>
                <a:tc>
                  <a:txBody>
                    <a:bodyPr/>
                    <a:lstStyle/>
                    <a:p>
                      <a:r>
                        <a:rPr lang="en-US" dirty="0"/>
                        <a:t>A variable for which you must supply specific information. </a:t>
                      </a:r>
                    </a:p>
                    <a:p>
                      <a:endParaRPr lang="en-US" dirty="0"/>
                    </a:p>
                  </a:txBody>
                  <a:tcPr/>
                </a:tc>
                <a:extLst>
                  <a:ext uri="{0D108BD9-81ED-4DB2-BD59-A6C34878D82A}">
                    <a16:rowId xmlns:a16="http://schemas.microsoft.com/office/drawing/2014/main" val="3558415775"/>
                  </a:ext>
                </a:extLst>
              </a:tr>
              <a:tr h="518996">
                <a:tc>
                  <a:txBody>
                    <a:bodyPr/>
                    <a:lstStyle/>
                    <a:p>
                      <a:r>
                        <a:rPr lang="en-US" dirty="0"/>
                        <a:t>literal</a:t>
                      </a:r>
                    </a:p>
                  </a:txBody>
                  <a:tcPr/>
                </a:tc>
                <a:tc>
                  <a:txBody>
                    <a:bodyPr/>
                    <a:lstStyle/>
                    <a:p>
                      <a:r>
                        <a:rPr lang="en-US" dirty="0"/>
                        <a:t>A value that you must specify exactly as shown.</a:t>
                      </a:r>
                    </a:p>
                  </a:txBody>
                  <a:tcPr/>
                </a:tc>
                <a:extLst>
                  <a:ext uri="{0D108BD9-81ED-4DB2-BD59-A6C34878D82A}">
                    <a16:rowId xmlns:a16="http://schemas.microsoft.com/office/drawing/2014/main" val="1402758242"/>
                  </a:ext>
                </a:extLst>
              </a:tr>
              <a:tr h="518996">
                <a:tc>
                  <a:txBody>
                    <a:bodyPr/>
                    <a:lstStyle/>
                    <a:p>
                      <a:r>
                        <a:rPr lang="en-US" dirty="0"/>
                        <a:t>a | b</a:t>
                      </a:r>
                    </a:p>
                  </a:txBody>
                  <a:tcPr/>
                </a:tc>
                <a:tc>
                  <a:txBody>
                    <a:bodyPr/>
                    <a:lstStyle/>
                    <a:p>
                      <a:r>
                        <a:rPr lang="en-US" dirty="0"/>
                        <a:t>Select either a or b.</a:t>
                      </a:r>
                    </a:p>
                  </a:txBody>
                  <a:tcPr/>
                </a:tc>
                <a:extLst>
                  <a:ext uri="{0D108BD9-81ED-4DB2-BD59-A6C34878D82A}">
                    <a16:rowId xmlns:a16="http://schemas.microsoft.com/office/drawing/2014/main" val="1654975077"/>
                  </a:ext>
                </a:extLst>
              </a:tr>
              <a:tr h="518996">
                <a:tc>
                  <a:txBody>
                    <a:bodyPr/>
                    <a:lstStyle/>
                    <a:p>
                      <a:r>
                        <a:rPr lang="en-US" dirty="0"/>
                        <a:t>[ element ]</a:t>
                      </a:r>
                    </a:p>
                  </a:txBody>
                  <a:tcPr/>
                </a:tc>
                <a:tc>
                  <a:txBody>
                    <a:bodyPr/>
                    <a:lstStyle/>
                    <a:p>
                      <a:r>
                        <a:rPr lang="en-US" dirty="0"/>
                        <a:t>An optional element.</a:t>
                      </a:r>
                    </a:p>
                  </a:txBody>
                  <a:tcPr/>
                </a:tc>
                <a:extLst>
                  <a:ext uri="{0D108BD9-81ED-4DB2-BD59-A6C34878D82A}">
                    <a16:rowId xmlns:a16="http://schemas.microsoft.com/office/drawing/2014/main" val="4182902573"/>
                  </a:ext>
                </a:extLst>
              </a:tr>
              <a:tr h="518996">
                <a:tc>
                  <a:txBody>
                    <a:bodyPr/>
                    <a:lstStyle/>
                    <a:p>
                      <a:r>
                        <a:rPr lang="en-US" dirty="0"/>
                        <a:t>element…</a:t>
                      </a:r>
                    </a:p>
                  </a:txBody>
                  <a:tcPr/>
                </a:tc>
                <a:tc>
                  <a:txBody>
                    <a:bodyPr/>
                    <a:lstStyle/>
                    <a:p>
                      <a:r>
                        <a:rPr lang="en-US" dirty="0"/>
                        <a:t>An element that you can repeat.</a:t>
                      </a:r>
                    </a:p>
                  </a:txBody>
                  <a:tcPr/>
                </a:tc>
                <a:extLst>
                  <a:ext uri="{0D108BD9-81ED-4DB2-BD59-A6C34878D82A}">
                    <a16:rowId xmlns:a16="http://schemas.microsoft.com/office/drawing/2014/main" val="946451183"/>
                  </a:ext>
                </a:extLst>
              </a:tr>
            </a:tbl>
          </a:graphicData>
        </a:graphic>
      </p:graphicFrame>
    </p:spTree>
    <p:extLst>
      <p:ext uri="{BB962C8B-B14F-4D97-AF65-F5344CB8AC3E}">
        <p14:creationId xmlns:p14="http://schemas.microsoft.com/office/powerpoint/2010/main" val="80722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7005-2969-3A4E-91F0-05D4175C33AA}"/>
              </a:ext>
            </a:extLst>
          </p:cNvPr>
          <p:cNvSpPr>
            <a:spLocks noGrp="1"/>
          </p:cNvSpPr>
          <p:nvPr>
            <p:ph type="title"/>
          </p:nvPr>
        </p:nvSpPr>
        <p:spPr/>
        <p:txBody>
          <a:bodyPr/>
          <a:lstStyle/>
          <a:p>
            <a:r>
              <a:rPr lang="en-US" dirty="0"/>
              <a:t>From Syntax to specific command</a:t>
            </a:r>
          </a:p>
        </p:txBody>
      </p:sp>
      <p:sp>
        <p:nvSpPr>
          <p:cNvPr id="3" name="Content Placeholder 2">
            <a:extLst>
              <a:ext uri="{FF2B5EF4-FFF2-40B4-BE49-F238E27FC236}">
                <a16:creationId xmlns:a16="http://schemas.microsoft.com/office/drawing/2014/main" id="{5895F6B0-2675-9847-9929-47192A2B609E}"/>
              </a:ext>
            </a:extLst>
          </p:cNvPr>
          <p:cNvSpPr>
            <a:spLocks noGrp="1"/>
          </p:cNvSpPr>
          <p:nvPr>
            <p:ph idx="1"/>
          </p:nvPr>
        </p:nvSpPr>
        <p:spPr>
          <a:xfrm>
            <a:off x="1141412" y="1986455"/>
            <a:ext cx="9905999" cy="4004442"/>
          </a:xfrm>
        </p:spPr>
        <p:txBody>
          <a:bodyPr>
            <a:normAutofit/>
          </a:bodyPr>
          <a:lstStyle/>
          <a:p>
            <a:r>
              <a:rPr lang="en-US" sz="2800" dirty="0" err="1"/>
              <a:t>CreateFile</a:t>
            </a:r>
            <a:r>
              <a:rPr lang="en-US" sz="2800" dirty="0"/>
              <a:t> </a:t>
            </a:r>
            <a:r>
              <a:rPr lang="en-US" sz="2800" i="1" dirty="0"/>
              <a:t>filename</a:t>
            </a:r>
            <a:r>
              <a:rPr lang="en-US" sz="2800" dirty="0"/>
              <a:t> …</a:t>
            </a:r>
          </a:p>
          <a:p>
            <a:pPr marL="0" indent="0">
              <a:buNone/>
            </a:pPr>
            <a:r>
              <a:rPr lang="en-US" sz="2800" dirty="0"/>
              <a:t>For example: </a:t>
            </a:r>
            <a:r>
              <a:rPr lang="en-US" sz="2800" dirty="0" err="1"/>
              <a:t>CreateFile</a:t>
            </a:r>
            <a:r>
              <a:rPr lang="en-US" sz="2800" dirty="0"/>
              <a:t> </a:t>
            </a:r>
            <a:r>
              <a:rPr lang="en-US" sz="2800" dirty="0" err="1"/>
              <a:t>telephone.txt</a:t>
            </a:r>
            <a:r>
              <a:rPr lang="en-US" sz="2800" dirty="0"/>
              <a:t> </a:t>
            </a:r>
            <a:r>
              <a:rPr lang="en-US" sz="2800" dirty="0" err="1"/>
              <a:t>birthdays.txt</a:t>
            </a:r>
            <a:endParaRPr lang="en-US" sz="2800" dirty="0"/>
          </a:p>
          <a:p>
            <a:r>
              <a:rPr lang="en-US" sz="2800" dirty="0" err="1"/>
              <a:t>RenameFile</a:t>
            </a:r>
            <a:r>
              <a:rPr lang="en-US" sz="2800" dirty="0"/>
              <a:t> </a:t>
            </a:r>
            <a:r>
              <a:rPr lang="en-US" sz="2800" i="1" dirty="0" err="1"/>
              <a:t>oldName</a:t>
            </a:r>
            <a:r>
              <a:rPr lang="en-US" sz="2800" dirty="0"/>
              <a:t> </a:t>
            </a:r>
            <a:r>
              <a:rPr lang="en-US" sz="2800" i="1" dirty="0"/>
              <a:t>newname</a:t>
            </a:r>
          </a:p>
          <a:p>
            <a:pPr marL="0" indent="0">
              <a:buNone/>
            </a:pPr>
            <a:r>
              <a:rPr lang="en-US" sz="2800" dirty="0"/>
              <a:t>For example</a:t>
            </a:r>
            <a:r>
              <a:rPr lang="en-US" sz="2800" i="1" dirty="0"/>
              <a:t>: </a:t>
            </a:r>
            <a:r>
              <a:rPr lang="en-US" sz="2800" dirty="0" err="1"/>
              <a:t>RenameFile</a:t>
            </a:r>
            <a:r>
              <a:rPr lang="en-US" sz="2800" dirty="0"/>
              <a:t> </a:t>
            </a:r>
            <a:r>
              <a:rPr lang="en-US" sz="2800" dirty="0" err="1"/>
              <a:t>Taxes.pdf</a:t>
            </a:r>
            <a:r>
              <a:rPr lang="en-US" sz="2800" dirty="0"/>
              <a:t> Taxes2018.pdf</a:t>
            </a:r>
            <a:endParaRPr lang="en-US" sz="2800" i="1" dirty="0"/>
          </a:p>
          <a:p>
            <a:r>
              <a:rPr lang="en-US" sz="2800" dirty="0" err="1"/>
              <a:t>SetAlarm</a:t>
            </a:r>
            <a:r>
              <a:rPr lang="en-US" sz="2800" dirty="0"/>
              <a:t> &lt;</a:t>
            </a:r>
            <a:r>
              <a:rPr lang="en-US" sz="2800" i="1" dirty="0"/>
              <a:t>time</a:t>
            </a:r>
            <a:r>
              <a:rPr lang="en-US" sz="2800" dirty="0"/>
              <a:t>&gt; [&lt;</a:t>
            </a:r>
            <a:r>
              <a:rPr lang="en-US" sz="2800" i="1" dirty="0" err="1"/>
              <a:t>snooze_interval</a:t>
            </a:r>
            <a:r>
              <a:rPr lang="en-US" sz="2800" dirty="0"/>
              <a:t>&gt;]</a:t>
            </a:r>
          </a:p>
          <a:p>
            <a:pPr marL="0" indent="0">
              <a:buNone/>
            </a:pPr>
            <a:r>
              <a:rPr lang="en-US" sz="2800" dirty="0"/>
              <a:t>For example: </a:t>
            </a:r>
            <a:r>
              <a:rPr lang="en-US" sz="2800" dirty="0" err="1"/>
              <a:t>SetAlarm</a:t>
            </a:r>
            <a:r>
              <a:rPr lang="en-US" sz="2800" dirty="0"/>
              <a:t> 1600 10</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29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76E6-2E69-5041-AB42-B0FBC5E9796F}"/>
              </a:ext>
            </a:extLst>
          </p:cNvPr>
          <p:cNvSpPr>
            <a:spLocks noGrp="1"/>
          </p:cNvSpPr>
          <p:nvPr>
            <p:ph type="title"/>
          </p:nvPr>
        </p:nvSpPr>
        <p:spPr>
          <a:xfrm>
            <a:off x="1141413" y="618518"/>
            <a:ext cx="9905998" cy="926503"/>
          </a:xfrm>
        </p:spPr>
        <p:txBody>
          <a:bodyPr/>
          <a:lstStyle/>
          <a:p>
            <a:r>
              <a:rPr lang="en-US" dirty="0"/>
              <a:t>Syntax and meaning</a:t>
            </a:r>
          </a:p>
        </p:txBody>
      </p:sp>
      <p:sp>
        <p:nvSpPr>
          <p:cNvPr id="3" name="Content Placeholder 2">
            <a:extLst>
              <a:ext uri="{FF2B5EF4-FFF2-40B4-BE49-F238E27FC236}">
                <a16:creationId xmlns:a16="http://schemas.microsoft.com/office/drawing/2014/main" id="{5AFCE62B-5FFD-A147-BE1B-61D0F9D914FB}"/>
              </a:ext>
            </a:extLst>
          </p:cNvPr>
          <p:cNvSpPr>
            <a:spLocks noGrp="1"/>
          </p:cNvSpPr>
          <p:nvPr>
            <p:ph idx="1"/>
          </p:nvPr>
        </p:nvSpPr>
        <p:spPr>
          <a:xfrm>
            <a:off x="1141413" y="1545021"/>
            <a:ext cx="9905999" cy="4330262"/>
          </a:xfrm>
        </p:spPr>
        <p:txBody>
          <a:bodyPr>
            <a:normAutofit/>
          </a:bodyPr>
          <a:lstStyle/>
          <a:p>
            <a:pPr marL="0" indent="0">
              <a:buNone/>
            </a:pPr>
            <a:r>
              <a:rPr lang="en-US" sz="2800" dirty="0"/>
              <a:t>A good command is syntactically correct </a:t>
            </a:r>
            <a:r>
              <a:rPr lang="en-US" sz="2800" u="sng" dirty="0"/>
              <a:t>and</a:t>
            </a:r>
            <a:r>
              <a:rPr lang="en-US" sz="2800" dirty="0"/>
              <a:t> results in a realistic/meaningful action. </a:t>
            </a:r>
          </a:p>
          <a:p>
            <a:pPr marL="0" indent="0">
              <a:buNone/>
            </a:pPr>
            <a:endParaRPr lang="en-US" sz="2800" dirty="0"/>
          </a:p>
          <a:p>
            <a:pPr marL="0" indent="0">
              <a:buNone/>
            </a:pPr>
            <a:r>
              <a:rPr lang="en-US" sz="2800" i="1" dirty="0"/>
              <a:t>article adjective noun verb article adjective noun</a:t>
            </a:r>
            <a:r>
              <a:rPr lang="en-US" sz="2800" dirty="0"/>
              <a:t>.  </a:t>
            </a:r>
            <a:r>
              <a:rPr lang="en-US" sz="2800" dirty="0">
                <a:sym typeface="Wingdings" pitchFamily="2" charset="2"/>
              </a:rPr>
              <a:t> syntax</a:t>
            </a:r>
          </a:p>
          <a:p>
            <a:pPr marL="0" indent="0">
              <a:buNone/>
            </a:pPr>
            <a:endParaRPr lang="en-US" sz="2800" dirty="0"/>
          </a:p>
          <a:p>
            <a:pPr marL="0" indent="0">
              <a:buNone/>
            </a:pPr>
            <a:r>
              <a:rPr lang="en-US" sz="2800" dirty="0"/>
              <a:t>The blue house kicked the shaggy dog. </a:t>
            </a:r>
          </a:p>
          <a:p>
            <a:pPr marL="0" indent="0">
              <a:buNone/>
            </a:pPr>
            <a:r>
              <a:rPr lang="en-US" sz="2800" dirty="0"/>
              <a:t>The fierce lion pounced on the frightened antelope. </a:t>
            </a:r>
          </a:p>
          <a:p>
            <a:pPr marL="0" indent="0">
              <a:buNone/>
            </a:pPr>
            <a:r>
              <a:rPr lang="en-US" sz="2800" dirty="0"/>
              <a:t>Fierce pounced frightened lion the antelope the frightened on. </a:t>
            </a:r>
          </a:p>
        </p:txBody>
      </p:sp>
    </p:spTree>
    <p:extLst>
      <p:ext uri="{BB962C8B-B14F-4D97-AF65-F5344CB8AC3E}">
        <p14:creationId xmlns:p14="http://schemas.microsoft.com/office/powerpoint/2010/main" val="82350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1781</Words>
  <Application>Microsoft Macintosh PowerPoint</Application>
  <PresentationFormat>Widescreen</PresentationFormat>
  <Paragraphs>235</Paragraphs>
  <Slides>36</Slides>
  <Notes>22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Beginners Guide  to Documenting API’s</vt:lpstr>
      <vt:lpstr>PowerPoint Presentation</vt:lpstr>
      <vt:lpstr>What is an interface?</vt:lpstr>
      <vt:lpstr>PowerPoint Presentation</vt:lpstr>
      <vt:lpstr>PowerPoint Presentation</vt:lpstr>
      <vt:lpstr>The Amplifier’s interface</vt:lpstr>
      <vt:lpstr>Syntax conventions</vt:lpstr>
      <vt:lpstr>From Syntax to specific command</vt:lpstr>
      <vt:lpstr>Syntax and meaning</vt:lpstr>
      <vt:lpstr>Syntax and Reality</vt:lpstr>
      <vt:lpstr>Software interface</vt:lpstr>
      <vt:lpstr>Command Line interface</vt:lpstr>
      <vt:lpstr>CLI command syntax</vt:lpstr>
      <vt:lpstr>Shells, user interface to os</vt:lpstr>
      <vt:lpstr>PowerPoint Presentation</vt:lpstr>
      <vt:lpstr>Documenting a command</vt:lpstr>
      <vt:lpstr>Workspaces and depots</vt:lpstr>
      <vt:lpstr>CLI Examples</vt:lpstr>
      <vt:lpstr>CLI exercises</vt:lpstr>
      <vt:lpstr>PowerPoint Presentation</vt:lpstr>
      <vt:lpstr>PowerPoint Presentation</vt:lpstr>
      <vt:lpstr>What we’ve learned</vt:lpstr>
      <vt:lpstr>API’s and Libraries</vt:lpstr>
      <vt:lpstr>Libraries</vt:lpstr>
      <vt:lpstr>Program Structure </vt:lpstr>
      <vt:lpstr>standard libraries</vt:lpstr>
      <vt:lpstr>3’d party libraries</vt:lpstr>
      <vt:lpstr>Using 3’d party API’s</vt:lpstr>
      <vt:lpstr>CLI vs API</vt:lpstr>
      <vt:lpstr>Simple and Complex Data Types</vt:lpstr>
      <vt:lpstr>Data type examples: complex data types</vt:lpstr>
      <vt:lpstr>A messaging Application</vt:lpstr>
      <vt:lpstr>PowerPoint Presentation</vt:lpstr>
      <vt:lpstr>Time for Lunch</vt:lpstr>
      <vt:lpstr>API Naming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Documenting API’s</dc:title>
  <dc:creator>Joanna Bujes</dc:creator>
  <cp:lastModifiedBy>Joanna Bujes</cp:lastModifiedBy>
  <cp:revision>62</cp:revision>
  <cp:lastPrinted>2019-04-22T09:55:47Z</cp:lastPrinted>
  <dcterms:created xsi:type="dcterms:W3CDTF">2019-04-22T07:33:42Z</dcterms:created>
  <dcterms:modified xsi:type="dcterms:W3CDTF">2019-04-26T07:06:49Z</dcterms:modified>
</cp:coreProperties>
</file>