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notesMasterIdLst>
    <p:notesMasterId r:id="rId45"/>
  </p:notesMasterIdLst>
  <p:sldIdLst>
    <p:sldId id="256" r:id="rId2"/>
    <p:sldId id="257" r:id="rId3"/>
    <p:sldId id="293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58" r:id="rId12"/>
    <p:sldId id="265" r:id="rId13"/>
    <p:sldId id="266" r:id="rId14"/>
    <p:sldId id="277" r:id="rId15"/>
    <p:sldId id="290" r:id="rId16"/>
    <p:sldId id="268" r:id="rId17"/>
    <p:sldId id="270" r:id="rId18"/>
    <p:sldId id="269" r:id="rId19"/>
    <p:sldId id="280" r:id="rId20"/>
    <p:sldId id="281" r:id="rId21"/>
    <p:sldId id="291" r:id="rId22"/>
    <p:sldId id="284" r:id="rId23"/>
    <p:sldId id="271" r:id="rId24"/>
    <p:sldId id="285" r:id="rId25"/>
    <p:sldId id="279" r:id="rId26"/>
    <p:sldId id="272" r:id="rId27"/>
    <p:sldId id="286" r:id="rId28"/>
    <p:sldId id="278" r:id="rId29"/>
    <p:sldId id="287" r:id="rId30"/>
    <p:sldId id="267" r:id="rId31"/>
    <p:sldId id="273" r:id="rId32"/>
    <p:sldId id="288" r:id="rId33"/>
    <p:sldId id="275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1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743D-4539-1541-B550-56ECEAF351C7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9060C-2561-D64F-A785-044AEEAE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2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23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9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6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9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7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5406-5C01-4849-A45A-6F05EE4F7E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060C-2561-D64F-A785-044AEEAE0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8B4A-51A6-9D43-B6D4-9D58FF0B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312E2-F384-F64A-B280-7517B1F3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9CD-E997-7F47-803C-DC15579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804D-CFD5-9242-B883-CF50A7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0C29-33EB-404A-9BF5-94FD443F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79D9-EAC8-6645-B89B-FC8A088D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7A26-7901-C346-9589-FF328F98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B5B0-6A68-5B49-8B6B-2078B0F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8EF8-92FC-6F4E-9694-0C349C5F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3B62-C5B4-AA45-BA06-D1798C92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83860-1169-B540-8733-8257F6CC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6772-19A4-2D49-9965-16593A4A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1591-BD4D-3349-9749-4E4DBAF9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E88C-5031-7F41-B949-EC25CDF1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3313-C142-B74A-90C1-DD539A9A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77C-B860-EA44-B09A-7AAC6B4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43C9-54B2-0144-9B77-012C4D95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39BC-C470-0B4C-BB46-E1C6BE77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D67E-D694-8E48-B32B-89776D4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2CC7-60E5-7940-BA35-63001956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F3D8-79CC-FF42-AD81-A587E5E5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B441-DA18-7C44-B28C-5696C46C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8891-B7AC-2644-B6C7-EF03462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CA7F-19AA-FD43-9462-7A207F2F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FA06-2E92-164F-A462-1FDD097D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35E-27DF-AA41-BC20-DBA18125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D319-59CA-CE4F-B7A7-990496EFA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2745-0D9E-1A4D-BFD1-71814E86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6B08-79D4-6844-99C8-59E3DD7E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58927-7579-ED4D-862C-A10C67A9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3B564-687A-324C-8809-73B4F1E9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E62-52B8-E24E-A0A1-2DDAAC64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155F-F3A8-024A-9B30-6E089C72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1B2A-69A9-5A49-8F84-5CB061ED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C40F1-75AE-0347-9E40-055E34E7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9A37B-C570-9D4D-A843-7A7F1933F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FB0D8-BEE1-3345-BDDD-CA7125E3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789AF-029C-7B42-9F65-A5736303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4B124-AF32-544E-B1DD-77C843FA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357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4C2-8BD9-B344-BCE7-C08F0A6E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4F3F-C6F6-7C4E-9A45-CA7631BC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40FC0-6017-454B-9125-911CA10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D3DC-0367-6740-A93F-8A25E536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0F88C-7870-0B4E-9D3C-58CF7158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8CCE-6AAD-914C-AFE7-ED0C5013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AD84-FC51-8245-BEE9-D5DE0498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5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156-F34F-BF48-BE26-3BEEB6DA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DA6D-42CF-644F-B841-9D5775AB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8095E-9905-A64F-B0F2-CFA99BDBF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6731-E70A-1244-997C-4BB069E0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5F44-C78C-B74A-BD11-1ADDBD1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7504-0C27-3247-9BF2-B32B38E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0034-25FA-D241-921C-9A7D94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EFA44-F8AB-7A44-8185-8F63A04BB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DC98-3E4B-DC4B-915D-2EF046BA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CD2A-F229-3944-97D7-3AE551E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B0899-0736-7448-8143-C8C91965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491D9-1762-F34F-8759-719659D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491CD-C1CA-F943-857C-DBA723E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181D-ED34-1D4D-934F-88FB8EC9E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80D5-C4EE-FE41-A0CA-487E60B89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B450-E813-3E46-BF66-80635AC5E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643F-D002-2F41-855A-4A17820EB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manuals/v15.1/cmdref/p4_archive.html" TargetMode="External"/><Relationship Id="rId2" Type="http://schemas.openxmlformats.org/officeDocument/2006/relationships/hyperlink" Target="https://www.perforce.com/manuals/v15.1/cmdref/p4_cachepurg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FA5C-EDAA-E649-B4B4-50DC3887E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Beginner’s Guide </a:t>
            </a:r>
            <a:br>
              <a:rPr lang="en-US" dirty="0"/>
            </a:br>
            <a:r>
              <a:rPr lang="en-US" dirty="0"/>
              <a:t>to Documenting APIs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239CF9-9C2D-E847-A769-0D3717A60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Joanna </a:t>
            </a:r>
            <a:r>
              <a:rPr lang="en-US" sz="2400" dirty="0" err="1"/>
              <a:t>Bujes</a:t>
            </a:r>
            <a:r>
              <a:rPr lang="en-US" sz="2400" dirty="0"/>
              <a:t> and Paul Wallace</a:t>
            </a:r>
          </a:p>
          <a:p>
            <a:r>
              <a:rPr lang="en-US" dirty="0"/>
              <a:t>TC Camp API Workshop</a:t>
            </a:r>
          </a:p>
          <a:p>
            <a:r>
              <a:rPr lang="en-US"/>
              <a:t>April 26,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36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92D-6039-5641-9C28-EB932089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A0AD-DF3B-9047-8778-ACE7616B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7269"/>
            <a:ext cx="9905999" cy="3993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information might we want to add to the following syntax diagrams: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SetAmplifier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–v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-in cd | phono | tuner | ta –out A | B | AB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SetAlarm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snooze_interval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ChangePassword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expiration_date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45DC-ECD0-F649-8E8E-BA573C1B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6963"/>
          </a:xfrm>
        </p:spPr>
        <p:txBody>
          <a:bodyPr>
            <a:normAutofit/>
          </a:bodyPr>
          <a:lstStyle/>
          <a:p>
            <a:r>
              <a:rPr lang="en-US" dirty="0"/>
              <a:t>Software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402A-BD4A-8C45-8AB9-4C475C5E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28800"/>
            <a:ext cx="7729728" cy="3911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to get the services of a software component without having to know anything about how that is implemented.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Graphical User Interfaces</a:t>
            </a:r>
          </a:p>
          <a:p>
            <a:r>
              <a:rPr lang="en-US" dirty="0">
                <a:solidFill>
                  <a:srgbClr val="7030A0"/>
                </a:solidFill>
              </a:rPr>
              <a:t>Command Line Interfaces  </a:t>
            </a:r>
          </a:p>
          <a:p>
            <a:r>
              <a:rPr lang="en-US" dirty="0">
                <a:solidFill>
                  <a:srgbClr val="7030A0"/>
                </a:solidFill>
              </a:rPr>
              <a:t>Application Programming Interfaces – domain specific</a:t>
            </a:r>
          </a:p>
          <a:p>
            <a:r>
              <a:rPr lang="en-US" dirty="0">
                <a:solidFill>
                  <a:srgbClr val="7030A0"/>
                </a:solidFill>
              </a:rPr>
              <a:t>RESTful APIs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6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1335-5EE7-FD4F-9718-C80D2F75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1096"/>
          </a:xfrm>
        </p:spPr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2A1-AA4D-F041-96E4-216DA6F3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9614"/>
            <a:ext cx="9905999" cy="4151587"/>
          </a:xfrm>
        </p:spPr>
        <p:txBody>
          <a:bodyPr>
            <a:noAutofit/>
          </a:bodyPr>
          <a:lstStyle/>
          <a:p>
            <a:r>
              <a:rPr lang="en-US" sz="2800" dirty="0"/>
              <a:t>A way of interacting with a program by issuing commands in the form of successive lines of text entered in a command shell. </a:t>
            </a:r>
          </a:p>
          <a:p>
            <a:r>
              <a:rPr lang="en-US" sz="2800" dirty="0"/>
              <a:t>The command might be passed to the Operating System for some action, or it might be passed to an application installed on your machine: the application will interpret and execute the command.</a:t>
            </a:r>
          </a:p>
          <a:p>
            <a:r>
              <a:rPr lang="en-US" sz="2800" dirty="0"/>
              <a:t>The syntax and meaning of these interfaces needs to be documented.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77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C109-70D0-3C46-84A3-FDA8661F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75A8-06B1-CE47-8A0C-2ED8D83E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CLI consists of a set of commands, a set of command options, and optionally constants and environment variables.</a:t>
            </a:r>
          </a:p>
          <a:p>
            <a:r>
              <a:rPr lang="en-US" dirty="0"/>
              <a:t>Commands are particular to the shell or program and specify actions/verbs.</a:t>
            </a:r>
          </a:p>
          <a:p>
            <a:r>
              <a:rPr lang="en-US" dirty="0"/>
              <a:t>The parameters you pass to these commands are the elements that the commands need to do their work or elements that the commands act on.</a:t>
            </a:r>
          </a:p>
          <a:p>
            <a:r>
              <a:rPr lang="en-US" dirty="0"/>
              <a:t>General syntax for a command:</a:t>
            </a:r>
          </a:p>
          <a:p>
            <a:pPr marL="0" indent="0">
              <a:buNone/>
            </a:pPr>
            <a:r>
              <a:rPr lang="en-US" i="1" dirty="0"/>
              <a:t>Command</a:t>
            </a:r>
            <a:r>
              <a:rPr lang="en-US" dirty="0"/>
              <a:t> </a:t>
            </a:r>
            <a:r>
              <a:rPr lang="en-US" i="1" dirty="0"/>
              <a:t>parameter1</a:t>
            </a:r>
            <a:r>
              <a:rPr lang="en-US" dirty="0"/>
              <a:t> </a:t>
            </a:r>
            <a:r>
              <a:rPr lang="en-US" i="1" dirty="0"/>
              <a:t>parameter2</a:t>
            </a:r>
            <a:r>
              <a:rPr lang="en-US" dirty="0"/>
              <a:t> </a:t>
            </a:r>
            <a:r>
              <a:rPr lang="en-US" i="1" dirty="0"/>
              <a:t>parameter</a:t>
            </a:r>
            <a:r>
              <a:rPr lang="en-US" dirty="0"/>
              <a:t>3 …</a:t>
            </a:r>
          </a:p>
        </p:txBody>
      </p:sp>
    </p:spTree>
    <p:extLst>
      <p:ext uri="{BB962C8B-B14F-4D97-AF65-F5344CB8AC3E}">
        <p14:creationId xmlns:p14="http://schemas.microsoft.com/office/powerpoint/2010/main" val="243508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CD91-9581-464A-A70C-2C8E883A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7827"/>
          </a:xfrm>
        </p:spPr>
        <p:txBody>
          <a:bodyPr/>
          <a:lstStyle/>
          <a:p>
            <a:r>
              <a:rPr lang="en-US" dirty="0"/>
              <a:t>Shells: user interface to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35B9-6950-8643-8159-0C0AD3F9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6345"/>
            <a:ext cx="9905999" cy="442485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br>
              <a:rPr lang="en-US" dirty="0"/>
            </a:br>
            <a:r>
              <a:rPr lang="en-US" dirty="0" err="1"/>
              <a:t>bujes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dirty="0"/>
            </a:br>
            <a:r>
              <a:rPr lang="en-US" dirty="0"/>
              <a:t>/Users/</a:t>
            </a:r>
            <a:r>
              <a:rPr lang="en-US" dirty="0" err="1"/>
              <a:t>bujes</a:t>
            </a:r>
            <a:r>
              <a:rPr lang="en-US" dirty="0"/>
              <a:t>/repos/doc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ALSUdragonbook.pdf</a:t>
            </a:r>
            <a:r>
              <a:rPr lang="en-US" dirty="0"/>
              <a:t> Simon's analysis </a:t>
            </a:r>
            <a:r>
              <a:rPr lang="en-US" dirty="0" err="1"/>
              <a:t>prezo.docx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Compilers.docx</a:t>
            </a:r>
            <a:r>
              <a:rPr lang="en-US" dirty="0"/>
              <a:t> Static Code </a:t>
            </a:r>
            <a:r>
              <a:rPr lang="en-US" dirty="0" err="1"/>
              <a:t>Analysis.docx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&lt;command&gt; </a:t>
            </a:r>
            <a:br>
              <a:rPr lang="en-US" dirty="0"/>
            </a:br>
            <a:r>
              <a:rPr lang="en-US" dirty="0"/>
              <a:t>Displays help for the command.</a:t>
            </a:r>
          </a:p>
        </p:txBody>
      </p:sp>
    </p:spTree>
    <p:extLst>
      <p:ext uri="{BB962C8B-B14F-4D97-AF65-F5344CB8AC3E}">
        <p14:creationId xmlns:p14="http://schemas.microsoft.com/office/powerpoint/2010/main" val="112235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07A-541B-AB40-8E8C-7A5F83E6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78" y="557322"/>
            <a:ext cx="9905999" cy="55281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609D4-63AD-3F4B-9A40-B7F345F3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149350"/>
            <a:ext cx="7581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59E5-64AF-2745-9300-82B1A45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C1C0-FEEC-4A47-BA9F-B80C303A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Documenting a command requires the following information:</a:t>
            </a:r>
          </a:p>
          <a:p>
            <a:pPr lvl="1"/>
            <a:r>
              <a:rPr lang="en-US" sz="2800" dirty="0"/>
              <a:t>Summary</a:t>
            </a:r>
          </a:p>
          <a:p>
            <a:pPr lvl="1"/>
            <a:r>
              <a:rPr lang="en-US" sz="2800" dirty="0"/>
              <a:t>Syntax</a:t>
            </a:r>
          </a:p>
          <a:p>
            <a:pPr lvl="1"/>
            <a:r>
              <a:rPr lang="en-US" sz="2800" dirty="0"/>
              <a:t>Detailed information about syntax elements: options, parameters, defaults</a:t>
            </a:r>
          </a:p>
          <a:p>
            <a:pPr lvl="1"/>
            <a:r>
              <a:rPr lang="en-US" sz="2800" dirty="0"/>
              <a:t>Description and usage notes</a:t>
            </a:r>
          </a:p>
          <a:p>
            <a:pPr lvl="1"/>
            <a:r>
              <a:rPr lang="en-US" sz="2800" dirty="0"/>
              <a:t>Examples</a:t>
            </a:r>
          </a:p>
          <a:p>
            <a:pPr lvl="1"/>
            <a:r>
              <a:rPr lang="en-US" sz="2800" dirty="0"/>
              <a:t>Error codes</a:t>
            </a:r>
          </a:p>
          <a:p>
            <a:pPr lvl="1"/>
            <a:r>
              <a:rPr lang="en-US" sz="2800" dirty="0"/>
              <a:t>Related material </a:t>
            </a:r>
          </a:p>
        </p:txBody>
      </p:sp>
    </p:spTree>
    <p:extLst>
      <p:ext uri="{BB962C8B-B14F-4D97-AF65-F5344CB8AC3E}">
        <p14:creationId xmlns:p14="http://schemas.microsoft.com/office/powerpoint/2010/main" val="260039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3911-52AB-4C49-A42E-C229A20B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Workspaces and depots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C0BE8-D9F0-D94D-B311-35C0B08F5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338" y="2097088"/>
            <a:ext cx="5738648" cy="3691055"/>
          </a:xfrm>
        </p:spPr>
      </p:pic>
    </p:spTree>
    <p:extLst>
      <p:ext uri="{BB962C8B-B14F-4D97-AF65-F5344CB8AC3E}">
        <p14:creationId xmlns:p14="http://schemas.microsoft.com/office/powerpoint/2010/main" val="383356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7C0-1CF3-AA46-9498-BFF36E9A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D532-9641-6644-8293-E6CC6350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https://www.perforce.com/manuals/v15.1/cmdref/p4_cachepurge.html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https://www.perforce.com/manuals/v15.1/cmdref/p4_archive.html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09AA-BF46-3B41-AEC3-50CA57E2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14" y="478555"/>
            <a:ext cx="7729728" cy="803148"/>
          </a:xfrm>
        </p:spPr>
        <p:txBody>
          <a:bodyPr/>
          <a:lstStyle/>
          <a:p>
            <a:r>
              <a:rPr lang="en-US" dirty="0"/>
              <a:t>CLI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191D-BEE4-3043-9F2A-473DF7F3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18" y="1281704"/>
            <a:ext cx="9861630" cy="445832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Explain what each command does: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–a –D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 100 -D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Write a command for each description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dirty="0"/>
              <a:t>The following example shows how you would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/>
              <a:t> command to delete enough content to leave 1000 bytes of free space.</a:t>
            </a:r>
          </a:p>
          <a:p>
            <a:pPr marL="0" indent="0">
              <a:buNone/>
            </a:pPr>
            <a:r>
              <a:rPr lang="en-US" dirty="0"/>
              <a:t>The following example shows what would happen if you deleted all revisions of the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mysource.c</a:t>
            </a:r>
            <a:r>
              <a:rPr lang="en-US" dirty="0"/>
              <a:t>, but it does not actually delete the revisions.</a:t>
            </a:r>
          </a:p>
        </p:txBody>
      </p:sp>
    </p:spTree>
    <p:extLst>
      <p:ext uri="{BB962C8B-B14F-4D97-AF65-F5344CB8AC3E}">
        <p14:creationId xmlns:p14="http://schemas.microsoft.com/office/powerpoint/2010/main" val="32555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784-0B6A-4D43-AEAB-6D82068D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E39D5B-5E6A-BC40-8745-BF353CF0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87053"/>
              </p:ext>
            </p:extLst>
          </p:nvPr>
        </p:nvGraphicFramePr>
        <p:xfrm>
          <a:off x="2750207" y="1143460"/>
          <a:ext cx="688077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93">
                  <a:extLst>
                    <a:ext uri="{9D8B030D-6E8A-4147-A177-3AD203B41FA5}">
                      <a16:colId xmlns:a16="http://schemas.microsoft.com/office/drawing/2014/main" val="610694743"/>
                    </a:ext>
                  </a:extLst>
                </a:gridCol>
                <a:gridCol w="3930869">
                  <a:extLst>
                    <a:ext uri="{9D8B030D-6E8A-4147-A177-3AD203B41FA5}">
                      <a16:colId xmlns:a16="http://schemas.microsoft.com/office/drawing/2014/main" val="3838638353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61029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 and 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What’s an interface?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 conventions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3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2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6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programming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6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6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3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Documenting APIs: the 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4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Docs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Joanna and 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6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C9B7-E8CB-FB49-8E13-5660CEE7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558800"/>
            <a:ext cx="10861040" cy="567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command to description: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–a –D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This command deletes all revisions of the files </a:t>
            </a:r>
            <a:r>
              <a:rPr lang="en-US" dirty="0" err="1">
                <a:solidFill>
                  <a:srgbClr val="7030A0"/>
                </a:solidFill>
              </a:rPr>
              <a:t>install.txt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dirty="0" err="1">
                <a:solidFill>
                  <a:srgbClr val="7030A0"/>
                </a:solidFill>
              </a:rPr>
              <a:t>upgrade.txt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 100 –D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This command deletes 100 revisions of the file </a:t>
            </a:r>
            <a:r>
              <a:rPr lang="en-US" dirty="0" err="1">
                <a:solidFill>
                  <a:srgbClr val="7030A0"/>
                </a:solidFill>
              </a:rPr>
              <a:t>upgrade.txt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0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4438-13DD-704C-9964-D223793F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6538"/>
            <a:ext cx="9905999" cy="524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description to command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 following example shows how you would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/>
              <a:t> command to delete enough content to leave 1000 bytes of free space.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1000 –D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 following example shows what would happen if you deleted all revisions of the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mysource.c</a:t>
            </a:r>
            <a:r>
              <a:rPr lang="en-US" dirty="0"/>
              <a:t>, but it does not actually delete the revisions.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 –a –D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mysource.c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8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FD7E-71E4-264D-8C51-C0AD273C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8544"/>
          </a:xfrm>
        </p:spPr>
        <p:txBody>
          <a:bodyPr/>
          <a:lstStyle/>
          <a:p>
            <a:r>
              <a:rPr lang="en-US" dirty="0"/>
              <a:t>What we’ve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08DA-7FE5-2442-871B-1606AC65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2166"/>
            <a:ext cx="9905999" cy="4099035"/>
          </a:xfrm>
        </p:spPr>
        <p:txBody>
          <a:bodyPr>
            <a:normAutofit/>
          </a:bodyPr>
          <a:lstStyle/>
          <a:p>
            <a:r>
              <a:rPr lang="en-US" sz="2800" dirty="0"/>
              <a:t>What a command line interface is</a:t>
            </a:r>
          </a:p>
          <a:p>
            <a:r>
              <a:rPr lang="en-US" sz="2800" dirty="0"/>
              <a:t>What syntax conventions are</a:t>
            </a:r>
          </a:p>
          <a:p>
            <a:r>
              <a:rPr lang="en-US" sz="2800" dirty="0"/>
              <a:t>How to use syntax to define a command prototype</a:t>
            </a:r>
          </a:p>
          <a:p>
            <a:r>
              <a:rPr lang="en-US" sz="2800" dirty="0"/>
              <a:t>How to create a command from a prototype</a:t>
            </a:r>
          </a:p>
          <a:p>
            <a:r>
              <a:rPr lang="en-US" sz="2800" dirty="0"/>
              <a:t>How to describe the action of a command</a:t>
            </a:r>
          </a:p>
        </p:txBody>
      </p:sp>
    </p:spTree>
    <p:extLst>
      <p:ext uri="{BB962C8B-B14F-4D97-AF65-F5344CB8AC3E}">
        <p14:creationId xmlns:p14="http://schemas.microsoft.com/office/powerpoint/2010/main" val="306663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E96-4DCC-F043-B445-DB5B2508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680D-EA13-1447-987E-24353434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014953"/>
          </a:xfrm>
        </p:spPr>
        <p:txBody>
          <a:bodyPr>
            <a:normAutofit/>
          </a:bodyPr>
          <a:lstStyle/>
          <a:p>
            <a:pPr lvl="3"/>
            <a:endParaRPr lang="en-US" dirty="0"/>
          </a:p>
          <a:p>
            <a:pPr lvl="3"/>
            <a:r>
              <a:rPr lang="en-US" sz="2800" dirty="0"/>
              <a:t>What is a library?</a:t>
            </a:r>
          </a:p>
          <a:p>
            <a:pPr lvl="3"/>
            <a:r>
              <a:rPr lang="en-US" sz="2800" dirty="0"/>
              <a:t>Why do we use libraries?</a:t>
            </a:r>
          </a:p>
          <a:p>
            <a:pPr lvl="3"/>
            <a:r>
              <a:rPr lang="en-US" sz="2800" dirty="0"/>
              <a:t>How do we access code in a library?</a:t>
            </a:r>
          </a:p>
          <a:p>
            <a:pPr lvl="3"/>
            <a:r>
              <a:rPr lang="en-US" sz="2800" dirty="0"/>
              <a:t>What are standard libraries?</a:t>
            </a:r>
          </a:p>
          <a:p>
            <a:pPr lvl="3"/>
            <a:r>
              <a:rPr lang="en-US" sz="2800" dirty="0"/>
              <a:t>What are third-party libraries?</a:t>
            </a:r>
          </a:p>
        </p:txBody>
      </p:sp>
    </p:spTree>
    <p:extLst>
      <p:ext uri="{BB962C8B-B14F-4D97-AF65-F5344CB8AC3E}">
        <p14:creationId xmlns:p14="http://schemas.microsoft.com/office/powerpoint/2010/main" val="109544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D602-F7FB-2244-AB36-E99407DD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7316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D4AA-8C21-D44C-A871-21842088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5834"/>
            <a:ext cx="9905999" cy="4435367"/>
          </a:xfrm>
        </p:spPr>
        <p:txBody>
          <a:bodyPr/>
          <a:lstStyle/>
          <a:p>
            <a:r>
              <a:rPr lang="en-US" dirty="0"/>
              <a:t>A library is a group of functions and declarations created for use by other programs</a:t>
            </a:r>
          </a:p>
          <a:p>
            <a:r>
              <a:rPr lang="en-US" dirty="0"/>
              <a:t>A library is written in a particular language and can be used by software written in the same language</a:t>
            </a:r>
          </a:p>
          <a:p>
            <a:r>
              <a:rPr lang="en-US" dirty="0"/>
              <a:t>A library exposes its services through an API</a:t>
            </a:r>
          </a:p>
          <a:p>
            <a:r>
              <a:rPr lang="en-US" dirty="0"/>
              <a:t>The code that implements the services defined by the API is not visible to the programmer who uses the API</a:t>
            </a:r>
          </a:p>
        </p:txBody>
      </p:sp>
    </p:spTree>
    <p:extLst>
      <p:ext uri="{BB962C8B-B14F-4D97-AF65-F5344CB8AC3E}">
        <p14:creationId xmlns:p14="http://schemas.microsoft.com/office/powerpoint/2010/main" val="67815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64FC-8874-084C-B164-653CD66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4218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Structure</a:t>
            </a:r>
            <a:br>
              <a:rPr lang="en-US" dirty="0"/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3CB14-6C8D-3F4C-87E7-4C4B5C9A0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0625" y="1916303"/>
            <a:ext cx="7115015" cy="3654179"/>
          </a:xfrm>
        </p:spPr>
      </p:pic>
    </p:spTree>
    <p:extLst>
      <p:ext uri="{BB962C8B-B14F-4D97-AF65-F5344CB8AC3E}">
        <p14:creationId xmlns:p14="http://schemas.microsoft.com/office/powerpoint/2010/main" val="274692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AF93-422B-9441-9C26-96977A5E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4C53-8EA7-B64F-B592-8C0E259A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268"/>
            <a:ext cx="9905999" cy="5310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Standard libraries are shipped with each programming language. They provide common functions and data types that programs use. For example math functions, string manipulation functions, input/output functions, and so on.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  <a:b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("Hi there")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//declaration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*format, ...)</a:t>
            </a:r>
          </a:p>
        </p:txBody>
      </p:sp>
    </p:spTree>
    <p:extLst>
      <p:ext uri="{BB962C8B-B14F-4D97-AF65-F5344CB8AC3E}">
        <p14:creationId xmlns:p14="http://schemas.microsoft.com/office/powerpoint/2010/main" val="218036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16BE-7340-BC4B-B9C9-761EDE1C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503"/>
          </a:xfrm>
        </p:spPr>
        <p:txBody>
          <a:bodyPr/>
          <a:lstStyle/>
          <a:p>
            <a:r>
              <a:rPr lang="en-US" dirty="0"/>
              <a:t>Third-party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DAA5-FAEB-F446-AF42-0888F563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716"/>
            <a:ext cx="9905999" cy="4494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Third-party libraries provide functionality that help you use the services of that party.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--An operating system publishes an API that enables your application to run on that operating system</a:t>
            </a:r>
          </a:p>
          <a:p>
            <a:pPr marL="0" indent="0">
              <a:buNone/>
            </a:pPr>
            <a:r>
              <a:rPr lang="en-US" dirty="0"/>
              <a:t>--An application publishes an API to help you access data or services particular to that application</a:t>
            </a:r>
          </a:p>
          <a:p>
            <a:pPr marL="0" indent="0">
              <a:buNone/>
            </a:pPr>
            <a:r>
              <a:rPr lang="en-US" dirty="0"/>
              <a:t>Search for “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” “twitter </a:t>
            </a:r>
            <a:r>
              <a:rPr lang="en-US" dirty="0" err="1"/>
              <a:t>api</a:t>
            </a:r>
            <a:r>
              <a:rPr lang="en-US" dirty="0"/>
              <a:t>” “&lt;</a:t>
            </a:r>
            <a:r>
              <a:rPr lang="en-US" dirty="0" err="1"/>
              <a:t>your_favorite_app</a:t>
            </a:r>
            <a:r>
              <a:rPr lang="en-US" dirty="0"/>
              <a:t>&gt; </a:t>
            </a:r>
            <a:r>
              <a:rPr lang="en-US" dirty="0" err="1"/>
              <a:t>api</a:t>
            </a:r>
            <a:r>
              <a:rPr lang="en-US" dirty="0"/>
              <a:t>” to see how common these APIs are and what they have to offer.</a:t>
            </a:r>
          </a:p>
        </p:txBody>
      </p:sp>
    </p:spTree>
    <p:extLst>
      <p:ext uri="{BB962C8B-B14F-4D97-AF65-F5344CB8AC3E}">
        <p14:creationId xmlns:p14="http://schemas.microsoft.com/office/powerpoint/2010/main" val="176452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757-53E4-264D-83EA-8876ECE9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0585"/>
          </a:xfrm>
        </p:spPr>
        <p:txBody>
          <a:bodyPr/>
          <a:lstStyle/>
          <a:p>
            <a:r>
              <a:rPr lang="en-US" dirty="0"/>
              <a:t>Using third-party APIs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EC78C-B30B-1D4F-B8AE-7EDE5482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2139" y="1909518"/>
            <a:ext cx="7150538" cy="3887935"/>
          </a:xfrm>
        </p:spPr>
      </p:pic>
    </p:spTree>
    <p:extLst>
      <p:ext uri="{BB962C8B-B14F-4D97-AF65-F5344CB8AC3E}">
        <p14:creationId xmlns:p14="http://schemas.microsoft.com/office/powerpoint/2010/main" val="3170474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01D9-9AC1-3044-9243-A46BAD8D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759"/>
          </a:xfrm>
        </p:spPr>
        <p:txBody>
          <a:bodyPr/>
          <a:lstStyle/>
          <a:p>
            <a:r>
              <a:rPr lang="en-US" dirty="0"/>
              <a:t>CLI vs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6E1A4-1025-B742-AD04-CDAF77EB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5198" y="1512277"/>
            <a:ext cx="6489905" cy="17973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D5407-A7C8-0745-BA9F-4479F84572F5}"/>
              </a:ext>
            </a:extLst>
          </p:cNvPr>
          <p:cNvSpPr txBox="1"/>
          <p:nvPr/>
        </p:nvSpPr>
        <p:spPr>
          <a:xfrm>
            <a:off x="1235198" y="3548354"/>
            <a:ext cx="990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CLI 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Command prototype: </a:t>
            </a:r>
            <a:r>
              <a:rPr lang="pt" dirty="0">
                <a:latin typeface="Courier New" panose="02070309020205020404" pitchFamily="49" charset="0"/>
                <a:cs typeface="Courier New" panose="02070309020205020404" pitchFamily="49" charset="0"/>
              </a:rPr>
              <a:t>p4[</a:t>
            </a:r>
            <a:r>
              <a:rPr lang="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g-opts</a:t>
            </a:r>
            <a:r>
              <a:rPr lang="pt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cachepurge-a</a:t>
            </a:r>
            <a:r>
              <a:rPr lang="pt" dirty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n-R-O</a:t>
            </a:r>
            <a:r>
              <a:rPr lang="pt" dirty="0">
                <a:latin typeface="Courier New" panose="02070309020205020404" pitchFamily="49" charset="0"/>
                <a:cs typeface="Courier New" panose="02070309020205020404" pitchFamily="49" charset="0"/>
              </a:rPr>
              <a:t>][-in][-Sn][-</a:t>
            </a:r>
            <a:r>
              <a:rPr lang="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pt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Actual command: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–a –D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upgrade.txt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API</a:t>
            </a:r>
          </a:p>
          <a:p>
            <a:r>
              <a:rPr lang="en-US" dirty="0">
                <a:solidFill>
                  <a:srgbClr val="7030A0"/>
                </a:solidFill>
              </a:rPr>
              <a:t>Declaration: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origin,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stops,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Invocation: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(“NYC”, “OAK”, 352020, false, 2)</a:t>
            </a:r>
          </a:p>
        </p:txBody>
      </p:sp>
    </p:spTree>
    <p:extLst>
      <p:ext uri="{BB962C8B-B14F-4D97-AF65-F5344CB8AC3E}">
        <p14:creationId xmlns:p14="http://schemas.microsoft.com/office/powerpoint/2010/main" val="24388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784-0B6A-4D43-AEAB-6D82068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3784-4833-974A-9534-300CAA1F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generally, a means of getting a service without caring how that service is provided.</a:t>
            </a:r>
          </a:p>
          <a:p>
            <a:r>
              <a:rPr lang="en-US" sz="2800" dirty="0"/>
              <a:t>Buttons in an elevator</a:t>
            </a:r>
          </a:p>
          <a:p>
            <a:r>
              <a:rPr lang="en-US" sz="2800" dirty="0"/>
              <a:t>A stamped, addressed envelope </a:t>
            </a:r>
          </a:p>
          <a:p>
            <a:r>
              <a:rPr lang="en-US" sz="2800" dirty="0"/>
              <a:t>A remote control for a given device – TV,  DVD player, stereo</a:t>
            </a:r>
          </a:p>
        </p:txBody>
      </p:sp>
    </p:spTree>
    <p:extLst>
      <p:ext uri="{BB962C8B-B14F-4D97-AF65-F5344CB8AC3E}">
        <p14:creationId xmlns:p14="http://schemas.microsoft.com/office/powerpoint/2010/main" val="300065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852C-173A-DB4F-B9EA-E771D24F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2420"/>
          </a:xfrm>
        </p:spPr>
        <p:txBody>
          <a:bodyPr/>
          <a:lstStyle/>
          <a:p>
            <a:r>
              <a:rPr lang="en-US" dirty="0"/>
              <a:t>Simple and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C152-6015-7D40-8279-B8459A1D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51" y="1637821"/>
            <a:ext cx="9905999" cy="460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parameters you pass to commands generally specify data, and that data is typed.</a:t>
            </a:r>
          </a:p>
          <a:p>
            <a:r>
              <a:rPr lang="en-US" dirty="0"/>
              <a:t>Simple types include integers, floats, strings, and Booleans</a:t>
            </a:r>
          </a:p>
          <a:p>
            <a:r>
              <a:rPr lang="en-US" dirty="0"/>
              <a:t>Complex types include arrays, and structures composed of simple types</a:t>
            </a:r>
          </a:p>
          <a:p>
            <a:r>
              <a:rPr lang="en-US" dirty="0"/>
              <a:t>An array is a collection of simple types and may not contain more than one type</a:t>
            </a:r>
          </a:p>
          <a:p>
            <a:r>
              <a:rPr lang="en-US" dirty="0"/>
              <a:t>A structure may contain a mixture of types</a:t>
            </a:r>
          </a:p>
        </p:txBody>
      </p:sp>
    </p:spTree>
    <p:extLst>
      <p:ext uri="{BB962C8B-B14F-4D97-AF65-F5344CB8AC3E}">
        <p14:creationId xmlns:p14="http://schemas.microsoft.com/office/powerpoint/2010/main" val="82217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E0C1-8D0D-5840-B2A0-A57EF0D9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7013"/>
          </a:xfrm>
        </p:spPr>
        <p:txBody>
          <a:bodyPr/>
          <a:lstStyle/>
          <a:p>
            <a:r>
              <a:rPr lang="en-US" dirty="0"/>
              <a:t>Data type examples: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F930-B3BF-A84F-BF12-BC54E29B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9103"/>
            <a:ext cx="9905999" cy="41620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account {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float balance;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9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5AB2-FD3D-994E-A63C-9F0B511E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4668"/>
          </a:xfrm>
        </p:spPr>
        <p:txBody>
          <a:bodyPr/>
          <a:lstStyle/>
          <a:p>
            <a:r>
              <a:rPr lang="en-US" dirty="0"/>
              <a:t>A messaging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FFBBB-4277-774B-825C-4191904EA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98" y="1525617"/>
            <a:ext cx="6560649" cy="2442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D3547-6B19-D743-BB28-8CE911F1AF84}"/>
              </a:ext>
            </a:extLst>
          </p:cNvPr>
          <p:cNvSpPr txBox="1"/>
          <p:nvPr/>
        </p:nvSpPr>
        <p:spPr>
          <a:xfrm>
            <a:off x="1141413" y="4110849"/>
            <a:ext cx="990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Client application uses API calls to define and send a message.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message is relayed via destination on a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client uses API calls to connect to the server and retrieve the message.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7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E19C1-4991-7E43-9F32-9A34D30D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8875" y="777875"/>
            <a:ext cx="8994837" cy="5202238"/>
          </a:xfrm>
        </p:spPr>
      </p:pic>
    </p:spTree>
    <p:extLst>
      <p:ext uri="{BB962C8B-B14F-4D97-AF65-F5344CB8AC3E}">
        <p14:creationId xmlns:p14="http://schemas.microsoft.com/office/powerpoint/2010/main" val="302583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CAD8-50F6-AE44-AA68-EE976AD3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Lunch</a:t>
            </a:r>
          </a:p>
        </p:txBody>
      </p:sp>
    </p:spTree>
    <p:extLst>
      <p:ext uri="{BB962C8B-B14F-4D97-AF65-F5344CB8AC3E}">
        <p14:creationId xmlns:p14="http://schemas.microsoft.com/office/powerpoint/2010/main" val="4051154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784-0B6A-4D43-AEAB-6D82068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3784-4833-974A-9534-300CAA1F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API documentation commonly includes dozens of functions and many data structures.</a:t>
            </a:r>
          </a:p>
          <a:p>
            <a:r>
              <a:rPr lang="en-US" dirty="0"/>
              <a:t>These functions and data structures are presented in a reference format, almost always in alphabetical order.</a:t>
            </a:r>
          </a:p>
          <a:p>
            <a:r>
              <a:rPr lang="en-US" dirty="0"/>
              <a:t>In addition to the reference material, a user also needs to understand the basic use cases for the API and also the basic concepts or standards that are introduced by the API.</a:t>
            </a:r>
          </a:p>
        </p:txBody>
      </p:sp>
    </p:spTree>
    <p:extLst>
      <p:ext uri="{BB962C8B-B14F-4D97-AF65-F5344CB8AC3E}">
        <p14:creationId xmlns:p14="http://schemas.microsoft.com/office/powerpoint/2010/main" val="203321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5D65-E3DD-BC46-811C-7F047367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reference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699E-FF61-8C4F-8C9B-E0A8FB15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6" y="1355833"/>
            <a:ext cx="10515600" cy="45793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Consistency</a:t>
            </a:r>
            <a:r>
              <a:rPr lang="en-US" dirty="0"/>
              <a:t>: use consistent formats, terminology, parallel constructions, examples.</a:t>
            </a:r>
          </a:p>
          <a:p>
            <a:r>
              <a:rPr lang="en-US" dirty="0"/>
              <a:t>Be explicit about </a:t>
            </a:r>
            <a:r>
              <a:rPr lang="en-US" b="1" dirty="0"/>
              <a:t>agency</a:t>
            </a:r>
            <a:r>
              <a:rPr lang="en-US" dirty="0"/>
              <a:t>: end user, developer, administrator, dev ops.</a:t>
            </a:r>
          </a:p>
          <a:p>
            <a:pPr marL="0" indent="0">
              <a:buNone/>
            </a:pPr>
            <a:r>
              <a:rPr lang="en-US" b="1" dirty="0"/>
              <a:t>But remember</a:t>
            </a:r>
            <a:r>
              <a:rPr lang="en-US" dirty="0"/>
              <a:t>: reference information is not enough. You must also develop procedural and conceptual information</a:t>
            </a:r>
          </a:p>
          <a:p>
            <a:r>
              <a:rPr lang="en-US" dirty="0"/>
              <a:t>Procedures: how do I use the API to get something done.</a:t>
            </a:r>
          </a:p>
          <a:p>
            <a:r>
              <a:rPr lang="en-US" dirty="0"/>
              <a:t>Concepts: what basic concepts must I understand to make sense of the procedures and reference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2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40A8-6294-7B44-8C53-A03B2D57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 maintaining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664F-7F71-9840-B69A-F24A1704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Editing and maintenance tasks are often assigned to beginning writers. You might be asked to do the following:</a:t>
            </a:r>
          </a:p>
          <a:p>
            <a:r>
              <a:rPr lang="en-US" dirty="0"/>
              <a:t>Proofread or edit existing documentation</a:t>
            </a:r>
          </a:p>
          <a:p>
            <a:r>
              <a:rPr lang="en-US" dirty="0"/>
              <a:t>Re-organize or cleanup existing documentation (p4 archive)</a:t>
            </a:r>
          </a:p>
          <a:p>
            <a:r>
              <a:rPr lang="en-US" dirty="0"/>
              <a:t>Correct or expand existing documentation to provide better info</a:t>
            </a:r>
          </a:p>
          <a:p>
            <a:r>
              <a:rPr lang="en-US" dirty="0"/>
              <a:t>Expand existing documentation if the API/CLI changes</a:t>
            </a:r>
          </a:p>
        </p:txBody>
      </p:sp>
    </p:spTree>
    <p:extLst>
      <p:ext uri="{BB962C8B-B14F-4D97-AF65-F5344CB8AC3E}">
        <p14:creationId xmlns:p14="http://schemas.microsoft.com/office/powerpoint/2010/main" val="1741841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59C-5145-9448-BA3E-120CE368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74DD-8EBD-8342-AAC5-9E06BCFF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become more experienced, you will be able to document an API from scratch.</a:t>
            </a:r>
          </a:p>
          <a:p>
            <a:pPr marL="0" indent="0">
              <a:buNone/>
            </a:pPr>
            <a:r>
              <a:rPr lang="en-US" dirty="0"/>
              <a:t>Your inputs might consist of the following:</a:t>
            </a:r>
          </a:p>
          <a:p>
            <a:r>
              <a:rPr lang="en-US" dirty="0"/>
              <a:t>Access to source code</a:t>
            </a:r>
          </a:p>
          <a:p>
            <a:r>
              <a:rPr lang="en-US" dirty="0"/>
              <a:t>A specification that describes the functions and data structures of the API or the commands of the CLI</a:t>
            </a:r>
          </a:p>
          <a:p>
            <a:r>
              <a:rPr lang="en-US" dirty="0"/>
              <a:t>White papers or other collateral associated with the API</a:t>
            </a:r>
          </a:p>
          <a:p>
            <a:r>
              <a:rPr lang="en-US" dirty="0"/>
              <a:t>Research that your do; training you undertake</a:t>
            </a:r>
          </a:p>
        </p:txBody>
      </p:sp>
    </p:spTree>
    <p:extLst>
      <p:ext uri="{BB962C8B-B14F-4D97-AF65-F5344CB8AC3E}">
        <p14:creationId xmlns:p14="http://schemas.microsoft.com/office/powerpoint/2010/main" val="152940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37C7-D86A-6441-9BBD-FF8F9077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391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Although your book is meant to be read from front to back; you will be most productive writing it from back to front.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683CF-F368-7145-BB2F-387B4225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85" y="2129271"/>
            <a:ext cx="2288707" cy="36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870A4-26B5-5E47-9C61-7C2E28C64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79627" cy="4271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5AFD1-575C-A44D-88FE-63855BBF8254}"/>
              </a:ext>
            </a:extLst>
          </p:cNvPr>
          <p:cNvSpPr txBox="1"/>
          <p:nvPr/>
        </p:nvSpPr>
        <p:spPr>
          <a:xfrm>
            <a:off x="1176227" y="4918841"/>
            <a:ext cx="982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stereo amplifier: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takes input from a CD player, a tuner, a record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sends output to one or more speakers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control the inputs, outputs, and sound using the controls shown</a:t>
            </a:r>
          </a:p>
        </p:txBody>
      </p:sp>
    </p:spTree>
    <p:extLst>
      <p:ext uri="{BB962C8B-B14F-4D97-AF65-F5344CB8AC3E}">
        <p14:creationId xmlns:p14="http://schemas.microsoft.com/office/powerpoint/2010/main" val="452035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B87-16DC-B544-931C-5C5F9842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2F52-B134-D645-AE8D-C3DA1DC8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reference section first</a:t>
            </a:r>
            <a:br>
              <a:rPr lang="en-US" dirty="0"/>
            </a:br>
            <a:r>
              <a:rPr lang="en-US" dirty="0"/>
              <a:t>-- you can be productive before you understand everything</a:t>
            </a:r>
            <a:br>
              <a:rPr lang="en-US" dirty="0"/>
            </a:br>
            <a:r>
              <a:rPr lang="en-US" dirty="0"/>
              <a:t>-- for a rushed release, it is acceptable to just have the reference </a:t>
            </a:r>
          </a:p>
          <a:p>
            <a:r>
              <a:rPr lang="en-US" dirty="0"/>
              <a:t>Write the procedural section next to explain how the functions are meant to work together to accomplish a task</a:t>
            </a:r>
          </a:p>
          <a:p>
            <a:r>
              <a:rPr lang="en-US" dirty="0"/>
              <a:t>Write the conceptual section last to explain those things without which the user could not understand the rest: set context, describe the basic workflow</a:t>
            </a:r>
          </a:p>
          <a:p>
            <a:pPr marL="0" indent="0">
              <a:buNone/>
            </a:pPr>
            <a:r>
              <a:rPr lang="en-US" dirty="0"/>
              <a:t>API documentation is incomplete without these three types of docs.</a:t>
            </a:r>
          </a:p>
        </p:txBody>
      </p:sp>
    </p:spTree>
    <p:extLst>
      <p:ext uri="{BB962C8B-B14F-4D97-AF65-F5344CB8AC3E}">
        <p14:creationId xmlns:p14="http://schemas.microsoft.com/office/powerpoint/2010/main" val="3102585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60AC-1807-3D4C-ACD7-164C639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maintenance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22A7-DD00-8B46-94BC-413DA800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files a bug describing the change or addition.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ask for clarification if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update the doc.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reviews the docs and verifies, or asks for further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until verified.</a:t>
            </a:r>
          </a:p>
        </p:txBody>
      </p:sp>
    </p:spTree>
    <p:extLst>
      <p:ext uri="{BB962C8B-B14F-4D97-AF65-F5344CB8AC3E}">
        <p14:creationId xmlns:p14="http://schemas.microsoft.com/office/powerpoint/2010/main" val="2833804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35D8-BB16-FF46-8193-608A892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new API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529F-3040-8949-AE8C-96A272C5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specs and other collateral.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the user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basics you don’t understand.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outline of the proposed doc and have dev verify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writing the reference; get sanity checks along the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procedural chapters and the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doc to review.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comments.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Publish.</a:t>
            </a:r>
          </a:p>
        </p:txBody>
      </p:sp>
    </p:spTree>
    <p:extLst>
      <p:ext uri="{BB962C8B-B14F-4D97-AF65-F5344CB8AC3E}">
        <p14:creationId xmlns:p14="http://schemas.microsoft.com/office/powerpoint/2010/main" val="820974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D1E-A4FF-F644-B8F2-BDEA6DF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DC67-66C5-C54B-8ABE-E8875DCF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Engineers tend to be focused on the implementation of the API/CLI</a:t>
            </a:r>
          </a:p>
          <a:p>
            <a:r>
              <a:rPr lang="en-US" dirty="0"/>
              <a:t>Product managers, support, and sales engineers sometimes have a better understanding of the user view</a:t>
            </a:r>
          </a:p>
          <a:p>
            <a:r>
              <a:rPr lang="en-US" dirty="0"/>
              <a:t>It is unreasonable to expect the engineer to do your work for you. You are responsible for learning the basics.</a:t>
            </a:r>
          </a:p>
          <a:p>
            <a:r>
              <a:rPr lang="en-US" dirty="0"/>
              <a:t>Engineers are generally patient and understanding, especially when it’s not three days before a deadline.</a:t>
            </a:r>
          </a:p>
        </p:txBody>
      </p:sp>
    </p:spTree>
    <p:extLst>
      <p:ext uri="{BB962C8B-B14F-4D97-AF65-F5344CB8AC3E}">
        <p14:creationId xmlns:p14="http://schemas.microsoft.com/office/powerpoint/2010/main" val="100848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A7EF4-75CB-C642-A775-EF7D4EF7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550" y="202258"/>
            <a:ext cx="7731125" cy="271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1BE4D-AD88-6348-BA45-B739461D0B10}"/>
              </a:ext>
            </a:extLst>
          </p:cNvPr>
          <p:cNvSpPr txBox="1"/>
          <p:nvPr/>
        </p:nvSpPr>
        <p:spPr>
          <a:xfrm>
            <a:off x="1093077" y="3226142"/>
            <a:ext cx="88497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were to translate the actions of these controls into English sentences: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volume to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treble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bass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input to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output to speaker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51B-E4EF-F642-A9A6-5BC14020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amplifier’s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DC89-179E-3E43-B6BE-F567C2C9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6248"/>
            <a:ext cx="9905999" cy="4014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Describing generally how the amplifier can be configured:</a:t>
            </a:r>
          </a:p>
          <a:p>
            <a:pPr marL="285750" indent="-285750"/>
            <a:r>
              <a:rPr lang="en-US" sz="2900" dirty="0" err="1"/>
              <a:t>SetVolume</a:t>
            </a:r>
            <a:r>
              <a:rPr lang="en-US" sz="2900" dirty="0"/>
              <a:t> </a:t>
            </a:r>
            <a:r>
              <a:rPr lang="en-US" sz="2900" i="1" dirty="0"/>
              <a:t>value</a:t>
            </a:r>
          </a:p>
          <a:p>
            <a:pPr marL="285750" indent="-285750"/>
            <a:r>
              <a:rPr lang="en-US" sz="2900" dirty="0" err="1"/>
              <a:t>SetTreble</a:t>
            </a:r>
            <a:r>
              <a:rPr lang="en-US" sz="2900" dirty="0"/>
              <a:t> </a:t>
            </a:r>
            <a:r>
              <a:rPr lang="en-US" sz="2900" i="1" dirty="0"/>
              <a:t>value</a:t>
            </a:r>
          </a:p>
          <a:p>
            <a:pPr marL="285750" indent="-285750"/>
            <a:r>
              <a:rPr lang="en-US" sz="2900" dirty="0" err="1"/>
              <a:t>SetBass</a:t>
            </a:r>
            <a:r>
              <a:rPr lang="en-US" sz="2900" dirty="0"/>
              <a:t> </a:t>
            </a:r>
            <a:r>
              <a:rPr lang="en-US" sz="2900" i="1" dirty="0"/>
              <a:t>value</a:t>
            </a:r>
          </a:p>
          <a:p>
            <a:pPr marL="285750" indent="-285750"/>
            <a:r>
              <a:rPr lang="en-US" sz="2900" dirty="0" err="1"/>
              <a:t>SetInput</a:t>
            </a:r>
            <a:r>
              <a:rPr lang="en-US" sz="2900" dirty="0"/>
              <a:t> cd | phono | tuner | tape</a:t>
            </a:r>
          </a:p>
          <a:p>
            <a:pPr marL="285750" indent="-285750"/>
            <a:r>
              <a:rPr lang="en-US" sz="2900" dirty="0" err="1"/>
              <a:t>SetOutput</a:t>
            </a:r>
            <a:r>
              <a:rPr lang="en-US" sz="2900" dirty="0"/>
              <a:t>  A | B | AB</a:t>
            </a:r>
          </a:p>
          <a:p>
            <a:pPr marL="285750" indent="-285750"/>
            <a:r>
              <a:rPr lang="en-US" sz="2900" dirty="0" err="1"/>
              <a:t>SetAmplifier</a:t>
            </a:r>
            <a:r>
              <a:rPr lang="en-US" sz="2900" dirty="0"/>
              <a:t> -v </a:t>
            </a:r>
            <a:r>
              <a:rPr lang="en-US" sz="2900" i="1" dirty="0"/>
              <a:t>value</a:t>
            </a:r>
            <a:r>
              <a:rPr lang="en-US" sz="2900" dirty="0"/>
              <a:t> -t </a:t>
            </a:r>
            <a:r>
              <a:rPr lang="en-US" sz="2900" i="1" dirty="0"/>
              <a:t>value</a:t>
            </a:r>
            <a:r>
              <a:rPr lang="en-US" sz="2900" dirty="0"/>
              <a:t> -b </a:t>
            </a:r>
            <a:r>
              <a:rPr lang="en-US" sz="2900" i="1" dirty="0"/>
              <a:t>value</a:t>
            </a:r>
            <a:r>
              <a:rPr lang="en-US" sz="2900" dirty="0"/>
              <a:t> -in cd | phono | tuner | ta -out A | B | AB</a:t>
            </a:r>
          </a:p>
          <a:p>
            <a:pPr marL="285750" indent="-285750"/>
            <a:r>
              <a:rPr lang="en-US" sz="2900" dirty="0" err="1"/>
              <a:t>SetAmplifier</a:t>
            </a:r>
            <a:r>
              <a:rPr lang="en-US" sz="2900" dirty="0"/>
              <a:t> -v 11 -t -2 b 5 -in phono -out AB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72AC-4D67-1F44-9DE3-6766DC3F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conventions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F60032-FA80-5044-A798-712AA606E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38780"/>
              </p:ext>
            </p:extLst>
          </p:nvPr>
        </p:nvGraphicFramePr>
        <p:xfrm>
          <a:off x="1232653" y="1991517"/>
          <a:ext cx="8128000" cy="32350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5503">
                  <a:extLst>
                    <a:ext uri="{9D8B030D-6E8A-4147-A177-3AD203B41FA5}">
                      <a16:colId xmlns:a16="http://schemas.microsoft.com/office/drawing/2014/main" val="3687747582"/>
                    </a:ext>
                  </a:extLst>
                </a:gridCol>
                <a:gridCol w="6092497">
                  <a:extLst>
                    <a:ext uri="{9D8B030D-6E8A-4147-A177-3AD203B41FA5}">
                      <a16:colId xmlns:a16="http://schemas.microsoft.com/office/drawing/2014/main" val="3386994769"/>
                    </a:ext>
                  </a:extLst>
                </a:gridCol>
              </a:tblGrid>
              <a:tr h="51899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9418"/>
                  </a:ext>
                </a:extLst>
              </a:tr>
              <a:tr h="518996">
                <a:tc>
                  <a:txBody>
                    <a:bodyPr/>
                    <a:lstStyle/>
                    <a:p>
                      <a:r>
                        <a:rPr lang="en-US" i="1" dirty="0"/>
                        <a:t>element</a:t>
                      </a:r>
                      <a:br>
                        <a:rPr lang="en-US" dirty="0"/>
                      </a:br>
                      <a:r>
                        <a:rPr lang="en-US" dirty="0"/>
                        <a:t>&lt;element&gt;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variable for which you must supply specific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15775"/>
                  </a:ext>
                </a:extLst>
              </a:tr>
              <a:tr h="518996">
                <a:tc>
                  <a:txBody>
                    <a:bodyPr/>
                    <a:lstStyle/>
                    <a:p>
                      <a:r>
                        <a:rPr lang="en-US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value that you must specify exactly as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58242"/>
                  </a:ext>
                </a:extLst>
              </a:tr>
              <a:tr h="518996"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either 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5077"/>
                  </a:ext>
                </a:extLst>
              </a:tr>
              <a:tr h="518996">
                <a:tc>
                  <a:txBody>
                    <a:bodyPr/>
                    <a:lstStyle/>
                    <a:p>
                      <a:r>
                        <a:rPr lang="en-US" dirty="0"/>
                        <a:t>[ element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optional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02573"/>
                  </a:ext>
                </a:extLst>
              </a:tr>
              <a:tr h="518996">
                <a:tc>
                  <a:txBody>
                    <a:bodyPr/>
                    <a:lstStyle/>
                    <a:p>
                      <a:r>
                        <a:rPr lang="en-US" dirty="0"/>
                        <a:t>element…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element that you can repeat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5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005-2969-3A4E-91F0-05D4175C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syntax to specific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F6B0-2675-9847-9929-47192A2B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6455"/>
            <a:ext cx="9905999" cy="400444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800" dirty="0"/>
              <a:t>For example: </a:t>
            </a:r>
            <a:r>
              <a:rPr lang="en-US" sz="2800" dirty="0" err="1"/>
              <a:t>CreateFile</a:t>
            </a:r>
            <a:r>
              <a:rPr lang="en-US" sz="2800" dirty="0"/>
              <a:t> </a:t>
            </a:r>
            <a:r>
              <a:rPr lang="en-US" sz="2800" dirty="0" err="1"/>
              <a:t>telephone.txt</a:t>
            </a:r>
            <a:r>
              <a:rPr lang="en-US" sz="2800" dirty="0"/>
              <a:t> </a:t>
            </a:r>
            <a:r>
              <a:rPr lang="en-US" sz="2800" dirty="0" err="1"/>
              <a:t>birthdays.txt</a:t>
            </a:r>
            <a:endParaRPr lang="en-US" sz="2800" dirty="0"/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</a:p>
          <a:p>
            <a:pPr marL="0" indent="0">
              <a:buNone/>
            </a:pPr>
            <a:r>
              <a:rPr lang="en-US" sz="2800" dirty="0"/>
              <a:t>For example</a:t>
            </a:r>
            <a:r>
              <a:rPr lang="en-US" sz="2800" i="1" dirty="0"/>
              <a:t>: </a:t>
            </a:r>
            <a:r>
              <a:rPr lang="en-US" sz="2800" dirty="0" err="1"/>
              <a:t>RenameFile</a:t>
            </a:r>
            <a:r>
              <a:rPr lang="en-US" sz="2800" dirty="0"/>
              <a:t> </a:t>
            </a:r>
            <a:r>
              <a:rPr lang="en-US" sz="2800" dirty="0" err="1"/>
              <a:t>Taxes.pdf</a:t>
            </a:r>
            <a:r>
              <a:rPr lang="en-US" sz="2800" dirty="0"/>
              <a:t> Taxes2018.pdf</a:t>
            </a:r>
            <a:endParaRPr lang="en-US" sz="2800" i="1" dirty="0"/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SetAlarm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snooze_interval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US" sz="2800" dirty="0"/>
              <a:t>For example: </a:t>
            </a:r>
            <a:r>
              <a:rPr lang="en-US" sz="2800" dirty="0" err="1"/>
              <a:t>SetAlarm</a:t>
            </a:r>
            <a:r>
              <a:rPr lang="en-US" sz="2800" dirty="0"/>
              <a:t> 1600 10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9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6E6-2E69-5041-AB42-B0FBC5E9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503"/>
          </a:xfrm>
        </p:spPr>
        <p:txBody>
          <a:bodyPr/>
          <a:lstStyle/>
          <a:p>
            <a:r>
              <a:rPr lang="en-US" dirty="0"/>
              <a:t>Syntax and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E62B-5FFD-A147-BE1B-61D0F9D9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5021"/>
            <a:ext cx="9905999" cy="4330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good command is syntactically correct </a:t>
            </a:r>
            <a:r>
              <a:rPr lang="en-US" sz="2800" u="sng" dirty="0"/>
              <a:t>and</a:t>
            </a:r>
            <a:r>
              <a:rPr lang="en-US" sz="2800" dirty="0"/>
              <a:t> results in a realistic/meaningful action.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article adjective noun verb article adjective noun</a:t>
            </a:r>
            <a:r>
              <a:rPr lang="en-US" sz="2800" dirty="0"/>
              <a:t>.  </a:t>
            </a:r>
            <a:r>
              <a:rPr lang="en-US" sz="2800" dirty="0">
                <a:sym typeface="Wingdings" pitchFamily="2" charset="2"/>
              </a:rPr>
              <a:t> syntax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blue house kicked the shaggy dog. </a:t>
            </a:r>
          </a:p>
          <a:p>
            <a:pPr marL="0" indent="0">
              <a:buNone/>
            </a:pPr>
            <a:r>
              <a:rPr lang="en-US" sz="2800" dirty="0"/>
              <a:t>The fierce lion pounced on the frightened antelope. </a:t>
            </a:r>
          </a:p>
          <a:p>
            <a:pPr marL="0" indent="0">
              <a:buNone/>
            </a:pPr>
            <a:r>
              <a:rPr lang="en-US" sz="2800" dirty="0"/>
              <a:t>Fierce pounced frightened lion the antelope the frightened on. </a:t>
            </a:r>
          </a:p>
        </p:txBody>
      </p:sp>
    </p:spTree>
    <p:extLst>
      <p:ext uri="{BB962C8B-B14F-4D97-AF65-F5344CB8AC3E}">
        <p14:creationId xmlns:p14="http://schemas.microsoft.com/office/powerpoint/2010/main" val="82350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1799</Words>
  <Application>Microsoft Macintosh PowerPoint</Application>
  <PresentationFormat>Widescreen</PresentationFormat>
  <Paragraphs>300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Beginner’s Guide  to Documenting APIs</vt:lpstr>
      <vt:lpstr>Schedule</vt:lpstr>
      <vt:lpstr>What is an interface?</vt:lpstr>
      <vt:lpstr>PowerPoint Presentation</vt:lpstr>
      <vt:lpstr>PowerPoint Presentation</vt:lpstr>
      <vt:lpstr>The amplifier’s interface</vt:lpstr>
      <vt:lpstr>Syntax conventions</vt:lpstr>
      <vt:lpstr>From syntax to specific command</vt:lpstr>
      <vt:lpstr>Syntax and meaning</vt:lpstr>
      <vt:lpstr>Syntax and reality</vt:lpstr>
      <vt:lpstr>Software interface</vt:lpstr>
      <vt:lpstr>Command line interface</vt:lpstr>
      <vt:lpstr>CLI command syntax</vt:lpstr>
      <vt:lpstr>Shells: user interface to OS</vt:lpstr>
      <vt:lpstr>PowerPoint Presentation</vt:lpstr>
      <vt:lpstr>Documenting a command</vt:lpstr>
      <vt:lpstr>Workspaces and depots</vt:lpstr>
      <vt:lpstr>CLI Examples</vt:lpstr>
      <vt:lpstr>CLI exercises</vt:lpstr>
      <vt:lpstr>PowerPoint Presentation</vt:lpstr>
      <vt:lpstr>PowerPoint Presentation</vt:lpstr>
      <vt:lpstr>What we’ve learned</vt:lpstr>
      <vt:lpstr>APIs and libraries</vt:lpstr>
      <vt:lpstr>Libraries</vt:lpstr>
      <vt:lpstr>Program Structure </vt:lpstr>
      <vt:lpstr>Standard libraries</vt:lpstr>
      <vt:lpstr>Third-party libraries</vt:lpstr>
      <vt:lpstr>Using third-party APIs</vt:lpstr>
      <vt:lpstr>CLI vs API</vt:lpstr>
      <vt:lpstr>Simple and complex data types</vt:lpstr>
      <vt:lpstr>Data type examples: complex data types</vt:lpstr>
      <vt:lpstr>A messaging application</vt:lpstr>
      <vt:lpstr>PowerPoint Presentation</vt:lpstr>
      <vt:lpstr>Time for Lunch</vt:lpstr>
      <vt:lpstr>How this works in the real world</vt:lpstr>
      <vt:lpstr>Requirements of reference information</vt:lpstr>
      <vt:lpstr>Editing and maintaining API documentation</vt:lpstr>
      <vt:lpstr>Creating new API documentation</vt:lpstr>
      <vt:lpstr>PowerPoint Presentation</vt:lpstr>
      <vt:lpstr>Working backwards</vt:lpstr>
      <vt:lpstr>The maintenance workflow</vt:lpstr>
      <vt:lpstr>Writing new API doc</vt:lpstr>
      <vt:lpstr>Working with engineers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API’s</dc:title>
  <dc:creator>Joanna Bujes</dc:creator>
  <cp:lastModifiedBy>Paul Wallace</cp:lastModifiedBy>
  <cp:revision>73</cp:revision>
  <cp:lastPrinted>2019-04-22T09:55:47Z</cp:lastPrinted>
  <dcterms:created xsi:type="dcterms:W3CDTF">2019-04-22T07:33:42Z</dcterms:created>
  <dcterms:modified xsi:type="dcterms:W3CDTF">2019-05-16T18:05:58Z</dcterms:modified>
</cp:coreProperties>
</file>