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4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7533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2317878"/>
            <a:ext cx="7772400" cy="166196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indent="0">
              <a:buNone/>
            </a:pPr>
            <a:r>
              <a:rPr lang="en" sz="4800" dirty="0"/>
              <a:t>Solar Power Calculator Stories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4276225"/>
            <a:ext cx="7772400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indent="0" rtl="0">
              <a:buNone/>
            </a:pPr>
            <a:r>
              <a:rPr lang="en" dirty="0"/>
              <a:t>MGSD Technology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164" name="Shape 164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Replacement Inverters</a:t>
            </a:r>
          </a:p>
        </p:txBody>
      </p:sp>
      <p:sp>
        <p:nvSpPr>
          <p:cNvPr id="165" name="Shape 165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factor in the cost of replacement inverters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can get a more accurate final calculation.</a:t>
            </a:r>
          </a:p>
        </p:txBody>
      </p:sp>
      <p:sp>
        <p:nvSpPr>
          <p:cNvPr id="166" name="Shape 166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Empty field for inverter cost in Australian dollars and drop-down list for number of replacement inverters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167" name="Shape 167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68" name="Shape 168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169" name="Shape 169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Industry standard for the lifespan of an inverter is 10-20 years, inverter warranties are usually 5-10 years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provide example inverter cost depending on system size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175" name="Shape 175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Hours of Sunlight</a:t>
            </a:r>
          </a:p>
        </p:txBody>
      </p:sp>
      <p:sp>
        <p:nvSpPr>
          <p:cNvPr id="176" name="Shape 176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enter the average daily hours of sunlight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use it in my final calculation.</a:t>
            </a:r>
          </a:p>
        </p:txBody>
      </p:sp>
      <p:sp>
        <p:nvSpPr>
          <p:cNvPr id="177" name="Shape 177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Input is validated (can't be empty) and stored</a:t>
            </a:r>
          </a:p>
        </p:txBody>
      </p:sp>
      <p:sp>
        <p:nvSpPr>
          <p:cNvPr id="178" name="Shape 178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9" name="Shape 179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180" name="Shape 180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provide a map as a guide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10</a:t>
            </a:r>
          </a:p>
        </p:txBody>
      </p:sp>
      <p:sp>
        <p:nvSpPr>
          <p:cNvPr id="186" name="Shape 186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Hours of Sunlight Detection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average daily hours of sunlight prefilled according to my location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can avoid researching it myself.</a:t>
            </a:r>
          </a:p>
        </p:txBody>
      </p:sp>
      <p:sp>
        <p:nvSpPr>
          <p:cNvPr id="188" name="Shape 188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Average daily hours of sunlight provided for locations in Australia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189" name="Shape 189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90" name="Shape 190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191" name="Shape 191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provide a map as a guide for other countries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197" name="Shape 197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Electricity Usage</a:t>
            </a:r>
          </a:p>
        </p:txBody>
      </p:sp>
      <p:sp>
        <p:nvSpPr>
          <p:cNvPr id="198" name="Shape 198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enter the average daily electricity usage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I can </a:t>
            </a:r>
            <a:r>
              <a:rPr lang="en" sz="2400">
                <a:solidFill>
                  <a:schemeClr val="dk1"/>
                </a:solidFill>
              </a:rPr>
              <a:t>use it in my final calculation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99" name="Shape 199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Input is validated (can't be empty) and stored</a:t>
            </a:r>
          </a:p>
        </p:txBody>
      </p:sp>
      <p:sp>
        <p:nvSpPr>
          <p:cNvPr id="200" name="Shape 200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01" name="Shape 201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202" name="Shape 202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provide a map as a guide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12</a:t>
            </a:r>
          </a:p>
        </p:txBody>
      </p:sp>
      <p:sp>
        <p:nvSpPr>
          <p:cNvPr id="208" name="Shape 208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Electricity Usage Detection</a:t>
            </a:r>
          </a:p>
        </p:txBody>
      </p:sp>
      <p:sp>
        <p:nvSpPr>
          <p:cNvPr id="209" name="Shape 209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average daily electricity usage prefilled according to my location and the number of people in the house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I can avoid researching it myself.</a:t>
            </a:r>
          </a:p>
        </p:txBody>
      </p:sp>
      <p:sp>
        <p:nvSpPr>
          <p:cNvPr id="210" name="Shape 210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Average daily electricity usage provided in kWh for locations in Australia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211" name="Shape 211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12" name="Shape 212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213" name="Shape 213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provide a map as a guide for other countries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13</a:t>
            </a:r>
          </a:p>
        </p:txBody>
      </p:sp>
      <p:sp>
        <p:nvSpPr>
          <p:cNvPr id="219" name="Shape 219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Daytime Electricity Usage</a:t>
            </a:r>
          </a:p>
        </p:txBody>
      </p:sp>
      <p:sp>
        <p:nvSpPr>
          <p:cNvPr id="220" name="Shape 220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average hourly daytime electricity usage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prefilled according to the number </a:t>
            </a:r>
            <a:r>
              <a:rPr lang="en" sz="2400">
                <a:solidFill>
                  <a:schemeClr val="dk1"/>
                </a:solidFill>
              </a:rPr>
              <a:t>of people at home during the day and the average daily electricity usage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avoid researching it myself.</a:t>
            </a:r>
          </a:p>
        </p:txBody>
      </p:sp>
      <p:sp>
        <p:nvSpPr>
          <p:cNvPr id="221" name="Shape 221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Drop-down list for number of people at home during the day, used to calculate the percentage of daily usage that occurs during the day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222" name="Shape 222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23" name="Shape 223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224" name="Shape 224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Not sure how to calculate the percentage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230" name="Shape 230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Electricity Tariffs</a:t>
            </a:r>
          </a:p>
        </p:txBody>
      </p:sp>
      <p:sp>
        <p:nvSpPr>
          <p:cNvPr id="231" name="Shape 231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enter electricity tariffs and the amount or percentage of the daily electricity usage they apply to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use them in my final calculation.</a:t>
            </a:r>
          </a:p>
        </p:txBody>
      </p:sp>
      <p:sp>
        <p:nvSpPr>
          <p:cNvPr id="232" name="Shape 232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Empty fields for tariffs in c/kWh and amounts or percentages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Input is validated (can't be empty) and stored</a:t>
            </a:r>
          </a:p>
        </p:txBody>
      </p:sp>
      <p:sp>
        <p:nvSpPr>
          <p:cNvPr id="233" name="Shape 233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34" name="Shape 234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235" name="Shape 235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15</a:t>
            </a:r>
          </a:p>
        </p:txBody>
      </p:sp>
      <p:sp>
        <p:nvSpPr>
          <p:cNvPr id="241" name="Shape 241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Electricity Tariffs Detection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electricity tariffs prefilled according to my location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and to enter t</a:t>
            </a:r>
            <a:r>
              <a:rPr lang="en" sz="2400">
                <a:solidFill>
                  <a:schemeClr val="dk1"/>
                </a:solidFill>
              </a:rPr>
              <a:t>he amount or percentage of the daily electricity usage they apply to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use them in my final calculation.</a:t>
            </a:r>
          </a:p>
        </p:txBody>
      </p:sp>
      <p:sp>
        <p:nvSpPr>
          <p:cNvPr id="243" name="Shape 243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Tariffs provided in c/kWh for locations in Australia with empty fields for amounts or percentages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244" name="Shape 244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45" name="Shape 245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246" name="Shape 246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16</a:t>
            </a:r>
          </a:p>
        </p:txBody>
      </p:sp>
      <p:sp>
        <p:nvSpPr>
          <p:cNvPr id="252" name="Shape 252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Service Fees</a:t>
            </a:r>
          </a:p>
        </p:txBody>
      </p:sp>
      <p:sp>
        <p:nvSpPr>
          <p:cNvPr id="253" name="Shape 253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service fees for the electricity tariffs prefilled according to my location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can use them in my final calculation.</a:t>
            </a:r>
          </a:p>
        </p:txBody>
      </p:sp>
      <p:sp>
        <p:nvSpPr>
          <p:cNvPr id="254" name="Shape 254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Service fees provided in c/day for locations in Australia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255" name="Shape 255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56" name="Shape 256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257" name="Shape 257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17</a:t>
            </a:r>
          </a:p>
        </p:txBody>
      </p:sp>
      <p:sp>
        <p:nvSpPr>
          <p:cNvPr id="263" name="Shape 263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Electricity Tariff Increase</a:t>
            </a:r>
          </a:p>
        </p:txBody>
      </p:sp>
      <p:sp>
        <p:nvSpPr>
          <p:cNvPr id="264" name="Shape 264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an average annual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electricity tariff increase provided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avoid researching it myself.</a:t>
            </a:r>
          </a:p>
        </p:txBody>
      </p:sp>
      <p:sp>
        <p:nvSpPr>
          <p:cNvPr id="265" name="Shape 265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/>
              <a:t>Electricity tariff increase provided as a percentage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/>
              <a:t>User can override, input is validated (can't be empty) and stored</a:t>
            </a:r>
          </a:p>
        </p:txBody>
      </p:sp>
      <p:sp>
        <p:nvSpPr>
          <p:cNvPr id="266" name="Shape 266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7" name="Shape 267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268" name="Shape 268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150536"/>
            <a:ext cx="8229600" cy="6463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indent="0">
              <a:buNone/>
            </a:pPr>
            <a:r>
              <a:rPr lang="en" sz="3000" dirty="0">
                <a:solidFill>
                  <a:schemeClr val="lt2"/>
                </a:solidFill>
              </a:rPr>
              <a:t>Story Guide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lang="en" sz="1800" dirty="0"/>
              <a:t>INVEST:</a:t>
            </a:r>
          </a:p>
          <a:p>
            <a:pPr marL="0" lvl="0" indent="0" rtl="0">
              <a:buNone/>
            </a:pPr>
            <a:r>
              <a:rPr lang="en" sz="1800" dirty="0"/>
              <a:t>Stories should be independent, negotiable, valuable, estimable, sized appropriately, testable</a:t>
            </a:r>
          </a:p>
          <a:p>
            <a:pPr marL="0" indent="0"/>
            <a:endParaRPr lang="en" sz="1800" dirty="0"/>
          </a:p>
          <a:p>
            <a:pPr marL="0" lvl="0" indent="0" rtl="0">
              <a:buNone/>
            </a:pPr>
            <a:r>
              <a:rPr lang="en" sz="1800" dirty="0"/>
              <a:t>Story ID:</a:t>
            </a:r>
          </a:p>
          <a:p>
            <a:pPr marL="0" lvl="0" indent="0" rtl="0">
              <a:buNone/>
            </a:pPr>
            <a:r>
              <a:rPr lang="en" sz="1800" dirty="0"/>
              <a:t>Use whole number, e.g. 1, 2, 3</a:t>
            </a:r>
          </a:p>
          <a:p>
            <a:pPr marL="0" indent="0"/>
            <a:endParaRPr lang="en" sz="1800" dirty="0"/>
          </a:p>
          <a:p>
            <a:pPr marL="0" lvl="0" indent="0" rtl="0">
              <a:buNone/>
            </a:pPr>
            <a:r>
              <a:rPr lang="en" sz="1800" dirty="0"/>
              <a:t>Priority:</a:t>
            </a:r>
          </a:p>
          <a:p>
            <a:pPr marL="0" lvl="0" indent="0" rtl="0">
              <a:buNone/>
            </a:pPr>
            <a:r>
              <a:rPr lang="en" sz="1800" dirty="0"/>
              <a:t>Use MoSCoW, e.g. must have (M), should have (S), could have (C), won't have (W)</a:t>
            </a:r>
          </a:p>
          <a:p>
            <a:pPr marL="0" indent="0"/>
            <a:endParaRPr lang="en" sz="1800" dirty="0"/>
          </a:p>
          <a:p>
            <a:pPr marL="0" lvl="0" indent="0" rtl="0">
              <a:buNone/>
            </a:pPr>
            <a:r>
              <a:rPr lang="en" sz="1800" dirty="0"/>
              <a:t>Story Points:</a:t>
            </a:r>
          </a:p>
          <a:p>
            <a:pPr marL="0" indent="0">
              <a:buNone/>
            </a:pPr>
            <a:r>
              <a:rPr lang="en" sz="1800" dirty="0"/>
              <a:t>Use 1, 2, 4, 8, 16, 32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18</a:t>
            </a:r>
          </a:p>
        </p:txBody>
      </p:sp>
      <p:sp>
        <p:nvSpPr>
          <p:cNvPr id="274" name="Shape 274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Feed-in Tariff</a:t>
            </a:r>
          </a:p>
        </p:txBody>
      </p:sp>
      <p:sp>
        <p:nvSpPr>
          <p:cNvPr id="275" name="Shape 275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As a </a:t>
            </a:r>
            <a:r>
              <a:rPr lang="en" sz="2400" dirty="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 I want </a:t>
            </a:r>
            <a:r>
              <a:rPr lang="en" sz="2400" dirty="0">
                <a:solidFill>
                  <a:schemeClr val="dk1"/>
                </a:solidFill>
              </a:rPr>
              <a:t>the feed-in tariff prefilled according to my location</a:t>
            </a: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 so that </a:t>
            </a:r>
            <a:r>
              <a:rPr lang="en" sz="2400" dirty="0">
                <a:solidFill>
                  <a:schemeClr val="dk1"/>
                </a:solidFill>
              </a:rPr>
              <a:t>I can use it my final calculation.</a:t>
            </a:r>
          </a:p>
        </p:txBody>
      </p:sp>
      <p:sp>
        <p:nvSpPr>
          <p:cNvPr id="276" name="Shape 276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/>
              <a:t>Feed-in tariff provided in c/kWh for locations in Australia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/>
              <a:t>User can override, input is validated (can't be empty) and stored</a:t>
            </a:r>
          </a:p>
        </p:txBody>
      </p:sp>
      <p:sp>
        <p:nvSpPr>
          <p:cNvPr id="277" name="Shape 277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78" name="Shape 278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279" name="Shape 279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19</a:t>
            </a:r>
          </a:p>
        </p:txBody>
      </p:sp>
      <p:sp>
        <p:nvSpPr>
          <p:cNvPr id="285" name="Shape 285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Daily Solar Generation</a:t>
            </a:r>
          </a:p>
        </p:txBody>
      </p:sp>
      <p:sp>
        <p:nvSpPr>
          <p:cNvPr id="286" name="Shape 286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As a </a:t>
            </a:r>
            <a:r>
              <a:rPr lang="en" sz="2400" dirty="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 I want </a:t>
            </a:r>
            <a:r>
              <a:rPr lang="en" sz="2400" dirty="0">
                <a:solidFill>
                  <a:schemeClr val="dk1"/>
                </a:solidFill>
              </a:rPr>
              <a:t>the average daily solar generation calculated</a:t>
            </a: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 for</a:t>
            </a:r>
            <a:r>
              <a:rPr lang="en" sz="2400" dirty="0">
                <a:solidFill>
                  <a:schemeClr val="dk1"/>
                </a:solidFill>
              </a:rPr>
              <a:t> a period of 25 years </a:t>
            </a: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so that I can use it in my final calculation.</a:t>
            </a:r>
          </a:p>
        </p:txBody>
      </p:sp>
      <p:sp>
        <p:nvSpPr>
          <p:cNvPr id="287" name="Shape 287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</a:rPr>
              <a:t>Average daily solar generation presented in kWh with a new figure for each year</a:t>
            </a:r>
          </a:p>
        </p:txBody>
      </p:sp>
      <p:sp>
        <p:nvSpPr>
          <p:cNvPr id="288" name="Shape 288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89" name="Shape 289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290" name="Shape 290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</a:rPr>
              <a:t>Calculated using the system size, the panels and their orientations, the panel efficiency loss, the inverter efficiency and the average daily hours of sunlight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20</a:t>
            </a:r>
          </a:p>
        </p:txBody>
      </p:sp>
      <p:sp>
        <p:nvSpPr>
          <p:cNvPr id="296" name="Shape 296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Daily Solar Used</a:t>
            </a:r>
          </a:p>
        </p:txBody>
      </p:sp>
      <p:sp>
        <p:nvSpPr>
          <p:cNvPr id="297" name="Shape 297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average daily solar used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calculated so that </a:t>
            </a:r>
            <a:r>
              <a:rPr lang="en" sz="2400">
                <a:solidFill>
                  <a:schemeClr val="dk1"/>
                </a:solidFill>
              </a:rPr>
              <a:t>I can use it in my final calculation.</a:t>
            </a:r>
          </a:p>
        </p:txBody>
      </p:sp>
      <p:sp>
        <p:nvSpPr>
          <p:cNvPr id="298" name="Shape 298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Average daily solar used presented in kWh</a:t>
            </a:r>
          </a:p>
        </p:txBody>
      </p:sp>
      <p:sp>
        <p:nvSpPr>
          <p:cNvPr id="299" name="Shape 299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00" name="Shape 300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301" name="Shape 301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Calculated using the average daily hours of sunlight and the average hourly daytime electricity usage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21</a:t>
            </a:r>
          </a:p>
        </p:txBody>
      </p:sp>
      <p:sp>
        <p:nvSpPr>
          <p:cNvPr id="307" name="Shape 307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Daily Solar Exported</a:t>
            </a:r>
          </a:p>
        </p:txBody>
      </p:sp>
      <p:sp>
        <p:nvSpPr>
          <p:cNvPr id="308" name="Shape 308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average daily solar exported calculated for a period of 25 years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can use it in my final calculation.</a:t>
            </a:r>
          </a:p>
        </p:txBody>
      </p:sp>
      <p:sp>
        <p:nvSpPr>
          <p:cNvPr id="309" name="Shape 309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Average daily solar exported presented in kWh with a new figure for each year</a:t>
            </a:r>
          </a:p>
        </p:txBody>
      </p:sp>
      <p:sp>
        <p:nvSpPr>
          <p:cNvPr id="310" name="Shape 310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11" name="Shape 311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312" name="Shape 312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Calculated using the average daily solar generation and the average daily solar used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22</a:t>
            </a:r>
          </a:p>
        </p:txBody>
      </p:sp>
      <p:sp>
        <p:nvSpPr>
          <p:cNvPr id="318" name="Shape 318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Daily Savings</a:t>
            </a:r>
          </a:p>
        </p:txBody>
      </p:sp>
      <p:sp>
        <p:nvSpPr>
          <p:cNvPr id="319" name="Shape 319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average daily savings calculated for a period of 25 years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can use it in my final calculation.</a:t>
            </a:r>
          </a:p>
        </p:txBody>
      </p:sp>
      <p:sp>
        <p:nvSpPr>
          <p:cNvPr id="320" name="Shape 320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Average daily savings presented in Australian dollars with a new figure for each year</a:t>
            </a:r>
          </a:p>
        </p:txBody>
      </p:sp>
      <p:sp>
        <p:nvSpPr>
          <p:cNvPr id="321" name="Shape 321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22" name="Shape 322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323" name="Shape 323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Calculated using the electricity tariffs, the service tariffs (optional), the feed-in tariff (optional), the daily solar used and the daily solar exported (optional)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23</a:t>
            </a:r>
          </a:p>
        </p:txBody>
      </p:sp>
      <p:sp>
        <p:nvSpPr>
          <p:cNvPr id="329" name="Shape 329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Annual Solar Generation</a:t>
            </a:r>
          </a:p>
        </p:txBody>
      </p:sp>
      <p:sp>
        <p:nvSpPr>
          <p:cNvPr id="330" name="Shape 330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As a generic user I want the annual solar generation calculated for a period of 25 years so that I can use it in my final calculation.</a:t>
            </a:r>
          </a:p>
        </p:txBody>
      </p:sp>
      <p:sp>
        <p:nvSpPr>
          <p:cNvPr id="331" name="Shape 331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Annual solar generation presented in kWh with a new figure for each year</a:t>
            </a:r>
          </a:p>
        </p:txBody>
      </p:sp>
      <p:sp>
        <p:nvSpPr>
          <p:cNvPr id="332" name="Shape 332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33" name="Shape 333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334" name="Shape 334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Calculated using the average daily solar generation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24</a:t>
            </a:r>
          </a:p>
        </p:txBody>
      </p:sp>
      <p:sp>
        <p:nvSpPr>
          <p:cNvPr id="340" name="Shape 340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Annual Savings</a:t>
            </a:r>
          </a:p>
        </p:txBody>
      </p:sp>
      <p:sp>
        <p:nvSpPr>
          <p:cNvPr id="341" name="Shape 341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annual savings calculated for a period of 25 years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can use it in my final calculation.</a:t>
            </a:r>
          </a:p>
        </p:txBody>
      </p:sp>
      <p:sp>
        <p:nvSpPr>
          <p:cNvPr id="342" name="Shape 342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Annual savings presented in Australian dollars with a new figure for each year</a:t>
            </a:r>
          </a:p>
        </p:txBody>
      </p:sp>
      <p:sp>
        <p:nvSpPr>
          <p:cNvPr id="343" name="Shape 343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44" name="Shape 344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345" name="Shape 345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Calculated using the average daily savings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25</a:t>
            </a:r>
          </a:p>
        </p:txBody>
      </p:sp>
      <p:sp>
        <p:nvSpPr>
          <p:cNvPr id="351" name="Shape 351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Cumulative Savings</a:t>
            </a:r>
          </a:p>
        </p:txBody>
      </p:sp>
      <p:sp>
        <p:nvSpPr>
          <p:cNvPr id="352" name="Shape 352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cumulative savings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calcu</a:t>
            </a:r>
            <a:r>
              <a:rPr lang="en" sz="2400">
                <a:solidFill>
                  <a:schemeClr val="dk1"/>
                </a:solidFill>
              </a:rPr>
              <a:t>lated for a period of 25 years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use it in my final calculation.</a:t>
            </a:r>
          </a:p>
        </p:txBody>
      </p:sp>
      <p:sp>
        <p:nvSpPr>
          <p:cNvPr id="353" name="Shape 353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Cumulative savings presented in Australian dollars with a new figure for each year</a:t>
            </a:r>
          </a:p>
        </p:txBody>
      </p:sp>
      <p:sp>
        <p:nvSpPr>
          <p:cNvPr id="354" name="Shape 354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55" name="Shape 355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356" name="Shape 356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Calculated using the annual savings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26</a:t>
            </a:r>
          </a:p>
        </p:txBody>
      </p:sp>
      <p:sp>
        <p:nvSpPr>
          <p:cNvPr id="362" name="Shape 362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Investment Return Rate</a:t>
            </a:r>
          </a:p>
        </p:txBody>
      </p:sp>
      <p:sp>
        <p:nvSpPr>
          <p:cNvPr id="363" name="Shape 363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an average investment return rate provided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compare the possible investment return of the system cost calculated for a period of 25 years to the possible cumulative savings.</a:t>
            </a:r>
          </a:p>
        </p:txBody>
      </p:sp>
      <p:sp>
        <p:nvSpPr>
          <p:cNvPr id="364" name="Shape 364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Average investment return rate provided as percentage, investment return presented in Australian dollars with a new figure for each year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/>
              <a:t>User can override, input is validated (can't be empty) and stored</a:t>
            </a:r>
          </a:p>
        </p:txBody>
      </p:sp>
      <p:sp>
        <p:nvSpPr>
          <p:cNvPr id="365" name="Shape 365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66" name="Shape 366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367" name="Shape 367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provide different investment rates for different types of investment and explain the risks involved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27</a:t>
            </a:r>
          </a:p>
        </p:txBody>
      </p:sp>
      <p:sp>
        <p:nvSpPr>
          <p:cNvPr id="373" name="Shape 373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Input Validation</a:t>
            </a:r>
          </a:p>
        </p:txBody>
      </p:sp>
      <p:sp>
        <p:nvSpPr>
          <p:cNvPr id="374" name="Shape 374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generic </a:t>
            </a:r>
            <a:r>
              <a:rPr lang="en" sz="2400">
                <a:solidFill>
                  <a:schemeClr val="dk1"/>
                </a:solidFill>
              </a:rPr>
              <a:t>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the system to prevent me from entering invalid input or trying to make calculations if I'm missing required fields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avoid errors.</a:t>
            </a:r>
          </a:p>
        </p:txBody>
      </p:sp>
      <p:sp>
        <p:nvSpPr>
          <p:cNvPr id="375" name="Shape 375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lvl="0" indent="-317500" rtl="0">
              <a:lnSpc>
                <a:spcPct val="100000"/>
              </a:lnSpc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/>
              <a:t>All fields are validated</a:t>
            </a:r>
          </a:p>
        </p:txBody>
      </p:sp>
      <p:sp>
        <p:nvSpPr>
          <p:cNvPr id="376" name="Shape 376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77" name="Shape 377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378" name="Shape 378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Required fields should be made obvious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87" name="Shape 87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 dirty="0">
                <a:solidFill>
                  <a:schemeClr val="lt2"/>
                </a:solidFill>
              </a:rPr>
              <a:t>System Location</a:t>
            </a:r>
          </a:p>
        </p:txBody>
      </p:sp>
      <p:sp>
        <p:nvSpPr>
          <p:cNvPr id="88" name="Shape 88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As a </a:t>
            </a:r>
            <a:r>
              <a:rPr lang="en" sz="2400" dirty="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 I want </a:t>
            </a:r>
            <a:r>
              <a:rPr lang="en" sz="2400" dirty="0">
                <a:solidFill>
                  <a:schemeClr val="dk1"/>
                </a:solidFill>
              </a:rPr>
              <a:t>to enter the system</a:t>
            </a: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 location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b="0" i="0" u="none" strike="noStrike" cap="none" baseline="0" dirty="0">
                <a:solidFill>
                  <a:schemeClr val="dk1"/>
                </a:solidFill>
              </a:rPr>
              <a:t>so that I </a:t>
            </a:r>
            <a:r>
              <a:rPr lang="en" sz="2400" dirty="0">
                <a:solidFill>
                  <a:schemeClr val="dk1"/>
                </a:solidFill>
              </a:rPr>
              <a:t>can use it in my final calculation.</a:t>
            </a:r>
          </a:p>
        </p:txBody>
      </p:sp>
      <p:sp>
        <p:nvSpPr>
          <p:cNvPr id="89" name="Shape 89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Input is validated (can't be empty) and stored</a:t>
            </a:r>
          </a:p>
        </p:txBody>
      </p:sp>
      <p:sp>
        <p:nvSpPr>
          <p:cNvPr id="90" name="Shape 90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91" name="Shape 91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 dirty="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92" name="Shape 92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use geocoding and a Google Maps interface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28</a:t>
            </a:r>
          </a:p>
        </p:txBody>
      </p:sp>
      <p:sp>
        <p:nvSpPr>
          <p:cNvPr id="384" name="Shape 384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Simple Output</a:t>
            </a:r>
          </a:p>
        </p:txBody>
      </p:sp>
      <p:sp>
        <p:nvSpPr>
          <p:cNvPr id="385" name="Shape 385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see only the important information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can focus on the final calculations.</a:t>
            </a:r>
          </a:p>
        </p:txBody>
      </p:sp>
      <p:sp>
        <p:nvSpPr>
          <p:cNvPr id="386" name="Shape 386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87" name="Shape 387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388" name="Shape 388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29</a:t>
            </a:r>
          </a:p>
        </p:txBody>
      </p:sp>
      <p:sp>
        <p:nvSpPr>
          <p:cNvPr id="395" name="Shape 395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Advanced Output</a:t>
            </a:r>
          </a:p>
        </p:txBody>
      </p:sp>
      <p:sp>
        <p:nvSpPr>
          <p:cNvPr id="396" name="Shape 396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</a:t>
            </a:r>
            <a:r>
              <a:rPr lang="en" sz="2400">
                <a:solidFill>
                  <a:schemeClr val="dk1"/>
                </a:solidFill>
              </a:rPr>
              <a:t> 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see all of the information that is being used in the calculations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better understand the process and the output.</a:t>
            </a:r>
          </a:p>
        </p:txBody>
      </p:sp>
      <p:sp>
        <p:nvSpPr>
          <p:cNvPr id="397" name="Shape 397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99" name="Shape 399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400" name="Shape 400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30</a:t>
            </a:r>
          </a:p>
        </p:txBody>
      </p:sp>
      <p:sp>
        <p:nvSpPr>
          <p:cNvPr id="406" name="Shape 406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Assumptions Made </a:t>
            </a:r>
          </a:p>
        </p:txBody>
      </p:sp>
      <p:sp>
        <p:nvSpPr>
          <p:cNvPr id="407" name="Shape 407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be informed of any assumptions being made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understand the final calculations may not be 100% accurate.</a:t>
            </a:r>
          </a:p>
        </p:txBody>
      </p:sp>
      <p:sp>
        <p:nvSpPr>
          <p:cNvPr id="408" name="Shape 408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09" name="Shape 409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410" name="Shape 410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31</a:t>
            </a:r>
          </a:p>
        </p:txBody>
      </p:sp>
      <p:sp>
        <p:nvSpPr>
          <p:cNvPr id="417" name="Shape 417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Downloadable Report</a:t>
            </a:r>
          </a:p>
        </p:txBody>
      </p:sp>
      <p:sp>
        <p:nvSpPr>
          <p:cNvPr id="418" name="Shape 418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download a report of the calculations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</a:t>
            </a:r>
            <a:r>
              <a:rPr lang="en" sz="2400">
                <a:solidFill>
                  <a:schemeClr val="dk1"/>
                </a:solidFill>
              </a:rPr>
              <a:t>I can keep it for my records.</a:t>
            </a:r>
          </a:p>
        </p:txBody>
      </p:sp>
      <p:sp>
        <p:nvSpPr>
          <p:cNvPr id="419" name="Shape 419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20" name="Shape 420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421" name="Shape 421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Report can be downloaded in at least one format</a:t>
            </a:r>
          </a:p>
        </p:txBody>
      </p:sp>
      <p:sp>
        <p:nvSpPr>
          <p:cNvPr id="422" name="Shape 422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</a:rPr>
              <a:t>Could provide for multiple formats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32</a:t>
            </a:r>
          </a:p>
        </p:txBody>
      </p:sp>
      <p:sp>
        <p:nvSpPr>
          <p:cNvPr id="428" name="Shape 428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Off-grid System</a:t>
            </a:r>
          </a:p>
        </p:txBody>
      </p:sp>
      <p:sp>
        <p:nvSpPr>
          <p:cNvPr id="429" name="Shape 429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I want to</a:t>
            </a:r>
            <a:r>
              <a:rPr lang="en" sz="2400">
                <a:solidFill>
                  <a:schemeClr val="dk1"/>
                </a:solidFill>
              </a:rPr>
              <a:t> perform calculations for an off-grid system using batteries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I can get more accurate final calculations.</a:t>
            </a:r>
          </a:p>
        </p:txBody>
      </p:sp>
      <p:sp>
        <p:nvSpPr>
          <p:cNvPr id="430" name="Shape 430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431" name="Shape 431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432" name="Shape 432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More stories needed to properly implement this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33</a:t>
            </a:r>
          </a:p>
        </p:txBody>
      </p:sp>
      <p:sp>
        <p:nvSpPr>
          <p:cNvPr id="439" name="Shape 439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Multiple Run-throughs</a:t>
            </a:r>
          </a:p>
        </p:txBody>
      </p:sp>
      <p:sp>
        <p:nvSpPr>
          <p:cNvPr id="440" name="Shape 440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I want to</a:t>
            </a:r>
            <a:r>
              <a:rPr lang="en" sz="2400">
                <a:solidFill>
                  <a:schemeClr val="dk1"/>
                </a:solidFill>
              </a:rPr>
              <a:t> perform multiple run-throughs with different input values and compare the results so that I can gain a better understanding.</a:t>
            </a:r>
          </a:p>
        </p:txBody>
      </p:sp>
      <p:sp>
        <p:nvSpPr>
          <p:cNvPr id="441" name="Shape 441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42" name="Shape 442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443" name="Shape 443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Calculations are stored, recalled and compared</a:t>
            </a:r>
          </a:p>
        </p:txBody>
      </p:sp>
      <p:sp>
        <p:nvSpPr>
          <p:cNvPr id="444" name="Shape 444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34</a:t>
            </a:r>
          </a:p>
        </p:txBody>
      </p:sp>
      <p:sp>
        <p:nvSpPr>
          <p:cNvPr id="450" name="Shape 450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User Accounts</a:t>
            </a:r>
          </a:p>
        </p:txBody>
      </p:sp>
      <p:sp>
        <p:nvSpPr>
          <p:cNvPr id="451" name="Shape 451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I want to</a:t>
            </a:r>
            <a:r>
              <a:rPr lang="en" sz="2400">
                <a:solidFill>
                  <a:schemeClr val="dk1"/>
                </a:solidFill>
              </a:rPr>
              <a:t> be able to create an account and save run-throughs so that I can access them from different computers.</a:t>
            </a:r>
          </a:p>
        </p:txBody>
      </p:sp>
      <p:sp>
        <p:nvSpPr>
          <p:cNvPr id="452" name="Shape 452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53" name="Shape 453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454" name="Shape 454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Users can register and login using an email address and password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Users can save run-throughs and recall them at a later date</a:t>
            </a:r>
          </a:p>
        </p:txBody>
      </p:sp>
      <p:sp>
        <p:nvSpPr>
          <p:cNvPr id="455" name="Shape 455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More stories needed to properly implement this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35</a:t>
            </a:r>
          </a:p>
        </p:txBody>
      </p:sp>
      <p:sp>
        <p:nvSpPr>
          <p:cNvPr id="461" name="Shape 461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Panel Model Efficiency Loss</a:t>
            </a:r>
          </a:p>
        </p:txBody>
      </p:sp>
      <p:sp>
        <p:nvSpPr>
          <p:cNvPr id="462" name="Shape 462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I want to</a:t>
            </a:r>
            <a:r>
              <a:rPr lang="en" sz="2400">
                <a:solidFill>
                  <a:schemeClr val="dk1"/>
                </a:solidFill>
              </a:rPr>
              <a:t> choose from a list of specific panel models so that the panel efficiency loss is prefilled according to the panel model.</a:t>
            </a:r>
          </a:p>
        </p:txBody>
      </p:sp>
      <p:sp>
        <p:nvSpPr>
          <p:cNvPr id="463" name="Shape 463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464" name="Shape 464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465" name="Shape 465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Drop-down list of panel models with panel efficiency loss over time provided as a percentage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466" name="Shape 466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36</a:t>
            </a:r>
          </a:p>
        </p:txBody>
      </p:sp>
      <p:sp>
        <p:nvSpPr>
          <p:cNvPr id="472" name="Shape 472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Break Even Point</a:t>
            </a:r>
          </a:p>
        </p:txBody>
      </p:sp>
      <p:sp>
        <p:nvSpPr>
          <p:cNvPr id="473" name="Shape 473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potential customer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I want to</a:t>
            </a:r>
            <a:r>
              <a:rPr lang="en" sz="2400">
                <a:solidFill>
                  <a:schemeClr val="dk1"/>
                </a:solidFill>
              </a:rPr>
              <a:t> know if/when I'll break even and how much money I will make/lose if I install a particular system so that I can decide whether or not it's worth it.</a:t>
            </a:r>
          </a:p>
        </p:txBody>
      </p:sp>
      <p:sp>
        <p:nvSpPr>
          <p:cNvPr id="474" name="Shape 474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75" name="Shape 475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476" name="Shape 476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Output addresses this specifically</a:t>
            </a:r>
          </a:p>
        </p:txBody>
      </p:sp>
      <p:sp>
        <p:nvSpPr>
          <p:cNvPr id="477" name="Shape 477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37</a:t>
            </a:r>
          </a:p>
        </p:txBody>
      </p:sp>
      <p:sp>
        <p:nvSpPr>
          <p:cNvPr id="483" name="Shape 483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Expected Solar Generation</a:t>
            </a:r>
          </a:p>
        </p:txBody>
      </p:sp>
      <p:sp>
        <p:nvSpPr>
          <p:cNvPr id="484" name="Shape 484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an </a:t>
            </a:r>
            <a:r>
              <a:rPr lang="en" sz="2400">
                <a:solidFill>
                  <a:schemeClr val="dk1"/>
                </a:solidFill>
              </a:rPr>
              <a:t>existing customer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I want to</a:t>
            </a:r>
            <a:r>
              <a:rPr lang="en" sz="2400">
                <a:solidFill>
                  <a:schemeClr val="dk1"/>
                </a:solidFill>
              </a:rPr>
              <a:t> know how much solar power I should be generating on average so that I can tell if my system is operating correctly or not.</a:t>
            </a:r>
          </a:p>
        </p:txBody>
      </p:sp>
      <p:sp>
        <p:nvSpPr>
          <p:cNvPr id="485" name="Shape 485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86" name="Shape 486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487" name="Shape 487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Output addresses this specifically</a:t>
            </a:r>
          </a:p>
        </p:txBody>
      </p:sp>
      <p:sp>
        <p:nvSpPr>
          <p:cNvPr id="488" name="Shape 488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98" name="Shape 98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System Location Detection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my location automatically detected so that I don't have to enter </a:t>
            </a:r>
            <a:r>
              <a:rPr lang="en" sz="2400">
                <a:solidFill>
                  <a:schemeClr val="dk1"/>
                </a:solidFill>
              </a:rPr>
              <a:t>it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myself.</a:t>
            </a:r>
          </a:p>
        </p:txBody>
      </p:sp>
      <p:sp>
        <p:nvSpPr>
          <p:cNvPr id="100" name="Shape 100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Location is automatically detected via IP address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101" name="Shape 101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103" name="Shape 103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38</a:t>
            </a:r>
          </a:p>
        </p:txBody>
      </p:sp>
      <p:sp>
        <p:nvSpPr>
          <p:cNvPr id="494" name="Shape 494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Actual Solar Generation</a:t>
            </a:r>
          </a:p>
        </p:txBody>
      </p:sp>
      <p:sp>
        <p:nvSpPr>
          <p:cNvPr id="495" name="Shape 495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an </a:t>
            </a:r>
            <a:r>
              <a:rPr lang="en" sz="2400">
                <a:solidFill>
                  <a:schemeClr val="dk1"/>
                </a:solidFill>
              </a:rPr>
              <a:t>existing customer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I want to</a:t>
            </a:r>
            <a:r>
              <a:rPr lang="en" sz="2400">
                <a:solidFill>
                  <a:schemeClr val="dk1"/>
                </a:solidFill>
              </a:rPr>
              <a:t> know how much solar power others are generating in my area so that I can tell if my system is operating correctly or not.</a:t>
            </a:r>
          </a:p>
        </p:txBody>
      </p:sp>
      <p:sp>
        <p:nvSpPr>
          <p:cNvPr id="496" name="Shape 496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497" name="Shape 497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498" name="Shape 498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Output addresses this specifically</a:t>
            </a:r>
          </a:p>
        </p:txBody>
      </p:sp>
      <p:sp>
        <p:nvSpPr>
          <p:cNvPr id="499" name="Shape 499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be filtered according to system size and kilometres from user's location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39</a:t>
            </a:r>
          </a:p>
        </p:txBody>
      </p:sp>
      <p:sp>
        <p:nvSpPr>
          <p:cNvPr id="505" name="Shape 505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Panel Maintenance</a:t>
            </a:r>
          </a:p>
        </p:txBody>
      </p:sp>
      <p:sp>
        <p:nvSpPr>
          <p:cNvPr id="506" name="Shape 506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</a:t>
            </a:r>
            <a:r>
              <a:rPr lang="en" sz="2400">
                <a:solidFill>
                  <a:schemeClr val="dk1"/>
                </a:solidFill>
              </a:rPr>
              <a:t>n existing customer I want to know the potential efficiency improvements should I perform maintenance on my panels so that I can decide whether or not it's worth it.</a:t>
            </a:r>
          </a:p>
        </p:txBody>
      </p:sp>
      <p:sp>
        <p:nvSpPr>
          <p:cNvPr id="507" name="Shape 507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508" name="Shape 508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509" name="Shape 509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Output addresses this specifically</a:t>
            </a:r>
          </a:p>
        </p:txBody>
      </p:sp>
      <p:sp>
        <p:nvSpPr>
          <p:cNvPr id="510" name="Shape 510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Shouldn't be an issue unless panels have been significantly damaged, in which case it's common sense to repair them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40</a:t>
            </a:r>
          </a:p>
        </p:txBody>
      </p:sp>
      <p:sp>
        <p:nvSpPr>
          <p:cNvPr id="516" name="Shape 516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Ideal Potential Return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</a:t>
            </a:r>
            <a:r>
              <a:rPr lang="en" sz="2400">
                <a:solidFill>
                  <a:schemeClr val="dk1"/>
                </a:solidFill>
              </a:rPr>
              <a:t> salesperson I want to show potential customers the potential return on their system under ideal circumstances so that I can convince them to purchase a system.</a:t>
            </a:r>
          </a:p>
        </p:txBody>
      </p:sp>
      <p:sp>
        <p:nvSpPr>
          <p:cNvPr id="518" name="Shape 518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19" name="Shape 519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520" name="Shape 520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Important fields are editable</a:t>
            </a:r>
          </a:p>
        </p:txBody>
      </p:sp>
      <p:sp>
        <p:nvSpPr>
          <p:cNvPr id="521" name="Shape 521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Editable fields allow salespeople to override prefilled data with more optimistic values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41</a:t>
            </a:r>
          </a:p>
        </p:txBody>
      </p:sp>
      <p:sp>
        <p:nvSpPr>
          <p:cNvPr id="527" name="Shape 527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Rising Electricity Costs</a:t>
            </a:r>
          </a:p>
        </p:txBody>
      </p:sp>
      <p:sp>
        <p:nvSpPr>
          <p:cNvPr id="528" name="Shape 528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As a salesperson I want to emphasise the rising electricity costs to potential customers so that I can convince them to purchase a system.</a:t>
            </a:r>
          </a:p>
        </p:txBody>
      </p:sp>
      <p:sp>
        <p:nvSpPr>
          <p:cNvPr id="529" name="Shape 529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530" name="Shape 530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531" name="Shape 531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Electricity tariff increases are displayed over a 25 year period</a:t>
            </a:r>
          </a:p>
        </p:txBody>
      </p:sp>
      <p:sp>
        <p:nvSpPr>
          <p:cNvPr id="532" name="Shape 532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provide custom output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42</a:t>
            </a:r>
          </a:p>
        </p:txBody>
      </p:sp>
      <p:sp>
        <p:nvSpPr>
          <p:cNvPr id="538" name="Shape 538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More Information</a:t>
            </a:r>
          </a:p>
        </p:txBody>
      </p:sp>
      <p:sp>
        <p:nvSpPr>
          <p:cNvPr id="539" name="Shape 539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As a salesperson I want to know of the more subtle factors that can affect the efficiency of the system so that I can get the best outcome for potential customers.</a:t>
            </a:r>
          </a:p>
        </p:txBody>
      </p:sp>
      <p:sp>
        <p:nvSpPr>
          <p:cNvPr id="540" name="Shape 540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541" name="Shape 541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542" name="Shape 542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Would mostly involve lots of explanatory notes and background information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43</a:t>
            </a:r>
          </a:p>
        </p:txBody>
      </p:sp>
      <p:sp>
        <p:nvSpPr>
          <p:cNvPr id="549" name="Shape 549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Systems Installed</a:t>
            </a:r>
          </a:p>
        </p:txBody>
      </p:sp>
      <p:sp>
        <p:nvSpPr>
          <p:cNvPr id="550" name="Shape 550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As a salesperson I want to show potential customers the number of systems already installed in an area so that I can convince them to purchase a system.</a:t>
            </a:r>
          </a:p>
        </p:txBody>
      </p:sp>
      <p:sp>
        <p:nvSpPr>
          <p:cNvPr id="551" name="Shape 551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552" name="Shape 552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553" name="Shape 553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endParaRPr lang="en" sz="2000" b="0" i="0" u="none" strike="noStrike" cap="none" baseline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09" name="Shape 109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System Cost</a:t>
            </a:r>
          </a:p>
        </p:txBody>
      </p:sp>
      <p:sp>
        <p:nvSpPr>
          <p:cNvPr id="110" name="Shape 110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to enter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the system cost so that </a:t>
            </a:r>
            <a:r>
              <a:rPr lang="en" sz="2400">
                <a:solidFill>
                  <a:schemeClr val="dk1"/>
                </a:solidFill>
              </a:rPr>
              <a:t>I can use it in my final calculation.</a:t>
            </a:r>
          </a:p>
        </p:txBody>
      </p:sp>
      <p:sp>
        <p:nvSpPr>
          <p:cNvPr id="111" name="Shape 111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Empty field for system cost in Australian dollars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Input is validated (can't be empty) and stored</a:t>
            </a:r>
          </a:p>
        </p:txBody>
      </p:sp>
      <p:sp>
        <p:nvSpPr>
          <p:cNvPr id="112" name="Shape 112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13" name="Shape 113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114" name="Shape 114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provide estimates and support different currencies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120" name="Shape 120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System Size</a:t>
            </a:r>
          </a:p>
        </p:txBody>
      </p:sp>
      <p:sp>
        <p:nvSpPr>
          <p:cNvPr id="121" name="Shape 121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I want </a:t>
            </a:r>
            <a:r>
              <a:rPr lang="en" sz="2400">
                <a:solidFill>
                  <a:schemeClr val="dk1"/>
                </a:solidFill>
              </a:rPr>
              <a:t>to choose from a list of common solar panel system sizes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so that I </a:t>
            </a:r>
            <a:r>
              <a:rPr lang="en" sz="2400">
                <a:solidFill>
                  <a:schemeClr val="dk1"/>
                </a:solidFill>
              </a:rPr>
              <a:t>can avoid researching them myself.</a:t>
            </a:r>
          </a:p>
        </p:txBody>
      </p:sp>
      <p:sp>
        <p:nvSpPr>
          <p:cNvPr id="122" name="Shape 122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R="0" lvl="0" algn="l" rtl="0"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Drop-down list of common solar panel system sizes in kW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123" name="Shape 123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24" name="Shape 124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125" name="Shape 125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Could point out most common size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5</a:t>
            </a:r>
          </a:p>
        </p:txBody>
      </p:sp>
      <p:sp>
        <p:nvSpPr>
          <p:cNvPr id="131" name="Shape 131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Panels and Orientations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to </a:t>
            </a:r>
            <a:r>
              <a:rPr lang="en" sz="2400">
                <a:solidFill>
                  <a:schemeClr val="dk1"/>
                </a:solidFill>
              </a:rPr>
              <a:t>select the number of panels and choose their orientation from a list s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o that I can </a:t>
            </a:r>
            <a:r>
              <a:rPr lang="en" sz="2400">
                <a:solidFill>
                  <a:schemeClr val="dk1"/>
                </a:solidFill>
              </a:rPr>
              <a:t>get a more accurate final calculation.</a:t>
            </a:r>
          </a:p>
        </p:txBody>
      </p:sp>
      <p:sp>
        <p:nvSpPr>
          <p:cNvPr id="133" name="Shape 133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</a:rPr>
              <a:t>Orientation affects panel efficiency according to location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/>
              <a:t>System allows for multiple orientations in the one setup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134" name="Shape 134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35" name="Shape 135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136" name="Shape 136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Orientation should be displayed in both formats (e.g. North, 0 degrees)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142" name="Shape 142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Panel Efficiency Loss</a:t>
            </a:r>
          </a:p>
        </p:txBody>
      </p:sp>
      <p:sp>
        <p:nvSpPr>
          <p:cNvPr id="143" name="Shape 143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an average panel efficiency loss 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provided so that </a:t>
            </a:r>
            <a:r>
              <a:rPr lang="en" sz="2400">
                <a:solidFill>
                  <a:schemeClr val="dk1"/>
                </a:solidFill>
              </a:rPr>
              <a:t>I can avoid researching it myself.</a:t>
            </a:r>
          </a:p>
        </p:txBody>
      </p:sp>
      <p:sp>
        <p:nvSpPr>
          <p:cNvPr id="144" name="Shape 144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</a:rPr>
              <a:t>Acceptance Criteria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</a:rPr>
              <a:t>Panel efficiency loss over time provided as a percentage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145" name="Shape 145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46" name="Shape 146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147" name="Shape 147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noAutofit/>
          </a:bodyPr>
          <a:lstStyle/>
          <a:p>
            <a:pPr lvl="0"/>
            <a:r>
              <a:rPr lang="en" sz="2000" dirty="0" smtClean="0">
                <a:solidFill>
                  <a:schemeClr val="dk1"/>
                </a:solidFill>
              </a:rPr>
              <a:t>Notes</a:t>
            </a:r>
            <a:endParaRPr lang="en" sz="2000" dirty="0">
              <a:solidFill>
                <a:schemeClr val="dk1"/>
              </a:solidFill>
            </a:endParaRPr>
          </a:p>
          <a:p>
            <a:pPr marL="457200" indent="-31750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</a:rPr>
              <a:t>Industry standard is 90% after 10 years and 80% after 25 </a:t>
            </a:r>
            <a:r>
              <a:rPr lang="en" sz="2000" dirty="0" smtClean="0">
                <a:solidFill>
                  <a:schemeClr val="dk1"/>
                </a:solidFill>
              </a:rPr>
              <a:t>years</a:t>
            </a:r>
            <a:endParaRPr lang="en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6141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153" name="Shape 153"/>
          <p:cNvSpPr/>
          <p:nvPr/>
        </p:nvSpPr>
        <p:spPr>
          <a:xfrm>
            <a:off x="767218" y="109409"/>
            <a:ext cx="68124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2800" b="1">
                <a:solidFill>
                  <a:schemeClr val="lt2"/>
                </a:solidFill>
              </a:rPr>
              <a:t>Inverter Efficiency</a:t>
            </a:r>
          </a:p>
        </p:txBody>
      </p:sp>
      <p:sp>
        <p:nvSpPr>
          <p:cNvPr id="154" name="Shape 154"/>
          <p:cNvSpPr/>
          <p:nvPr/>
        </p:nvSpPr>
        <p:spPr>
          <a:xfrm>
            <a:off x="36141" y="822470"/>
            <a:ext cx="9071999" cy="233999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</a:rPr>
              <a:t>As a </a:t>
            </a:r>
            <a:r>
              <a:rPr lang="en" sz="2400">
                <a:solidFill>
                  <a:schemeClr val="dk1"/>
                </a:solidFill>
              </a:rPr>
              <a:t>generic user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I want </a:t>
            </a:r>
            <a:r>
              <a:rPr lang="en" sz="2400">
                <a:solidFill>
                  <a:schemeClr val="dk1"/>
                </a:solidFill>
              </a:rPr>
              <a:t>an average inverter efficiency provided</a:t>
            </a:r>
            <a:r>
              <a:rPr lang="en" sz="2400" b="0" i="0" u="none" strike="noStrike" cap="none" baseline="0">
                <a:solidFill>
                  <a:schemeClr val="dk1"/>
                </a:solidFill>
              </a:rPr>
              <a:t> so that </a:t>
            </a:r>
            <a:r>
              <a:rPr lang="en" sz="2400">
                <a:solidFill>
                  <a:schemeClr val="dk1"/>
                </a:solidFill>
              </a:rPr>
              <a:t>I can avoid researching it myself.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141" y="3335530"/>
            <a:ext cx="9071999" cy="1620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Acceptance Criteria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Inverter efficiency provided as a percentage</a:t>
            </a:r>
          </a:p>
          <a:p>
            <a:pPr marL="457200" lvl="0" indent="-317500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User can override, input is validated (can't be empty) and stored</a:t>
            </a:r>
          </a:p>
        </p:txBody>
      </p:sp>
      <p:sp>
        <p:nvSpPr>
          <p:cNvPr id="156" name="Shape 156"/>
          <p:cNvSpPr/>
          <p:nvPr/>
        </p:nvSpPr>
        <p:spPr>
          <a:xfrm>
            <a:off x="8443525" y="109409"/>
            <a:ext cx="6644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57" name="Shape 157"/>
          <p:cNvSpPr/>
          <p:nvPr/>
        </p:nvSpPr>
        <p:spPr>
          <a:xfrm>
            <a:off x="7645987" y="109409"/>
            <a:ext cx="731099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45700" rIns="0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158" name="Shape 158"/>
          <p:cNvSpPr/>
          <p:nvPr/>
        </p:nvSpPr>
        <p:spPr>
          <a:xfrm>
            <a:off x="36141" y="5128589"/>
            <a:ext cx="9071999" cy="162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36000" rIns="91425" bIns="45700" anchor="t" anchorCtr="0">
            <a:spAutoFit/>
          </a:bodyPr>
          <a:lstStyle/>
          <a:p>
            <a:pPr marL="0" marR="0" lvl="0" indent="0" algn="l" rtl="0">
              <a:buSzPct val="25000"/>
              <a:buNone/>
            </a:pPr>
            <a:r>
              <a:rPr lang="en" sz="2000" b="0" i="0" u="none" strike="noStrike" cap="none" baseline="0">
                <a:solidFill>
                  <a:schemeClr val="dk1"/>
                </a:solidFill>
              </a:rPr>
              <a:t>Notes</a:t>
            </a:r>
          </a:p>
          <a:p>
            <a:pPr marL="457200" marR="0" lvl="0" indent="-317500" algn="l" rtl="0">
              <a:buClr>
                <a:srgbClr val="000000"/>
              </a:buClr>
              <a:buSzPct val="116666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Industry standard is about 93% or better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2599</Words>
  <Application>Microsoft Office PowerPoint</Application>
  <PresentationFormat>On-screen Show (4:3)</PresentationFormat>
  <Paragraphs>401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/>
      <vt:lpstr/>
      <vt:lpstr/>
      <vt:lpstr>Solar Power Calculator Stories</vt:lpstr>
      <vt:lpstr>Story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Calculator Stories</dc:title>
  <dc:creator>Dane</dc:creator>
  <cp:lastModifiedBy>Dane Wilson</cp:lastModifiedBy>
  <cp:revision>2</cp:revision>
  <dcterms:modified xsi:type="dcterms:W3CDTF">2012-08-20T16:24:50Z</dcterms:modified>
</cp:coreProperties>
</file>