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37" r:id="rId3"/>
    <p:sldId id="330" r:id="rId4"/>
    <p:sldId id="345" r:id="rId5"/>
    <p:sldId id="334" r:id="rId6"/>
    <p:sldId id="332" r:id="rId7"/>
    <p:sldId id="335" r:id="rId8"/>
    <p:sldId id="346" r:id="rId9"/>
    <p:sldId id="347" r:id="rId10"/>
    <p:sldId id="348" r:id="rId11"/>
    <p:sldId id="361" r:id="rId12"/>
    <p:sldId id="350" r:id="rId13"/>
    <p:sldId id="363" r:id="rId14"/>
    <p:sldId id="333" r:id="rId15"/>
    <p:sldId id="362" r:id="rId16"/>
    <p:sldId id="343" r:id="rId17"/>
    <p:sldId id="336" r:id="rId18"/>
    <p:sldId id="341" r:id="rId19"/>
    <p:sldId id="358" r:id="rId20"/>
    <p:sldId id="359" r:id="rId21"/>
    <p:sldId id="360" r:id="rId22"/>
    <p:sldId id="340" r:id="rId23"/>
    <p:sldId id="339" r:id="rId24"/>
    <p:sldId id="342" r:id="rId25"/>
    <p:sldId id="327" r:id="rId26"/>
    <p:sldId id="349" r:id="rId27"/>
    <p:sldId id="353" r:id="rId28"/>
    <p:sldId id="354" r:id="rId29"/>
    <p:sldId id="355" r:id="rId30"/>
    <p:sldId id="356" r:id="rId31"/>
    <p:sldId id="357" r:id="rId32"/>
    <p:sldId id="325" r:id="rId3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22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20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93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10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29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47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0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01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90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407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1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BA1A-FE65-464A-8CD9-A047DC9512CA}" type="datetimeFigureOut">
              <a:rPr lang="sv-SE" smtClean="0"/>
              <a:t>2017-10-24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8BE9-411F-41BB-8264-AA57D911E28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13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3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alidator.w3.org/" TargetMode="External"/><Relationship Id="rId3" Type="http://schemas.openxmlformats.org/officeDocument/2006/relationships/hyperlink" Target="http://www.w3schools.com/html/html5_syntax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3schools.com/html/html5_intro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3schools.com/html/html5_semantic_elements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Webbapplikationer - Dag 1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Kursintroduktion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Struktur i HTML (HTML5)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Listor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Länkar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Introduktion till CSS</a:t>
            </a:r>
          </a:p>
        </p:txBody>
      </p:sp>
    </p:spTree>
    <p:extLst>
      <p:ext uri="{BB962C8B-B14F-4D97-AF65-F5344CB8AC3E}">
        <p14:creationId xmlns:p14="http://schemas.microsoft.com/office/powerpoint/2010/main" val="1754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Attribut (namn och värde)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&lt;</a:t>
            </a:r>
            <a:r>
              <a:rPr lang="sv-SE" sz="40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 </a:t>
            </a:r>
            <a:r>
              <a:rPr lang="sv-SE" sz="4000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href</a:t>
            </a:r>
            <a:r>
              <a:rPr lang="sv-SE" sz="40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=”</a:t>
            </a:r>
            <a:r>
              <a:rPr lang="sv-SE" sz="4000" dirty="0">
                <a:solidFill>
                  <a:schemeClr val="accent5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about.html</a:t>
            </a:r>
            <a:r>
              <a:rPr lang="sv-SE" sz="40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”</a:t>
            </a:r>
            <a:r>
              <a:rPr lang="sv-SE" sz="4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&gt;</a:t>
            </a:r>
            <a:r>
              <a:rPr lang="sv-SE" sz="4000" dirty="0">
                <a:latin typeface="Cambria" panose="02040503050406030204" pitchFamily="18" charset="0"/>
                <a:cs typeface="Arial" panose="020B0604020202020204" pitchFamily="34" charset="0"/>
              </a:rPr>
              <a:t>Om oss</a:t>
            </a:r>
            <a:r>
              <a:rPr lang="sv-SE" sz="4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&lt;</a:t>
            </a:r>
            <a:r>
              <a:rPr lang="sv-SE" sz="40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/a</a:t>
            </a:r>
            <a:r>
              <a:rPr lang="sv-SE" sz="4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&gt;</a:t>
            </a:r>
          </a:p>
          <a:p>
            <a:endParaRPr lang="sv-SE" sz="6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sv-SE" sz="80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8000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Kommentarer i HTML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 smtClean="0">
                <a:latin typeface="Cambria" panose="02040503050406030204" pitchFamily="18" charset="0"/>
              </a:rPr>
              <a:t>&lt;!-- </a:t>
            </a:r>
            <a:r>
              <a:rPr lang="sv-SE" sz="2800" b="1" dirty="0">
                <a:latin typeface="Cambria" panose="02040503050406030204" pitchFamily="18" charset="0"/>
              </a:rPr>
              <a:t>Start </a:t>
            </a:r>
            <a:r>
              <a:rPr lang="sv-SE" sz="2800" b="1" dirty="0" err="1">
                <a:latin typeface="Cambria" panose="02040503050406030204" pitchFamily="18" charset="0"/>
              </a:rPr>
              <a:t>main</a:t>
            </a:r>
            <a:r>
              <a:rPr lang="sv-SE" sz="2800" b="1" dirty="0">
                <a:latin typeface="Cambria" panose="02040503050406030204" pitchFamily="18" charset="0"/>
              </a:rPr>
              <a:t> text --&gt;</a:t>
            </a:r>
          </a:p>
          <a:p>
            <a:pPr algn="l"/>
            <a:r>
              <a:rPr lang="sv-SE" sz="2800" b="1" dirty="0">
                <a:latin typeface="Cambria" panose="02040503050406030204" pitchFamily="18" charset="0"/>
              </a:rPr>
              <a:t>&lt;p&gt;Text… &lt;/p&gt;</a:t>
            </a:r>
          </a:p>
          <a:p>
            <a:pPr algn="l"/>
            <a:r>
              <a:rPr lang="sv-SE" sz="2800" b="1" dirty="0" smtClean="0">
                <a:latin typeface="Cambria" panose="02040503050406030204" pitchFamily="18" charset="0"/>
              </a:rPr>
              <a:t>&lt;!-- </a:t>
            </a:r>
            <a:r>
              <a:rPr lang="sv-SE" sz="2800" b="1" dirty="0">
                <a:latin typeface="Cambria" panose="02040503050406030204" pitchFamily="18" charset="0"/>
              </a:rPr>
              <a:t>Stop </a:t>
            </a:r>
            <a:r>
              <a:rPr lang="sv-SE" sz="2800" b="1" dirty="0" err="1">
                <a:latin typeface="Cambria" panose="02040503050406030204" pitchFamily="18" charset="0"/>
              </a:rPr>
              <a:t>main</a:t>
            </a:r>
            <a:r>
              <a:rPr lang="sv-SE" sz="2800" b="1" dirty="0">
                <a:latin typeface="Cambria" panose="02040503050406030204" pitchFamily="18" charset="0"/>
              </a:rPr>
              <a:t> text --&gt;</a:t>
            </a:r>
            <a:endParaRPr lang="sv-SE" sz="2800" dirty="0">
              <a:latin typeface="Cambria" panose="02040503050406030204" pitchFamily="18" charset="0"/>
            </a:endParaRP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3706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Utvecklingen av HTML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W3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  <a:hlinkClick r:id="rId2"/>
              </a:rPr>
              <a:t>http://www.w3.org/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Validering av kod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Validering av kod på W3C</a:t>
            </a:r>
            <a:r>
              <a:rPr lang="sv-SE" sz="2800" b="1" dirty="0">
                <a:latin typeface="Cambria" panose="02040503050406030204" pitchFamily="18" charset="0"/>
              </a:rPr>
              <a:t/>
            </a:r>
            <a:br>
              <a:rPr lang="sv-SE" sz="2800" b="1" dirty="0">
                <a:latin typeface="Cambria" panose="02040503050406030204" pitchFamily="18" charset="0"/>
              </a:rPr>
            </a:br>
            <a:r>
              <a:rPr lang="sv-SE" sz="2800" dirty="0">
                <a:latin typeface="Cambria" panose="02040503050406030204" pitchFamily="18" charset="0"/>
                <a:hlinkClick r:id="rId2"/>
              </a:rPr>
              <a:t>https://validator.w3.org/</a:t>
            </a:r>
            <a:endParaRPr lang="sv-SE" sz="2800" dirty="0">
              <a:latin typeface="Cambria" panose="02040503050406030204" pitchFamily="18" charset="0"/>
            </a:endParaRPr>
          </a:p>
          <a:p>
            <a:pPr algn="l"/>
            <a:endParaRPr lang="sv-SE" sz="2800" dirty="0">
              <a:latin typeface="Cambria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Guide för att formatera kod i HTML5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hlinkClick r:id="rId3"/>
              </a:rPr>
              <a:t>http://www.w3schools.com/html/html5_syntax.asp</a:t>
            </a:r>
            <a:endParaRPr lang="sv-S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Utvecklingen av HTML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HTML 4 (1997)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Man använde &lt;center&gt; och &lt;font&gt; för att formatera innehåll på en sida.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XHTML 1.0 (2000)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Alla taggar måste ha en slut-tagg &lt;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img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/&gt;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Alla attribut måste vara som gemener.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Alla attribut måste ha ett värde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target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=”_blank”.</a:t>
            </a:r>
          </a:p>
          <a:p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Strict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XHTML 1.0 (följ alla regler)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Transitional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XHTML 1.0 (mer tillåtande)</a:t>
            </a:r>
          </a:p>
        </p:txBody>
      </p:sp>
    </p:spTree>
    <p:extLst>
      <p:ext uri="{BB962C8B-B14F-4D97-AF65-F5344CB8AC3E}">
        <p14:creationId xmlns:p14="http://schemas.microsoft.com/office/powerpoint/2010/main" val="28640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 DOCTYPE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latin typeface="Cambria" panose="02040503050406030204" pitchFamily="18" charset="0"/>
              </a:rPr>
              <a:t>HTML5</a:t>
            </a:r>
          </a:p>
          <a:p>
            <a:r>
              <a:rPr lang="sv-SE" sz="2800" dirty="0">
                <a:latin typeface="Cambria" panose="02040503050406030204" pitchFamily="18" charset="0"/>
              </a:rPr>
              <a:t>&lt;!DOCTYPE html&gt;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latin typeface="Cambria" panose="02040503050406030204" pitchFamily="18" charset="0"/>
              </a:rPr>
              <a:t>HTML 4</a:t>
            </a:r>
          </a:p>
          <a:p>
            <a:r>
              <a:rPr lang="sv-SE" sz="2800" dirty="0">
                <a:latin typeface="Cambria" panose="02040503050406030204" pitchFamily="18" charset="0"/>
              </a:rPr>
              <a:t>&lt;!DOCTYPE HTML PUBLIC "-//W3C//DTD HTML 4.01 </a:t>
            </a:r>
            <a:r>
              <a:rPr lang="sv-SE" sz="2800" dirty="0" err="1">
                <a:latin typeface="Cambria" panose="02040503050406030204" pitchFamily="18" charset="0"/>
              </a:rPr>
              <a:t>Transitional</a:t>
            </a:r>
            <a:r>
              <a:rPr lang="sv-SE" sz="2800" dirty="0">
                <a:latin typeface="Cambria" panose="02040503050406030204" pitchFamily="18" charset="0"/>
              </a:rPr>
              <a:t>//EN" "http://www.w3.org/TR/html4/loose.dtd"&gt;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latin typeface="Cambria" panose="02040503050406030204" pitchFamily="18" charset="0"/>
              </a:rPr>
              <a:t>XHTML 1.0</a:t>
            </a:r>
          </a:p>
          <a:p>
            <a:r>
              <a:rPr lang="sv-SE" sz="2800" dirty="0">
                <a:latin typeface="Cambria" panose="02040503050406030204" pitchFamily="18" charset="0"/>
              </a:rPr>
              <a:t>&lt;!DOCTYPE html PUBLIC "-//W3C//DTD XHTML 1.0 </a:t>
            </a:r>
            <a:r>
              <a:rPr lang="sv-SE" sz="2800" dirty="0" err="1">
                <a:latin typeface="Cambria" panose="02040503050406030204" pitchFamily="18" charset="0"/>
              </a:rPr>
              <a:t>Transitional</a:t>
            </a:r>
            <a:r>
              <a:rPr lang="sv-SE" sz="2800" dirty="0">
                <a:latin typeface="Cambria" panose="02040503050406030204" pitchFamily="18" charset="0"/>
              </a:rPr>
              <a:t>//EN" "http://www.w3.org/TR/xhtml1/DTD/xhtml1-transitional.dtd"&gt; </a:t>
            </a:r>
          </a:p>
        </p:txBody>
      </p:sp>
    </p:spTree>
    <p:extLst>
      <p:ext uri="{BB962C8B-B14F-4D97-AF65-F5344CB8AC3E}">
        <p14:creationId xmlns:p14="http://schemas.microsoft.com/office/powerpoint/2010/main" val="1134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  <a:hlinkClick r:id="rId2"/>
              </a:rPr>
              <a:t>http://www.w3schools.com/html/html5_intro.asp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Introducerade nya element (taggar)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Semantisk struktur &lt;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header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&gt; &lt;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footer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&gt;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etc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Nya element för formulär (med inbyggda valideringar, datum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etc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Nya element för grafik &lt;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svg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&gt; &lt;canvas&gt;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Nya element för ljud och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Enklare deklarering för DOCTYPE och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charset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sv-SE" sz="2800" dirty="0">
                <a:latin typeface="Cambria" panose="02040503050406030204" pitchFamily="18" charset="0"/>
              </a:rPr>
              <a:t>&lt;!DOCTYPE html&gt; </a:t>
            </a:r>
          </a:p>
          <a:p>
            <a:r>
              <a:rPr lang="sv-SE" sz="2800" dirty="0">
                <a:latin typeface="Cambria" panose="02040503050406030204" pitchFamily="18" charset="0"/>
              </a:rPr>
              <a:t>&lt;meta </a:t>
            </a:r>
            <a:r>
              <a:rPr lang="sv-SE" sz="2800" dirty="0" err="1">
                <a:latin typeface="Cambria" panose="02040503050406030204" pitchFamily="18" charset="0"/>
              </a:rPr>
              <a:t>charset</a:t>
            </a:r>
            <a:r>
              <a:rPr lang="sv-SE" sz="2800" dirty="0">
                <a:latin typeface="Cambria" panose="02040503050406030204" pitchFamily="18" charset="0"/>
              </a:rPr>
              <a:t>="UTF-8"&gt;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Man behöver inte ha slut-tagg &lt;</a:t>
            </a:r>
            <a:r>
              <a:rPr lang="sv-SE" sz="2800" dirty="0" err="1">
                <a:latin typeface="Cambria" panose="02040503050406030204" pitchFamily="18" charset="0"/>
              </a:rPr>
              <a:t>br</a:t>
            </a:r>
            <a:r>
              <a:rPr lang="sv-SE" sz="2800" dirty="0">
                <a:latin typeface="Cambria" panose="02040503050406030204" pitchFamily="18" charset="0"/>
              </a:rPr>
              <a:t>&gt; eller &lt;</a:t>
            </a:r>
            <a:r>
              <a:rPr lang="sv-SE" sz="2800" dirty="0" err="1">
                <a:latin typeface="Cambria" panose="02040503050406030204" pitchFamily="18" charset="0"/>
              </a:rPr>
              <a:t>br</a:t>
            </a:r>
            <a:r>
              <a:rPr lang="sv-SE" sz="2800" dirty="0">
                <a:latin typeface="Cambria" panose="02040503050406030204" pitchFamily="18" charset="0"/>
              </a:rPr>
              <a:t> /&gt;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Man har </a:t>
            </a:r>
            <a:r>
              <a:rPr lang="sv-SE" sz="2800" dirty="0" err="1">
                <a:latin typeface="Cambria" panose="02040503050406030204" pitchFamily="18" charset="0"/>
              </a:rPr>
              <a:t>bl</a:t>
            </a:r>
            <a:r>
              <a:rPr lang="sv-SE" sz="2800" dirty="0">
                <a:latin typeface="Cambria" panose="02040503050406030204" pitchFamily="18" charset="0"/>
              </a:rPr>
              <a:t> a tagit bort element för </a:t>
            </a:r>
            <a:r>
              <a:rPr lang="sv-SE" sz="2800" dirty="0" err="1">
                <a:latin typeface="Cambria" panose="02040503050406030204" pitchFamily="18" charset="0"/>
              </a:rPr>
              <a:t>frames</a:t>
            </a:r>
            <a:endParaRPr lang="sv-SE" sz="2800" dirty="0">
              <a:latin typeface="Cambria" panose="02040503050406030204" pitchFamily="18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latin typeface="Cambria" panose="02040503050406030204" pitchFamily="18" charset="0"/>
              </a:rPr>
              <a:t>&lt;!DOCTYPE html&gt;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&lt;html&gt;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&lt;meta charset="UTF-8"&gt;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&lt;title&gt;</a:t>
            </a:r>
            <a:r>
              <a:rPr lang="en-US" sz="2800" i="1" dirty="0" err="1">
                <a:latin typeface="Cambria" panose="02040503050406030204" pitchFamily="18" charset="0"/>
              </a:rPr>
              <a:t>Titel</a:t>
            </a:r>
            <a:r>
              <a:rPr lang="en-US" sz="2800" i="1" dirty="0">
                <a:latin typeface="Cambria" panose="02040503050406030204" pitchFamily="18" charset="0"/>
              </a:rPr>
              <a:t> </a:t>
            </a:r>
            <a:r>
              <a:rPr lang="en-US" sz="2800" i="1" dirty="0" err="1">
                <a:latin typeface="Cambria" panose="02040503050406030204" pitchFamily="18" charset="0"/>
              </a:rPr>
              <a:t>på</a:t>
            </a:r>
            <a:r>
              <a:rPr lang="en-US" sz="2800" i="1" dirty="0">
                <a:latin typeface="Cambria" panose="02040503050406030204" pitchFamily="18" charset="0"/>
              </a:rPr>
              <a:t> </a:t>
            </a:r>
            <a:r>
              <a:rPr lang="en-US" sz="2800" i="1" dirty="0" err="1">
                <a:latin typeface="Cambria" panose="02040503050406030204" pitchFamily="18" charset="0"/>
              </a:rPr>
              <a:t>dokumentet</a:t>
            </a:r>
            <a:r>
              <a:rPr lang="en-US" sz="2800" dirty="0">
                <a:latin typeface="Cambria" panose="02040503050406030204" pitchFamily="18" charset="0"/>
              </a:rPr>
              <a:t>&lt;/title&gt;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i="1" dirty="0" err="1">
                <a:latin typeface="Cambria" panose="02040503050406030204" pitchFamily="18" charset="0"/>
              </a:rPr>
              <a:t>Innehåll</a:t>
            </a:r>
            <a:r>
              <a:rPr lang="en-US" sz="2800" i="1" dirty="0">
                <a:latin typeface="Cambria" panose="02040503050406030204" pitchFamily="18" charset="0"/>
              </a:rPr>
              <a:t> </a:t>
            </a:r>
            <a:r>
              <a:rPr lang="en-US" sz="2800" i="1" dirty="0" err="1">
                <a:latin typeface="Cambria" panose="02040503050406030204" pitchFamily="18" charset="0"/>
              </a:rPr>
              <a:t>för</a:t>
            </a:r>
            <a:r>
              <a:rPr lang="en-US" sz="2800" i="1" dirty="0">
                <a:latin typeface="Cambria" panose="02040503050406030204" pitchFamily="18" charset="0"/>
              </a:rPr>
              <a:t> </a:t>
            </a:r>
            <a:r>
              <a:rPr lang="en-US" sz="2800" i="1" dirty="0" err="1">
                <a:latin typeface="Cambria" panose="02040503050406030204" pitchFamily="18" charset="0"/>
              </a:rPr>
              <a:t>dokumentet</a:t>
            </a:r>
            <a:r>
              <a:rPr lang="en-US" sz="2800" i="1" dirty="0">
                <a:latin typeface="Cambria" panose="02040503050406030204" pitchFamily="18" charset="0"/>
              </a:rPr>
              <a:t>…</a:t>
            </a: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&lt;/html&gt; </a:t>
            </a: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Gruppera element i 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endParaRPr lang="sv-SE" sz="2800" dirty="0">
              <a:latin typeface="Cambria" panose="02040503050406030204" pitchFamily="18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2" y="2191131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Utveckling av Webbapplikationer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Böcker: 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HTML &amp; CSS 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Javascript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&amp;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Jquery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Kurswebb 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(Google-site)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Code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Academy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Code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School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W3schools.com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Gruppera element i 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 err="1">
                <a:latin typeface="Cambria" panose="02040503050406030204" pitchFamily="18" charset="0"/>
              </a:rPr>
              <a:t>article</a:t>
            </a:r>
            <a:r>
              <a:rPr lang="sv-SE" sz="2800" dirty="0">
                <a:latin typeface="Cambria" panose="02040503050406030204" pitchFamily="18" charset="0"/>
              </a:rPr>
              <a:t> En självständig del av en sida t ex blogginlägg, artikel.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 err="1">
                <a:latin typeface="Cambria" panose="02040503050406030204" pitchFamily="18" charset="0"/>
              </a:rPr>
              <a:t>aside</a:t>
            </a:r>
            <a:r>
              <a:rPr lang="sv-SE" sz="2800" dirty="0">
                <a:latin typeface="Cambria" panose="02040503050406030204" pitchFamily="18" charset="0"/>
              </a:rPr>
              <a:t> Ett område på en sida kopplat till innehållet runt det. Kan ses som en ”</a:t>
            </a:r>
            <a:r>
              <a:rPr lang="sv-SE" sz="2800" dirty="0" err="1">
                <a:latin typeface="Cambria" panose="02040503050406030204" pitchFamily="18" charset="0"/>
              </a:rPr>
              <a:t>sidebar</a:t>
            </a:r>
            <a:r>
              <a:rPr lang="sv-SE" sz="2800" dirty="0">
                <a:latin typeface="Cambria" panose="02040503050406030204" pitchFamily="18" charset="0"/>
              </a:rPr>
              <a:t>” i en artikel.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>
                <a:latin typeface="Cambria" panose="02040503050406030204" pitchFamily="18" charset="0"/>
              </a:rPr>
              <a:t>nav</a:t>
            </a:r>
            <a:r>
              <a:rPr lang="sv-SE" sz="2800" dirty="0">
                <a:latin typeface="Cambria" panose="02040503050406030204" pitchFamily="18" charset="0"/>
              </a:rPr>
              <a:t> Navigationsdelen på en sida, ett område som innehåller länkar till samma sida eller andra sidor.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 err="1">
                <a:latin typeface="Cambria" panose="02040503050406030204" pitchFamily="18" charset="0"/>
              </a:rPr>
              <a:t>section</a:t>
            </a:r>
            <a:r>
              <a:rPr lang="sv-SE" sz="2800" dirty="0">
                <a:latin typeface="Cambria" panose="02040503050406030204" pitchFamily="18" charset="0"/>
              </a:rPr>
              <a:t> Tematisk indelning av innehåll som t ex kapitlet av en bok.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 err="1">
                <a:latin typeface="Cambria" panose="02040503050406030204" pitchFamily="18" charset="0"/>
              </a:rPr>
              <a:t>footer</a:t>
            </a:r>
            <a:r>
              <a:rPr lang="sv-SE" sz="2800" dirty="0">
                <a:latin typeface="Cambria" panose="02040503050406030204" pitchFamily="18" charset="0"/>
              </a:rPr>
              <a:t> </a:t>
            </a:r>
            <a:r>
              <a:rPr lang="sv-SE" sz="2800" dirty="0" err="1">
                <a:latin typeface="Cambria" panose="02040503050406030204" pitchFamily="18" charset="0"/>
              </a:rPr>
              <a:t>Footer</a:t>
            </a:r>
            <a:r>
              <a:rPr lang="sv-SE" sz="2800" dirty="0">
                <a:latin typeface="Cambria" panose="02040503050406030204" pitchFamily="18" charset="0"/>
              </a:rPr>
              <a:t> på en sida. Innehåller ofta metadata som t ex författare.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b="1" dirty="0" err="1">
                <a:latin typeface="Cambria" panose="02040503050406030204" pitchFamily="18" charset="0"/>
              </a:rPr>
              <a:t>header</a:t>
            </a:r>
            <a:r>
              <a:rPr lang="sv-SE" sz="2800" dirty="0">
                <a:latin typeface="Cambria" panose="02040503050406030204" pitchFamily="18" charset="0"/>
              </a:rPr>
              <a:t> </a:t>
            </a:r>
            <a:r>
              <a:rPr lang="sv-SE" sz="2800" dirty="0" err="1">
                <a:latin typeface="Cambria" panose="02040503050406030204" pitchFamily="18" charset="0"/>
              </a:rPr>
              <a:t>Header</a:t>
            </a:r>
            <a:r>
              <a:rPr lang="sv-SE" sz="2800" dirty="0">
                <a:latin typeface="Cambria" panose="02040503050406030204" pitchFamily="18" charset="0"/>
              </a:rPr>
              <a:t> för sidan. Men kan också vara ”</a:t>
            </a:r>
            <a:r>
              <a:rPr lang="sv-SE" sz="2800" dirty="0" err="1">
                <a:latin typeface="Cambria" panose="02040503050406030204" pitchFamily="18" charset="0"/>
              </a:rPr>
              <a:t>header</a:t>
            </a:r>
            <a:r>
              <a:rPr lang="sv-SE" sz="2800" dirty="0">
                <a:latin typeface="Cambria" panose="02040503050406030204" pitchFamily="18" charset="0"/>
              </a:rPr>
              <a:t>” för ett område på en sida. </a:t>
            </a:r>
            <a:r>
              <a:rPr lang="sv-SE" sz="2800" dirty="0" err="1">
                <a:latin typeface="Cambria" panose="02040503050406030204" pitchFamily="18" charset="0"/>
              </a:rPr>
              <a:t>Inehåller</a:t>
            </a:r>
            <a:r>
              <a:rPr lang="sv-SE" sz="2800" dirty="0">
                <a:latin typeface="Cambria" panose="02040503050406030204" pitchFamily="18" charset="0"/>
              </a:rPr>
              <a:t> vanligtvis (h1-h6)</a:t>
            </a:r>
          </a:p>
          <a:p>
            <a:pPr algn="l"/>
            <a:endParaRPr lang="sv-S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HTML5 visar syftet bättre för vad innehållet på sidan är till för. Gör att man är mer konsekvent än när man själv skapar div-taggar med ”id” och ”klasser”.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Nackdelen är att äldre browsers inte förstår HTML5-element och vilka som är ”block-</a:t>
            </a:r>
            <a:r>
              <a:rPr lang="sv-SE" sz="2800" dirty="0" err="1">
                <a:latin typeface="Cambria" panose="02040503050406030204" pitchFamily="18" charset="0"/>
              </a:rPr>
              <a:t>level</a:t>
            </a:r>
            <a:r>
              <a:rPr lang="sv-SE" sz="2800" dirty="0">
                <a:latin typeface="Cambria" panose="02040503050406030204" pitchFamily="18" charset="0"/>
              </a:rPr>
              <a:t>-element”.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För att HTML5-element ska fungera i IE8 och äldre behöver man använda ett JavaScript (fritt från Google)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</a:rPr>
              <a:t>Gruppera element i HTML5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hlinkClick r:id="rId2"/>
              </a:rPr>
              <a:t>http://www.w3schools.com/html/html5_semantic_elements.asp</a:t>
            </a:r>
            <a:endParaRPr lang="sv-SE" sz="2800" dirty="0">
              <a:latin typeface="Cambria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</a:endParaRPr>
          </a:p>
          <a:p>
            <a:pPr algn="l"/>
            <a:endParaRPr lang="sv-S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 Struktur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sv-SE" sz="3200" dirty="0">
                <a:latin typeface="Cambria" panose="02040503050406030204" pitchFamily="18" charset="0"/>
              </a:rPr>
              <a:t>&lt;!DOCTYPE html&gt;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&lt;html </a:t>
            </a:r>
            <a:r>
              <a:rPr lang="sv-SE" sz="3200" dirty="0" err="1">
                <a:latin typeface="Cambria" panose="02040503050406030204" pitchFamily="18" charset="0"/>
              </a:rPr>
              <a:t>lang</a:t>
            </a:r>
            <a:r>
              <a:rPr lang="sv-SE" sz="3200" dirty="0">
                <a:latin typeface="Cambria" panose="02040503050406030204" pitchFamily="18" charset="0"/>
              </a:rPr>
              <a:t>=”</a:t>
            </a:r>
            <a:r>
              <a:rPr lang="sv-SE" sz="3200" dirty="0" err="1">
                <a:latin typeface="Cambria" panose="02040503050406030204" pitchFamily="18" charset="0"/>
              </a:rPr>
              <a:t>sv</a:t>
            </a:r>
            <a:r>
              <a:rPr lang="sv-SE" sz="3200" dirty="0">
                <a:latin typeface="Cambria" panose="02040503050406030204" pitchFamily="18" charset="0"/>
              </a:rPr>
              <a:t>"&gt;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head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title</a:t>
            </a:r>
            <a:r>
              <a:rPr lang="sv-SE" sz="3200" dirty="0">
                <a:latin typeface="Cambria" panose="02040503050406030204" pitchFamily="18" charset="0"/>
              </a:rPr>
              <a:t>&gt;HTML5&lt;/</a:t>
            </a:r>
            <a:r>
              <a:rPr lang="sv-SE" sz="3200" dirty="0" err="1">
                <a:latin typeface="Cambria" panose="02040503050406030204" pitchFamily="18" charset="0"/>
              </a:rPr>
              <a:t>title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&lt;meta </a:t>
            </a:r>
            <a:r>
              <a:rPr lang="sv-SE" sz="3200" dirty="0" err="1">
                <a:latin typeface="Cambria" panose="02040503050406030204" pitchFamily="18" charset="0"/>
              </a:rPr>
              <a:t>charset</a:t>
            </a:r>
            <a:r>
              <a:rPr lang="sv-SE" sz="3200" dirty="0">
                <a:latin typeface="Cambria" panose="02040503050406030204" pitchFamily="18" charset="0"/>
              </a:rPr>
              <a:t>="utf-8"&gt;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&lt;style&gt;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 err="1">
                <a:latin typeface="Cambria" panose="02040503050406030204" pitchFamily="18" charset="0"/>
              </a:rPr>
              <a:t>body</a:t>
            </a:r>
            <a:r>
              <a:rPr lang="sv-SE" sz="3200" dirty="0">
                <a:latin typeface="Cambria" panose="02040503050406030204" pitchFamily="18" charset="0"/>
              </a:rPr>
              <a:t> {font-</a:t>
            </a:r>
            <a:r>
              <a:rPr lang="sv-SE" sz="3200" dirty="0" err="1">
                <a:latin typeface="Cambria" panose="02040503050406030204" pitchFamily="18" charset="0"/>
              </a:rPr>
              <a:t>family</a:t>
            </a:r>
            <a:r>
              <a:rPr lang="sv-SE" sz="3200" dirty="0">
                <a:latin typeface="Cambria" panose="02040503050406030204" pitchFamily="18" charset="0"/>
              </a:rPr>
              <a:t>: Verdana, sans-</a:t>
            </a:r>
            <a:r>
              <a:rPr lang="sv-SE" sz="3200" dirty="0" err="1">
                <a:latin typeface="Cambria" panose="02040503050406030204" pitchFamily="18" charset="0"/>
              </a:rPr>
              <a:t>serif</a:t>
            </a:r>
            <a:r>
              <a:rPr lang="sv-SE" sz="3200" dirty="0">
                <a:latin typeface="Cambria" panose="02040503050406030204" pitchFamily="18" charset="0"/>
              </a:rPr>
              <a:t>; </a:t>
            </a:r>
            <a:r>
              <a:rPr lang="sv-SE" sz="3200">
                <a:latin typeface="Cambria" panose="02040503050406030204" pitchFamily="18" charset="0"/>
              </a:rPr>
              <a:t>font-size:0.8em;}</a:t>
            </a:r>
            <a:br>
              <a:rPr lang="sv-SE" sz="3200">
                <a:latin typeface="Cambria" panose="02040503050406030204" pitchFamily="18" charset="0"/>
              </a:rPr>
            </a:br>
            <a:r>
              <a:rPr lang="en-US" sz="3200"/>
              <a:t>header</a:t>
            </a:r>
            <a:r>
              <a:rPr lang="en-US" sz="3200" dirty="0"/>
              <a:t>, section, footer, aside, </a:t>
            </a:r>
            <a:r>
              <a:rPr lang="en-US" sz="3200" dirty="0" err="1"/>
              <a:t>nav</a:t>
            </a:r>
            <a:r>
              <a:rPr lang="en-US" sz="3200" dirty="0"/>
              <a:t>, main, article, figure {</a:t>
            </a:r>
            <a:br>
              <a:rPr lang="en-US" sz="3200" dirty="0"/>
            </a:br>
            <a:r>
              <a:rPr lang="en-US" sz="3200" dirty="0"/>
              <a:t>    display: block; </a:t>
            </a:r>
            <a:br>
              <a:rPr lang="en-US" sz="3200" dirty="0"/>
            </a:br>
            <a:r>
              <a:rPr lang="en-US" sz="3200" dirty="0"/>
              <a:t>} </a:t>
            </a: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&lt;/style&gt;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head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body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header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  &lt;h1&gt;HTML5 Struktur&lt;/h1&gt;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header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&lt;nav&gt;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ul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  &lt;li&gt;&lt;a </a:t>
            </a:r>
            <a:r>
              <a:rPr lang="sv-SE" sz="3200" dirty="0" err="1">
                <a:latin typeface="Cambria" panose="02040503050406030204" pitchFamily="18" charset="0"/>
              </a:rPr>
              <a:t>href</a:t>
            </a:r>
            <a:r>
              <a:rPr lang="sv-SE" sz="3200" dirty="0">
                <a:latin typeface="Cambria" panose="02040503050406030204" pitchFamily="18" charset="0"/>
              </a:rPr>
              <a:t>=”#"&gt;Hem&lt;/a&gt;&lt;/li&gt;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  &lt;li&gt;&lt;a </a:t>
            </a:r>
            <a:r>
              <a:rPr lang="sv-SE" sz="3200" dirty="0" err="1">
                <a:latin typeface="Cambria" panose="02040503050406030204" pitchFamily="18" charset="0"/>
              </a:rPr>
              <a:t>href</a:t>
            </a:r>
            <a:r>
              <a:rPr lang="sv-SE" sz="3200" dirty="0">
                <a:latin typeface="Cambria" panose="02040503050406030204" pitchFamily="18" charset="0"/>
              </a:rPr>
              <a:t>=”html5_struktur.html" HTML5 Struktur&lt;/a&gt;&lt;/li&gt;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ul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&lt;/nav&gt;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section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&lt;h1&gt;Kända städer&lt;/h1&gt;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article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&lt;h2&gt;London&lt;/h2&gt;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&lt;p&gt;London  är….&lt;/p&gt;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article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article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&lt;h2&gt;Paris&lt;/h2&gt;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&lt;p&gt;Paris är …..&lt;/p&gt;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article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section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</a:t>
            </a:r>
            <a:r>
              <a:rPr lang="sv-SE" sz="3200" dirty="0" err="1">
                <a:latin typeface="Cambria" panose="02040503050406030204" pitchFamily="18" charset="0"/>
              </a:rPr>
              <a:t>footer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&lt;p&gt;&amp;copy; 2015&lt;/p&gt;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footer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/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</a:t>
            </a:r>
            <a:r>
              <a:rPr lang="sv-SE" sz="3200" dirty="0" err="1">
                <a:latin typeface="Cambria" panose="02040503050406030204" pitchFamily="18" charset="0"/>
              </a:rPr>
              <a:t>body</a:t>
            </a:r>
            <a:r>
              <a:rPr lang="sv-SE" sz="3200" dirty="0">
                <a:latin typeface="Cambria" panose="02040503050406030204" pitchFamily="18" charset="0"/>
              </a:rPr>
              <a:t>&gt;</a:t>
            </a:r>
            <a:br>
              <a:rPr lang="sv-SE" sz="3200" dirty="0">
                <a:latin typeface="Cambria" panose="02040503050406030204" pitchFamily="18" charset="0"/>
              </a:rPr>
            </a:br>
            <a:r>
              <a:rPr lang="sv-SE" sz="3200" dirty="0">
                <a:latin typeface="Cambria" panose="02040503050406030204" pitchFamily="18" charset="0"/>
              </a:rPr>
              <a:t>&lt;/html&gt; </a:t>
            </a: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 Struktur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latin typeface="Cambria" panose="02040503050406030204" pitchFamily="18" charset="0"/>
              </a:rPr>
              <a:t>Tidigare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fick</a:t>
            </a:r>
            <a:r>
              <a:rPr lang="en-US" sz="2800" dirty="0">
                <a:latin typeface="Cambria" panose="02040503050406030204" pitchFamily="18" charset="0"/>
              </a:rPr>
              <a:t> man </a:t>
            </a:r>
            <a:r>
              <a:rPr lang="en-US" sz="2800" dirty="0" err="1">
                <a:latin typeface="Cambria" panose="02040503050406030204" pitchFamily="18" charset="0"/>
              </a:rPr>
              <a:t>själv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skapa</a:t>
            </a:r>
            <a:r>
              <a:rPr lang="en-US" sz="2800" dirty="0">
                <a:latin typeface="Cambria" panose="02040503050406030204" pitchFamily="18" charset="0"/>
              </a:rPr>
              <a:t> sin </a:t>
            </a:r>
            <a:r>
              <a:rPr lang="en-US" sz="2800" dirty="0" err="1">
                <a:latin typeface="Cambria" panose="02040503050406030204" pitchFamily="18" charset="0"/>
              </a:rPr>
              <a:t>struktur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på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sidan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&lt;div class=“article”&gt;Text …&lt;/div&gt;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 err="1">
                <a:latin typeface="Cambria" panose="02040503050406030204" pitchFamily="18" charset="0"/>
              </a:rPr>
              <a:t>Istället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för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som</a:t>
            </a:r>
            <a:r>
              <a:rPr lang="en-US" sz="2800" dirty="0">
                <a:latin typeface="Cambria" panose="02040503050406030204" pitchFamily="18" charset="0"/>
              </a:rPr>
              <a:t> nu </a:t>
            </a:r>
            <a:r>
              <a:rPr lang="en-US" sz="2800" dirty="0" err="1">
                <a:latin typeface="Cambria" panose="02040503050406030204" pitchFamily="18" charset="0"/>
              </a:rPr>
              <a:t>i</a:t>
            </a:r>
            <a:r>
              <a:rPr lang="en-US" sz="2800" dirty="0">
                <a:latin typeface="Cambria" panose="02040503050406030204" pitchFamily="18" charset="0"/>
              </a:rPr>
              <a:t> HTML5: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&lt;article&gt;Text … &lt;/article&gt;</a:t>
            </a: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HTML5 Struktur (IE8 och äldre)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dirty="0">
                <a:latin typeface="Cambria" panose="02040503050406030204" pitchFamily="18" charset="0"/>
              </a:rPr>
              <a:t>&lt;!DOCTYPE html&gt;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&lt;html&gt;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  &lt;title&gt;HTML5 </a:t>
            </a:r>
            <a:r>
              <a:rPr lang="en-US" sz="2800" dirty="0" err="1">
                <a:latin typeface="Cambria" panose="02040503050406030204" pitchFamily="18" charset="0"/>
              </a:rPr>
              <a:t>Struktur</a:t>
            </a:r>
            <a:r>
              <a:rPr lang="en-US" sz="2800" dirty="0">
                <a:latin typeface="Cambria" panose="02040503050406030204" pitchFamily="18" charset="0"/>
              </a:rPr>
              <a:t>&lt;/title&gt;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  &lt;!--[if </a:t>
            </a:r>
            <a:r>
              <a:rPr lang="en-US" sz="2800" dirty="0" err="1">
                <a:latin typeface="Cambria" panose="02040503050406030204" pitchFamily="18" charset="0"/>
              </a:rPr>
              <a:t>lt</a:t>
            </a:r>
            <a:r>
              <a:rPr lang="en-US" sz="2800" dirty="0">
                <a:latin typeface="Cambria" panose="02040503050406030204" pitchFamily="18" charset="0"/>
              </a:rPr>
              <a:t> IE 9]&gt;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  &lt;script </a:t>
            </a:r>
            <a:r>
              <a:rPr lang="en-US" sz="2800" dirty="0" err="1">
                <a:latin typeface="Cambria" panose="02040503050406030204" pitchFamily="18" charset="0"/>
              </a:rPr>
              <a:t>src</a:t>
            </a:r>
            <a:r>
              <a:rPr lang="en-US" sz="2800" dirty="0">
                <a:latin typeface="Cambria" panose="02040503050406030204" pitchFamily="18" charset="0"/>
              </a:rPr>
              <a:t>="http://html5shiv.googlecode.com/</a:t>
            </a:r>
            <a:r>
              <a:rPr lang="en-US" sz="2800" dirty="0" err="1">
                <a:latin typeface="Cambria" panose="02040503050406030204" pitchFamily="18" charset="0"/>
              </a:rPr>
              <a:t>svn</a:t>
            </a:r>
            <a:r>
              <a:rPr lang="en-US" sz="2800" dirty="0">
                <a:latin typeface="Cambria" panose="02040503050406030204" pitchFamily="18" charset="0"/>
              </a:rPr>
              <a:t>/trunk/html5.js"&gt;&lt;/script&gt;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  &lt;![</a:t>
            </a:r>
            <a:r>
              <a:rPr lang="en-US" sz="2800" dirty="0" err="1">
                <a:latin typeface="Cambria" panose="02040503050406030204" pitchFamily="18" charset="0"/>
              </a:rPr>
              <a:t>endif</a:t>
            </a:r>
            <a:r>
              <a:rPr lang="en-US" sz="2800" dirty="0">
                <a:latin typeface="Cambria" panose="02040503050406030204" pitchFamily="18" charset="0"/>
              </a:rPr>
              <a:t>]--&gt;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&lt;h1&gt;Min </a:t>
            </a:r>
            <a:r>
              <a:rPr lang="en-US" sz="2800" dirty="0" err="1">
                <a:latin typeface="Cambria" panose="02040503050406030204" pitchFamily="18" charset="0"/>
              </a:rPr>
              <a:t>första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artikel</a:t>
            </a:r>
            <a:r>
              <a:rPr lang="en-US" sz="2800" dirty="0">
                <a:latin typeface="Cambria" panose="02040503050406030204" pitchFamily="18" charset="0"/>
              </a:rPr>
              <a:t>&lt;/h1&gt;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&lt;article&gt;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Text …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&lt;/article&gt;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&lt;/html&gt; </a:t>
            </a: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Struktur (katalogstruktur)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lnSpcReduction="10000"/>
          </a:bodyPr>
          <a:lstStyle/>
          <a:p>
            <a:pPr algn="l"/>
            <a:r>
              <a:rPr lang="sv-SE" sz="2800" b="1" dirty="0" err="1">
                <a:latin typeface="Cambria" panose="02040503050406030204" pitchFamily="18" charset="0"/>
                <a:cs typeface="Arial" panose="020B0604020202020204" pitchFamily="34" charset="0"/>
              </a:rPr>
              <a:t>Rootkatalog</a:t>
            </a:r>
            <a:endParaRPr lang="sv-SE" sz="2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index.html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about.html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sv-SE" sz="2800" b="1" dirty="0" err="1">
                <a:latin typeface="Cambria" panose="02040503050406030204" pitchFamily="18" charset="0"/>
                <a:cs typeface="Arial" panose="020B0604020202020204" pitchFamily="34" charset="0"/>
              </a:rPr>
              <a:t>music</a:t>
            </a:r>
            <a:endParaRPr lang="sv-SE" sz="2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	index.html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	recordings.html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sv-SE" sz="2800" b="1" dirty="0" err="1">
                <a:latin typeface="Cambria" panose="02040503050406030204" pitchFamily="18" charset="0"/>
                <a:cs typeface="Arial" panose="020B0604020202020204" pitchFamily="34" charset="0"/>
              </a:rPr>
              <a:t>img</a:t>
            </a:r>
            <a:endParaRPr lang="sv-SE" sz="2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sv-SE" sz="2800" b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css</a:t>
            </a:r>
            <a:endParaRPr lang="sv-SE" sz="2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sv-SE" sz="2800" b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js</a:t>
            </a:r>
            <a:endParaRPr lang="sv-SE" sz="28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Relativa länkar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Länk till en fil i samma katalog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&lt;a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href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=”about.html”&gt;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About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&lt;/a&gt; 	</a:t>
            </a:r>
          </a:p>
          <a:p>
            <a:pPr algn="l"/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Länk till en fil i katalogen ”</a:t>
            </a:r>
            <a:r>
              <a:rPr lang="sv-SE" sz="2800" b="1" dirty="0" err="1">
                <a:latin typeface="Cambria" panose="02040503050406030204" pitchFamily="18" charset="0"/>
                <a:cs typeface="Arial" panose="020B0604020202020204" pitchFamily="34" charset="0"/>
              </a:rPr>
              <a:t>music</a:t>
            </a:r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”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&lt;a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href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music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/recordings.html”&gt;&lt;/a&gt;</a:t>
            </a:r>
          </a:p>
          <a:p>
            <a:pPr algn="l"/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b="1" dirty="0">
                <a:latin typeface="Cambria" panose="02040503050406030204" pitchFamily="18" charset="0"/>
                <a:cs typeface="Arial" panose="020B0604020202020204" pitchFamily="34" charset="0"/>
              </a:rPr>
              <a:t>Länk till en fil i katalogen ovanför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&lt;a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href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=”../index.html”&gt;&lt;/a&gt;</a:t>
            </a:r>
          </a:p>
          <a:p>
            <a:pPr algn="l"/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Introduktion till CSS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”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Thinking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inside the box”. Tänk att varje HTML-element har en osynlig ram runt sig.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I CSS skapar man sedan regler för hur man vill att det ska presenteras.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På Boxar kan man ändra bredd och höjd, ramens storlek bredd och stil, bakgrundsfärger, bilder samt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För Text kan man formatera typsnitt, storlek, färg, kursiv, fetstil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etc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Man kan också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specifiera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enskilda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elment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som listor, tabeller och formulär.</a:t>
            </a:r>
          </a:p>
          <a:p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Introduktion till CSS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{ 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   </a:t>
            </a:r>
            <a:r>
              <a:rPr lang="sv-SE" sz="28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font-</a:t>
            </a:r>
            <a:r>
              <a:rPr lang="sv-SE" sz="2800" dirty="0" err="1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family</a:t>
            </a:r>
            <a:r>
              <a:rPr lang="sv-SE" sz="28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 Arial;</a:t>
            </a:r>
            <a:endParaRPr lang="sv-SE" sz="2800" dirty="0">
              <a:solidFill>
                <a:schemeClr val="accent4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sv-SE" sz="2800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Selector</a:t>
            </a:r>
            <a:r>
              <a:rPr lang="sv-SE" sz="28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(selektor)</a:t>
            </a:r>
          </a:p>
          <a:p>
            <a:pPr algn="l"/>
            <a:r>
              <a:rPr lang="sv-SE" sz="2800" dirty="0" err="1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Declaration</a:t>
            </a:r>
            <a:r>
              <a:rPr lang="sv-SE" sz="28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(deklaration)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Introduktion till CSS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{ </a:t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   </a:t>
            </a:r>
            <a:r>
              <a:rPr lang="sv-SE" sz="28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font-</a:t>
            </a:r>
            <a:r>
              <a:rPr lang="sv-SE" sz="2800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family</a:t>
            </a:r>
            <a:r>
              <a:rPr lang="sv-SE" sz="28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sv-SE" sz="28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2800" dirty="0">
                <a:solidFill>
                  <a:schemeClr val="accent4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Arial;</a:t>
            </a:r>
          </a:p>
          <a:p>
            <a:pPr algn="l"/>
            <a:r>
              <a:rPr lang="sv-SE" sz="28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   </a:t>
            </a:r>
            <a:r>
              <a:rPr lang="sv-SE" sz="28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color: </a:t>
            </a:r>
            <a:r>
              <a:rPr lang="sv-SE" sz="2800" dirty="0" err="1">
                <a:solidFill>
                  <a:schemeClr val="accent4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yellow</a:t>
            </a:r>
            <a:r>
              <a:rPr lang="sv-SE" sz="2800" dirty="0">
                <a:solidFill>
                  <a:schemeClr val="accent4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Varje deklaration har två delar:</a:t>
            </a:r>
          </a:p>
          <a:p>
            <a:pPr algn="l"/>
            <a:r>
              <a:rPr lang="sv-SE" sz="2800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Property (egenskap)</a:t>
            </a:r>
          </a:p>
          <a:p>
            <a:pPr algn="l"/>
            <a:r>
              <a:rPr lang="sv-SE" sz="2800" dirty="0" err="1">
                <a:solidFill>
                  <a:schemeClr val="accent4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Value</a:t>
            </a:r>
            <a:r>
              <a:rPr lang="sv-SE" sz="2800" dirty="0">
                <a:solidFill>
                  <a:schemeClr val="accent4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(värde)</a:t>
            </a: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Val av Editor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WebStorm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(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JetBrains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Sublime 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Visual Studio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Code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Emmet (plugin): Effektivisering av kod, t ex 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html:5 [</a:t>
            </a:r>
            <a:r>
              <a:rPr lang="sv-SE" sz="2800" i="1" dirty="0" err="1">
                <a:latin typeface="Cambria" panose="02040503050406030204" pitchFamily="18" charset="0"/>
                <a:cs typeface="Arial" panose="020B0604020202020204" pitchFamily="34" charset="0"/>
              </a:rPr>
              <a:t>tab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] 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och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 nav&gt; </a:t>
            </a:r>
            <a:r>
              <a:rPr lang="sv-SE" sz="2800" i="1" dirty="0" err="1">
                <a:latin typeface="Cambria" panose="02040503050406030204" pitchFamily="18" charset="0"/>
                <a:cs typeface="Arial" panose="020B0604020202020204" pitchFamily="34" charset="0"/>
              </a:rPr>
              <a:t>ul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&gt; li&gt; [</a:t>
            </a:r>
            <a:r>
              <a:rPr lang="sv-SE" sz="2800" i="1" dirty="0" err="1">
                <a:latin typeface="Cambria" panose="02040503050406030204" pitchFamily="18" charset="0"/>
                <a:cs typeface="Arial" panose="020B0604020202020204" pitchFamily="34" charset="0"/>
              </a:rPr>
              <a:t>tab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Program för bildbehandling: Photoshop eller GIMP</a:t>
            </a:r>
          </a:p>
        </p:txBody>
      </p:sp>
    </p:spTree>
    <p:extLst>
      <p:ext uri="{BB962C8B-B14F-4D97-AF65-F5344CB8AC3E}">
        <p14:creationId xmlns:p14="http://schemas.microsoft.com/office/powerpoint/2010/main" val="38018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Introduktion till CSS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Man kan använda extern CSS genom &lt;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link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/&gt;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Man kan använda intern CSS direkt på en HTML-sida med &lt;style&gt;</a:t>
            </a:r>
          </a:p>
          <a:p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CSS </a:t>
            </a:r>
            <a:r>
              <a:rPr lang="sv-SE" sz="4400" b="1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Selectors</a:t>
            </a:r>
            <a:endParaRPr lang="sv-SE" sz="4400" b="1" dirty="0">
              <a:solidFill>
                <a:schemeClr val="accent2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* { } Applicerar på alla element på sidan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h1, h2, h3 { } Applicerar på &lt;h1&gt; &lt;h2&gt; och &lt;h3&gt; på sidan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.note { } Applicerar på de element som har klassen 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note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class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=”note”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p.note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{ } Applicerar bara på &lt;p&gt; element som har klassen </a:t>
            </a:r>
            <a:r>
              <a:rPr lang="sv-SE" sz="2800" i="1" dirty="0">
                <a:latin typeface="Cambria" panose="02040503050406030204" pitchFamily="18" charset="0"/>
                <a:cs typeface="Arial" panose="020B0604020202020204" pitchFamily="34" charset="0"/>
              </a:rPr>
              <a:t>note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&lt;p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class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=”note”&gt;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introduction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{ } Applicerar på de element som har id </a:t>
            </a:r>
            <a:r>
              <a:rPr lang="sv-SE" sz="2800" i="1" dirty="0" err="1">
                <a:latin typeface="Cambria" panose="02040503050406030204" pitchFamily="18" charset="0"/>
                <a:cs typeface="Arial" panose="020B0604020202020204" pitchFamily="34" charset="0"/>
              </a:rPr>
              <a:t>introduction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id=”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introduction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li&gt;a { } Applicerar på &lt;a&gt; element som är ”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children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” av &lt;li&gt; element. Inte på alla &lt;a&gt;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p a { } Applicerar på alla &lt;a&gt; element som finns inuti ett &lt;p&gt; element</a:t>
            </a:r>
          </a:p>
          <a:p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Fortsätt med: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Övningar (Se Google-siten)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Läs i boken: Kapitel 1, 2, 3, 4, 10, 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Code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Academy: HTML &amp;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W3schools: HTML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tutorial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, CSS (introduktion)</a:t>
            </a:r>
          </a:p>
        </p:txBody>
      </p:sp>
    </p:spTree>
    <p:extLst>
      <p:ext uri="{BB962C8B-B14F-4D97-AF65-F5344CB8AC3E}">
        <p14:creationId xmlns:p14="http://schemas.microsoft.com/office/powerpoint/2010/main" val="40124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Olika webbläsare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Google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Chrome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(Konsol och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Dev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Tools)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Firefox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(Konsol och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Dev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Tools)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Edge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, IE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Safari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9494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Modern webbutveckling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Desktop,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tablet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, mobil (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Responsive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web design)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Layout, färger och typsnitt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UX/UI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Titta 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på hur andra siter, applikationer är uppbyggda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Gör kontinuerliga tester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Modern Webbutveckling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HTML5 och CSS (Media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Queries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Javascript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JQuery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, AJAX,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Javascript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Framework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Angular.js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Backbone.js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React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CSS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Framework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: 960.gs,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Unsemantic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HTML, CSS och JS </a:t>
            </a:r>
            <a:r>
              <a:rPr lang="sv-SE" sz="2800" dirty="0" err="1">
                <a:latin typeface="Cambria" panose="02040503050406030204" pitchFamily="18" charset="0"/>
                <a:cs typeface="Arial" panose="020B0604020202020204" pitchFamily="34" charset="0"/>
              </a:rPr>
              <a:t>Framework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Bootstrap</a:t>
            </a:r>
            <a:endParaRPr lang="sv-SE" sz="28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Modern CSS: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Flexbox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 och Grid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Sass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Typescript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ECMAScript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Server </a:t>
            </a:r>
            <a:r>
              <a:rPr lang="sv-SE" sz="4400" b="1" dirty="0" err="1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Side</a:t>
            </a:r>
            <a:endParaRPr lang="sv-SE" sz="4400" b="1" dirty="0">
              <a:solidFill>
                <a:schemeClr val="accent2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ASP.NET (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Core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C#,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Javascript</a:t>
            </a:r>
            <a:r>
              <a:rPr lang="sv-SE" sz="2800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Node.js</a:t>
            </a:r>
            <a:endParaRPr lang="sv-SE" sz="28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Tydlig struktur och uppdelning mellan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frontend</a:t>
            </a:r>
            <a:r>
              <a:rPr lang="sv-SE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 och </a:t>
            </a:r>
            <a:r>
              <a:rPr lang="sv-SE" sz="2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backend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latin typeface="Cambria" panose="02040503050406030204" pitchFamily="18" charset="0"/>
              </a:rPr>
              <a:t>&lt;html&gt;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	&lt;title&gt;</a:t>
            </a:r>
            <a:r>
              <a:rPr lang="en-US" sz="2800" dirty="0" err="1">
                <a:latin typeface="Cambria" panose="02040503050406030204" pitchFamily="18" charset="0"/>
              </a:rPr>
              <a:t>Sidans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titel</a:t>
            </a:r>
            <a:r>
              <a:rPr lang="en-US" sz="2800" dirty="0">
                <a:latin typeface="Cambria" panose="02040503050406030204" pitchFamily="18" charset="0"/>
              </a:rPr>
              <a:t>&lt;/title&gt;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&lt;/head&gt;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&lt;h1&gt;</a:t>
            </a:r>
            <a:r>
              <a:rPr lang="en-US" sz="2800" dirty="0" err="1">
                <a:latin typeface="Cambria" panose="02040503050406030204" pitchFamily="18" charset="0"/>
              </a:rPr>
              <a:t>Detta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är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huvudrubriken</a:t>
            </a:r>
            <a:r>
              <a:rPr lang="en-US" sz="2800" dirty="0">
                <a:latin typeface="Cambria" panose="02040503050406030204" pitchFamily="18" charset="0"/>
              </a:rPr>
              <a:t>&lt;/h1&gt;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&lt;p&gt;</a:t>
            </a:r>
            <a:r>
              <a:rPr lang="en-US" sz="2800" dirty="0" err="1">
                <a:latin typeface="Cambria" panose="02040503050406030204" pitchFamily="18" charset="0"/>
              </a:rPr>
              <a:t>Detta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är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ett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stycke</a:t>
            </a:r>
            <a:r>
              <a:rPr lang="en-US" sz="2800" dirty="0">
                <a:latin typeface="Cambria" panose="02040503050406030204" pitchFamily="18" charset="0"/>
              </a:rPr>
              <a:t>….&lt;/p&gt;</a:t>
            </a:r>
            <a:br>
              <a:rPr lang="en-US" sz="2800" dirty="0">
                <a:latin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&lt;h2&gt;</a:t>
            </a:r>
            <a:r>
              <a:rPr lang="en-US" sz="2800" dirty="0" err="1">
                <a:latin typeface="Cambria" panose="02040503050406030204" pitchFamily="18" charset="0"/>
              </a:rPr>
              <a:t>Detta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är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en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underrubrik</a:t>
            </a:r>
            <a:r>
              <a:rPr lang="en-US" sz="2800" dirty="0">
                <a:latin typeface="Cambria" panose="02040503050406030204" pitchFamily="18" charset="0"/>
              </a:rPr>
              <a:t>&lt;/h2&gt;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&lt;p&gt;</a:t>
            </a:r>
            <a:r>
              <a:rPr lang="en-US" sz="2800" dirty="0" err="1">
                <a:latin typeface="Cambria" panose="02040503050406030204" pitchFamily="18" charset="0"/>
              </a:rPr>
              <a:t>Detta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är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ett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stycke</a:t>
            </a:r>
            <a:r>
              <a:rPr lang="en-US" sz="2800" dirty="0">
                <a:latin typeface="Cambria" panose="02040503050406030204" pitchFamily="18" charset="0"/>
              </a:rPr>
              <a:t>…..&lt;/p&gt;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/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&lt;/body&gt;</a:t>
            </a:r>
            <a:br>
              <a:rPr lang="en-US" sz="2800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&lt;/html&gt;</a:t>
            </a: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Höger hakparentes 3"/>
          <p:cNvSpPr/>
          <p:nvPr/>
        </p:nvSpPr>
        <p:spPr>
          <a:xfrm>
            <a:off x="2805962" y="2776450"/>
            <a:ext cx="4101911" cy="2427317"/>
          </a:xfrm>
          <a:prstGeom prst="righ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Höger hakparentes 4"/>
          <p:cNvSpPr/>
          <p:nvPr/>
        </p:nvSpPr>
        <p:spPr>
          <a:xfrm>
            <a:off x="2759825" y="1737360"/>
            <a:ext cx="5311833" cy="3715789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Höger hakparentes 5"/>
          <p:cNvSpPr/>
          <p:nvPr/>
        </p:nvSpPr>
        <p:spPr>
          <a:xfrm>
            <a:off x="2784767" y="2011680"/>
            <a:ext cx="3408218" cy="507076"/>
          </a:xfrm>
          <a:prstGeom prst="rightBracke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5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33525" y="220004"/>
            <a:ext cx="9144000" cy="904845"/>
          </a:xfrm>
        </p:spPr>
        <p:txBody>
          <a:bodyPr>
            <a:noAutofit/>
          </a:bodyPr>
          <a:lstStyle/>
          <a:p>
            <a:r>
              <a:rPr lang="sv-SE" sz="4400" b="1" dirty="0">
                <a:solidFill>
                  <a:schemeClr val="accent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Taggar (element)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33525" y="1610266"/>
            <a:ext cx="9144000" cy="4352384"/>
          </a:xfrm>
        </p:spPr>
        <p:txBody>
          <a:bodyPr>
            <a:normAutofit/>
          </a:bodyPr>
          <a:lstStyle/>
          <a:p>
            <a:r>
              <a:rPr lang="sv-SE" sz="4000" dirty="0">
                <a:latin typeface="Cambria" panose="02040503050406030204" pitchFamily="18" charset="0"/>
                <a:cs typeface="Arial" panose="020B0604020202020204" pitchFamily="34" charset="0"/>
              </a:rPr>
              <a:t>Start och slut-tagg</a:t>
            </a:r>
          </a:p>
          <a:p>
            <a:r>
              <a:rPr lang="sv-SE" sz="8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&lt;</a:t>
            </a:r>
            <a:r>
              <a:rPr lang="sv-SE" sz="80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</a:t>
            </a:r>
            <a:r>
              <a:rPr lang="sv-SE" sz="8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&gt;</a:t>
            </a:r>
            <a:r>
              <a:rPr lang="sv-SE" sz="8000" dirty="0">
                <a:latin typeface="Cambria" panose="02040503050406030204" pitchFamily="18" charset="0"/>
                <a:cs typeface="Arial" panose="020B0604020202020204" pitchFamily="34" charset="0"/>
              </a:rPr>
              <a:t>Text</a:t>
            </a:r>
            <a:r>
              <a:rPr lang="sv-SE" sz="8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&lt;</a:t>
            </a:r>
            <a:r>
              <a:rPr lang="sv-SE" sz="8000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/p</a:t>
            </a:r>
            <a:r>
              <a:rPr lang="sv-SE" sz="8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&gt;</a:t>
            </a:r>
          </a:p>
          <a:p>
            <a:r>
              <a:rPr lang="sv-SE" sz="80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sv-SE" sz="8000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sv-SE" sz="28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949</Words>
  <Application>Microsoft Macintosh PowerPoint</Application>
  <PresentationFormat>Bredbild</PresentationFormat>
  <Paragraphs>186</Paragraphs>
  <Slides>32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Office-tema</vt:lpstr>
      <vt:lpstr>Webbapplikationer - Dag 1</vt:lpstr>
      <vt:lpstr>Utveckling av Webbapplikationer</vt:lpstr>
      <vt:lpstr>Val av Editor</vt:lpstr>
      <vt:lpstr>Olika webbläsare</vt:lpstr>
      <vt:lpstr>Modern webbutveckling</vt:lpstr>
      <vt:lpstr>Modern Webbutveckling</vt:lpstr>
      <vt:lpstr>Server Side</vt:lpstr>
      <vt:lpstr>HTML</vt:lpstr>
      <vt:lpstr>Taggar (element)</vt:lpstr>
      <vt:lpstr>Attribut (namn och värde)</vt:lpstr>
      <vt:lpstr>Kommentarer i HTML</vt:lpstr>
      <vt:lpstr>Utvecklingen av HTML</vt:lpstr>
      <vt:lpstr>Validering av kod</vt:lpstr>
      <vt:lpstr>Utvecklingen av HTML</vt:lpstr>
      <vt:lpstr>HTML DOCTYPE</vt:lpstr>
      <vt:lpstr>HTML5</vt:lpstr>
      <vt:lpstr>HTML5</vt:lpstr>
      <vt:lpstr>HTML5</vt:lpstr>
      <vt:lpstr>Gruppera element i HTML5</vt:lpstr>
      <vt:lpstr>Gruppera element i HTML5</vt:lpstr>
      <vt:lpstr>HTML5</vt:lpstr>
      <vt:lpstr>HTML5 Struktur</vt:lpstr>
      <vt:lpstr>HTML5 Struktur</vt:lpstr>
      <vt:lpstr>HTML5 Struktur (IE8 och äldre)</vt:lpstr>
      <vt:lpstr>Struktur (katalogstruktur)</vt:lpstr>
      <vt:lpstr>Relativa länkar</vt:lpstr>
      <vt:lpstr>Introduktion till CSS</vt:lpstr>
      <vt:lpstr>Introduktion till CSS</vt:lpstr>
      <vt:lpstr>Introduktion till CSS</vt:lpstr>
      <vt:lpstr>Introduktion till CSS</vt:lpstr>
      <vt:lpstr>CSS Selectors</vt:lpstr>
      <vt:lpstr>Fortsätt med: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Jerry Johansson</dc:creator>
  <cp:lastModifiedBy>Jerry Johansson</cp:lastModifiedBy>
  <cp:revision>259</cp:revision>
  <cp:lastPrinted>2016-10-18T11:16:45Z</cp:lastPrinted>
  <dcterms:created xsi:type="dcterms:W3CDTF">2015-07-20T14:43:15Z</dcterms:created>
  <dcterms:modified xsi:type="dcterms:W3CDTF">2017-10-24T06:50:44Z</dcterms:modified>
</cp:coreProperties>
</file>