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65" r:id="rId6"/>
    <p:sldId id="266" r:id="rId7"/>
    <p:sldId id="263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DB3D-E362-48AA-BD17-BFEB134670E1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B13FA-B74D-4681-8EDB-1AA32F4E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1B003-1264-4807-B68A-65D99C0010AE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9BA86-EA11-40F4-955C-69723560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9BA86-EA11-40F4-955C-69723560D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6183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2D8A-9846-43B9-AFFC-75CB96FD3A3F}" type="datetime1">
              <a:rPr lang="en-US" smtClean="0"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133006"/>
            <a:ext cx="10058400" cy="1098174"/>
          </a:xfrm>
        </p:spPr>
        <p:txBody>
          <a:bodyPr/>
          <a:lstStyle>
            <a:lvl2pPr marL="201168" indent="0" algn="ctr">
              <a:buNone/>
              <a:defRPr>
                <a:latin typeface="+mj-lt"/>
              </a:defRPr>
            </a:lvl2pPr>
          </a:lstStyle>
          <a:p>
            <a:pPr lvl="1"/>
            <a:r>
              <a:rPr lang="en-US" dirty="0" smtClean="0"/>
              <a:t>Text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151164"/>
            <a:ext cx="10058400" cy="471793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8751-7E9B-48C9-8AB6-6B479E9CA9EB}" type="datetime1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813F-D34B-45E4-8A97-5C5F887F54DE}" type="datetime1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871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7867-7641-4F2E-AD4D-9C93F2087F7B}" type="datetime1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A901-AB1B-4A50-8AC3-941DB72AD126}" type="datetime1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6B17-A08E-41BC-804E-4696C3E7851C}" type="datetime1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5E47-51E1-423F-85C7-AC15D0C6EB44}" type="datetime1">
              <a:rPr lang="en-US" smtClean="0"/>
              <a:t>23-Apr-21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9885-1F82-4304-BDF4-EEBF12A12318}" type="datetime1">
              <a:rPr lang="en-US" smtClean="0"/>
              <a:t>23-Apr-21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5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52CB-111B-4177-AAEA-6FD59E469146}" type="datetime1">
              <a:rPr lang="en-US" smtClean="0"/>
              <a:t>23-Apr-21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FF5D6B-D004-47D2-BC65-E7294A3D28C8}" type="datetime1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567B-9D64-487D-A8B4-385D974984FB}" type="datetime1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71E59C-4B10-40EC-9CD6-A89B9FCAF1C9}" type="datetime1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20637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/>
              <a:t>Variant Calling using binomial distribution</a:t>
            </a:r>
            <a:endParaRPr lang="en-US" sz="7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106410"/>
            <a:ext cx="10058400" cy="1143000"/>
          </a:xfrm>
        </p:spPr>
        <p:txBody>
          <a:bodyPr>
            <a:normAutofit/>
          </a:bodyPr>
          <a:lstStyle/>
          <a:p>
            <a:pPr algn="r"/>
            <a:endParaRPr lang="en-US" sz="1800" cap="none" dirty="0" smtClean="0"/>
          </a:p>
          <a:p>
            <a:pPr algn="r"/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Aleksandra Panajotu : 2020/3359 </a:t>
            </a:r>
          </a:p>
          <a:p>
            <a:pPr algn="r">
              <a:lnSpc>
                <a:spcPct val="100000"/>
              </a:lnSpc>
            </a:pP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97280" y="2866768"/>
            <a:ext cx="10058400" cy="172170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Computational Genomics - </a:t>
            </a:r>
            <a:r>
              <a:rPr lang="en-US" sz="2400" dirty="0" smtClean="0"/>
              <a:t>13M111GI</a:t>
            </a:r>
          </a:p>
          <a:p>
            <a:pPr algn="ctr"/>
            <a:r>
              <a:rPr lang="en-US" sz="2400" dirty="0" smtClean="0"/>
              <a:t>Electrical </a:t>
            </a:r>
            <a:r>
              <a:rPr lang="en-US" sz="2400" dirty="0"/>
              <a:t>Engineering and </a:t>
            </a:r>
            <a:r>
              <a:rPr lang="en-US" sz="2400" dirty="0" smtClean="0"/>
              <a:t>Computing</a:t>
            </a:r>
          </a:p>
          <a:p>
            <a:pPr algn="ctr"/>
            <a:r>
              <a:rPr lang="en-US" sz="2400" dirty="0" smtClean="0"/>
              <a:t>University of Belgrade – School of Electrical Engineering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4313"/>
            <a:ext cx="10058400" cy="882110"/>
          </a:xfrm>
        </p:spPr>
        <p:txBody>
          <a:bodyPr/>
          <a:lstStyle/>
          <a:p>
            <a:r>
              <a:rPr lang="en-US" dirty="0" smtClean="0"/>
              <a:t>Future work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Adding possibility of processing and calling </a:t>
            </a:r>
            <a:r>
              <a:rPr lang="en-US" sz="2400" dirty="0"/>
              <a:t>microsatellites and Large </a:t>
            </a:r>
            <a:r>
              <a:rPr lang="en-US" sz="2400" dirty="0" err="1" smtClean="0"/>
              <a:t>Indels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Analysis of Qualities for more accurate predictions of sampling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Adding possibility of comparing multiple samples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5207"/>
            <a:ext cx="10058400" cy="882110"/>
          </a:xfrm>
        </p:spPr>
        <p:txBody>
          <a:bodyPr/>
          <a:lstStyle/>
          <a:p>
            <a:r>
              <a:rPr lang="en-US" dirty="0" smtClean="0"/>
              <a:t>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321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</a:t>
            </a:r>
            <a:r>
              <a:rPr lang="en-US" dirty="0"/>
              <a:t>of finding differences between </a:t>
            </a:r>
            <a:r>
              <a:rPr lang="en-US" dirty="0" smtClean="0"/>
              <a:t>reference genome </a:t>
            </a:r>
            <a:r>
              <a:rPr lang="en-US" dirty="0"/>
              <a:t>and observed </a:t>
            </a:r>
            <a:r>
              <a:rPr lang="en-US" dirty="0" smtClean="0"/>
              <a:t>sample</a:t>
            </a:r>
          </a:p>
          <a:p>
            <a:r>
              <a:rPr lang="en-US" dirty="0" smtClean="0"/>
              <a:t>Many variant calling tools available: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Samtools</a:t>
            </a:r>
            <a:r>
              <a:rPr lang="en-US" dirty="0" smtClean="0"/>
              <a:t>/</a:t>
            </a:r>
            <a:r>
              <a:rPr lang="en-US" dirty="0" err="1" smtClean="0"/>
              <a:t>mpileup</a:t>
            </a:r>
            <a:r>
              <a:rPr lang="en-US" dirty="0" smtClean="0"/>
              <a:t>, </a:t>
            </a:r>
            <a:r>
              <a:rPr lang="en-US" dirty="0" err="1" smtClean="0"/>
              <a:t>FreeBayes</a:t>
            </a:r>
            <a:r>
              <a:rPr lang="en-US" dirty="0"/>
              <a:t>, GATK, </a:t>
            </a:r>
            <a:r>
              <a:rPr lang="en-US" dirty="0" smtClean="0"/>
              <a:t>Platypus,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Each has slightly different results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err="1" smtClean="0"/>
              <a:t>Samtools-mpileup</a:t>
            </a:r>
            <a:r>
              <a:rPr lang="en-US" dirty="0" smtClean="0"/>
              <a:t> with </a:t>
            </a:r>
            <a:r>
              <a:rPr lang="en-US" dirty="0" err="1" smtClean="0"/>
              <a:t>Bcftools</a:t>
            </a:r>
            <a:r>
              <a:rPr lang="en-US" dirty="0" smtClean="0"/>
              <a:t>-call was used as a reference for this project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dirty="0" smtClean="0"/>
              <a:t>Input to variant calling tool is a pileup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text-based file that summarizes base calls of aligned reads to a reference sequence</a:t>
            </a:r>
          </a:p>
          <a:p>
            <a:r>
              <a:rPr lang="en-US" dirty="0" smtClean="0"/>
              <a:t>Output is VCF (Variant call file)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Text-based file that stores gene sequence variations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09" y="1909616"/>
            <a:ext cx="1230188" cy="38955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551934"/>
            <a:ext cx="10058400" cy="939775"/>
          </a:xfrm>
        </p:spPr>
        <p:txBody>
          <a:bodyPr/>
          <a:lstStyle/>
          <a:p>
            <a:r>
              <a:rPr lang="en-US" dirty="0" smtClean="0"/>
              <a:t>Variant Call Input file - Pileup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55321"/>
            <a:ext cx="10058400" cy="4023360"/>
          </a:xfrm>
        </p:spPr>
        <p:txBody>
          <a:bodyPr/>
          <a:lstStyle/>
          <a:p>
            <a:r>
              <a:rPr lang="en-US" dirty="0" smtClean="0"/>
              <a:t>Pileup format consists of five mandatory and one optional column: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Sequence identifier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Position </a:t>
            </a:r>
            <a:r>
              <a:rPr lang="en-US" dirty="0"/>
              <a:t>in sequence (</a:t>
            </a:r>
            <a:r>
              <a:rPr lang="en-US" dirty="0" smtClean="0"/>
              <a:t>1-based)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Reference nucleotide at that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aligned reads on that position (Depth of coverage)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Bases at that position from aligned 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Phred</a:t>
            </a:r>
            <a:r>
              <a:rPr lang="en-US" dirty="0" smtClean="0"/>
              <a:t> Quality of those bases (ASCII with -33 offset) - optional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1" y="4301824"/>
            <a:ext cx="5181600" cy="1895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363" y="664605"/>
            <a:ext cx="10058400" cy="807970"/>
          </a:xfrm>
        </p:spPr>
        <p:txBody>
          <a:bodyPr/>
          <a:lstStyle/>
          <a:p>
            <a:r>
              <a:rPr lang="en-US" dirty="0" smtClean="0"/>
              <a:t>Variant Call Output file – VCF 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95" y="1876300"/>
            <a:ext cx="10058400" cy="3782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0911"/>
            <a:ext cx="10058400" cy="815546"/>
          </a:xfrm>
        </p:spPr>
        <p:txBody>
          <a:bodyPr>
            <a:normAutofit/>
          </a:bodyPr>
          <a:lstStyle/>
          <a:p>
            <a:r>
              <a:rPr lang="en-US" dirty="0" smtClean="0"/>
              <a:t>Types of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variation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SNV – Single Nucleotide Variation - substitution </a:t>
            </a:r>
            <a:r>
              <a:rPr lang="en-US" dirty="0"/>
              <a:t>of a single nucleotide base for another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INDEL – Insertion or deletion one or multiple nucleotide bases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57389"/>
            <a:ext cx="4124325" cy="20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39124"/>
            <a:ext cx="8991600" cy="17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99280"/>
            <a:ext cx="49434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963800"/>
            <a:ext cx="48672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693" y="5402369"/>
            <a:ext cx="5286375" cy="466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380317"/>
            <a:ext cx="4171950" cy="1619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26465"/>
            <a:ext cx="10058400" cy="817267"/>
          </a:xfrm>
        </p:spPr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321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Models </a:t>
            </a:r>
            <a:r>
              <a:rPr lang="en-US" dirty="0"/>
              <a:t>the number of successes in a </a:t>
            </a:r>
            <a:r>
              <a:rPr lang="en-US" dirty="0" smtClean="0"/>
              <a:t>sequence of true/false experiments</a:t>
            </a:r>
          </a:p>
          <a:p>
            <a:pPr marL="0" indent="0">
              <a:buNone/>
            </a:pPr>
            <a:r>
              <a:rPr lang="en-US" dirty="0" smtClean="0"/>
              <a:t>Parameters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 </a:t>
            </a:r>
            <a:r>
              <a:rPr lang="en-US" dirty="0"/>
              <a:t>- number of </a:t>
            </a:r>
            <a:r>
              <a:rPr lang="en-US" dirty="0" smtClean="0"/>
              <a:t>trials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 </a:t>
            </a:r>
            <a:r>
              <a:rPr lang="en-US" dirty="0"/>
              <a:t>- probability of a success in a single trial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Probability </a:t>
            </a:r>
            <a:r>
              <a:rPr lang="en-US" dirty="0"/>
              <a:t>that </a:t>
            </a:r>
            <a:r>
              <a:rPr lang="en-US" dirty="0" smtClean="0"/>
              <a:t>k </a:t>
            </a:r>
            <a:r>
              <a:rPr lang="en-US" dirty="0"/>
              <a:t>out of n trials will be </a:t>
            </a:r>
            <a:r>
              <a:rPr lang="en-US" dirty="0" smtClean="0"/>
              <a:t>success</a:t>
            </a:r>
          </a:p>
          <a:p>
            <a:pPr marL="0" indent="0">
              <a:buNone/>
            </a:pPr>
            <a:r>
              <a:rPr lang="en-US" dirty="0" smtClean="0"/>
              <a:t>In the implemented Variant calling algorithm, for every pileup line: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Find two bases with most occurrences, b and b’ </a:t>
            </a:r>
            <a:r>
              <a:rPr lang="en-US" i="1" dirty="0" smtClean="0"/>
              <a:t>(</a:t>
            </a:r>
            <a:r>
              <a:rPr lang="fr-FR" i="1" dirty="0"/>
              <a:t>b, b’ ∈ [A, C, T, G])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 is number of occurrences of both bases, k is number of b’ bases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Genotype is bb; k bases are errors, n-k are correct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Genotype </a:t>
            </a:r>
            <a:r>
              <a:rPr lang="en-US" dirty="0"/>
              <a:t>is </a:t>
            </a:r>
            <a:r>
              <a:rPr lang="en-US" dirty="0" err="1"/>
              <a:t>b’b</a:t>
            </a:r>
            <a:r>
              <a:rPr lang="en-US" dirty="0"/>
              <a:t>’; n-k bases are errors, k are correct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Genotype </a:t>
            </a:r>
            <a:r>
              <a:rPr lang="en-US" dirty="0"/>
              <a:t>is bb’; all n bases are </a:t>
            </a:r>
            <a:r>
              <a:rPr lang="en-US" dirty="0" smtClean="0"/>
              <a:t>correct</a:t>
            </a:r>
          </a:p>
          <a:p>
            <a:pPr marL="0" indent="0">
              <a:buNone/>
            </a:pPr>
            <a:r>
              <a:rPr lang="en-US" dirty="0" smtClean="0"/>
              <a:t>Algorithm should find the most probable case and use it to generate a line in VCF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35" y="2144234"/>
            <a:ext cx="2339546" cy="155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060"/>
          <a:stretch/>
        </p:blipFill>
        <p:spPr>
          <a:xfrm>
            <a:off x="5546536" y="2114887"/>
            <a:ext cx="2590800" cy="6168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4313"/>
            <a:ext cx="10058400" cy="85719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in Python 3, using pandas 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93" y="2578443"/>
            <a:ext cx="7814386" cy="30188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/>
              <a:t>For generation of pileup file and reference .</a:t>
            </a:r>
            <a:r>
              <a:rPr lang="en-US" dirty="0" err="1"/>
              <a:t>vcf</a:t>
            </a:r>
            <a:r>
              <a:rPr lang="en-US" dirty="0"/>
              <a:t> </a:t>
            </a:r>
            <a:r>
              <a:rPr lang="en-US" dirty="0" smtClean="0"/>
              <a:t>were </a:t>
            </a:r>
            <a:r>
              <a:rPr lang="en-US" dirty="0"/>
              <a:t>used </a:t>
            </a:r>
            <a:r>
              <a:rPr lang="en-US" dirty="0" err="1"/>
              <a:t>Samtools-mpileup</a:t>
            </a:r>
            <a:r>
              <a:rPr lang="en-US" dirty="0"/>
              <a:t> and </a:t>
            </a:r>
            <a:r>
              <a:rPr lang="en-US" dirty="0" err="1"/>
              <a:t>Bcftools</a:t>
            </a:r>
            <a:r>
              <a:rPr lang="en-US" dirty="0"/>
              <a:t>-call from </a:t>
            </a:r>
            <a:r>
              <a:rPr lang="en-US" dirty="0" err="1"/>
              <a:t>CancerGenomicsCloud</a:t>
            </a:r>
            <a:r>
              <a:rPr lang="en-US" dirty="0"/>
              <a:t> app library</a:t>
            </a:r>
          </a:p>
          <a:p>
            <a:pPr marL="0" indent="0">
              <a:buNone/>
            </a:pPr>
            <a:r>
              <a:rPr lang="en-US" dirty="0" smtClean="0"/>
              <a:t>Generated .</a:t>
            </a:r>
            <a:r>
              <a:rPr lang="en-US" dirty="0" err="1" smtClean="0"/>
              <a:t>vcf</a:t>
            </a:r>
            <a:r>
              <a:rPr lang="en-US" dirty="0" smtClean="0"/>
              <a:t> files were compared to reference .</a:t>
            </a:r>
            <a:r>
              <a:rPr lang="en-US" dirty="0" err="1" smtClean="0"/>
              <a:t>vcf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TP (True positives): Same variant call found in both .</a:t>
            </a:r>
            <a:r>
              <a:rPr lang="en-US" dirty="0" err="1" smtClean="0"/>
              <a:t>vcf</a:t>
            </a:r>
            <a:r>
              <a:rPr lang="en-US" dirty="0" smtClean="0"/>
              <a:t>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FP (False positives): Variant call found in generated .</a:t>
            </a:r>
            <a:r>
              <a:rPr lang="en-US" dirty="0" err="1" smtClean="0"/>
              <a:t>vcf</a:t>
            </a:r>
            <a:r>
              <a:rPr lang="en-US" dirty="0" smtClean="0"/>
              <a:t>, but not in the reference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FN (False negatives): Variant call not found in reference .</a:t>
            </a:r>
            <a:r>
              <a:rPr lang="en-US" dirty="0" err="1" smtClean="0"/>
              <a:t>vcf</a:t>
            </a:r>
            <a:r>
              <a:rPr lang="en-US" dirty="0" smtClean="0"/>
              <a:t>, but found in the generated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Precision: Number </a:t>
            </a:r>
            <a:r>
              <a:rPr lang="en-US" dirty="0"/>
              <a:t>of positive </a:t>
            </a:r>
            <a:r>
              <a:rPr lang="en-US" dirty="0" smtClean="0"/>
              <a:t>predictions </a:t>
            </a:r>
            <a:r>
              <a:rPr lang="en-US" dirty="0"/>
              <a:t>that actually belong to the positive </a:t>
            </a:r>
            <a:r>
              <a:rPr lang="en-US" dirty="0" smtClean="0"/>
              <a:t>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Recall: Number </a:t>
            </a:r>
            <a:r>
              <a:rPr lang="en-US" dirty="0"/>
              <a:t>of positive class predictions made out of all positive examples in the </a:t>
            </a:r>
            <a:r>
              <a:rPr lang="en-US" dirty="0" smtClean="0"/>
              <a:t>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F-Measure: single </a:t>
            </a:r>
            <a:r>
              <a:rPr lang="en-US" dirty="0"/>
              <a:t>score that balances both the concerns of precision and recall in one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2490"/>
            <a:ext cx="10058400" cy="75030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746422"/>
            <a:ext cx="10058400" cy="42257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Precision, recall and F-score improve with probability of success being higher than 0.6 and deteriorate when probability is higher than 0.85. </a:t>
            </a:r>
          </a:p>
          <a:p>
            <a:r>
              <a:rPr lang="en-US" sz="1800" dirty="0" smtClean="0"/>
              <a:t>Best results are seen when probability is 0.85: 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6" y="3572886"/>
            <a:ext cx="4362450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96" y="3905048"/>
            <a:ext cx="3317660" cy="2067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009" y="3914517"/>
            <a:ext cx="3209404" cy="19837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3248" t="-1" b="-1807"/>
          <a:stretch/>
        </p:blipFill>
        <p:spPr>
          <a:xfrm>
            <a:off x="1097280" y="2868030"/>
            <a:ext cx="6363716" cy="4371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</TotalTime>
  <Words>560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Variant Calling using binomial distribution</vt:lpstr>
      <vt:lpstr>Variant Calling</vt:lpstr>
      <vt:lpstr>Variant Call Input file - Pileup</vt:lpstr>
      <vt:lpstr>Variant Call Output file – VCF example</vt:lpstr>
      <vt:lpstr>Types of variations</vt:lpstr>
      <vt:lpstr>Binomial distribution</vt:lpstr>
      <vt:lpstr>Implemented algorithm</vt:lpstr>
      <vt:lpstr>Metrics</vt:lpstr>
      <vt:lpstr>Results</vt:lpstr>
      <vt:lpstr>Future work and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calling using binomial distribution</dc:title>
  <dc:creator>Aleksandra Panajotu</dc:creator>
  <cp:lastModifiedBy>Aleksandra Panajotu</cp:lastModifiedBy>
  <cp:revision>30</cp:revision>
  <dcterms:created xsi:type="dcterms:W3CDTF">2021-04-22T23:48:22Z</dcterms:created>
  <dcterms:modified xsi:type="dcterms:W3CDTF">2021-04-23T20:00:39Z</dcterms:modified>
</cp:coreProperties>
</file>