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66" r:id="rId3"/>
    <p:sldId id="267" r:id="rId4"/>
    <p:sldId id="268" r:id="rId5"/>
    <p:sldId id="269" r:id="rId6"/>
    <p:sldId id="273" r:id="rId7"/>
    <p:sldId id="311" r:id="rId8"/>
    <p:sldId id="312" r:id="rId9"/>
    <p:sldId id="314" r:id="rId10"/>
    <p:sldId id="275" r:id="rId11"/>
    <p:sldId id="276" r:id="rId12"/>
    <p:sldId id="284" r:id="rId13"/>
    <p:sldId id="277" r:id="rId14"/>
    <p:sldId id="278" r:id="rId15"/>
    <p:sldId id="279" r:id="rId16"/>
    <p:sldId id="280" r:id="rId17"/>
    <p:sldId id="281" r:id="rId18"/>
    <p:sldId id="282" r:id="rId19"/>
    <p:sldId id="285" r:id="rId20"/>
    <p:sldId id="283" r:id="rId21"/>
    <p:sldId id="286" r:id="rId22"/>
    <p:sldId id="287" r:id="rId23"/>
    <p:sldId id="294" r:id="rId24"/>
    <p:sldId id="288" r:id="rId25"/>
    <p:sldId id="289" r:id="rId26"/>
    <p:sldId id="295" r:id="rId27"/>
    <p:sldId id="290" r:id="rId28"/>
    <p:sldId id="296" r:id="rId29"/>
    <p:sldId id="313" r:id="rId30"/>
    <p:sldId id="309" r:id="rId31"/>
    <p:sldId id="310" r:id="rId32"/>
    <p:sldId id="298" r:id="rId33"/>
    <p:sldId id="299" r:id="rId34"/>
    <p:sldId id="300" r:id="rId35"/>
    <p:sldId id="301" r:id="rId36"/>
    <p:sldId id="302" r:id="rId37"/>
    <p:sldId id="303" r:id="rId38"/>
    <p:sldId id="304" r:id="rId39"/>
    <p:sldId id="305" r:id="rId40"/>
    <p:sldId id="306" r:id="rId41"/>
    <p:sldId id="315" r:id="rId42"/>
    <p:sldId id="31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0637F4B-48A3-4749-9690-E5BB1542DDF7}">
          <p14:sldIdLst>
            <p14:sldId id="256"/>
            <p14:sldId id="266"/>
            <p14:sldId id="267"/>
            <p14:sldId id="268"/>
            <p14:sldId id="269"/>
            <p14:sldId id="273"/>
            <p14:sldId id="311"/>
            <p14:sldId id="312"/>
            <p14:sldId id="314"/>
            <p14:sldId id="275"/>
            <p14:sldId id="276"/>
            <p14:sldId id="284"/>
            <p14:sldId id="277"/>
            <p14:sldId id="278"/>
            <p14:sldId id="279"/>
            <p14:sldId id="280"/>
            <p14:sldId id="281"/>
            <p14:sldId id="282"/>
            <p14:sldId id="285"/>
            <p14:sldId id="283"/>
            <p14:sldId id="286"/>
            <p14:sldId id="287"/>
            <p14:sldId id="294"/>
            <p14:sldId id="288"/>
            <p14:sldId id="289"/>
            <p14:sldId id="295"/>
            <p14:sldId id="290"/>
            <p14:sldId id="296"/>
            <p14:sldId id="313"/>
            <p14:sldId id="309"/>
            <p14:sldId id="310"/>
            <p14:sldId id="298"/>
            <p14:sldId id="299"/>
            <p14:sldId id="300"/>
            <p14:sldId id="301"/>
            <p14:sldId id="302"/>
            <p14:sldId id="303"/>
            <p14:sldId id="304"/>
            <p14:sldId id="305"/>
            <p14:sldId id="306"/>
            <p14:sldId id="315"/>
            <p14:sldId id="31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76984" autoAdjust="0"/>
  </p:normalViewPr>
  <p:slideViewPr>
    <p:cSldViewPr snapToGrid="0">
      <p:cViewPr varScale="1">
        <p:scale>
          <a:sx n="83" d="100"/>
          <a:sy n="83" d="100"/>
        </p:scale>
        <p:origin x="24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43FBDE-A18E-417F-8E27-DA8540106087}" type="datetimeFigureOut">
              <a:rPr lang="en-US" smtClean="0"/>
              <a:t>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39D04C-3482-42EB-A2F9-5F4D62809A01}" type="slidenum">
              <a:rPr lang="en-US" smtClean="0"/>
              <a:t>‹#›</a:t>
            </a:fld>
            <a:endParaRPr lang="en-US"/>
          </a:p>
        </p:txBody>
      </p:sp>
    </p:spTree>
    <p:extLst>
      <p:ext uri="{BB962C8B-B14F-4D97-AF65-F5344CB8AC3E}">
        <p14:creationId xmlns:p14="http://schemas.microsoft.com/office/powerpoint/2010/main" val="266919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39D04C-3482-42EB-A2F9-5F4D62809A01}" type="slidenum">
              <a:rPr lang="en-US" smtClean="0"/>
              <a:t>2</a:t>
            </a:fld>
            <a:endParaRPr lang="en-US"/>
          </a:p>
        </p:txBody>
      </p:sp>
    </p:spTree>
    <p:extLst>
      <p:ext uri="{BB962C8B-B14F-4D97-AF65-F5344CB8AC3E}">
        <p14:creationId xmlns:p14="http://schemas.microsoft.com/office/powerpoint/2010/main" val="1921760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xover</a:t>
            </a:r>
            <a:r>
              <a:rPr lang="en-US" sz="1200" kern="1200" dirty="0">
                <a:solidFill>
                  <a:schemeClr val="tx1"/>
                </a:solidFill>
                <a:effectLst/>
                <a:latin typeface="+mn-lt"/>
                <a:ea typeface="+mn-ea"/>
                <a:cs typeface="+mn-cs"/>
              </a:rPr>
              <a:t> probability is interesting to look at as it shows that using too low or too high of value is not good. Too low and not enough of the search space is explored. Too high and the jumps between points in the search space are too large and the chance of finding the global optimum is lowered. The best value is 0.7 (70%) here. </a:t>
            </a:r>
          </a:p>
          <a:p>
            <a:endParaRPr lang="en-US" dirty="0"/>
          </a:p>
        </p:txBody>
      </p:sp>
      <p:sp>
        <p:nvSpPr>
          <p:cNvPr id="4" name="Slide Number Placeholder 3"/>
          <p:cNvSpPr>
            <a:spLocks noGrp="1"/>
          </p:cNvSpPr>
          <p:nvPr>
            <p:ph type="sldNum" sz="quarter" idx="5"/>
          </p:nvPr>
        </p:nvSpPr>
        <p:spPr/>
        <p:txBody>
          <a:bodyPr/>
          <a:lstStyle/>
          <a:p>
            <a:fld id="{6B39D04C-3482-42EB-A2F9-5F4D62809A01}" type="slidenum">
              <a:rPr lang="en-US" smtClean="0"/>
              <a:t>21</a:t>
            </a:fld>
            <a:endParaRPr lang="en-US"/>
          </a:p>
        </p:txBody>
      </p:sp>
    </p:spTree>
    <p:extLst>
      <p:ext uri="{BB962C8B-B14F-4D97-AF65-F5344CB8AC3E}">
        <p14:creationId xmlns:p14="http://schemas.microsoft.com/office/powerpoint/2010/main" val="157643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size of the tournaments and their results show that as more participants take part in a “game”, the better the final outcome of the fitness. More participants mean that there is a high chance that the parents are just the best parents as the selection of participants is random. At a tournament size of 30, almost certainly at least one of the participants in each game is the best parent. This means that this acts as a very strict selection, only picking non-best parents a small percentage. The best size is 30 participants.</a:t>
            </a:r>
          </a:p>
          <a:p>
            <a:endParaRPr lang="en-US" dirty="0"/>
          </a:p>
        </p:txBody>
      </p:sp>
      <p:sp>
        <p:nvSpPr>
          <p:cNvPr id="4" name="Slide Number Placeholder 3"/>
          <p:cNvSpPr>
            <a:spLocks noGrp="1"/>
          </p:cNvSpPr>
          <p:nvPr>
            <p:ph type="sldNum" sz="quarter" idx="5"/>
          </p:nvPr>
        </p:nvSpPr>
        <p:spPr/>
        <p:txBody>
          <a:bodyPr/>
          <a:lstStyle/>
          <a:p>
            <a:fld id="{6B39D04C-3482-42EB-A2F9-5F4D62809A01}" type="slidenum">
              <a:rPr lang="en-US" smtClean="0"/>
              <a:t>22</a:t>
            </a:fld>
            <a:endParaRPr lang="en-US"/>
          </a:p>
        </p:txBody>
      </p:sp>
    </p:spTree>
    <p:extLst>
      <p:ext uri="{BB962C8B-B14F-4D97-AF65-F5344CB8AC3E}">
        <p14:creationId xmlns:p14="http://schemas.microsoft.com/office/powerpoint/2010/main" val="3297093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From the results, it is very clear that n-queens is much more effective at finding a near-optimal solution from the beginning. With better initial values the algorithm is able to find better final results as well. The zoomed-in graph also shows that at 1000 generations, the hill-climbing algorithm is actually slightly worse than the random initialization</a:t>
            </a:r>
            <a:endParaRPr lang="en-US" dirty="0"/>
          </a:p>
        </p:txBody>
      </p:sp>
      <p:sp>
        <p:nvSpPr>
          <p:cNvPr id="4" name="Slide Number Placeholder 3"/>
          <p:cNvSpPr>
            <a:spLocks noGrp="1"/>
          </p:cNvSpPr>
          <p:nvPr>
            <p:ph type="sldNum" sz="quarter" idx="5"/>
          </p:nvPr>
        </p:nvSpPr>
        <p:spPr/>
        <p:txBody>
          <a:bodyPr/>
          <a:lstStyle/>
          <a:p>
            <a:fld id="{6B39D04C-3482-42EB-A2F9-5F4D62809A01}" type="slidenum">
              <a:rPr lang="en-US" smtClean="0"/>
              <a:t>24</a:t>
            </a:fld>
            <a:endParaRPr lang="en-US"/>
          </a:p>
        </p:txBody>
      </p:sp>
    </p:spTree>
    <p:extLst>
      <p:ext uri="{BB962C8B-B14F-4D97-AF65-F5344CB8AC3E}">
        <p14:creationId xmlns:p14="http://schemas.microsoft.com/office/powerpoint/2010/main" val="1726123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Testing different elitisms is interesting as it gives more insights on how many of the parents should be kept as offspring. More quality parents mean a better population but at the same time a population that is less diverse and therefore more likely to become stuck in a local optimum. From the results, elitism 1 and 2 are quite similar to elitism 2 a few fitness points better</a:t>
            </a:r>
            <a:endParaRPr lang="en-US" dirty="0"/>
          </a:p>
        </p:txBody>
      </p:sp>
      <p:sp>
        <p:nvSpPr>
          <p:cNvPr id="4" name="Slide Number Placeholder 3"/>
          <p:cNvSpPr>
            <a:spLocks noGrp="1"/>
          </p:cNvSpPr>
          <p:nvPr>
            <p:ph type="sldNum" sz="quarter" idx="5"/>
          </p:nvPr>
        </p:nvSpPr>
        <p:spPr/>
        <p:txBody>
          <a:bodyPr/>
          <a:lstStyle/>
          <a:p>
            <a:fld id="{6B39D04C-3482-42EB-A2F9-5F4D62809A01}" type="slidenum">
              <a:rPr lang="en-US" smtClean="0"/>
              <a:t>25</a:t>
            </a:fld>
            <a:endParaRPr lang="en-US"/>
          </a:p>
        </p:txBody>
      </p:sp>
    </p:spTree>
    <p:extLst>
      <p:ext uri="{BB962C8B-B14F-4D97-AF65-F5344CB8AC3E}">
        <p14:creationId xmlns:p14="http://schemas.microsoft.com/office/powerpoint/2010/main" val="3548428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39D04C-3482-42EB-A2F9-5F4D62809A01}" type="slidenum">
              <a:rPr lang="en-US" smtClean="0"/>
              <a:t>28</a:t>
            </a:fld>
            <a:endParaRPr lang="en-US"/>
          </a:p>
        </p:txBody>
      </p:sp>
    </p:spTree>
    <p:extLst>
      <p:ext uri="{BB962C8B-B14F-4D97-AF65-F5344CB8AC3E}">
        <p14:creationId xmlns:p14="http://schemas.microsoft.com/office/powerpoint/2010/main" val="1800506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39D04C-3482-42EB-A2F9-5F4D62809A01}" type="slidenum">
              <a:rPr lang="en-US" smtClean="0"/>
              <a:t>29</a:t>
            </a:fld>
            <a:endParaRPr lang="en-US"/>
          </a:p>
        </p:txBody>
      </p:sp>
    </p:spTree>
    <p:extLst>
      <p:ext uri="{BB962C8B-B14F-4D97-AF65-F5344CB8AC3E}">
        <p14:creationId xmlns:p14="http://schemas.microsoft.com/office/powerpoint/2010/main" val="4193502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39D04C-3482-42EB-A2F9-5F4D62809A01}" type="slidenum">
              <a:rPr lang="en-US" smtClean="0"/>
              <a:t>41</a:t>
            </a:fld>
            <a:endParaRPr lang="en-US"/>
          </a:p>
        </p:txBody>
      </p:sp>
    </p:spTree>
    <p:extLst>
      <p:ext uri="{BB962C8B-B14F-4D97-AF65-F5344CB8AC3E}">
        <p14:creationId xmlns:p14="http://schemas.microsoft.com/office/powerpoint/2010/main" val="6027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39D04C-3482-42EB-A2F9-5F4D62809A01}" type="slidenum">
              <a:rPr lang="en-US" smtClean="0"/>
              <a:t>42</a:t>
            </a:fld>
            <a:endParaRPr lang="en-US"/>
          </a:p>
        </p:txBody>
      </p:sp>
    </p:spTree>
    <p:extLst>
      <p:ext uri="{BB962C8B-B14F-4D97-AF65-F5344CB8AC3E}">
        <p14:creationId xmlns:p14="http://schemas.microsoft.com/office/powerpoint/2010/main" val="307962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algorithm always starts in the first city and selects the second by choosing an available city with the lowest distance. </a:t>
            </a:r>
          </a:p>
          <a:p>
            <a:endParaRPr lang="en-US" dirty="0"/>
          </a:p>
        </p:txBody>
      </p:sp>
      <p:sp>
        <p:nvSpPr>
          <p:cNvPr id="4" name="Slide Number Placeholder 3"/>
          <p:cNvSpPr>
            <a:spLocks noGrp="1"/>
          </p:cNvSpPr>
          <p:nvPr>
            <p:ph type="sldNum" sz="quarter" idx="5"/>
          </p:nvPr>
        </p:nvSpPr>
        <p:spPr/>
        <p:txBody>
          <a:bodyPr/>
          <a:lstStyle/>
          <a:p>
            <a:fld id="{6B39D04C-3482-42EB-A2F9-5F4D62809A01}" type="slidenum">
              <a:rPr lang="en-US" smtClean="0"/>
              <a:t>5</a:t>
            </a:fld>
            <a:endParaRPr lang="en-US"/>
          </a:p>
        </p:txBody>
      </p:sp>
    </p:spTree>
    <p:extLst>
      <p:ext uri="{BB962C8B-B14F-4D97-AF65-F5344CB8AC3E}">
        <p14:creationId xmlns:p14="http://schemas.microsoft.com/office/powerpoint/2010/main" val="27718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39D04C-3482-42EB-A2F9-5F4D62809A01}" type="slidenum">
              <a:rPr lang="en-US" smtClean="0"/>
              <a:t>13</a:t>
            </a:fld>
            <a:endParaRPr lang="en-US"/>
          </a:p>
        </p:txBody>
      </p:sp>
    </p:spTree>
    <p:extLst>
      <p:ext uri="{BB962C8B-B14F-4D97-AF65-F5344CB8AC3E}">
        <p14:creationId xmlns:p14="http://schemas.microsoft.com/office/powerpoint/2010/main" val="1146647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Plotting these 5 tests shows the change in the performance of tuning a single parameter. For initialization, the hill-climbing performs better than random but as the number of generations increases the distance between the two is diminishes</a:t>
            </a:r>
            <a:endParaRPr lang="en-US" dirty="0"/>
          </a:p>
        </p:txBody>
      </p:sp>
      <p:sp>
        <p:nvSpPr>
          <p:cNvPr id="4" name="Slide Number Placeholder 3"/>
          <p:cNvSpPr>
            <a:spLocks noGrp="1"/>
          </p:cNvSpPr>
          <p:nvPr>
            <p:ph type="sldNum" sz="quarter" idx="5"/>
          </p:nvPr>
        </p:nvSpPr>
        <p:spPr/>
        <p:txBody>
          <a:bodyPr/>
          <a:lstStyle/>
          <a:p>
            <a:fld id="{6B39D04C-3482-42EB-A2F9-5F4D62809A01}" type="slidenum">
              <a:rPr lang="en-US" smtClean="0"/>
              <a:t>14</a:t>
            </a:fld>
            <a:endParaRPr lang="en-US"/>
          </a:p>
        </p:txBody>
      </p:sp>
    </p:spTree>
    <p:extLst>
      <p:ext uri="{BB962C8B-B14F-4D97-AF65-F5344CB8AC3E}">
        <p14:creationId xmlns:p14="http://schemas.microsoft.com/office/powerpoint/2010/main" val="2104567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Next, the crossover (</a:t>
            </a:r>
            <a:r>
              <a:rPr lang="en-US" sz="1200" kern="1200" dirty="0" err="1">
                <a:solidFill>
                  <a:schemeClr val="tx1"/>
                </a:solidFill>
                <a:effectLst/>
                <a:latin typeface="+mn-lt"/>
                <a:ea typeface="+mn-ea"/>
                <a:cs typeface="+mn-cs"/>
              </a:rPr>
              <a:t>xover</a:t>
            </a:r>
            <a:r>
              <a:rPr lang="en-US" sz="1200" kern="1200" dirty="0">
                <a:solidFill>
                  <a:schemeClr val="tx1"/>
                </a:solidFill>
                <a:effectLst/>
                <a:latin typeface="+mn-lt"/>
                <a:ea typeface="+mn-ea"/>
                <a:cs typeface="+mn-cs"/>
              </a:rPr>
              <a:t>) types are compared with each other. Cycle </a:t>
            </a:r>
            <a:r>
              <a:rPr lang="en-US" sz="1200" kern="1200" dirty="0" err="1">
                <a:solidFill>
                  <a:schemeClr val="tx1"/>
                </a:solidFill>
                <a:effectLst/>
                <a:latin typeface="+mn-lt"/>
                <a:ea typeface="+mn-ea"/>
                <a:cs typeface="+mn-cs"/>
              </a:rPr>
              <a:t>xover</a:t>
            </a:r>
            <a:r>
              <a:rPr lang="en-US" sz="1200" kern="1200" dirty="0">
                <a:solidFill>
                  <a:schemeClr val="tx1"/>
                </a:solidFill>
                <a:effectLst/>
                <a:latin typeface="+mn-lt"/>
                <a:ea typeface="+mn-ea"/>
                <a:cs typeface="+mn-cs"/>
              </a:rPr>
              <a:t> is much worse than the other ones with edge </a:t>
            </a:r>
            <a:r>
              <a:rPr lang="en-US" sz="1200" kern="1200" dirty="0" err="1">
                <a:solidFill>
                  <a:schemeClr val="tx1"/>
                </a:solidFill>
                <a:effectLst/>
                <a:latin typeface="+mn-lt"/>
                <a:ea typeface="+mn-ea"/>
                <a:cs typeface="+mn-cs"/>
              </a:rPr>
              <a:t>xover</a:t>
            </a:r>
            <a:r>
              <a:rPr lang="en-US" sz="1200" kern="1200" dirty="0">
                <a:solidFill>
                  <a:schemeClr val="tx1"/>
                </a:solidFill>
                <a:effectLst/>
                <a:latin typeface="+mn-lt"/>
                <a:ea typeface="+mn-ea"/>
                <a:cs typeface="+mn-cs"/>
              </a:rPr>
              <a:t> being the best. One problem with edge is its runtime, with it performing only marginally better with a significant increase in runtime. This is a key tradeoff as one must determine whether time or performance is more important. If one has enough time for edge then running more generations could also be another possibility</a:t>
            </a:r>
            <a:endParaRPr lang="en-US" dirty="0"/>
          </a:p>
        </p:txBody>
      </p:sp>
      <p:sp>
        <p:nvSpPr>
          <p:cNvPr id="4" name="Slide Number Placeholder 3"/>
          <p:cNvSpPr>
            <a:spLocks noGrp="1"/>
          </p:cNvSpPr>
          <p:nvPr>
            <p:ph type="sldNum" sz="quarter" idx="5"/>
          </p:nvPr>
        </p:nvSpPr>
        <p:spPr/>
        <p:txBody>
          <a:bodyPr/>
          <a:lstStyle/>
          <a:p>
            <a:fld id="{6B39D04C-3482-42EB-A2F9-5F4D62809A01}" type="slidenum">
              <a:rPr lang="en-US" smtClean="0"/>
              <a:t>15</a:t>
            </a:fld>
            <a:endParaRPr lang="en-US"/>
          </a:p>
        </p:txBody>
      </p:sp>
    </p:spTree>
    <p:extLst>
      <p:ext uri="{BB962C8B-B14F-4D97-AF65-F5344CB8AC3E}">
        <p14:creationId xmlns:p14="http://schemas.microsoft.com/office/powerpoint/2010/main" val="3285510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mutations are a good example of how big a difference one parameter can make. The inversion and insert mutations are nearly identical, but swap and scramble are significantly worse. Scramble breaks too many points at once and therefore acts more as a </a:t>
            </a:r>
            <a:r>
              <a:rPr lang="en-US" sz="1200" kern="1200" dirty="0" err="1">
                <a:solidFill>
                  <a:schemeClr val="tx1"/>
                </a:solidFill>
                <a:effectLst/>
                <a:latin typeface="+mn-lt"/>
                <a:ea typeface="+mn-ea"/>
                <a:cs typeface="+mn-cs"/>
              </a:rPr>
              <a:t>xover</a:t>
            </a:r>
            <a:r>
              <a:rPr lang="en-US" sz="1200" kern="1200" dirty="0">
                <a:solidFill>
                  <a:schemeClr val="tx1"/>
                </a:solidFill>
                <a:effectLst/>
                <a:latin typeface="+mn-lt"/>
                <a:ea typeface="+mn-ea"/>
                <a:cs typeface="+mn-cs"/>
              </a:rPr>
              <a:t> than a mutation. Breaking the fewest number of existing connections is the most effective and the results for inversion show this.</a:t>
            </a:r>
            <a:endParaRPr lang="en-US" dirty="0"/>
          </a:p>
        </p:txBody>
      </p:sp>
      <p:sp>
        <p:nvSpPr>
          <p:cNvPr id="4" name="Slide Number Placeholder 3"/>
          <p:cNvSpPr>
            <a:spLocks noGrp="1"/>
          </p:cNvSpPr>
          <p:nvPr>
            <p:ph type="sldNum" sz="quarter" idx="5"/>
          </p:nvPr>
        </p:nvSpPr>
        <p:spPr/>
        <p:txBody>
          <a:bodyPr/>
          <a:lstStyle/>
          <a:p>
            <a:fld id="{6B39D04C-3482-42EB-A2F9-5F4D62809A01}" type="slidenum">
              <a:rPr lang="en-US" smtClean="0"/>
              <a:t>16</a:t>
            </a:fld>
            <a:endParaRPr lang="en-US"/>
          </a:p>
        </p:txBody>
      </p:sp>
    </p:spTree>
    <p:extLst>
      <p:ext uri="{BB962C8B-B14F-4D97-AF65-F5344CB8AC3E}">
        <p14:creationId xmlns:p14="http://schemas.microsoft.com/office/powerpoint/2010/main" val="2462327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choice of parent selection is quite important as it picks which parents are of high enough quality to </a:t>
            </a:r>
            <a:r>
              <a:rPr lang="en-US" sz="1200" kern="1200" dirty="0" err="1">
                <a:solidFill>
                  <a:schemeClr val="tx1"/>
                </a:solidFill>
                <a:effectLst/>
                <a:latin typeface="+mn-lt"/>
                <a:ea typeface="+mn-ea"/>
                <a:cs typeface="+mn-cs"/>
              </a:rPr>
              <a:t>xover</a:t>
            </a:r>
            <a:r>
              <a:rPr lang="en-US" sz="1200" kern="1200" dirty="0">
                <a:solidFill>
                  <a:schemeClr val="tx1"/>
                </a:solidFill>
                <a:effectLst/>
                <a:latin typeface="+mn-lt"/>
                <a:ea typeface="+mn-ea"/>
                <a:cs typeface="+mn-cs"/>
              </a:rPr>
              <a:t> and mutate. The choice here is quite obvious as tournament converges much quicker than roulette. The range of final value is also minimized which means that any single run will be closer to the average.</a:t>
            </a:r>
          </a:p>
          <a:p>
            <a:endParaRPr lang="en-US" dirty="0"/>
          </a:p>
        </p:txBody>
      </p:sp>
      <p:sp>
        <p:nvSpPr>
          <p:cNvPr id="4" name="Slide Number Placeholder 3"/>
          <p:cNvSpPr>
            <a:spLocks noGrp="1"/>
          </p:cNvSpPr>
          <p:nvPr>
            <p:ph type="sldNum" sz="quarter" idx="5"/>
          </p:nvPr>
        </p:nvSpPr>
        <p:spPr/>
        <p:txBody>
          <a:bodyPr/>
          <a:lstStyle/>
          <a:p>
            <a:fld id="{6B39D04C-3482-42EB-A2F9-5F4D62809A01}" type="slidenum">
              <a:rPr lang="en-US" smtClean="0"/>
              <a:t>17</a:t>
            </a:fld>
            <a:endParaRPr lang="en-US"/>
          </a:p>
        </p:txBody>
      </p:sp>
    </p:spTree>
    <p:extLst>
      <p:ext uri="{BB962C8B-B14F-4D97-AF65-F5344CB8AC3E}">
        <p14:creationId xmlns:p14="http://schemas.microsoft.com/office/powerpoint/2010/main" val="2135180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idea of elitism is also important to test as it decides whether or not to keep the best values between runs. As can be seen, not using elitism (standard) not only is worse than elitism but it also can increase (worsen) the fitness over time. The range of values produced by using it is also much larger.</a:t>
            </a:r>
          </a:p>
          <a:p>
            <a:endParaRPr lang="en-US" dirty="0"/>
          </a:p>
        </p:txBody>
      </p:sp>
      <p:sp>
        <p:nvSpPr>
          <p:cNvPr id="4" name="Slide Number Placeholder 3"/>
          <p:cNvSpPr>
            <a:spLocks noGrp="1"/>
          </p:cNvSpPr>
          <p:nvPr>
            <p:ph type="sldNum" sz="quarter" idx="5"/>
          </p:nvPr>
        </p:nvSpPr>
        <p:spPr/>
        <p:txBody>
          <a:bodyPr/>
          <a:lstStyle/>
          <a:p>
            <a:fld id="{6B39D04C-3482-42EB-A2F9-5F4D62809A01}" type="slidenum">
              <a:rPr lang="en-US" smtClean="0"/>
              <a:t>18</a:t>
            </a:fld>
            <a:endParaRPr lang="en-US"/>
          </a:p>
        </p:txBody>
      </p:sp>
    </p:spTree>
    <p:extLst>
      <p:ext uri="{BB962C8B-B14F-4D97-AF65-F5344CB8AC3E}">
        <p14:creationId xmlns:p14="http://schemas.microsoft.com/office/powerpoint/2010/main" val="3560241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Increasing the mutation probability should allow the algorithm to search more of the neighborhood of the population. Therefore, it is interesting that the results show that a 100% probability of mutation is not the best. 70% is the best here with 100% being the worst.</a:t>
            </a:r>
          </a:p>
          <a:p>
            <a:endParaRPr lang="en-US" dirty="0"/>
          </a:p>
        </p:txBody>
      </p:sp>
      <p:sp>
        <p:nvSpPr>
          <p:cNvPr id="4" name="Slide Number Placeholder 3"/>
          <p:cNvSpPr>
            <a:spLocks noGrp="1"/>
          </p:cNvSpPr>
          <p:nvPr>
            <p:ph type="sldNum" sz="quarter" idx="5"/>
          </p:nvPr>
        </p:nvSpPr>
        <p:spPr/>
        <p:txBody>
          <a:bodyPr/>
          <a:lstStyle/>
          <a:p>
            <a:fld id="{6B39D04C-3482-42EB-A2F9-5F4D62809A01}" type="slidenum">
              <a:rPr lang="en-US" smtClean="0"/>
              <a:t>20</a:t>
            </a:fld>
            <a:endParaRPr lang="en-US"/>
          </a:p>
        </p:txBody>
      </p:sp>
    </p:spTree>
    <p:extLst>
      <p:ext uri="{BB962C8B-B14F-4D97-AF65-F5344CB8AC3E}">
        <p14:creationId xmlns:p14="http://schemas.microsoft.com/office/powerpoint/2010/main" val="2427397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620B0-F5FE-4273-ACDD-52A3925066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CF8160-7D31-4802-9354-968E8B218F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90C831-F0E9-405C-B146-7173652DED0B}"/>
              </a:ext>
            </a:extLst>
          </p:cNvPr>
          <p:cNvSpPr>
            <a:spLocks noGrp="1"/>
          </p:cNvSpPr>
          <p:nvPr>
            <p:ph type="dt" sz="half" idx="10"/>
          </p:nvPr>
        </p:nvSpPr>
        <p:spPr/>
        <p:txBody>
          <a:bodyPr/>
          <a:lstStyle/>
          <a:p>
            <a:fld id="{2B15A002-15E7-4752-B74D-60694E19EA45}" type="datetimeFigureOut">
              <a:rPr lang="en-US" smtClean="0"/>
              <a:t>1/8/2020</a:t>
            </a:fld>
            <a:endParaRPr lang="en-US"/>
          </a:p>
        </p:txBody>
      </p:sp>
      <p:sp>
        <p:nvSpPr>
          <p:cNvPr id="5" name="Footer Placeholder 4">
            <a:extLst>
              <a:ext uri="{FF2B5EF4-FFF2-40B4-BE49-F238E27FC236}">
                <a16:creationId xmlns:a16="http://schemas.microsoft.com/office/drawing/2014/main" id="{86297984-2C68-4199-AB31-8D3BC013A3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D0BB5-0B16-419D-BD60-20D848D18456}"/>
              </a:ext>
            </a:extLst>
          </p:cNvPr>
          <p:cNvSpPr>
            <a:spLocks noGrp="1"/>
          </p:cNvSpPr>
          <p:nvPr>
            <p:ph type="sldNum" sz="quarter" idx="12"/>
          </p:nvPr>
        </p:nvSpPr>
        <p:spPr/>
        <p:txBody>
          <a:bodyPr/>
          <a:lstStyle/>
          <a:p>
            <a:fld id="{5F2EDEB6-BCA0-4911-9781-7F57D243B527}" type="slidenum">
              <a:rPr lang="en-US" smtClean="0"/>
              <a:t>‹#›</a:t>
            </a:fld>
            <a:endParaRPr lang="en-US"/>
          </a:p>
        </p:txBody>
      </p:sp>
    </p:spTree>
    <p:extLst>
      <p:ext uri="{BB962C8B-B14F-4D97-AF65-F5344CB8AC3E}">
        <p14:creationId xmlns:p14="http://schemas.microsoft.com/office/powerpoint/2010/main" val="938998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A4131-7CD8-4DCE-BD7D-6C1B6981C9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F6F944-50C1-4D88-91E6-4C163D261E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03CD8F-523D-42B8-9109-8D1533971593}"/>
              </a:ext>
            </a:extLst>
          </p:cNvPr>
          <p:cNvSpPr>
            <a:spLocks noGrp="1"/>
          </p:cNvSpPr>
          <p:nvPr>
            <p:ph type="dt" sz="half" idx="10"/>
          </p:nvPr>
        </p:nvSpPr>
        <p:spPr/>
        <p:txBody>
          <a:bodyPr/>
          <a:lstStyle/>
          <a:p>
            <a:fld id="{2B15A002-15E7-4752-B74D-60694E19EA45}" type="datetimeFigureOut">
              <a:rPr lang="en-US" smtClean="0"/>
              <a:t>1/8/2020</a:t>
            </a:fld>
            <a:endParaRPr lang="en-US"/>
          </a:p>
        </p:txBody>
      </p:sp>
      <p:sp>
        <p:nvSpPr>
          <p:cNvPr id="5" name="Footer Placeholder 4">
            <a:extLst>
              <a:ext uri="{FF2B5EF4-FFF2-40B4-BE49-F238E27FC236}">
                <a16:creationId xmlns:a16="http://schemas.microsoft.com/office/drawing/2014/main" id="{D07E2A2F-9257-4D07-B627-0C7F911806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423058-ACD4-4744-B312-111B2CFF8B1B}"/>
              </a:ext>
            </a:extLst>
          </p:cNvPr>
          <p:cNvSpPr>
            <a:spLocks noGrp="1"/>
          </p:cNvSpPr>
          <p:nvPr>
            <p:ph type="sldNum" sz="quarter" idx="12"/>
          </p:nvPr>
        </p:nvSpPr>
        <p:spPr/>
        <p:txBody>
          <a:bodyPr/>
          <a:lstStyle/>
          <a:p>
            <a:fld id="{5F2EDEB6-BCA0-4911-9781-7F57D243B527}" type="slidenum">
              <a:rPr lang="en-US" smtClean="0"/>
              <a:t>‹#›</a:t>
            </a:fld>
            <a:endParaRPr lang="en-US"/>
          </a:p>
        </p:txBody>
      </p:sp>
    </p:spTree>
    <p:extLst>
      <p:ext uri="{BB962C8B-B14F-4D97-AF65-F5344CB8AC3E}">
        <p14:creationId xmlns:p14="http://schemas.microsoft.com/office/powerpoint/2010/main" val="3044110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BE8689-2446-420C-A1E3-AB15DB60A8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F0AFB2-4FE8-4CB5-A3E9-A4028BD1BA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5092D0-D2A9-4919-8A91-D5A56005D9C0}"/>
              </a:ext>
            </a:extLst>
          </p:cNvPr>
          <p:cNvSpPr>
            <a:spLocks noGrp="1"/>
          </p:cNvSpPr>
          <p:nvPr>
            <p:ph type="dt" sz="half" idx="10"/>
          </p:nvPr>
        </p:nvSpPr>
        <p:spPr/>
        <p:txBody>
          <a:bodyPr/>
          <a:lstStyle/>
          <a:p>
            <a:fld id="{2B15A002-15E7-4752-B74D-60694E19EA45}" type="datetimeFigureOut">
              <a:rPr lang="en-US" smtClean="0"/>
              <a:t>1/8/2020</a:t>
            </a:fld>
            <a:endParaRPr lang="en-US"/>
          </a:p>
        </p:txBody>
      </p:sp>
      <p:sp>
        <p:nvSpPr>
          <p:cNvPr id="5" name="Footer Placeholder 4">
            <a:extLst>
              <a:ext uri="{FF2B5EF4-FFF2-40B4-BE49-F238E27FC236}">
                <a16:creationId xmlns:a16="http://schemas.microsoft.com/office/drawing/2014/main" id="{07E70B11-D76C-4263-93D6-2C1FD8D334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40FCE-A3CE-4472-B461-B764C01C2B03}"/>
              </a:ext>
            </a:extLst>
          </p:cNvPr>
          <p:cNvSpPr>
            <a:spLocks noGrp="1"/>
          </p:cNvSpPr>
          <p:nvPr>
            <p:ph type="sldNum" sz="quarter" idx="12"/>
          </p:nvPr>
        </p:nvSpPr>
        <p:spPr/>
        <p:txBody>
          <a:bodyPr/>
          <a:lstStyle/>
          <a:p>
            <a:fld id="{5F2EDEB6-BCA0-4911-9781-7F57D243B527}" type="slidenum">
              <a:rPr lang="en-US" smtClean="0"/>
              <a:t>‹#›</a:t>
            </a:fld>
            <a:endParaRPr lang="en-US"/>
          </a:p>
        </p:txBody>
      </p:sp>
    </p:spTree>
    <p:extLst>
      <p:ext uri="{BB962C8B-B14F-4D97-AF65-F5344CB8AC3E}">
        <p14:creationId xmlns:p14="http://schemas.microsoft.com/office/powerpoint/2010/main" val="3175480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DAA98-72E3-4644-BBF5-737110F2C2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FD3ABE-A8EE-4739-BC7D-A05E812407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F1EB9-F0B2-4296-BE7F-A76F5952268B}"/>
              </a:ext>
            </a:extLst>
          </p:cNvPr>
          <p:cNvSpPr>
            <a:spLocks noGrp="1"/>
          </p:cNvSpPr>
          <p:nvPr>
            <p:ph type="dt" sz="half" idx="10"/>
          </p:nvPr>
        </p:nvSpPr>
        <p:spPr/>
        <p:txBody>
          <a:bodyPr/>
          <a:lstStyle/>
          <a:p>
            <a:fld id="{2B15A002-15E7-4752-B74D-60694E19EA45}" type="datetimeFigureOut">
              <a:rPr lang="en-US" smtClean="0"/>
              <a:t>1/8/2020</a:t>
            </a:fld>
            <a:endParaRPr lang="en-US"/>
          </a:p>
        </p:txBody>
      </p:sp>
      <p:sp>
        <p:nvSpPr>
          <p:cNvPr id="5" name="Footer Placeholder 4">
            <a:extLst>
              <a:ext uri="{FF2B5EF4-FFF2-40B4-BE49-F238E27FC236}">
                <a16:creationId xmlns:a16="http://schemas.microsoft.com/office/drawing/2014/main" id="{EBA52897-8A63-43D0-B2E8-B83E356ADC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D6270-56C9-4FEE-975B-A968F95B76BB}"/>
              </a:ext>
            </a:extLst>
          </p:cNvPr>
          <p:cNvSpPr>
            <a:spLocks noGrp="1"/>
          </p:cNvSpPr>
          <p:nvPr>
            <p:ph type="sldNum" sz="quarter" idx="12"/>
          </p:nvPr>
        </p:nvSpPr>
        <p:spPr/>
        <p:txBody>
          <a:bodyPr/>
          <a:lstStyle/>
          <a:p>
            <a:fld id="{5F2EDEB6-BCA0-4911-9781-7F57D243B527}" type="slidenum">
              <a:rPr lang="en-US" smtClean="0"/>
              <a:t>‹#›</a:t>
            </a:fld>
            <a:endParaRPr lang="en-US"/>
          </a:p>
        </p:txBody>
      </p:sp>
    </p:spTree>
    <p:extLst>
      <p:ext uri="{BB962C8B-B14F-4D97-AF65-F5344CB8AC3E}">
        <p14:creationId xmlns:p14="http://schemas.microsoft.com/office/powerpoint/2010/main" val="727366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B4601-9E27-406C-86B5-3A669C4AE4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043B83-A07F-4545-9A64-9AC8756AA8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C67C10-981C-4A17-9778-0898B3FDCA3F}"/>
              </a:ext>
            </a:extLst>
          </p:cNvPr>
          <p:cNvSpPr>
            <a:spLocks noGrp="1"/>
          </p:cNvSpPr>
          <p:nvPr>
            <p:ph type="dt" sz="half" idx="10"/>
          </p:nvPr>
        </p:nvSpPr>
        <p:spPr/>
        <p:txBody>
          <a:bodyPr/>
          <a:lstStyle/>
          <a:p>
            <a:fld id="{2B15A002-15E7-4752-B74D-60694E19EA45}" type="datetimeFigureOut">
              <a:rPr lang="en-US" smtClean="0"/>
              <a:t>1/8/2020</a:t>
            </a:fld>
            <a:endParaRPr lang="en-US"/>
          </a:p>
        </p:txBody>
      </p:sp>
      <p:sp>
        <p:nvSpPr>
          <p:cNvPr id="5" name="Footer Placeholder 4">
            <a:extLst>
              <a:ext uri="{FF2B5EF4-FFF2-40B4-BE49-F238E27FC236}">
                <a16:creationId xmlns:a16="http://schemas.microsoft.com/office/drawing/2014/main" id="{CDAAAB80-5D65-4357-BC92-E6C5B6100D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3DFAF6-109F-4AFA-8E13-298AEB1A89FE}"/>
              </a:ext>
            </a:extLst>
          </p:cNvPr>
          <p:cNvSpPr>
            <a:spLocks noGrp="1"/>
          </p:cNvSpPr>
          <p:nvPr>
            <p:ph type="sldNum" sz="quarter" idx="12"/>
          </p:nvPr>
        </p:nvSpPr>
        <p:spPr/>
        <p:txBody>
          <a:bodyPr/>
          <a:lstStyle/>
          <a:p>
            <a:fld id="{5F2EDEB6-BCA0-4911-9781-7F57D243B527}" type="slidenum">
              <a:rPr lang="en-US" smtClean="0"/>
              <a:t>‹#›</a:t>
            </a:fld>
            <a:endParaRPr lang="en-US"/>
          </a:p>
        </p:txBody>
      </p:sp>
    </p:spTree>
    <p:extLst>
      <p:ext uri="{BB962C8B-B14F-4D97-AF65-F5344CB8AC3E}">
        <p14:creationId xmlns:p14="http://schemas.microsoft.com/office/powerpoint/2010/main" val="3286585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6F413-2777-4253-A59B-43B5B0B34A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78BE58-9EDB-43F4-AD20-1D8DB38061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64FF64-7B02-405F-9D90-CA130BC1F0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7897EF-E6DB-4B68-A2B2-D66ABA2B7AD5}"/>
              </a:ext>
            </a:extLst>
          </p:cNvPr>
          <p:cNvSpPr>
            <a:spLocks noGrp="1"/>
          </p:cNvSpPr>
          <p:nvPr>
            <p:ph type="dt" sz="half" idx="10"/>
          </p:nvPr>
        </p:nvSpPr>
        <p:spPr/>
        <p:txBody>
          <a:bodyPr/>
          <a:lstStyle/>
          <a:p>
            <a:fld id="{2B15A002-15E7-4752-B74D-60694E19EA45}" type="datetimeFigureOut">
              <a:rPr lang="en-US" smtClean="0"/>
              <a:t>1/8/2020</a:t>
            </a:fld>
            <a:endParaRPr lang="en-US"/>
          </a:p>
        </p:txBody>
      </p:sp>
      <p:sp>
        <p:nvSpPr>
          <p:cNvPr id="6" name="Footer Placeholder 5">
            <a:extLst>
              <a:ext uri="{FF2B5EF4-FFF2-40B4-BE49-F238E27FC236}">
                <a16:creationId xmlns:a16="http://schemas.microsoft.com/office/drawing/2014/main" id="{80B36B49-594F-4179-B1BF-70B77052D8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F5C215-6C2B-49E4-A5B7-8A83B14F0312}"/>
              </a:ext>
            </a:extLst>
          </p:cNvPr>
          <p:cNvSpPr>
            <a:spLocks noGrp="1"/>
          </p:cNvSpPr>
          <p:nvPr>
            <p:ph type="sldNum" sz="quarter" idx="12"/>
          </p:nvPr>
        </p:nvSpPr>
        <p:spPr/>
        <p:txBody>
          <a:bodyPr/>
          <a:lstStyle/>
          <a:p>
            <a:fld id="{5F2EDEB6-BCA0-4911-9781-7F57D243B527}" type="slidenum">
              <a:rPr lang="en-US" smtClean="0"/>
              <a:t>‹#›</a:t>
            </a:fld>
            <a:endParaRPr lang="en-US"/>
          </a:p>
        </p:txBody>
      </p:sp>
    </p:spTree>
    <p:extLst>
      <p:ext uri="{BB962C8B-B14F-4D97-AF65-F5344CB8AC3E}">
        <p14:creationId xmlns:p14="http://schemas.microsoft.com/office/powerpoint/2010/main" val="3620809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00648-9840-478D-AD57-E79F2187BC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ED7B8E-5830-4376-920E-FDBEAB4B78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652C57-EE93-4655-9BCA-90EA90EBC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E9CD9B-A72E-4D0A-A08E-89CC7AD0F9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464E80-5CEB-451F-B49B-DFA6135935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8332C7-66B8-477C-9FE2-2A08BEC52B1B}"/>
              </a:ext>
            </a:extLst>
          </p:cNvPr>
          <p:cNvSpPr>
            <a:spLocks noGrp="1"/>
          </p:cNvSpPr>
          <p:nvPr>
            <p:ph type="dt" sz="half" idx="10"/>
          </p:nvPr>
        </p:nvSpPr>
        <p:spPr/>
        <p:txBody>
          <a:bodyPr/>
          <a:lstStyle/>
          <a:p>
            <a:fld id="{2B15A002-15E7-4752-B74D-60694E19EA45}" type="datetimeFigureOut">
              <a:rPr lang="en-US" smtClean="0"/>
              <a:t>1/8/2020</a:t>
            </a:fld>
            <a:endParaRPr lang="en-US"/>
          </a:p>
        </p:txBody>
      </p:sp>
      <p:sp>
        <p:nvSpPr>
          <p:cNvPr id="8" name="Footer Placeholder 7">
            <a:extLst>
              <a:ext uri="{FF2B5EF4-FFF2-40B4-BE49-F238E27FC236}">
                <a16:creationId xmlns:a16="http://schemas.microsoft.com/office/drawing/2014/main" id="{69B33F73-A0CC-4685-9E37-BC4792DF16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6D54C2-640B-4AAB-93C1-B9C1E74052F2}"/>
              </a:ext>
            </a:extLst>
          </p:cNvPr>
          <p:cNvSpPr>
            <a:spLocks noGrp="1"/>
          </p:cNvSpPr>
          <p:nvPr>
            <p:ph type="sldNum" sz="quarter" idx="12"/>
          </p:nvPr>
        </p:nvSpPr>
        <p:spPr/>
        <p:txBody>
          <a:bodyPr/>
          <a:lstStyle/>
          <a:p>
            <a:fld id="{5F2EDEB6-BCA0-4911-9781-7F57D243B527}" type="slidenum">
              <a:rPr lang="en-US" smtClean="0"/>
              <a:t>‹#›</a:t>
            </a:fld>
            <a:endParaRPr lang="en-US"/>
          </a:p>
        </p:txBody>
      </p:sp>
    </p:spTree>
    <p:extLst>
      <p:ext uri="{BB962C8B-B14F-4D97-AF65-F5344CB8AC3E}">
        <p14:creationId xmlns:p14="http://schemas.microsoft.com/office/powerpoint/2010/main" val="527469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4C250-767E-40D0-8972-B016E2D100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6E07B8-D45E-4E40-8C8C-DB99976D2341}"/>
              </a:ext>
            </a:extLst>
          </p:cNvPr>
          <p:cNvSpPr>
            <a:spLocks noGrp="1"/>
          </p:cNvSpPr>
          <p:nvPr>
            <p:ph type="dt" sz="half" idx="10"/>
          </p:nvPr>
        </p:nvSpPr>
        <p:spPr/>
        <p:txBody>
          <a:bodyPr/>
          <a:lstStyle/>
          <a:p>
            <a:fld id="{2B15A002-15E7-4752-B74D-60694E19EA45}" type="datetimeFigureOut">
              <a:rPr lang="en-US" smtClean="0"/>
              <a:t>1/8/2020</a:t>
            </a:fld>
            <a:endParaRPr lang="en-US"/>
          </a:p>
        </p:txBody>
      </p:sp>
      <p:sp>
        <p:nvSpPr>
          <p:cNvPr id="4" name="Footer Placeholder 3">
            <a:extLst>
              <a:ext uri="{FF2B5EF4-FFF2-40B4-BE49-F238E27FC236}">
                <a16:creationId xmlns:a16="http://schemas.microsoft.com/office/drawing/2014/main" id="{F00E53AB-F427-44FB-8921-36EC38AD8D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23296E-3772-4DDA-B8A4-4F4A60327C88}"/>
              </a:ext>
            </a:extLst>
          </p:cNvPr>
          <p:cNvSpPr>
            <a:spLocks noGrp="1"/>
          </p:cNvSpPr>
          <p:nvPr>
            <p:ph type="sldNum" sz="quarter" idx="12"/>
          </p:nvPr>
        </p:nvSpPr>
        <p:spPr/>
        <p:txBody>
          <a:bodyPr/>
          <a:lstStyle/>
          <a:p>
            <a:fld id="{5F2EDEB6-BCA0-4911-9781-7F57D243B527}" type="slidenum">
              <a:rPr lang="en-US" smtClean="0"/>
              <a:t>‹#›</a:t>
            </a:fld>
            <a:endParaRPr lang="en-US"/>
          </a:p>
        </p:txBody>
      </p:sp>
    </p:spTree>
    <p:extLst>
      <p:ext uri="{BB962C8B-B14F-4D97-AF65-F5344CB8AC3E}">
        <p14:creationId xmlns:p14="http://schemas.microsoft.com/office/powerpoint/2010/main" val="1686244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CED37E-EFE1-48FD-AA88-438F2BA8ABEA}"/>
              </a:ext>
            </a:extLst>
          </p:cNvPr>
          <p:cNvSpPr>
            <a:spLocks noGrp="1"/>
          </p:cNvSpPr>
          <p:nvPr>
            <p:ph type="dt" sz="half" idx="10"/>
          </p:nvPr>
        </p:nvSpPr>
        <p:spPr/>
        <p:txBody>
          <a:bodyPr/>
          <a:lstStyle/>
          <a:p>
            <a:fld id="{2B15A002-15E7-4752-B74D-60694E19EA45}" type="datetimeFigureOut">
              <a:rPr lang="en-US" smtClean="0"/>
              <a:t>1/8/2020</a:t>
            </a:fld>
            <a:endParaRPr lang="en-US"/>
          </a:p>
        </p:txBody>
      </p:sp>
      <p:sp>
        <p:nvSpPr>
          <p:cNvPr id="3" name="Footer Placeholder 2">
            <a:extLst>
              <a:ext uri="{FF2B5EF4-FFF2-40B4-BE49-F238E27FC236}">
                <a16:creationId xmlns:a16="http://schemas.microsoft.com/office/drawing/2014/main" id="{C3B0C5B9-F89B-444F-AA52-4FAA520A60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7A5202-C6F0-4763-8609-B43A151F4451}"/>
              </a:ext>
            </a:extLst>
          </p:cNvPr>
          <p:cNvSpPr>
            <a:spLocks noGrp="1"/>
          </p:cNvSpPr>
          <p:nvPr>
            <p:ph type="sldNum" sz="quarter" idx="12"/>
          </p:nvPr>
        </p:nvSpPr>
        <p:spPr/>
        <p:txBody>
          <a:bodyPr/>
          <a:lstStyle/>
          <a:p>
            <a:fld id="{5F2EDEB6-BCA0-4911-9781-7F57D243B527}" type="slidenum">
              <a:rPr lang="en-US" smtClean="0"/>
              <a:t>‹#›</a:t>
            </a:fld>
            <a:endParaRPr lang="en-US"/>
          </a:p>
        </p:txBody>
      </p:sp>
    </p:spTree>
    <p:extLst>
      <p:ext uri="{BB962C8B-B14F-4D97-AF65-F5344CB8AC3E}">
        <p14:creationId xmlns:p14="http://schemas.microsoft.com/office/powerpoint/2010/main" val="995407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17233-A154-4FFC-9BC5-F89A2645F8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5ADA7E-DD57-4E0F-9436-4B38D31357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58B01D-D8F1-45C3-BC8D-D49459585C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6062B1-7817-4E3A-A8A6-B87930171ABF}"/>
              </a:ext>
            </a:extLst>
          </p:cNvPr>
          <p:cNvSpPr>
            <a:spLocks noGrp="1"/>
          </p:cNvSpPr>
          <p:nvPr>
            <p:ph type="dt" sz="half" idx="10"/>
          </p:nvPr>
        </p:nvSpPr>
        <p:spPr/>
        <p:txBody>
          <a:bodyPr/>
          <a:lstStyle/>
          <a:p>
            <a:fld id="{2B15A002-15E7-4752-B74D-60694E19EA45}" type="datetimeFigureOut">
              <a:rPr lang="en-US" smtClean="0"/>
              <a:t>1/8/2020</a:t>
            </a:fld>
            <a:endParaRPr lang="en-US"/>
          </a:p>
        </p:txBody>
      </p:sp>
      <p:sp>
        <p:nvSpPr>
          <p:cNvPr id="6" name="Footer Placeholder 5">
            <a:extLst>
              <a:ext uri="{FF2B5EF4-FFF2-40B4-BE49-F238E27FC236}">
                <a16:creationId xmlns:a16="http://schemas.microsoft.com/office/drawing/2014/main" id="{3A43FABB-06C7-4C77-B6C8-AD495AB6C6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89E8E-A3DF-44F5-9A8F-E88C40DC4525}"/>
              </a:ext>
            </a:extLst>
          </p:cNvPr>
          <p:cNvSpPr>
            <a:spLocks noGrp="1"/>
          </p:cNvSpPr>
          <p:nvPr>
            <p:ph type="sldNum" sz="quarter" idx="12"/>
          </p:nvPr>
        </p:nvSpPr>
        <p:spPr/>
        <p:txBody>
          <a:bodyPr/>
          <a:lstStyle/>
          <a:p>
            <a:fld id="{5F2EDEB6-BCA0-4911-9781-7F57D243B527}" type="slidenum">
              <a:rPr lang="en-US" smtClean="0"/>
              <a:t>‹#›</a:t>
            </a:fld>
            <a:endParaRPr lang="en-US"/>
          </a:p>
        </p:txBody>
      </p:sp>
    </p:spTree>
    <p:extLst>
      <p:ext uri="{BB962C8B-B14F-4D97-AF65-F5344CB8AC3E}">
        <p14:creationId xmlns:p14="http://schemas.microsoft.com/office/powerpoint/2010/main" val="1635391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57942-27DE-4EB7-80C5-7A499C5BA7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400E0F-1420-4486-8696-C1DD47E9B5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D4510D-0A23-4527-95B9-4D6387A5F3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9CD5E5-D4F8-49AB-8869-ECF2F6886A16}"/>
              </a:ext>
            </a:extLst>
          </p:cNvPr>
          <p:cNvSpPr>
            <a:spLocks noGrp="1"/>
          </p:cNvSpPr>
          <p:nvPr>
            <p:ph type="dt" sz="half" idx="10"/>
          </p:nvPr>
        </p:nvSpPr>
        <p:spPr/>
        <p:txBody>
          <a:bodyPr/>
          <a:lstStyle/>
          <a:p>
            <a:fld id="{2B15A002-15E7-4752-B74D-60694E19EA45}" type="datetimeFigureOut">
              <a:rPr lang="en-US" smtClean="0"/>
              <a:t>1/8/2020</a:t>
            </a:fld>
            <a:endParaRPr lang="en-US"/>
          </a:p>
        </p:txBody>
      </p:sp>
      <p:sp>
        <p:nvSpPr>
          <p:cNvPr id="6" name="Footer Placeholder 5">
            <a:extLst>
              <a:ext uri="{FF2B5EF4-FFF2-40B4-BE49-F238E27FC236}">
                <a16:creationId xmlns:a16="http://schemas.microsoft.com/office/drawing/2014/main" id="{1F81D94F-7415-439C-A39F-1453B9BE1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50FB86-BAC2-481D-A2AA-46D20B4F9078}"/>
              </a:ext>
            </a:extLst>
          </p:cNvPr>
          <p:cNvSpPr>
            <a:spLocks noGrp="1"/>
          </p:cNvSpPr>
          <p:nvPr>
            <p:ph type="sldNum" sz="quarter" idx="12"/>
          </p:nvPr>
        </p:nvSpPr>
        <p:spPr/>
        <p:txBody>
          <a:bodyPr/>
          <a:lstStyle/>
          <a:p>
            <a:fld id="{5F2EDEB6-BCA0-4911-9781-7F57D243B527}" type="slidenum">
              <a:rPr lang="en-US" smtClean="0"/>
              <a:t>‹#›</a:t>
            </a:fld>
            <a:endParaRPr lang="en-US"/>
          </a:p>
        </p:txBody>
      </p:sp>
    </p:spTree>
    <p:extLst>
      <p:ext uri="{BB962C8B-B14F-4D97-AF65-F5344CB8AC3E}">
        <p14:creationId xmlns:p14="http://schemas.microsoft.com/office/powerpoint/2010/main" val="2842201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8D13D9-C58C-4B0F-BF2F-52934D8321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ECCC38-2C06-4A5A-B35C-6CE628922C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FB730-469F-4A02-AA4F-1A72B298E8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15A002-15E7-4752-B74D-60694E19EA45}" type="datetimeFigureOut">
              <a:rPr lang="en-US" smtClean="0"/>
              <a:t>1/8/2020</a:t>
            </a:fld>
            <a:endParaRPr lang="en-US"/>
          </a:p>
        </p:txBody>
      </p:sp>
      <p:sp>
        <p:nvSpPr>
          <p:cNvPr id="5" name="Footer Placeholder 4">
            <a:extLst>
              <a:ext uri="{FF2B5EF4-FFF2-40B4-BE49-F238E27FC236}">
                <a16:creationId xmlns:a16="http://schemas.microsoft.com/office/drawing/2014/main" id="{3C5D2E46-8742-41B9-BF0B-E59BED6BF8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D8F2F5-F726-4BAA-82FD-1AAEF30517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EDEB6-BCA0-4911-9781-7F57D243B527}" type="slidenum">
              <a:rPr lang="en-US" smtClean="0"/>
              <a:t>‹#›</a:t>
            </a:fld>
            <a:endParaRPr lang="en-US"/>
          </a:p>
        </p:txBody>
      </p:sp>
    </p:spTree>
    <p:extLst>
      <p:ext uri="{BB962C8B-B14F-4D97-AF65-F5344CB8AC3E}">
        <p14:creationId xmlns:p14="http://schemas.microsoft.com/office/powerpoint/2010/main" val="626064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en.wikipedia.org/wiki/Stock_mark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MAA">
            <a:extLst>
              <a:ext uri="{FF2B5EF4-FFF2-40B4-BE49-F238E27FC236}">
                <a16:creationId xmlns:a16="http://schemas.microsoft.com/office/drawing/2014/main" id="{9A4359EA-8EE0-4DC6-9080-C0735C3F18C8}"/>
              </a:ext>
            </a:extLst>
          </p:cNvPr>
          <p:cNvPicPr/>
          <p:nvPr/>
        </p:nvPicPr>
        <p:blipFill rotWithShape="1">
          <a:blip r:embed="rId2" cstate="print">
            <a:extLst>
              <a:ext uri="{28A0092B-C50C-407E-A947-70E740481C1C}">
                <a14:useLocalDpi xmlns:a14="http://schemas.microsoft.com/office/drawing/2010/main" val="0"/>
              </a:ext>
            </a:extLst>
          </a:blip>
          <a:srcRect b="47040"/>
          <a:stretch/>
        </p:blipFill>
        <p:spPr bwMode="auto">
          <a:xfrm>
            <a:off x="0" y="-14029"/>
            <a:ext cx="9160329" cy="6858000"/>
          </a:xfrm>
          <a:prstGeom prst="rect">
            <a:avLst/>
          </a:prstGeom>
          <a:noFill/>
          <a:ln>
            <a:noFill/>
          </a:ln>
        </p:spPr>
      </p:pic>
      <p:pic>
        <p:nvPicPr>
          <p:cNvPr id="10" name="Picture 9" descr="MAA">
            <a:extLst>
              <a:ext uri="{FF2B5EF4-FFF2-40B4-BE49-F238E27FC236}">
                <a16:creationId xmlns:a16="http://schemas.microsoft.com/office/drawing/2014/main" id="{A2BBE0C5-AC35-4EC9-82CB-D7EC71D4177E}"/>
              </a:ext>
            </a:extLst>
          </p:cNvPr>
          <p:cNvPicPr/>
          <p:nvPr/>
        </p:nvPicPr>
        <p:blipFill rotWithShape="1">
          <a:blip r:embed="rId2" cstate="print">
            <a:extLst>
              <a:ext uri="{28A0092B-C50C-407E-A947-70E740481C1C}">
                <a14:useLocalDpi xmlns:a14="http://schemas.microsoft.com/office/drawing/2010/main" val="0"/>
              </a:ext>
            </a:extLst>
          </a:blip>
          <a:srcRect l="28200" t="84056" r="12590" b="1"/>
          <a:stretch/>
        </p:blipFill>
        <p:spPr bwMode="auto">
          <a:xfrm>
            <a:off x="8631548" y="5502729"/>
            <a:ext cx="3560452" cy="1355271"/>
          </a:xfrm>
          <a:prstGeom prst="rect">
            <a:avLst/>
          </a:prstGeom>
          <a:noFill/>
          <a:ln>
            <a:noFill/>
          </a:ln>
        </p:spPr>
      </p:pic>
      <p:sp>
        <p:nvSpPr>
          <p:cNvPr id="5" name="Rectangle 4">
            <a:extLst>
              <a:ext uri="{FF2B5EF4-FFF2-40B4-BE49-F238E27FC236}">
                <a16:creationId xmlns:a16="http://schemas.microsoft.com/office/drawing/2014/main" id="{E0D6FA1D-9AF3-4A5C-A0CF-5828EBD446EC}"/>
              </a:ext>
            </a:extLst>
          </p:cNvPr>
          <p:cNvSpPr/>
          <p:nvPr/>
        </p:nvSpPr>
        <p:spPr>
          <a:xfrm>
            <a:off x="3031671" y="3759501"/>
            <a:ext cx="8163295" cy="545727"/>
          </a:xfrm>
          <a:prstGeom prst="rect">
            <a:avLst/>
          </a:prstGeom>
        </p:spPr>
        <p:txBody>
          <a:bodyPr wrap="square">
            <a:spAutoFit/>
          </a:bodyPr>
          <a:lstStyle/>
          <a:p>
            <a:pPr>
              <a:lnSpc>
                <a:spcPct val="115000"/>
              </a:lnSpc>
            </a:pPr>
            <a:r>
              <a:rPr lang="en-GB" sz="2800" b="1" dirty="0">
                <a:solidFill>
                  <a:srgbClr val="5C666C"/>
                </a:solidFill>
                <a:latin typeface="Arial" panose="020B0604020202020204" pitchFamily="34" charset="0"/>
                <a:ea typeface="Arial" panose="020B0604020202020204" pitchFamily="34" charset="0"/>
                <a:cs typeface="Calibri" panose="020F0502020204030204" pitchFamily="34" charset="0"/>
              </a:rPr>
              <a:t>Computational Intelligence for Optimization</a:t>
            </a:r>
            <a:endParaRPr lang="en-US" sz="2800" dirty="0">
              <a:effectLst/>
              <a:latin typeface="Arial" panose="020B0604020202020204" pitchFamily="34" charset="0"/>
              <a:ea typeface="Arial" panose="020B0604020202020204" pitchFamily="34" charset="0"/>
            </a:endParaRPr>
          </a:p>
        </p:txBody>
      </p:sp>
      <p:sp>
        <p:nvSpPr>
          <p:cNvPr id="6" name="Rectangle 5">
            <a:extLst>
              <a:ext uri="{FF2B5EF4-FFF2-40B4-BE49-F238E27FC236}">
                <a16:creationId xmlns:a16="http://schemas.microsoft.com/office/drawing/2014/main" id="{67DBF294-A03A-4CF4-B861-7005539E421B}"/>
              </a:ext>
            </a:extLst>
          </p:cNvPr>
          <p:cNvSpPr/>
          <p:nvPr/>
        </p:nvSpPr>
        <p:spPr>
          <a:xfrm>
            <a:off x="3921578" y="4519923"/>
            <a:ext cx="1896673" cy="480901"/>
          </a:xfrm>
          <a:prstGeom prst="rect">
            <a:avLst/>
          </a:prstGeom>
        </p:spPr>
        <p:txBody>
          <a:bodyPr wrap="none">
            <a:spAutoFit/>
          </a:bodyPr>
          <a:lstStyle/>
          <a:p>
            <a:pPr>
              <a:lnSpc>
                <a:spcPct val="115000"/>
              </a:lnSpc>
            </a:pPr>
            <a:r>
              <a:rPr lang="en-GB" sz="2400" dirty="0">
                <a:solidFill>
                  <a:srgbClr val="AEB3B2"/>
                </a:solidFill>
                <a:latin typeface="Arial" panose="020B0604020202020204" pitchFamily="34" charset="0"/>
                <a:ea typeface="Arial" panose="020B0604020202020204" pitchFamily="34" charset="0"/>
                <a:cs typeface="Calibri" panose="020F0502020204030204" pitchFamily="34" charset="0"/>
              </a:rPr>
              <a:t>Final Project</a:t>
            </a:r>
            <a:endParaRPr lang="en-US" sz="2400" dirty="0">
              <a:effectLst/>
              <a:latin typeface="Arial" panose="020B0604020202020204" pitchFamily="34" charset="0"/>
              <a:ea typeface="Arial" panose="020B0604020202020204" pitchFamily="34" charset="0"/>
            </a:endParaRPr>
          </a:p>
        </p:txBody>
      </p:sp>
      <p:sp>
        <p:nvSpPr>
          <p:cNvPr id="7" name="Rectangle 6">
            <a:extLst>
              <a:ext uri="{FF2B5EF4-FFF2-40B4-BE49-F238E27FC236}">
                <a16:creationId xmlns:a16="http://schemas.microsoft.com/office/drawing/2014/main" id="{2B8D41D6-6C51-4402-BC1B-A3EB15634E5B}"/>
              </a:ext>
            </a:extLst>
          </p:cNvPr>
          <p:cNvSpPr/>
          <p:nvPr/>
        </p:nvSpPr>
        <p:spPr>
          <a:xfrm>
            <a:off x="3031671" y="5185953"/>
            <a:ext cx="6096000" cy="1658018"/>
          </a:xfrm>
          <a:prstGeom prst="rect">
            <a:avLst/>
          </a:prstGeom>
        </p:spPr>
        <p:txBody>
          <a:bodyPr>
            <a:spAutoFit/>
          </a:bodyPr>
          <a:lstStyle/>
          <a:p>
            <a:pPr>
              <a:lnSpc>
                <a:spcPct val="115000"/>
              </a:lnSpc>
            </a:pPr>
            <a:r>
              <a:rPr lang="pt-BR" dirty="0">
                <a:solidFill>
                  <a:srgbClr val="5C666C"/>
                </a:solidFill>
                <a:latin typeface="Arial" panose="020B0604020202020204" pitchFamily="34" charset="0"/>
                <a:ea typeface="Arial" panose="020B0604020202020204" pitchFamily="34" charset="0"/>
                <a:cs typeface="Calibri" panose="020F0502020204030204" pitchFamily="34" charset="0"/>
              </a:rPr>
              <a:t>Alex Anthony Panchot (M20190546)</a:t>
            </a:r>
            <a:endParaRPr lang="en-US" sz="1200" dirty="0">
              <a:effectLst/>
              <a:latin typeface="Arial" panose="020B0604020202020204" pitchFamily="34" charset="0"/>
              <a:ea typeface="Arial" panose="020B0604020202020204" pitchFamily="34" charset="0"/>
            </a:endParaRPr>
          </a:p>
          <a:p>
            <a:pPr>
              <a:lnSpc>
                <a:spcPct val="115000"/>
              </a:lnSpc>
            </a:pPr>
            <a:r>
              <a:rPr lang="pt-BR" dirty="0">
                <a:solidFill>
                  <a:srgbClr val="5C666C"/>
                </a:solidFill>
                <a:latin typeface="Arial" panose="020B0604020202020204" pitchFamily="34" charset="0"/>
                <a:ea typeface="Arial" panose="020B0604020202020204" pitchFamily="34" charset="0"/>
                <a:cs typeface="Calibri" panose="020F0502020204030204" pitchFamily="34" charset="0"/>
              </a:rPr>
              <a:t>Bruno de Lima Vieira (M20190922)</a:t>
            </a:r>
            <a:endParaRPr lang="en-US" sz="1200" dirty="0">
              <a:effectLst/>
              <a:latin typeface="Arial" panose="020B0604020202020204" pitchFamily="34" charset="0"/>
              <a:ea typeface="Arial" panose="020B0604020202020204" pitchFamily="34" charset="0"/>
            </a:endParaRPr>
          </a:p>
          <a:p>
            <a:pPr>
              <a:lnSpc>
                <a:spcPct val="115000"/>
              </a:lnSpc>
            </a:pPr>
            <a:r>
              <a:rPr lang="pt-BR" dirty="0">
                <a:solidFill>
                  <a:srgbClr val="5C666C"/>
                </a:solidFill>
                <a:latin typeface="Arial" panose="020B0604020202020204" pitchFamily="34" charset="0"/>
                <a:ea typeface="Arial" panose="020B0604020202020204" pitchFamily="34" charset="0"/>
                <a:cs typeface="Calibri" panose="020F0502020204030204" pitchFamily="34" charset="0"/>
              </a:rPr>
              <a:t>Hugo Saisse Mentzingen da Silva (M20190215)</a:t>
            </a:r>
            <a:endParaRPr lang="en-US" sz="1200" dirty="0">
              <a:effectLst/>
              <a:latin typeface="Arial" panose="020B0604020202020204" pitchFamily="34" charset="0"/>
              <a:ea typeface="Arial" panose="020B0604020202020204" pitchFamily="34" charset="0"/>
            </a:endParaRPr>
          </a:p>
          <a:p>
            <a:pPr>
              <a:lnSpc>
                <a:spcPct val="115000"/>
              </a:lnSpc>
            </a:pPr>
            <a:r>
              <a:rPr lang="pt-BR" dirty="0">
                <a:solidFill>
                  <a:srgbClr val="5C666C"/>
                </a:solidFill>
                <a:latin typeface="Arial" panose="020B0604020202020204" pitchFamily="34" charset="0"/>
                <a:ea typeface="Arial" panose="020B0604020202020204" pitchFamily="34" charset="0"/>
                <a:cs typeface="Calibri" panose="020F0502020204030204" pitchFamily="34" charset="0"/>
              </a:rPr>
              <a:t>Leonardo Motta Perazzo Lannes (M20180036)</a:t>
            </a:r>
            <a:endParaRPr lang="en-US" sz="1200" dirty="0">
              <a:effectLst/>
              <a:latin typeface="Arial" panose="020B0604020202020204" pitchFamily="34" charset="0"/>
              <a:ea typeface="Arial" panose="020B0604020202020204" pitchFamily="34" charset="0"/>
            </a:endParaRPr>
          </a:p>
          <a:p>
            <a:pPr>
              <a:lnSpc>
                <a:spcPct val="115000"/>
              </a:lnSpc>
            </a:pPr>
            <a:r>
              <a:rPr lang="pt-BR" dirty="0">
                <a:solidFill>
                  <a:srgbClr val="5C666C"/>
                </a:solidFill>
                <a:latin typeface="Arial" panose="020B0604020202020204" pitchFamily="34" charset="0"/>
                <a:ea typeface="Arial" panose="020B0604020202020204" pitchFamily="34" charset="0"/>
                <a:cs typeface="Calibri" panose="020F0502020204030204" pitchFamily="34" charset="0"/>
              </a:rPr>
              <a:t> </a:t>
            </a:r>
            <a:endParaRPr lang="en-US" sz="12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308900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967D51-3266-4B72-8FCB-C56245DB23B2}"/>
              </a:ext>
            </a:extLst>
          </p:cNvPr>
          <p:cNvSpPr>
            <a:spLocks noGrp="1"/>
          </p:cNvSpPr>
          <p:nvPr>
            <p:ph type="title"/>
          </p:nvPr>
        </p:nvSpPr>
        <p:spPr>
          <a:xfrm>
            <a:off x="838200" y="253397"/>
            <a:ext cx="10515600" cy="1273233"/>
          </a:xfrm>
        </p:spPr>
        <p:txBody>
          <a:bodyPr>
            <a:normAutofit/>
          </a:bodyPr>
          <a:lstStyle/>
          <a:p>
            <a:r>
              <a:rPr lang="en-US" sz="4000" b="1"/>
              <a:t>Admissibility</a:t>
            </a:r>
            <a:endParaRPr lang="en-US" sz="400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DFCBC90-6A30-41C5-B59E-0593A1B7C01C}"/>
              </a:ext>
            </a:extLst>
          </p:cNvPr>
          <p:cNvSpPr>
            <a:spLocks noGrp="1"/>
          </p:cNvSpPr>
          <p:nvPr>
            <p:ph idx="1"/>
          </p:nvPr>
        </p:nvSpPr>
        <p:spPr>
          <a:xfrm>
            <a:off x="838200" y="2478024"/>
            <a:ext cx="10515600" cy="3694176"/>
          </a:xfrm>
        </p:spPr>
        <p:txBody>
          <a:bodyPr>
            <a:normAutofit/>
          </a:bodyPr>
          <a:lstStyle/>
          <a:p>
            <a:r>
              <a:rPr lang="en-US" sz="2200" dirty="0"/>
              <a:t>Since all recombination and mutation operators implemented for this problem generate feasible solutions (permutations), the admissibility function always returns True.</a:t>
            </a:r>
          </a:p>
          <a:p>
            <a:pPr marL="0" indent="0">
              <a:buNone/>
            </a:pPr>
            <a:endParaRPr lang="en-US" sz="2200" dirty="0"/>
          </a:p>
        </p:txBody>
      </p:sp>
    </p:spTree>
    <p:extLst>
      <p:ext uri="{BB962C8B-B14F-4D97-AF65-F5344CB8AC3E}">
        <p14:creationId xmlns:p14="http://schemas.microsoft.com/office/powerpoint/2010/main" val="2893538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2A94EE-5617-4A46-B86B-139FADE3BF4F}"/>
              </a:ext>
            </a:extLst>
          </p:cNvPr>
          <p:cNvSpPr>
            <a:spLocks noGrp="1"/>
          </p:cNvSpPr>
          <p:nvPr>
            <p:ph type="title"/>
          </p:nvPr>
        </p:nvSpPr>
        <p:spPr>
          <a:xfrm>
            <a:off x="838200" y="253397"/>
            <a:ext cx="10515600" cy="1273233"/>
          </a:xfrm>
        </p:spPr>
        <p:txBody>
          <a:bodyPr>
            <a:normAutofit/>
          </a:bodyPr>
          <a:lstStyle/>
          <a:p>
            <a:r>
              <a:rPr lang="en-US" sz="4000" b="1"/>
              <a:t>Elitisms</a:t>
            </a:r>
            <a:endParaRPr lang="en-US" sz="400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516384F-D3FD-4AED-8CB5-F8EB9A67A4D8}"/>
              </a:ext>
            </a:extLst>
          </p:cNvPr>
          <p:cNvSpPr>
            <a:spLocks noGrp="1"/>
          </p:cNvSpPr>
          <p:nvPr>
            <p:ph idx="1"/>
          </p:nvPr>
        </p:nvSpPr>
        <p:spPr>
          <a:xfrm>
            <a:off x="838200" y="2478024"/>
            <a:ext cx="10515600" cy="3694176"/>
          </a:xfrm>
        </p:spPr>
        <p:txBody>
          <a:bodyPr>
            <a:normAutofit/>
          </a:bodyPr>
          <a:lstStyle/>
          <a:p>
            <a:pPr lvl="0"/>
            <a:r>
              <a:rPr lang="en-US" sz="2200" dirty="0"/>
              <a:t>Elitism 1 is keeping the single best value in the population. The best will replace the worst if none of the values are better than the current best value.</a:t>
            </a:r>
          </a:p>
          <a:p>
            <a:pPr lvl="0"/>
            <a:r>
              <a:rPr lang="en-US" sz="2200" dirty="0"/>
              <a:t>Elitism 2 is keeping all of the current population’s solutions that are better than the new population’s best solution.</a:t>
            </a:r>
          </a:p>
          <a:p>
            <a:pPr lvl="0"/>
            <a:r>
              <a:rPr lang="en-US" sz="2200" dirty="0"/>
              <a:t>Elitism 3 replaces the worst half of the new population with the best half of the current population.</a:t>
            </a:r>
          </a:p>
          <a:p>
            <a:pPr lvl="0"/>
            <a:r>
              <a:rPr lang="en-US" sz="2200" dirty="0"/>
              <a:t>Elitism 4 iteratively compares n-</a:t>
            </a:r>
            <a:r>
              <a:rPr lang="en-US" sz="2200" dirty="0" err="1"/>
              <a:t>th</a:t>
            </a:r>
            <a:r>
              <a:rPr lang="en-US" sz="2200" dirty="0"/>
              <a:t> best solution of each population and replaces the new population’s worst element with the current population’s n-</a:t>
            </a:r>
            <a:r>
              <a:rPr lang="en-US" sz="2200" dirty="0" err="1"/>
              <a:t>th.</a:t>
            </a:r>
            <a:r>
              <a:rPr lang="en-US" sz="2200" dirty="0"/>
              <a:t> It stops when the n-</a:t>
            </a:r>
            <a:r>
              <a:rPr lang="en-US" sz="2200" dirty="0" err="1"/>
              <a:t>th</a:t>
            </a:r>
            <a:r>
              <a:rPr lang="en-US" sz="2200" dirty="0"/>
              <a:t> element of the current population is worse than the n-</a:t>
            </a:r>
            <a:r>
              <a:rPr lang="en-US" sz="2200" dirty="0" err="1"/>
              <a:t>th</a:t>
            </a:r>
            <a:r>
              <a:rPr lang="en-US" sz="2200" dirty="0"/>
              <a:t> element of the new population.</a:t>
            </a:r>
          </a:p>
          <a:p>
            <a:pPr marL="0" indent="0">
              <a:buNone/>
            </a:pPr>
            <a:endParaRPr lang="en-US" sz="2200" dirty="0"/>
          </a:p>
        </p:txBody>
      </p:sp>
    </p:spTree>
    <p:extLst>
      <p:ext uri="{BB962C8B-B14F-4D97-AF65-F5344CB8AC3E}">
        <p14:creationId xmlns:p14="http://schemas.microsoft.com/office/powerpoint/2010/main" val="4109693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859350-8390-49DB-84AB-73777FCE12A3}"/>
              </a:ext>
            </a:extLst>
          </p:cNvPr>
          <p:cNvSpPr>
            <a:spLocks noGrp="1"/>
          </p:cNvSpPr>
          <p:nvPr>
            <p:ph type="title"/>
          </p:nvPr>
        </p:nvSpPr>
        <p:spPr>
          <a:xfrm>
            <a:off x="838200" y="253397"/>
            <a:ext cx="10515600" cy="1273233"/>
          </a:xfrm>
        </p:spPr>
        <p:txBody>
          <a:bodyPr>
            <a:normAutofit/>
          </a:bodyPr>
          <a:lstStyle/>
          <a:p>
            <a:r>
              <a:rPr lang="en-US" sz="4000" b="1"/>
              <a:t>TSP Results</a:t>
            </a:r>
            <a:endParaRPr lang="en-US" sz="400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C46FCA1-C69C-48F1-A7DE-4601BA6BE048}"/>
              </a:ext>
            </a:extLst>
          </p:cNvPr>
          <p:cNvSpPr>
            <a:spLocks noGrp="1"/>
          </p:cNvSpPr>
          <p:nvPr>
            <p:ph idx="1"/>
          </p:nvPr>
        </p:nvSpPr>
        <p:spPr>
          <a:xfrm>
            <a:off x="838200" y="2478024"/>
            <a:ext cx="10515600" cy="3694176"/>
          </a:xfrm>
        </p:spPr>
        <p:txBody>
          <a:bodyPr>
            <a:normAutofit/>
          </a:bodyPr>
          <a:lstStyle/>
          <a:p>
            <a:r>
              <a:rPr lang="en-US" sz="2200" dirty="0"/>
              <a:t>The tests were performed by fixing all parameters and then tests one parameter’s variations</a:t>
            </a:r>
          </a:p>
          <a:p>
            <a:r>
              <a:rPr lang="en-US" sz="2200" dirty="0"/>
              <a:t>These tests were performed in different rounds</a:t>
            </a:r>
          </a:p>
        </p:txBody>
      </p:sp>
    </p:spTree>
    <p:extLst>
      <p:ext uri="{BB962C8B-B14F-4D97-AF65-F5344CB8AC3E}">
        <p14:creationId xmlns:p14="http://schemas.microsoft.com/office/powerpoint/2010/main" val="3157408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71A9D4-4117-4476-88E4-49DAEBF15D09}"/>
              </a:ext>
            </a:extLst>
          </p:cNvPr>
          <p:cNvSpPr>
            <a:spLocks noGrp="1"/>
          </p:cNvSpPr>
          <p:nvPr>
            <p:ph type="title"/>
          </p:nvPr>
        </p:nvSpPr>
        <p:spPr>
          <a:xfrm>
            <a:off x="524256" y="516804"/>
            <a:ext cx="6594189" cy="1625210"/>
          </a:xfrm>
        </p:spPr>
        <p:txBody>
          <a:bodyPr vert="horz" lIns="91440" tIns="45720" rIns="91440" bIns="45720" rtlCol="0" anchor="ctr">
            <a:normAutofit/>
          </a:bodyPr>
          <a:lstStyle/>
          <a:p>
            <a:r>
              <a:rPr lang="en-US" b="1" kern="1200" dirty="0">
                <a:solidFill>
                  <a:srgbClr val="FFFFFF"/>
                </a:solidFill>
                <a:latin typeface="+mj-lt"/>
                <a:ea typeface="+mj-ea"/>
                <a:cs typeface="+mj-cs"/>
              </a:rPr>
              <a:t>Round 1</a:t>
            </a:r>
            <a:endParaRPr lang="en-US" kern="1200" dirty="0">
              <a:solidFill>
                <a:srgbClr val="FFFFFF"/>
              </a:solidFill>
              <a:latin typeface="+mj-lt"/>
              <a:ea typeface="+mj-ea"/>
              <a:cs typeface="+mj-cs"/>
            </a:endParaRPr>
          </a:p>
        </p:txBody>
      </p:sp>
      <p:sp>
        <p:nvSpPr>
          <p:cNvPr id="12" name="Rectangle 11">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splay in a room&#10;&#10;Description automatically generated">
            <a:extLst>
              <a:ext uri="{FF2B5EF4-FFF2-40B4-BE49-F238E27FC236}">
                <a16:creationId xmlns:a16="http://schemas.microsoft.com/office/drawing/2014/main" id="{E67FEF1A-26CC-460D-A83F-AA3EB1B8CE0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66744" y="3653017"/>
            <a:ext cx="6579910" cy="1661427"/>
          </a:xfrm>
          <a:prstGeom prst="rect">
            <a:avLst/>
          </a:prstGeom>
        </p:spPr>
      </p:pic>
      <p:sp>
        <p:nvSpPr>
          <p:cNvPr id="14" name="Rectangle 13">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BE1BD1C8-AF97-4084-8214-880FCC4BE603}"/>
              </a:ext>
            </a:extLst>
          </p:cNvPr>
          <p:cNvSpPr/>
          <p:nvPr/>
        </p:nvSpPr>
        <p:spPr>
          <a:xfrm>
            <a:off x="8029319" y="917725"/>
            <a:ext cx="3424739" cy="4852362"/>
          </a:xfrm>
          <a:prstGeom prst="rect">
            <a:avLst/>
          </a:prstGeom>
        </p:spPr>
        <p:txBody>
          <a:bodyPr vert="horz" lIns="91440" tIns="45720" rIns="91440" bIns="45720" rtlCol="0" anchor="ctr">
            <a:normAutofit/>
          </a:bodyPr>
          <a:lstStyle/>
          <a:p>
            <a:pPr marL="742950" marR="0" indent="-228600">
              <a:lnSpc>
                <a:spcPct val="90000"/>
              </a:lnSpc>
              <a:spcBef>
                <a:spcPts val="0"/>
              </a:spcBef>
              <a:spcAft>
                <a:spcPts val="1000"/>
              </a:spcAft>
              <a:buFont typeface="Arial" panose="020B0604020202020204" pitchFamily="34" charset="0"/>
              <a:buChar char="•"/>
            </a:pPr>
            <a:r>
              <a:rPr lang="en-US" sz="2000">
                <a:solidFill>
                  <a:srgbClr val="FFFFFF"/>
                </a:solidFill>
                <a:effectLst/>
              </a:rPr>
              <a:t>Crossover Rate: 0.6</a:t>
            </a:r>
          </a:p>
          <a:p>
            <a:pPr marL="742950" marR="0" indent="-228600">
              <a:lnSpc>
                <a:spcPct val="90000"/>
              </a:lnSpc>
              <a:spcBef>
                <a:spcPts val="0"/>
              </a:spcBef>
              <a:spcAft>
                <a:spcPts val="1000"/>
              </a:spcAft>
              <a:buFont typeface="Arial" panose="020B0604020202020204" pitchFamily="34" charset="0"/>
              <a:buChar char="•"/>
            </a:pPr>
            <a:r>
              <a:rPr lang="en-US" sz="2000">
                <a:solidFill>
                  <a:srgbClr val="FFFFFF"/>
                </a:solidFill>
                <a:effectLst/>
              </a:rPr>
              <a:t>Mutation Rate: 0.6</a:t>
            </a:r>
          </a:p>
          <a:p>
            <a:pPr marL="742950" marR="0" indent="-228600">
              <a:lnSpc>
                <a:spcPct val="90000"/>
              </a:lnSpc>
              <a:spcBef>
                <a:spcPts val="0"/>
              </a:spcBef>
              <a:spcAft>
                <a:spcPts val="1000"/>
              </a:spcAft>
              <a:buFont typeface="Arial" panose="020B0604020202020204" pitchFamily="34" charset="0"/>
              <a:buChar char="•"/>
            </a:pPr>
            <a:r>
              <a:rPr lang="en-US" sz="2000">
                <a:solidFill>
                  <a:srgbClr val="FFFFFF"/>
                </a:solidFill>
                <a:effectLst/>
              </a:rPr>
              <a:t>Tournament Size: 10</a:t>
            </a:r>
          </a:p>
        </p:txBody>
      </p:sp>
    </p:spTree>
    <p:extLst>
      <p:ext uri="{BB962C8B-B14F-4D97-AF65-F5344CB8AC3E}">
        <p14:creationId xmlns:p14="http://schemas.microsoft.com/office/powerpoint/2010/main" val="3190103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map&#10;&#10;Description automatically generated">
            <a:extLst>
              <a:ext uri="{FF2B5EF4-FFF2-40B4-BE49-F238E27FC236}">
                <a16:creationId xmlns:a16="http://schemas.microsoft.com/office/drawing/2014/main" id="{DE504620-400C-45B3-9A03-D267C9842FE6}"/>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234073" y="1728072"/>
            <a:ext cx="5294716" cy="3401855"/>
          </a:xfrm>
          <a:prstGeom prst="rect">
            <a:avLst/>
          </a:prstGeom>
        </p:spPr>
      </p:pic>
      <p:cxnSp>
        <p:nvCxnSpPr>
          <p:cNvPr id="12" name="Straight Connector 11">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2" name="Picture 1" descr="A screenshot of a cell phone&#10;&#10;Description automatically generated">
            <a:extLst>
              <a:ext uri="{FF2B5EF4-FFF2-40B4-BE49-F238E27FC236}">
                <a16:creationId xmlns:a16="http://schemas.microsoft.com/office/drawing/2014/main" id="{9D7CDE0D-65FC-4172-BC45-0DA55910AECB}"/>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631128" y="1728073"/>
            <a:ext cx="5294715" cy="3401854"/>
          </a:xfrm>
          <a:prstGeom prst="rect">
            <a:avLst/>
          </a:prstGeom>
        </p:spPr>
      </p:pic>
    </p:spTree>
    <p:extLst>
      <p:ext uri="{BB962C8B-B14F-4D97-AF65-F5344CB8AC3E}">
        <p14:creationId xmlns:p14="http://schemas.microsoft.com/office/powerpoint/2010/main" val="3875269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social media post&#10;&#10;Description automatically generated">
            <a:extLst>
              <a:ext uri="{FF2B5EF4-FFF2-40B4-BE49-F238E27FC236}">
                <a16:creationId xmlns:a16="http://schemas.microsoft.com/office/drawing/2014/main" id="{B1794C5F-1BAA-4F95-8957-3C80FDCEF14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266156" y="1728073"/>
            <a:ext cx="5294716" cy="3401854"/>
          </a:xfrm>
          <a:prstGeom prst="rect">
            <a:avLst/>
          </a:prstGeom>
        </p:spPr>
      </p:pic>
      <p:cxnSp>
        <p:nvCxnSpPr>
          <p:cNvPr id="12" name="Straight Connector 11">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3" name="Picture 2" descr="A close up of a device&#10;&#10;Description automatically generated">
            <a:extLst>
              <a:ext uri="{FF2B5EF4-FFF2-40B4-BE49-F238E27FC236}">
                <a16:creationId xmlns:a16="http://schemas.microsoft.com/office/drawing/2014/main" id="{BD20E557-572F-4675-8873-88F7C3BE920E}"/>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631128" y="1728073"/>
            <a:ext cx="5294715" cy="3401853"/>
          </a:xfrm>
          <a:prstGeom prst="rect">
            <a:avLst/>
          </a:prstGeom>
        </p:spPr>
      </p:pic>
    </p:spTree>
    <p:extLst>
      <p:ext uri="{BB962C8B-B14F-4D97-AF65-F5344CB8AC3E}">
        <p14:creationId xmlns:p14="http://schemas.microsoft.com/office/powerpoint/2010/main" val="1932482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social media post&#10;&#10;Description automatically generated">
            <a:extLst>
              <a:ext uri="{FF2B5EF4-FFF2-40B4-BE49-F238E27FC236}">
                <a16:creationId xmlns:a16="http://schemas.microsoft.com/office/drawing/2014/main" id="{12A7608E-E27B-4961-9F12-E6C3E87E82FA}"/>
              </a:ext>
            </a:extLst>
          </p:cNvPr>
          <p:cNvPicPr/>
          <p:nvPr/>
        </p:nvPicPr>
        <p:blipFill>
          <a:blip r:embed="rId3">
            <a:extLst>
              <a:ext uri="{28A0092B-C50C-407E-A947-70E740481C1C}">
                <a14:useLocalDpi xmlns:a14="http://schemas.microsoft.com/office/drawing/2010/main" val="0"/>
              </a:ext>
            </a:extLst>
          </a:blip>
          <a:stretch>
            <a:fillRect/>
          </a:stretch>
        </p:blipFill>
        <p:spPr>
          <a:xfrm>
            <a:off x="6250115" y="1728073"/>
            <a:ext cx="5294716" cy="3401855"/>
          </a:xfrm>
          <a:prstGeom prst="rect">
            <a:avLst/>
          </a:prstGeom>
        </p:spPr>
      </p:pic>
      <p:cxnSp>
        <p:nvCxnSpPr>
          <p:cNvPr id="12" name="Straight Connector 11">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2" name="Picture 1" descr="A picture containing screenshot&#10;&#10;Description automatically generated">
            <a:extLst>
              <a:ext uri="{FF2B5EF4-FFF2-40B4-BE49-F238E27FC236}">
                <a16:creationId xmlns:a16="http://schemas.microsoft.com/office/drawing/2014/main" id="{9A20CEBA-01D0-4B8B-A248-7C19C7EB6165}"/>
              </a:ext>
            </a:extLst>
          </p:cNvPr>
          <p:cNvPicPr/>
          <p:nvPr/>
        </p:nvPicPr>
        <p:blipFill>
          <a:blip r:embed="rId4">
            <a:extLst>
              <a:ext uri="{28A0092B-C50C-407E-A947-70E740481C1C}">
                <a14:useLocalDpi xmlns:a14="http://schemas.microsoft.com/office/drawing/2010/main" val="0"/>
              </a:ext>
            </a:extLst>
          </a:blip>
          <a:stretch>
            <a:fillRect/>
          </a:stretch>
        </p:blipFill>
        <p:spPr>
          <a:xfrm>
            <a:off x="615087" y="1728073"/>
            <a:ext cx="5294715" cy="3401854"/>
          </a:xfrm>
          <a:prstGeom prst="rect">
            <a:avLst/>
          </a:prstGeom>
        </p:spPr>
      </p:pic>
    </p:spTree>
    <p:extLst>
      <p:ext uri="{BB962C8B-B14F-4D97-AF65-F5344CB8AC3E}">
        <p14:creationId xmlns:p14="http://schemas.microsoft.com/office/powerpoint/2010/main" val="2499311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picture containing screenshot&#10;&#10;Description automatically generated">
            <a:extLst>
              <a:ext uri="{FF2B5EF4-FFF2-40B4-BE49-F238E27FC236}">
                <a16:creationId xmlns:a16="http://schemas.microsoft.com/office/drawing/2014/main" id="{EF5B4A02-1D5D-4789-AE0D-8E7CD118850F}"/>
              </a:ext>
            </a:extLst>
          </p:cNvPr>
          <p:cNvPicPr/>
          <p:nvPr/>
        </p:nvPicPr>
        <p:blipFill>
          <a:blip r:embed="rId3">
            <a:extLst>
              <a:ext uri="{28A0092B-C50C-407E-A947-70E740481C1C}">
                <a14:useLocalDpi xmlns:a14="http://schemas.microsoft.com/office/drawing/2010/main" val="0"/>
              </a:ext>
            </a:extLst>
          </a:blip>
          <a:stretch>
            <a:fillRect/>
          </a:stretch>
        </p:blipFill>
        <p:spPr>
          <a:xfrm>
            <a:off x="643467" y="1728071"/>
            <a:ext cx="5294716" cy="3401855"/>
          </a:xfrm>
          <a:prstGeom prst="rect">
            <a:avLst/>
          </a:prstGeom>
        </p:spPr>
      </p:pic>
      <p:cxnSp>
        <p:nvCxnSpPr>
          <p:cNvPr id="21" name="Straight Connector 20">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7405D2E-E99A-4EEB-B64D-3DFCAFE8412D}"/>
              </a:ext>
            </a:extLst>
          </p:cNvPr>
          <p:cNvPicPr/>
          <p:nvPr/>
        </p:nvPicPr>
        <p:blipFill>
          <a:blip r:embed="rId4">
            <a:extLst>
              <a:ext uri="{28A0092B-C50C-407E-A947-70E740481C1C}">
                <a14:useLocalDpi xmlns:a14="http://schemas.microsoft.com/office/drawing/2010/main" val="0"/>
              </a:ext>
            </a:extLst>
          </a:blip>
          <a:stretch>
            <a:fillRect/>
          </a:stretch>
        </p:blipFill>
        <p:spPr>
          <a:xfrm>
            <a:off x="6253817" y="1728073"/>
            <a:ext cx="5294715" cy="3401854"/>
          </a:xfrm>
          <a:prstGeom prst="rect">
            <a:avLst/>
          </a:prstGeom>
        </p:spPr>
      </p:pic>
    </p:spTree>
    <p:extLst>
      <p:ext uri="{BB962C8B-B14F-4D97-AF65-F5344CB8AC3E}">
        <p14:creationId xmlns:p14="http://schemas.microsoft.com/office/powerpoint/2010/main" val="420314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E773A49-CD6E-4367-B1E7-B6C1EDC83D3F}"/>
              </a:ext>
            </a:extLst>
          </p:cNvPr>
          <p:cNvPicPr/>
          <p:nvPr/>
        </p:nvPicPr>
        <p:blipFill>
          <a:blip r:embed="rId3">
            <a:extLst>
              <a:ext uri="{28A0092B-C50C-407E-A947-70E740481C1C}">
                <a14:useLocalDpi xmlns:a14="http://schemas.microsoft.com/office/drawing/2010/main" val="0"/>
              </a:ext>
            </a:extLst>
          </a:blip>
          <a:stretch>
            <a:fillRect/>
          </a:stretch>
        </p:blipFill>
        <p:spPr>
          <a:xfrm>
            <a:off x="6266156" y="1728072"/>
            <a:ext cx="5294716" cy="3401855"/>
          </a:xfrm>
          <a:prstGeom prst="rect">
            <a:avLst/>
          </a:prstGeom>
        </p:spPr>
      </p:pic>
      <p:cxnSp>
        <p:nvCxnSpPr>
          <p:cNvPr id="12" name="Straight Connector 11">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D078F2B9-7356-46CA-9A4F-035A5278B8CB}"/>
              </a:ext>
            </a:extLst>
          </p:cNvPr>
          <p:cNvPicPr/>
          <p:nvPr/>
        </p:nvPicPr>
        <p:blipFill>
          <a:blip r:embed="rId4">
            <a:extLst>
              <a:ext uri="{28A0092B-C50C-407E-A947-70E740481C1C}">
                <a14:useLocalDpi xmlns:a14="http://schemas.microsoft.com/office/drawing/2010/main" val="0"/>
              </a:ext>
            </a:extLst>
          </a:blip>
          <a:stretch>
            <a:fillRect/>
          </a:stretch>
        </p:blipFill>
        <p:spPr>
          <a:xfrm>
            <a:off x="631128" y="1728073"/>
            <a:ext cx="5294715" cy="3401854"/>
          </a:xfrm>
          <a:prstGeom prst="rect">
            <a:avLst/>
          </a:prstGeom>
        </p:spPr>
      </p:pic>
    </p:spTree>
    <p:extLst>
      <p:ext uri="{BB962C8B-B14F-4D97-AF65-F5344CB8AC3E}">
        <p14:creationId xmlns:p14="http://schemas.microsoft.com/office/powerpoint/2010/main" val="362344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71A9D4-4117-4476-88E4-49DAEBF15D09}"/>
              </a:ext>
            </a:extLst>
          </p:cNvPr>
          <p:cNvSpPr>
            <a:spLocks noGrp="1"/>
          </p:cNvSpPr>
          <p:nvPr>
            <p:ph type="title"/>
          </p:nvPr>
        </p:nvSpPr>
        <p:spPr>
          <a:xfrm>
            <a:off x="524256" y="516804"/>
            <a:ext cx="6594189" cy="1625210"/>
          </a:xfrm>
        </p:spPr>
        <p:txBody>
          <a:bodyPr vert="horz" lIns="91440" tIns="45720" rIns="91440" bIns="45720" rtlCol="0" anchor="ctr">
            <a:normAutofit/>
          </a:bodyPr>
          <a:lstStyle/>
          <a:p>
            <a:r>
              <a:rPr lang="en-US" b="1" kern="1200">
                <a:solidFill>
                  <a:srgbClr val="FFFFFF"/>
                </a:solidFill>
                <a:latin typeface="+mj-lt"/>
                <a:ea typeface="+mj-ea"/>
                <a:cs typeface="+mj-cs"/>
              </a:rPr>
              <a:t>Round 2</a:t>
            </a:r>
            <a:endParaRPr lang="en-US" kern="1200">
              <a:solidFill>
                <a:srgbClr val="FFFFFF"/>
              </a:solidFill>
              <a:latin typeface="+mj-lt"/>
              <a:ea typeface="+mj-ea"/>
              <a:cs typeface="+mj-cs"/>
            </a:endParaRPr>
          </a:p>
        </p:txBody>
      </p:sp>
      <p:sp>
        <p:nvSpPr>
          <p:cNvPr id="13" name="Rectangle 12">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125D9EE-0F16-4645-8C17-9D9F75B2C47E}"/>
              </a:ext>
            </a:extLst>
          </p:cNvPr>
          <p:cNvPicPr/>
          <p:nvPr/>
        </p:nvPicPr>
        <p:blipFill>
          <a:blip r:embed="rId2">
            <a:extLst>
              <a:ext uri="{28A0092B-C50C-407E-A947-70E740481C1C}">
                <a14:useLocalDpi xmlns:a14="http://schemas.microsoft.com/office/drawing/2010/main" val="0"/>
              </a:ext>
            </a:extLst>
          </a:blip>
          <a:stretch/>
        </p:blipFill>
        <p:spPr>
          <a:xfrm>
            <a:off x="752965" y="2660287"/>
            <a:ext cx="6207467" cy="3646887"/>
          </a:xfrm>
          <a:prstGeom prst="rect">
            <a:avLst/>
          </a:prstGeom>
        </p:spPr>
      </p:pic>
      <p:sp>
        <p:nvSpPr>
          <p:cNvPr id="15" name="Rectangle 14">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F90314C5-99F5-4192-B5BD-06C9DEC6230A}"/>
              </a:ext>
            </a:extLst>
          </p:cNvPr>
          <p:cNvSpPr/>
          <p:nvPr/>
        </p:nvSpPr>
        <p:spPr>
          <a:xfrm>
            <a:off x="8029319" y="917725"/>
            <a:ext cx="3424739" cy="4852362"/>
          </a:xfrm>
          <a:prstGeom prst="rect">
            <a:avLst/>
          </a:prstGeom>
        </p:spPr>
        <p:txBody>
          <a:bodyPr vert="horz" lIns="91440" tIns="45720" rIns="91440" bIns="45720" rtlCol="0" anchor="ctr">
            <a:normAutofit/>
          </a:bodyPr>
          <a:lstStyle/>
          <a:p>
            <a:pPr marL="342900" marR="0" lvl="0" indent="-228600">
              <a:lnSpc>
                <a:spcPct val="90000"/>
              </a:lnSpc>
              <a:spcBef>
                <a:spcPts val="0"/>
              </a:spcBef>
              <a:spcAft>
                <a:spcPts val="600"/>
              </a:spcAft>
              <a:buFont typeface="Arial" panose="020B0604020202020204" pitchFamily="34" charset="0"/>
              <a:buChar char="•"/>
            </a:pPr>
            <a:r>
              <a:rPr lang="en-US" sz="2000">
                <a:solidFill>
                  <a:srgbClr val="FFFFFF"/>
                </a:solidFill>
              </a:rPr>
              <a:t>Initialization: Hill Climbing</a:t>
            </a:r>
          </a:p>
          <a:p>
            <a:pPr marL="342900" marR="0" lvl="0" indent="-228600">
              <a:lnSpc>
                <a:spcPct val="90000"/>
              </a:lnSpc>
              <a:spcBef>
                <a:spcPts val="0"/>
              </a:spcBef>
              <a:spcAft>
                <a:spcPts val="600"/>
              </a:spcAft>
              <a:buFont typeface="Arial" panose="020B0604020202020204" pitchFamily="34" charset="0"/>
              <a:buChar char="•"/>
            </a:pPr>
            <a:endParaRPr lang="en-US" sz="2000">
              <a:solidFill>
                <a:srgbClr val="FFFFFF"/>
              </a:solidFill>
            </a:endParaRPr>
          </a:p>
          <a:p>
            <a:pPr marL="342900" marR="0" lvl="0" indent="-228600">
              <a:lnSpc>
                <a:spcPct val="90000"/>
              </a:lnSpc>
              <a:spcBef>
                <a:spcPts val="0"/>
              </a:spcBef>
              <a:spcAft>
                <a:spcPts val="600"/>
              </a:spcAft>
              <a:buFont typeface="Arial" panose="020B0604020202020204" pitchFamily="34" charset="0"/>
              <a:buChar char="•"/>
            </a:pPr>
            <a:r>
              <a:rPr lang="en-US" sz="2000">
                <a:solidFill>
                  <a:srgbClr val="FFFFFF"/>
                </a:solidFill>
              </a:rPr>
              <a:t>Crossover: Edge</a:t>
            </a:r>
          </a:p>
          <a:p>
            <a:pPr marL="342900" marR="0" lvl="0" indent="-228600">
              <a:lnSpc>
                <a:spcPct val="90000"/>
              </a:lnSpc>
              <a:spcBef>
                <a:spcPts val="0"/>
              </a:spcBef>
              <a:spcAft>
                <a:spcPts val="600"/>
              </a:spcAft>
              <a:buFont typeface="Arial" panose="020B0604020202020204" pitchFamily="34" charset="0"/>
              <a:buChar char="•"/>
            </a:pPr>
            <a:endParaRPr lang="en-US" sz="2000">
              <a:solidFill>
                <a:srgbClr val="FFFFFF"/>
              </a:solidFill>
            </a:endParaRPr>
          </a:p>
          <a:p>
            <a:pPr marL="342900" marR="0" lvl="0" indent="-228600">
              <a:lnSpc>
                <a:spcPct val="90000"/>
              </a:lnSpc>
              <a:spcBef>
                <a:spcPts val="0"/>
              </a:spcBef>
              <a:spcAft>
                <a:spcPts val="600"/>
              </a:spcAft>
              <a:buFont typeface="Arial" panose="020B0604020202020204" pitchFamily="34" charset="0"/>
              <a:buChar char="•"/>
            </a:pPr>
            <a:r>
              <a:rPr lang="en-US" sz="2000">
                <a:solidFill>
                  <a:srgbClr val="FFFFFF"/>
                </a:solidFill>
              </a:rPr>
              <a:t>Mutation: Inversion</a:t>
            </a:r>
          </a:p>
          <a:p>
            <a:pPr marL="342900" marR="0" lvl="0" indent="-228600">
              <a:lnSpc>
                <a:spcPct val="90000"/>
              </a:lnSpc>
              <a:spcBef>
                <a:spcPts val="0"/>
              </a:spcBef>
              <a:spcAft>
                <a:spcPts val="600"/>
              </a:spcAft>
              <a:buFont typeface="Arial" panose="020B0604020202020204" pitchFamily="34" charset="0"/>
              <a:buChar char="•"/>
            </a:pPr>
            <a:endParaRPr lang="en-US" sz="2000">
              <a:solidFill>
                <a:srgbClr val="FFFFFF"/>
              </a:solidFill>
            </a:endParaRPr>
          </a:p>
          <a:p>
            <a:pPr marL="342900" marR="0" lvl="0" indent="-228600">
              <a:lnSpc>
                <a:spcPct val="90000"/>
              </a:lnSpc>
              <a:spcBef>
                <a:spcPts val="0"/>
              </a:spcBef>
              <a:spcAft>
                <a:spcPts val="600"/>
              </a:spcAft>
              <a:buFont typeface="Arial" panose="020B0604020202020204" pitchFamily="34" charset="0"/>
              <a:buChar char="•"/>
            </a:pPr>
            <a:r>
              <a:rPr lang="en-US" sz="2000">
                <a:solidFill>
                  <a:srgbClr val="FFFFFF"/>
                </a:solidFill>
              </a:rPr>
              <a:t>Parent Selection: Tournament Selection</a:t>
            </a:r>
          </a:p>
          <a:p>
            <a:pPr marL="342900" marR="0" lvl="0" indent="-228600">
              <a:lnSpc>
                <a:spcPct val="90000"/>
              </a:lnSpc>
              <a:spcBef>
                <a:spcPts val="0"/>
              </a:spcBef>
              <a:spcAft>
                <a:spcPts val="600"/>
              </a:spcAft>
              <a:buFont typeface="Arial" panose="020B0604020202020204" pitchFamily="34" charset="0"/>
              <a:buChar char="•"/>
            </a:pPr>
            <a:endParaRPr lang="en-US" sz="2000">
              <a:solidFill>
                <a:srgbClr val="FFFFFF"/>
              </a:solidFill>
            </a:endParaRPr>
          </a:p>
          <a:p>
            <a:pPr marL="342900" marR="0" lvl="0" indent="-228600">
              <a:lnSpc>
                <a:spcPct val="90000"/>
              </a:lnSpc>
              <a:spcBef>
                <a:spcPts val="0"/>
              </a:spcBef>
              <a:spcAft>
                <a:spcPts val="600"/>
              </a:spcAft>
              <a:buFont typeface="Arial" panose="020B0604020202020204" pitchFamily="34" charset="0"/>
              <a:buChar char="•"/>
            </a:pPr>
            <a:r>
              <a:rPr lang="en-US" sz="2000">
                <a:solidFill>
                  <a:srgbClr val="FFFFFF"/>
                </a:solidFill>
              </a:rPr>
              <a:t>Replacement: Elitism</a:t>
            </a:r>
          </a:p>
        </p:txBody>
      </p:sp>
    </p:spTree>
    <p:extLst>
      <p:ext uri="{BB962C8B-B14F-4D97-AF65-F5344CB8AC3E}">
        <p14:creationId xmlns:p14="http://schemas.microsoft.com/office/powerpoint/2010/main" val="2314289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4"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4"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6"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2"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0710268-3D1C-4520-AE0F-931A936B1A0C}"/>
              </a:ext>
            </a:extLst>
          </p:cNvPr>
          <p:cNvSpPr>
            <a:spLocks noGrp="1"/>
          </p:cNvSpPr>
          <p:nvPr>
            <p:ph type="title"/>
          </p:nvPr>
        </p:nvSpPr>
        <p:spPr>
          <a:xfrm>
            <a:off x="1433590" y="4836759"/>
            <a:ext cx="9268721" cy="1777829"/>
          </a:xfrm>
        </p:spPr>
        <p:txBody>
          <a:bodyPr>
            <a:normAutofit/>
          </a:bodyPr>
          <a:lstStyle/>
          <a:p>
            <a:pPr algn="ctr"/>
            <a:r>
              <a:rPr lang="en-US" sz="4000" b="1" kern="0" dirty="0">
                <a:latin typeface="Arial" panose="020B0604020202020204" pitchFamily="34" charset="0"/>
              </a:rPr>
              <a:t>Travel Salesman Problem (TSP)</a:t>
            </a:r>
            <a:endParaRPr lang="en-US" sz="4000" dirty="0"/>
          </a:p>
        </p:txBody>
      </p:sp>
      <p:sp>
        <p:nvSpPr>
          <p:cNvPr id="34" name="Freeform: Shape 33">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stop light that is filled with traffic&#10;&#10;Description automatically generated">
            <a:extLst>
              <a:ext uri="{FF2B5EF4-FFF2-40B4-BE49-F238E27FC236}">
                <a16:creationId xmlns:a16="http://schemas.microsoft.com/office/drawing/2014/main" id="{6163C874-804F-43A5-9988-99E42320AF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4857" y="532771"/>
            <a:ext cx="3611943" cy="3359108"/>
          </a:xfrm>
          <a:prstGeom prst="rect">
            <a:avLst/>
          </a:prstGeom>
        </p:spPr>
      </p:pic>
    </p:spTree>
    <p:extLst>
      <p:ext uri="{BB962C8B-B14F-4D97-AF65-F5344CB8AC3E}">
        <p14:creationId xmlns:p14="http://schemas.microsoft.com/office/powerpoint/2010/main" val="334287219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F433681-C37A-4E04-9431-EE7347E8F546}"/>
              </a:ext>
            </a:extLst>
          </p:cNvPr>
          <p:cNvPicPr/>
          <p:nvPr/>
        </p:nvPicPr>
        <p:blipFill>
          <a:blip r:embed="rId3">
            <a:extLst>
              <a:ext uri="{28A0092B-C50C-407E-A947-70E740481C1C}">
                <a14:useLocalDpi xmlns:a14="http://schemas.microsoft.com/office/drawing/2010/main" val="0"/>
              </a:ext>
            </a:extLst>
          </a:blip>
          <a:stretch>
            <a:fillRect/>
          </a:stretch>
        </p:blipFill>
        <p:spPr>
          <a:xfrm>
            <a:off x="6266156" y="1728073"/>
            <a:ext cx="5294716" cy="3401855"/>
          </a:xfrm>
          <a:prstGeom prst="rect">
            <a:avLst/>
          </a:prstGeom>
        </p:spPr>
      </p:pic>
      <p:cxnSp>
        <p:nvCxnSpPr>
          <p:cNvPr id="12" name="Straight Connector 11">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6B98B293-C395-46BA-B713-B0FAD22331B1}"/>
              </a:ext>
            </a:extLst>
          </p:cNvPr>
          <p:cNvPicPr/>
          <p:nvPr/>
        </p:nvPicPr>
        <p:blipFill>
          <a:blip r:embed="rId4">
            <a:extLst>
              <a:ext uri="{28A0092B-C50C-407E-A947-70E740481C1C}">
                <a14:useLocalDpi xmlns:a14="http://schemas.microsoft.com/office/drawing/2010/main" val="0"/>
              </a:ext>
            </a:extLst>
          </a:blip>
          <a:stretch>
            <a:fillRect/>
          </a:stretch>
        </p:blipFill>
        <p:spPr>
          <a:xfrm>
            <a:off x="631128" y="1728073"/>
            <a:ext cx="5294715" cy="3401854"/>
          </a:xfrm>
          <a:prstGeom prst="rect">
            <a:avLst/>
          </a:prstGeom>
        </p:spPr>
      </p:pic>
    </p:spTree>
    <p:extLst>
      <p:ext uri="{BB962C8B-B14F-4D97-AF65-F5344CB8AC3E}">
        <p14:creationId xmlns:p14="http://schemas.microsoft.com/office/powerpoint/2010/main" val="55132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B2BB806-BD76-4BA9-8A2C-AF815DA6BF10}"/>
              </a:ext>
            </a:extLst>
          </p:cNvPr>
          <p:cNvPicPr/>
          <p:nvPr/>
        </p:nvPicPr>
        <p:blipFill>
          <a:blip r:embed="rId3">
            <a:extLst>
              <a:ext uri="{28A0092B-C50C-407E-A947-70E740481C1C}">
                <a14:useLocalDpi xmlns:a14="http://schemas.microsoft.com/office/drawing/2010/main" val="0"/>
              </a:ext>
            </a:extLst>
          </a:blip>
          <a:stretch>
            <a:fillRect/>
          </a:stretch>
        </p:blipFill>
        <p:spPr>
          <a:xfrm>
            <a:off x="6234074" y="1728073"/>
            <a:ext cx="5294716" cy="3401855"/>
          </a:xfrm>
          <a:prstGeom prst="rect">
            <a:avLst/>
          </a:prstGeom>
        </p:spPr>
      </p:pic>
      <p:cxnSp>
        <p:nvCxnSpPr>
          <p:cNvPr id="12" name="Straight Connector 11">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6A9D62F2-1F0F-4413-9FD8-3057DFA97FBB}"/>
              </a:ext>
            </a:extLst>
          </p:cNvPr>
          <p:cNvPicPr/>
          <p:nvPr/>
        </p:nvPicPr>
        <p:blipFill>
          <a:blip r:embed="rId4">
            <a:extLst>
              <a:ext uri="{28A0092B-C50C-407E-A947-70E740481C1C}">
                <a14:useLocalDpi xmlns:a14="http://schemas.microsoft.com/office/drawing/2010/main" val="0"/>
              </a:ext>
            </a:extLst>
          </a:blip>
          <a:stretch>
            <a:fillRect/>
          </a:stretch>
        </p:blipFill>
        <p:spPr>
          <a:xfrm>
            <a:off x="631128" y="1728073"/>
            <a:ext cx="5294715" cy="3401854"/>
          </a:xfrm>
          <a:prstGeom prst="rect">
            <a:avLst/>
          </a:prstGeom>
        </p:spPr>
      </p:pic>
    </p:spTree>
    <p:extLst>
      <p:ext uri="{BB962C8B-B14F-4D97-AF65-F5344CB8AC3E}">
        <p14:creationId xmlns:p14="http://schemas.microsoft.com/office/powerpoint/2010/main" val="1716813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social media post&#10;&#10;Description automatically generated">
            <a:extLst>
              <a:ext uri="{FF2B5EF4-FFF2-40B4-BE49-F238E27FC236}">
                <a16:creationId xmlns:a16="http://schemas.microsoft.com/office/drawing/2014/main" id="{7852310C-1F79-4993-90B5-8CEFB210FF1C}"/>
              </a:ext>
            </a:extLst>
          </p:cNvPr>
          <p:cNvPicPr/>
          <p:nvPr/>
        </p:nvPicPr>
        <p:blipFill>
          <a:blip r:embed="rId3">
            <a:extLst>
              <a:ext uri="{28A0092B-C50C-407E-A947-70E740481C1C}">
                <a14:useLocalDpi xmlns:a14="http://schemas.microsoft.com/office/drawing/2010/main" val="0"/>
              </a:ext>
            </a:extLst>
          </a:blip>
          <a:stretch>
            <a:fillRect/>
          </a:stretch>
        </p:blipFill>
        <p:spPr>
          <a:xfrm>
            <a:off x="6234073" y="1728072"/>
            <a:ext cx="5294716" cy="3401855"/>
          </a:xfrm>
          <a:prstGeom prst="rect">
            <a:avLst/>
          </a:prstGeom>
        </p:spPr>
      </p:pic>
      <p:cxnSp>
        <p:nvCxnSpPr>
          <p:cNvPr id="12" name="Straight Connector 11">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2" name="Picture 1" descr="A close up of a device&#10;&#10;Description automatically generated">
            <a:extLst>
              <a:ext uri="{FF2B5EF4-FFF2-40B4-BE49-F238E27FC236}">
                <a16:creationId xmlns:a16="http://schemas.microsoft.com/office/drawing/2014/main" id="{E52F774B-3083-482C-89A2-17C4C28179AB}"/>
              </a:ext>
            </a:extLst>
          </p:cNvPr>
          <p:cNvPicPr/>
          <p:nvPr/>
        </p:nvPicPr>
        <p:blipFill>
          <a:blip r:embed="rId4">
            <a:extLst>
              <a:ext uri="{28A0092B-C50C-407E-A947-70E740481C1C}">
                <a14:useLocalDpi xmlns:a14="http://schemas.microsoft.com/office/drawing/2010/main" val="0"/>
              </a:ext>
            </a:extLst>
          </a:blip>
          <a:stretch>
            <a:fillRect/>
          </a:stretch>
        </p:blipFill>
        <p:spPr>
          <a:xfrm>
            <a:off x="631128" y="1728073"/>
            <a:ext cx="5294715" cy="3401854"/>
          </a:xfrm>
          <a:prstGeom prst="rect">
            <a:avLst/>
          </a:prstGeom>
        </p:spPr>
      </p:pic>
    </p:spTree>
    <p:extLst>
      <p:ext uri="{BB962C8B-B14F-4D97-AF65-F5344CB8AC3E}">
        <p14:creationId xmlns:p14="http://schemas.microsoft.com/office/powerpoint/2010/main" val="756274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71A9D4-4117-4476-88E4-49DAEBF15D09}"/>
              </a:ext>
            </a:extLst>
          </p:cNvPr>
          <p:cNvSpPr>
            <a:spLocks noGrp="1"/>
          </p:cNvSpPr>
          <p:nvPr>
            <p:ph type="title"/>
          </p:nvPr>
        </p:nvSpPr>
        <p:spPr>
          <a:xfrm>
            <a:off x="524256" y="516804"/>
            <a:ext cx="6594189" cy="1625210"/>
          </a:xfrm>
        </p:spPr>
        <p:txBody>
          <a:bodyPr vert="horz" lIns="91440" tIns="45720" rIns="91440" bIns="45720" rtlCol="0" anchor="ctr">
            <a:normAutofit/>
          </a:bodyPr>
          <a:lstStyle/>
          <a:p>
            <a:r>
              <a:rPr lang="en-US" b="1" kern="1200">
                <a:solidFill>
                  <a:srgbClr val="FFFFFF"/>
                </a:solidFill>
                <a:latin typeface="+mj-lt"/>
                <a:ea typeface="+mj-ea"/>
                <a:cs typeface="+mj-cs"/>
              </a:rPr>
              <a:t>Round 3</a:t>
            </a:r>
            <a:endParaRPr lang="en-US" kern="1200">
              <a:solidFill>
                <a:srgbClr val="FFFFFF"/>
              </a:solidFill>
              <a:latin typeface="+mj-lt"/>
              <a:ea typeface="+mj-ea"/>
              <a:cs typeface="+mj-cs"/>
            </a:endParaRPr>
          </a:p>
        </p:txBody>
      </p:sp>
      <p:sp>
        <p:nvSpPr>
          <p:cNvPr id="14" name="Rectangle 13">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A3F8E80-EAF3-42B1-A828-A1A0156CC514}"/>
              </a:ext>
            </a:extLst>
          </p:cNvPr>
          <p:cNvPicPr/>
          <p:nvPr/>
        </p:nvPicPr>
        <p:blipFill>
          <a:blip r:embed="rId2">
            <a:extLst>
              <a:ext uri="{28A0092B-C50C-407E-A947-70E740481C1C}">
                <a14:useLocalDpi xmlns:a14="http://schemas.microsoft.com/office/drawing/2010/main" val="0"/>
              </a:ext>
            </a:extLst>
          </a:blip>
          <a:stretch/>
        </p:blipFill>
        <p:spPr>
          <a:xfrm>
            <a:off x="566744" y="3727041"/>
            <a:ext cx="6579910" cy="1513379"/>
          </a:xfrm>
          <a:prstGeom prst="rect">
            <a:avLst/>
          </a:prstGeom>
        </p:spPr>
      </p:pic>
      <p:sp>
        <p:nvSpPr>
          <p:cNvPr id="16" name="Rectangle 1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C4A59E19-98BD-4887-BB20-EC4232B4330B}"/>
              </a:ext>
            </a:extLst>
          </p:cNvPr>
          <p:cNvSpPr/>
          <p:nvPr/>
        </p:nvSpPr>
        <p:spPr>
          <a:xfrm>
            <a:off x="8029319" y="917725"/>
            <a:ext cx="3424739" cy="4852362"/>
          </a:xfrm>
          <a:prstGeom prst="rect">
            <a:avLst/>
          </a:prstGeom>
        </p:spPr>
        <p:txBody>
          <a:bodyPr vert="horz" lIns="91440" tIns="45720" rIns="91440" bIns="45720" rtlCol="0" anchor="ctr">
            <a:normAutofit/>
          </a:bodyPr>
          <a:lstStyle/>
          <a:p>
            <a:pPr marL="342900" marR="0" lvl="0" indent="-228600">
              <a:lnSpc>
                <a:spcPct val="90000"/>
              </a:lnSpc>
              <a:spcBef>
                <a:spcPts val="0"/>
              </a:spcBef>
              <a:spcAft>
                <a:spcPts val="600"/>
              </a:spcAft>
              <a:buFont typeface="Arial" panose="020B0604020202020204" pitchFamily="34" charset="0"/>
              <a:buChar char="•"/>
            </a:pPr>
            <a:r>
              <a:rPr lang="en-US" sz="2000">
                <a:solidFill>
                  <a:srgbClr val="FFFFFF"/>
                </a:solidFill>
              </a:rPr>
              <a:t>Crossover: Edge</a:t>
            </a:r>
          </a:p>
          <a:p>
            <a:pPr marL="342900" marR="0" lvl="0" indent="-228600">
              <a:lnSpc>
                <a:spcPct val="90000"/>
              </a:lnSpc>
              <a:spcBef>
                <a:spcPts val="0"/>
              </a:spcBef>
              <a:spcAft>
                <a:spcPts val="600"/>
              </a:spcAft>
              <a:buFont typeface="Arial" panose="020B0604020202020204" pitchFamily="34" charset="0"/>
              <a:buChar char="•"/>
            </a:pPr>
            <a:endParaRPr lang="en-US" sz="2000">
              <a:solidFill>
                <a:srgbClr val="FFFFFF"/>
              </a:solidFill>
            </a:endParaRPr>
          </a:p>
          <a:p>
            <a:pPr marL="342900" marR="0" lvl="0" indent="-228600">
              <a:lnSpc>
                <a:spcPct val="90000"/>
              </a:lnSpc>
              <a:spcBef>
                <a:spcPts val="0"/>
              </a:spcBef>
              <a:spcAft>
                <a:spcPts val="600"/>
              </a:spcAft>
              <a:buFont typeface="Arial" panose="020B0604020202020204" pitchFamily="34" charset="0"/>
              <a:buChar char="•"/>
            </a:pPr>
            <a:r>
              <a:rPr lang="en-US" sz="2000">
                <a:solidFill>
                  <a:srgbClr val="FFFFFF"/>
                </a:solidFill>
              </a:rPr>
              <a:t>Mutation: Inversion</a:t>
            </a:r>
          </a:p>
          <a:p>
            <a:pPr marL="342900" marR="0" lvl="0" indent="-228600">
              <a:lnSpc>
                <a:spcPct val="90000"/>
              </a:lnSpc>
              <a:spcBef>
                <a:spcPts val="0"/>
              </a:spcBef>
              <a:spcAft>
                <a:spcPts val="600"/>
              </a:spcAft>
              <a:buFont typeface="Arial" panose="020B0604020202020204" pitchFamily="34" charset="0"/>
              <a:buChar char="•"/>
            </a:pPr>
            <a:endParaRPr lang="en-US" sz="2000">
              <a:solidFill>
                <a:srgbClr val="FFFFFF"/>
              </a:solidFill>
            </a:endParaRPr>
          </a:p>
          <a:p>
            <a:pPr marL="342900" marR="0" lvl="0" indent="-228600">
              <a:lnSpc>
                <a:spcPct val="90000"/>
              </a:lnSpc>
              <a:spcBef>
                <a:spcPts val="0"/>
              </a:spcBef>
              <a:spcAft>
                <a:spcPts val="600"/>
              </a:spcAft>
              <a:buFont typeface="Arial" panose="020B0604020202020204" pitchFamily="34" charset="0"/>
              <a:buChar char="•"/>
            </a:pPr>
            <a:r>
              <a:rPr lang="en-US" sz="2000">
                <a:solidFill>
                  <a:srgbClr val="FFFFFF"/>
                </a:solidFill>
              </a:rPr>
              <a:t>Parent Selection: Tournament Selection</a:t>
            </a:r>
          </a:p>
          <a:p>
            <a:pPr marR="0" lvl="0" indent="-228600">
              <a:lnSpc>
                <a:spcPct val="90000"/>
              </a:lnSpc>
              <a:spcBef>
                <a:spcPts val="0"/>
              </a:spcBef>
              <a:spcAft>
                <a:spcPts val="600"/>
              </a:spcAft>
              <a:buFont typeface="Arial" panose="020B0604020202020204" pitchFamily="34" charset="0"/>
              <a:buChar char="•"/>
            </a:pPr>
            <a:endParaRPr lang="en-US" sz="2000">
              <a:solidFill>
                <a:srgbClr val="FFFFFF"/>
              </a:solidFill>
            </a:endParaRPr>
          </a:p>
          <a:p>
            <a:pPr marL="342900" marR="0" lvl="0" indent="-228600">
              <a:lnSpc>
                <a:spcPct val="90000"/>
              </a:lnSpc>
              <a:spcBef>
                <a:spcPts val="0"/>
              </a:spcBef>
              <a:spcAft>
                <a:spcPts val="600"/>
              </a:spcAft>
              <a:buFont typeface="Arial" panose="020B0604020202020204" pitchFamily="34" charset="0"/>
              <a:buChar char="•"/>
            </a:pPr>
            <a:r>
              <a:rPr lang="en-US" sz="2000">
                <a:solidFill>
                  <a:srgbClr val="FFFFFF"/>
                </a:solidFill>
              </a:rPr>
              <a:t>Crossover Rate: 0.7</a:t>
            </a:r>
          </a:p>
          <a:p>
            <a:pPr marL="342900" marR="0" lvl="0" indent="-228600">
              <a:lnSpc>
                <a:spcPct val="90000"/>
              </a:lnSpc>
              <a:spcBef>
                <a:spcPts val="0"/>
              </a:spcBef>
              <a:spcAft>
                <a:spcPts val="600"/>
              </a:spcAft>
              <a:buFont typeface="Arial" panose="020B0604020202020204" pitchFamily="34" charset="0"/>
              <a:buChar char="•"/>
            </a:pPr>
            <a:endParaRPr lang="en-US" sz="2000">
              <a:solidFill>
                <a:srgbClr val="FFFFFF"/>
              </a:solidFill>
            </a:endParaRPr>
          </a:p>
          <a:p>
            <a:pPr marL="342900" marR="0" lvl="0" indent="-228600">
              <a:lnSpc>
                <a:spcPct val="90000"/>
              </a:lnSpc>
              <a:spcBef>
                <a:spcPts val="0"/>
              </a:spcBef>
              <a:spcAft>
                <a:spcPts val="600"/>
              </a:spcAft>
              <a:buFont typeface="Arial" panose="020B0604020202020204" pitchFamily="34" charset="0"/>
              <a:buChar char="•"/>
            </a:pPr>
            <a:r>
              <a:rPr lang="en-US" sz="2000">
                <a:solidFill>
                  <a:srgbClr val="FFFFFF"/>
                </a:solidFill>
              </a:rPr>
              <a:t>Mutation Rate: 0.7</a:t>
            </a:r>
          </a:p>
          <a:p>
            <a:pPr marL="342900" marR="0" lvl="0" indent="-228600">
              <a:lnSpc>
                <a:spcPct val="90000"/>
              </a:lnSpc>
              <a:spcBef>
                <a:spcPts val="0"/>
              </a:spcBef>
              <a:spcAft>
                <a:spcPts val="600"/>
              </a:spcAft>
              <a:buFont typeface="Arial" panose="020B0604020202020204" pitchFamily="34" charset="0"/>
              <a:buChar char="•"/>
            </a:pPr>
            <a:endParaRPr lang="en-US" sz="2000">
              <a:solidFill>
                <a:srgbClr val="FFFFFF"/>
              </a:solidFill>
            </a:endParaRPr>
          </a:p>
          <a:p>
            <a:pPr marL="342900" marR="0" lvl="0" indent="-228600">
              <a:lnSpc>
                <a:spcPct val="90000"/>
              </a:lnSpc>
              <a:spcBef>
                <a:spcPts val="0"/>
              </a:spcBef>
              <a:spcAft>
                <a:spcPts val="600"/>
              </a:spcAft>
              <a:buFont typeface="Arial" panose="020B0604020202020204" pitchFamily="34" charset="0"/>
              <a:buChar char="•"/>
            </a:pPr>
            <a:r>
              <a:rPr lang="en-US" sz="2000">
                <a:solidFill>
                  <a:srgbClr val="FFFFFF"/>
                </a:solidFill>
              </a:rPr>
              <a:t>Tournament Size: 30</a:t>
            </a:r>
          </a:p>
        </p:txBody>
      </p:sp>
    </p:spTree>
    <p:extLst>
      <p:ext uri="{BB962C8B-B14F-4D97-AF65-F5344CB8AC3E}">
        <p14:creationId xmlns:p14="http://schemas.microsoft.com/office/powerpoint/2010/main" val="872125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social media post&#10;&#10;Description automatically generated">
            <a:extLst>
              <a:ext uri="{FF2B5EF4-FFF2-40B4-BE49-F238E27FC236}">
                <a16:creationId xmlns:a16="http://schemas.microsoft.com/office/drawing/2014/main" id="{20007710-0957-4445-8F59-5229D4BFC028}"/>
              </a:ext>
            </a:extLst>
          </p:cNvPr>
          <p:cNvPicPr/>
          <p:nvPr/>
        </p:nvPicPr>
        <p:blipFill>
          <a:blip r:embed="rId3">
            <a:extLst>
              <a:ext uri="{28A0092B-C50C-407E-A947-70E740481C1C}">
                <a14:useLocalDpi xmlns:a14="http://schemas.microsoft.com/office/drawing/2010/main" val="0"/>
              </a:ext>
            </a:extLst>
          </a:blip>
          <a:stretch>
            <a:fillRect/>
          </a:stretch>
        </p:blipFill>
        <p:spPr>
          <a:xfrm>
            <a:off x="6218031" y="1728073"/>
            <a:ext cx="5294716" cy="3401855"/>
          </a:xfrm>
          <a:prstGeom prst="rect">
            <a:avLst/>
          </a:prstGeom>
        </p:spPr>
      </p:pic>
      <p:cxnSp>
        <p:nvCxnSpPr>
          <p:cNvPr id="12" name="Straight Connector 11">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DC41BE4D-0EDA-48B3-9068-E4A07C420E87}"/>
              </a:ext>
            </a:extLst>
          </p:cNvPr>
          <p:cNvPicPr/>
          <p:nvPr/>
        </p:nvPicPr>
        <p:blipFill>
          <a:blip r:embed="rId4">
            <a:extLst>
              <a:ext uri="{28A0092B-C50C-407E-A947-70E740481C1C}">
                <a14:useLocalDpi xmlns:a14="http://schemas.microsoft.com/office/drawing/2010/main" val="0"/>
              </a:ext>
            </a:extLst>
          </a:blip>
          <a:stretch>
            <a:fillRect/>
          </a:stretch>
        </p:blipFill>
        <p:spPr>
          <a:xfrm>
            <a:off x="615086" y="1728073"/>
            <a:ext cx="5294715" cy="3401854"/>
          </a:xfrm>
          <a:prstGeom prst="rect">
            <a:avLst/>
          </a:prstGeom>
        </p:spPr>
      </p:pic>
    </p:spTree>
    <p:extLst>
      <p:ext uri="{BB962C8B-B14F-4D97-AF65-F5344CB8AC3E}">
        <p14:creationId xmlns:p14="http://schemas.microsoft.com/office/powerpoint/2010/main" val="1367924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E4918E7-CC96-4DEF-A9AB-96BA3CA7B8BF}"/>
              </a:ext>
            </a:extLst>
          </p:cNvPr>
          <p:cNvPicPr/>
          <p:nvPr/>
        </p:nvPicPr>
        <p:blipFill>
          <a:blip r:embed="rId3">
            <a:extLst>
              <a:ext uri="{28A0092B-C50C-407E-A947-70E740481C1C}">
                <a14:useLocalDpi xmlns:a14="http://schemas.microsoft.com/office/drawing/2010/main" val="0"/>
              </a:ext>
            </a:extLst>
          </a:blip>
          <a:stretch>
            <a:fillRect/>
          </a:stretch>
        </p:blipFill>
        <p:spPr>
          <a:xfrm>
            <a:off x="6234073" y="1728072"/>
            <a:ext cx="5294716" cy="3401855"/>
          </a:xfrm>
          <a:prstGeom prst="rect">
            <a:avLst/>
          </a:prstGeom>
        </p:spPr>
      </p:pic>
      <p:cxnSp>
        <p:nvCxnSpPr>
          <p:cNvPr id="12" name="Straight Connector 11">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2CE93D9C-619F-49B8-BA94-F1904B5E3FBD}"/>
              </a:ext>
            </a:extLst>
          </p:cNvPr>
          <p:cNvPicPr/>
          <p:nvPr/>
        </p:nvPicPr>
        <p:blipFill>
          <a:blip r:embed="rId4">
            <a:extLst>
              <a:ext uri="{28A0092B-C50C-407E-A947-70E740481C1C}">
                <a14:useLocalDpi xmlns:a14="http://schemas.microsoft.com/office/drawing/2010/main" val="0"/>
              </a:ext>
            </a:extLst>
          </a:blip>
          <a:stretch>
            <a:fillRect/>
          </a:stretch>
        </p:blipFill>
        <p:spPr>
          <a:xfrm>
            <a:off x="631128" y="1728073"/>
            <a:ext cx="5294715" cy="3401854"/>
          </a:xfrm>
          <a:prstGeom prst="rect">
            <a:avLst/>
          </a:prstGeom>
        </p:spPr>
      </p:pic>
    </p:spTree>
    <p:extLst>
      <p:ext uri="{BB962C8B-B14F-4D97-AF65-F5344CB8AC3E}">
        <p14:creationId xmlns:p14="http://schemas.microsoft.com/office/powerpoint/2010/main" val="2946213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71A9D4-4117-4476-88E4-49DAEBF15D09}"/>
              </a:ext>
            </a:extLst>
          </p:cNvPr>
          <p:cNvSpPr>
            <a:spLocks noGrp="1"/>
          </p:cNvSpPr>
          <p:nvPr>
            <p:ph type="title"/>
          </p:nvPr>
        </p:nvSpPr>
        <p:spPr>
          <a:xfrm>
            <a:off x="524256" y="516804"/>
            <a:ext cx="6594189" cy="1625210"/>
          </a:xfrm>
        </p:spPr>
        <p:txBody>
          <a:bodyPr vert="horz" lIns="91440" tIns="45720" rIns="91440" bIns="45720" rtlCol="0" anchor="ctr">
            <a:normAutofit/>
          </a:bodyPr>
          <a:lstStyle/>
          <a:p>
            <a:r>
              <a:rPr lang="en-US" b="1" kern="1200">
                <a:solidFill>
                  <a:srgbClr val="FFFFFF"/>
                </a:solidFill>
                <a:latin typeface="+mj-lt"/>
                <a:ea typeface="+mj-ea"/>
                <a:cs typeface="+mj-cs"/>
              </a:rPr>
              <a:t>Round 4</a:t>
            </a:r>
            <a:endParaRPr lang="en-US" kern="1200">
              <a:solidFill>
                <a:srgbClr val="FFFFFF"/>
              </a:solidFill>
              <a:latin typeface="+mj-lt"/>
              <a:ea typeface="+mj-ea"/>
              <a:cs typeface="+mj-cs"/>
            </a:endParaRPr>
          </a:p>
        </p:txBody>
      </p:sp>
      <p:sp>
        <p:nvSpPr>
          <p:cNvPr id="14" name="Rectangle 13">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A3F8E80-EAF3-42B1-A828-A1A0156CC514}"/>
              </a:ext>
            </a:extLst>
          </p:cNvPr>
          <p:cNvPicPr/>
          <p:nvPr/>
        </p:nvPicPr>
        <p:blipFill>
          <a:blip r:embed="rId2">
            <a:extLst>
              <a:ext uri="{28A0092B-C50C-407E-A947-70E740481C1C}">
                <a14:useLocalDpi xmlns:a14="http://schemas.microsoft.com/office/drawing/2010/main" val="0"/>
              </a:ext>
            </a:extLst>
          </a:blip>
          <a:stretch/>
        </p:blipFill>
        <p:spPr>
          <a:xfrm>
            <a:off x="566744" y="3192423"/>
            <a:ext cx="6579910" cy="2582614"/>
          </a:xfrm>
          <a:prstGeom prst="rect">
            <a:avLst/>
          </a:prstGeom>
        </p:spPr>
      </p:pic>
      <p:sp>
        <p:nvSpPr>
          <p:cNvPr id="16" name="Rectangle 1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7EE3AFE0-2DEF-4A43-BF3D-23DCF4B69433}"/>
              </a:ext>
            </a:extLst>
          </p:cNvPr>
          <p:cNvSpPr/>
          <p:nvPr/>
        </p:nvSpPr>
        <p:spPr>
          <a:xfrm>
            <a:off x="8029319" y="917725"/>
            <a:ext cx="3424739" cy="4852362"/>
          </a:xfrm>
          <a:prstGeom prst="rect">
            <a:avLst/>
          </a:prstGeom>
        </p:spPr>
        <p:txBody>
          <a:bodyPr vert="horz" lIns="91440" tIns="45720" rIns="91440" bIns="45720" rtlCol="0" anchor="ctr">
            <a:normAutofit/>
          </a:bodyPr>
          <a:lstStyle/>
          <a:p>
            <a:pPr marL="342900" marR="0" lvl="0" indent="-228600">
              <a:lnSpc>
                <a:spcPct val="90000"/>
              </a:lnSpc>
              <a:spcBef>
                <a:spcPts val="0"/>
              </a:spcBef>
              <a:spcAft>
                <a:spcPts val="1000"/>
              </a:spcAft>
              <a:buFont typeface="Arial" panose="020B0604020202020204" pitchFamily="34" charset="0"/>
              <a:buChar char="•"/>
            </a:pPr>
            <a:r>
              <a:rPr lang="en-US" sz="2000">
                <a:solidFill>
                  <a:srgbClr val="FFFFFF"/>
                </a:solidFill>
              </a:rPr>
              <a:t>Crossover: Edge</a:t>
            </a:r>
          </a:p>
          <a:p>
            <a:pPr marL="342900" marR="0" lvl="0" indent="-228600">
              <a:lnSpc>
                <a:spcPct val="90000"/>
              </a:lnSpc>
              <a:spcBef>
                <a:spcPts val="0"/>
              </a:spcBef>
              <a:spcAft>
                <a:spcPts val="1000"/>
              </a:spcAft>
              <a:buFont typeface="Arial" panose="020B0604020202020204" pitchFamily="34" charset="0"/>
              <a:buChar char="•"/>
            </a:pPr>
            <a:r>
              <a:rPr lang="en-US" sz="2000">
                <a:solidFill>
                  <a:srgbClr val="FFFFFF"/>
                </a:solidFill>
              </a:rPr>
              <a:t>Mutation: Inversion</a:t>
            </a:r>
          </a:p>
          <a:p>
            <a:pPr marL="342900" marR="0" lvl="0" indent="-228600">
              <a:lnSpc>
                <a:spcPct val="90000"/>
              </a:lnSpc>
              <a:spcBef>
                <a:spcPts val="0"/>
              </a:spcBef>
              <a:spcAft>
                <a:spcPts val="1000"/>
              </a:spcAft>
              <a:buFont typeface="Arial" panose="020B0604020202020204" pitchFamily="34" charset="0"/>
              <a:buChar char="•"/>
            </a:pPr>
            <a:r>
              <a:rPr lang="en-US" sz="2000">
                <a:solidFill>
                  <a:srgbClr val="FFFFFF"/>
                </a:solidFill>
              </a:rPr>
              <a:t>Parent Selection: Tournament Selection</a:t>
            </a:r>
          </a:p>
          <a:p>
            <a:pPr marL="342900" marR="0" lvl="0" indent="-228600">
              <a:lnSpc>
                <a:spcPct val="90000"/>
              </a:lnSpc>
              <a:spcBef>
                <a:spcPts val="0"/>
              </a:spcBef>
              <a:spcAft>
                <a:spcPts val="1000"/>
              </a:spcAft>
              <a:buFont typeface="Arial" panose="020B0604020202020204" pitchFamily="34" charset="0"/>
              <a:buChar char="•"/>
            </a:pPr>
            <a:r>
              <a:rPr lang="en-US" sz="2000">
                <a:solidFill>
                  <a:srgbClr val="FFFFFF"/>
                </a:solidFill>
              </a:rPr>
              <a:t>Replacement: Elitism 2</a:t>
            </a:r>
          </a:p>
          <a:p>
            <a:pPr marL="342900" marR="0" lvl="0" indent="-228600">
              <a:lnSpc>
                <a:spcPct val="90000"/>
              </a:lnSpc>
              <a:spcBef>
                <a:spcPts val="0"/>
              </a:spcBef>
              <a:spcAft>
                <a:spcPts val="1000"/>
              </a:spcAft>
              <a:buFont typeface="Arial" panose="020B0604020202020204" pitchFamily="34" charset="0"/>
              <a:buChar char="•"/>
            </a:pPr>
            <a:r>
              <a:rPr lang="en-US" sz="2000">
                <a:solidFill>
                  <a:srgbClr val="FFFFFF"/>
                </a:solidFill>
              </a:rPr>
              <a:t>Crossover Rate: 0.7</a:t>
            </a:r>
          </a:p>
          <a:p>
            <a:pPr marL="342900" marR="0" lvl="0" indent="-228600">
              <a:lnSpc>
                <a:spcPct val="90000"/>
              </a:lnSpc>
              <a:spcBef>
                <a:spcPts val="0"/>
              </a:spcBef>
              <a:spcAft>
                <a:spcPts val="1000"/>
              </a:spcAft>
              <a:buFont typeface="Arial" panose="020B0604020202020204" pitchFamily="34" charset="0"/>
              <a:buChar char="•"/>
            </a:pPr>
            <a:r>
              <a:rPr lang="en-US" sz="2000">
                <a:solidFill>
                  <a:srgbClr val="FFFFFF"/>
                </a:solidFill>
              </a:rPr>
              <a:t>Tournament Size: 30</a:t>
            </a:r>
          </a:p>
          <a:p>
            <a:pPr marL="342900" marR="0" lvl="0" indent="-228600">
              <a:lnSpc>
                <a:spcPct val="90000"/>
              </a:lnSpc>
              <a:spcBef>
                <a:spcPts val="0"/>
              </a:spcBef>
              <a:spcAft>
                <a:spcPts val="1000"/>
              </a:spcAft>
              <a:buFont typeface="Arial" panose="020B0604020202020204" pitchFamily="34" charset="0"/>
              <a:buChar char="•"/>
            </a:pPr>
            <a:r>
              <a:rPr lang="en-US" sz="2000">
                <a:solidFill>
                  <a:srgbClr val="FFFFFF"/>
                </a:solidFill>
              </a:rPr>
              <a:t>Initialization: n-queens</a:t>
            </a:r>
          </a:p>
        </p:txBody>
      </p:sp>
    </p:spTree>
    <p:extLst>
      <p:ext uri="{BB962C8B-B14F-4D97-AF65-F5344CB8AC3E}">
        <p14:creationId xmlns:p14="http://schemas.microsoft.com/office/powerpoint/2010/main" val="2885050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39688C9-CE5B-47AF-8D79-5A022E0C4990}"/>
              </a:ext>
            </a:extLst>
          </p:cNvPr>
          <p:cNvPicPr/>
          <p:nvPr/>
        </p:nvPicPr>
        <p:blipFill>
          <a:blip r:embed="rId2">
            <a:extLst>
              <a:ext uri="{28A0092B-C50C-407E-A947-70E740481C1C}">
                <a14:useLocalDpi xmlns:a14="http://schemas.microsoft.com/office/drawing/2010/main" val="0"/>
              </a:ext>
            </a:extLst>
          </a:blip>
          <a:stretch>
            <a:fillRect/>
          </a:stretch>
        </p:blipFill>
        <p:spPr>
          <a:xfrm>
            <a:off x="6234075" y="1728073"/>
            <a:ext cx="5294716" cy="3401855"/>
          </a:xfrm>
          <a:prstGeom prst="rect">
            <a:avLst/>
          </a:prstGeom>
        </p:spPr>
      </p:pic>
      <p:cxnSp>
        <p:nvCxnSpPr>
          <p:cNvPr id="12" name="Straight Connector 11">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6E913DE6-E8B7-43A3-BCB5-935F1A59AD26}"/>
              </a:ext>
            </a:extLst>
          </p:cNvPr>
          <p:cNvPicPr/>
          <p:nvPr/>
        </p:nvPicPr>
        <p:blipFill>
          <a:blip r:embed="rId3">
            <a:extLst>
              <a:ext uri="{28A0092B-C50C-407E-A947-70E740481C1C}">
                <a14:useLocalDpi xmlns:a14="http://schemas.microsoft.com/office/drawing/2010/main" val="0"/>
              </a:ext>
            </a:extLst>
          </a:blip>
          <a:stretch>
            <a:fillRect/>
          </a:stretch>
        </p:blipFill>
        <p:spPr>
          <a:xfrm>
            <a:off x="631127" y="1728073"/>
            <a:ext cx="5294715" cy="3401854"/>
          </a:xfrm>
          <a:prstGeom prst="rect">
            <a:avLst/>
          </a:prstGeom>
        </p:spPr>
      </p:pic>
    </p:spTree>
    <p:extLst>
      <p:ext uri="{BB962C8B-B14F-4D97-AF65-F5344CB8AC3E}">
        <p14:creationId xmlns:p14="http://schemas.microsoft.com/office/powerpoint/2010/main" val="534054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71A9D4-4117-4476-88E4-49DAEBF15D09}"/>
              </a:ext>
            </a:extLst>
          </p:cNvPr>
          <p:cNvSpPr>
            <a:spLocks noGrp="1"/>
          </p:cNvSpPr>
          <p:nvPr>
            <p:ph type="title"/>
          </p:nvPr>
        </p:nvSpPr>
        <p:spPr>
          <a:xfrm>
            <a:off x="524256" y="516804"/>
            <a:ext cx="6594189" cy="1625210"/>
          </a:xfrm>
        </p:spPr>
        <p:txBody>
          <a:bodyPr vert="horz" lIns="91440" tIns="45720" rIns="91440" bIns="45720" rtlCol="0" anchor="ctr">
            <a:normAutofit/>
          </a:bodyPr>
          <a:lstStyle/>
          <a:p>
            <a:r>
              <a:rPr lang="en-US" b="1" kern="1200">
                <a:solidFill>
                  <a:srgbClr val="FFFFFF"/>
                </a:solidFill>
                <a:latin typeface="+mj-lt"/>
                <a:ea typeface="+mj-ea"/>
                <a:cs typeface="+mj-cs"/>
              </a:rPr>
              <a:t>Best Results</a:t>
            </a:r>
            <a:endParaRPr lang="en-US" kern="1200">
              <a:solidFill>
                <a:srgbClr val="FFFFFF"/>
              </a:solidFill>
              <a:latin typeface="+mj-lt"/>
              <a:ea typeface="+mj-ea"/>
              <a:cs typeface="+mj-cs"/>
            </a:endParaRPr>
          </a:p>
        </p:txBody>
      </p:sp>
      <p:sp>
        <p:nvSpPr>
          <p:cNvPr id="15" name="Rectangle 14">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87C88C2-5584-4B49-AA1B-7B335C3FA320}"/>
              </a:ext>
            </a:extLst>
          </p:cNvPr>
          <p:cNvPicPr/>
          <p:nvPr/>
        </p:nvPicPr>
        <p:blipFill>
          <a:blip r:embed="rId3">
            <a:extLst>
              <a:ext uri="{28A0092B-C50C-407E-A947-70E740481C1C}">
                <a14:useLocalDpi xmlns:a14="http://schemas.microsoft.com/office/drawing/2010/main" val="0"/>
              </a:ext>
            </a:extLst>
          </a:blip>
          <a:stretch>
            <a:fillRect/>
          </a:stretch>
        </p:blipFill>
        <p:spPr>
          <a:xfrm>
            <a:off x="1018655" y="2660287"/>
            <a:ext cx="5676088" cy="3646887"/>
          </a:xfrm>
          <a:prstGeom prst="rect">
            <a:avLst/>
          </a:prstGeom>
        </p:spPr>
      </p:pic>
      <p:sp>
        <p:nvSpPr>
          <p:cNvPr id="17" name="Rectangle 16">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50221287-AB77-478C-A1C1-E5968B7D2106}"/>
              </a:ext>
            </a:extLst>
          </p:cNvPr>
          <p:cNvSpPr/>
          <p:nvPr/>
        </p:nvSpPr>
        <p:spPr>
          <a:xfrm>
            <a:off x="8029319" y="917725"/>
            <a:ext cx="3424739" cy="4852362"/>
          </a:xfrm>
          <a:prstGeom prst="rect">
            <a:avLst/>
          </a:prstGeom>
        </p:spPr>
        <p:txBody>
          <a:bodyPr vert="horz" lIns="91440" tIns="45720" rIns="91440" bIns="45720" rtlCol="0" anchor="ctr">
            <a:normAutofit/>
          </a:bodyPr>
          <a:lstStyle/>
          <a:p>
            <a:pPr marL="342900" marR="0" lvl="0" indent="-228600">
              <a:lnSpc>
                <a:spcPct val="90000"/>
              </a:lnSpc>
              <a:spcBef>
                <a:spcPts val="0"/>
              </a:spcBef>
              <a:spcAft>
                <a:spcPts val="1000"/>
              </a:spcAft>
              <a:buFont typeface="Arial" panose="020B0604020202020204" pitchFamily="34" charset="0"/>
              <a:buChar char="•"/>
            </a:pPr>
            <a:r>
              <a:rPr lang="en-US" sz="2000">
                <a:solidFill>
                  <a:srgbClr val="FFFFFF"/>
                </a:solidFill>
              </a:rPr>
              <a:t>Crossover: Edge</a:t>
            </a:r>
          </a:p>
          <a:p>
            <a:pPr marL="342900" marR="0" lvl="0" indent="-228600">
              <a:lnSpc>
                <a:spcPct val="90000"/>
              </a:lnSpc>
              <a:spcBef>
                <a:spcPts val="0"/>
              </a:spcBef>
              <a:spcAft>
                <a:spcPts val="1000"/>
              </a:spcAft>
              <a:buFont typeface="Arial" panose="020B0604020202020204" pitchFamily="34" charset="0"/>
              <a:buChar char="•"/>
            </a:pPr>
            <a:r>
              <a:rPr lang="en-US" sz="2000">
                <a:solidFill>
                  <a:srgbClr val="FFFFFF"/>
                </a:solidFill>
              </a:rPr>
              <a:t>Mutation: Inversion</a:t>
            </a:r>
          </a:p>
          <a:p>
            <a:pPr marL="342900" marR="0" lvl="0" indent="-228600">
              <a:lnSpc>
                <a:spcPct val="90000"/>
              </a:lnSpc>
              <a:spcBef>
                <a:spcPts val="0"/>
              </a:spcBef>
              <a:spcAft>
                <a:spcPts val="1000"/>
              </a:spcAft>
              <a:buFont typeface="Arial" panose="020B0604020202020204" pitchFamily="34" charset="0"/>
              <a:buChar char="•"/>
            </a:pPr>
            <a:r>
              <a:rPr lang="en-US" sz="2000">
                <a:solidFill>
                  <a:srgbClr val="FFFFFF"/>
                </a:solidFill>
              </a:rPr>
              <a:t>Parent Selection: Tournament Selection</a:t>
            </a:r>
          </a:p>
          <a:p>
            <a:pPr marL="342900" marR="0" lvl="0" indent="-228600">
              <a:lnSpc>
                <a:spcPct val="90000"/>
              </a:lnSpc>
              <a:spcBef>
                <a:spcPts val="0"/>
              </a:spcBef>
              <a:spcAft>
                <a:spcPts val="1000"/>
              </a:spcAft>
              <a:buFont typeface="Arial" panose="020B0604020202020204" pitchFamily="34" charset="0"/>
              <a:buChar char="•"/>
            </a:pPr>
            <a:r>
              <a:rPr lang="en-US" sz="2000">
                <a:solidFill>
                  <a:srgbClr val="FFFFFF"/>
                </a:solidFill>
              </a:rPr>
              <a:t>Replacement: Elitism 2</a:t>
            </a:r>
          </a:p>
          <a:p>
            <a:pPr marL="342900" marR="0" lvl="0" indent="-228600">
              <a:lnSpc>
                <a:spcPct val="90000"/>
              </a:lnSpc>
              <a:spcBef>
                <a:spcPts val="0"/>
              </a:spcBef>
              <a:spcAft>
                <a:spcPts val="1000"/>
              </a:spcAft>
              <a:buFont typeface="Arial" panose="020B0604020202020204" pitchFamily="34" charset="0"/>
              <a:buChar char="•"/>
            </a:pPr>
            <a:r>
              <a:rPr lang="en-US" sz="2000">
                <a:solidFill>
                  <a:srgbClr val="FFFFFF"/>
                </a:solidFill>
              </a:rPr>
              <a:t>Crossover Rate: 0.7</a:t>
            </a:r>
          </a:p>
          <a:p>
            <a:pPr marL="342900" marR="0" lvl="0" indent="-228600">
              <a:lnSpc>
                <a:spcPct val="90000"/>
              </a:lnSpc>
              <a:spcBef>
                <a:spcPts val="0"/>
              </a:spcBef>
              <a:spcAft>
                <a:spcPts val="1000"/>
              </a:spcAft>
              <a:buFont typeface="Arial" panose="020B0604020202020204" pitchFamily="34" charset="0"/>
              <a:buChar char="•"/>
            </a:pPr>
            <a:r>
              <a:rPr lang="en-US" sz="2000">
                <a:solidFill>
                  <a:srgbClr val="FFFFFF"/>
                </a:solidFill>
              </a:rPr>
              <a:t>Mutation Rate: 1.0</a:t>
            </a:r>
          </a:p>
          <a:p>
            <a:pPr marL="342900" marR="0" lvl="0" indent="-228600">
              <a:lnSpc>
                <a:spcPct val="90000"/>
              </a:lnSpc>
              <a:spcBef>
                <a:spcPts val="0"/>
              </a:spcBef>
              <a:spcAft>
                <a:spcPts val="1000"/>
              </a:spcAft>
              <a:buFont typeface="Arial" panose="020B0604020202020204" pitchFamily="34" charset="0"/>
              <a:buChar char="•"/>
            </a:pPr>
            <a:r>
              <a:rPr lang="en-US" sz="2000">
                <a:solidFill>
                  <a:srgbClr val="FFFFFF"/>
                </a:solidFill>
              </a:rPr>
              <a:t>Tournament Size: 30</a:t>
            </a:r>
          </a:p>
          <a:p>
            <a:pPr marL="342900" marR="0" lvl="0" indent="-228600">
              <a:lnSpc>
                <a:spcPct val="90000"/>
              </a:lnSpc>
              <a:spcBef>
                <a:spcPts val="0"/>
              </a:spcBef>
              <a:spcAft>
                <a:spcPts val="1000"/>
              </a:spcAft>
              <a:buFont typeface="Arial" panose="020B0604020202020204" pitchFamily="34" charset="0"/>
              <a:buChar char="•"/>
            </a:pPr>
            <a:r>
              <a:rPr lang="en-US" sz="2000">
                <a:solidFill>
                  <a:srgbClr val="FFFFFF"/>
                </a:solidFill>
              </a:rPr>
              <a:t>Initialization: n-queens</a:t>
            </a:r>
          </a:p>
        </p:txBody>
      </p:sp>
      <p:sp>
        <p:nvSpPr>
          <p:cNvPr id="5" name="TextBox 4">
            <a:extLst>
              <a:ext uri="{FF2B5EF4-FFF2-40B4-BE49-F238E27FC236}">
                <a16:creationId xmlns:a16="http://schemas.microsoft.com/office/drawing/2014/main" id="{63B0B3B5-A219-4AF4-BA1F-DCA68D620209}"/>
              </a:ext>
            </a:extLst>
          </p:cNvPr>
          <p:cNvSpPr txBox="1"/>
          <p:nvPr/>
        </p:nvSpPr>
        <p:spPr>
          <a:xfrm>
            <a:off x="1731606" y="2943796"/>
            <a:ext cx="4179488" cy="400110"/>
          </a:xfrm>
          <a:prstGeom prst="rect">
            <a:avLst/>
          </a:prstGeom>
          <a:noFill/>
        </p:spPr>
        <p:txBody>
          <a:bodyPr wrap="square" rtlCol="0">
            <a:spAutoFit/>
          </a:bodyPr>
          <a:lstStyle/>
          <a:p>
            <a:pPr>
              <a:spcAft>
                <a:spcPts val="600"/>
              </a:spcAft>
            </a:pPr>
            <a:r>
              <a:rPr lang="en-US" sz="2000" dirty="0"/>
              <a:t>The lower bound for this is: 778 </a:t>
            </a:r>
          </a:p>
        </p:txBody>
      </p:sp>
    </p:spTree>
    <p:extLst>
      <p:ext uri="{BB962C8B-B14F-4D97-AF65-F5344CB8AC3E}">
        <p14:creationId xmlns:p14="http://schemas.microsoft.com/office/powerpoint/2010/main" val="1545054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4"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4"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6"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2"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0710268-3D1C-4520-AE0F-931A936B1A0C}"/>
              </a:ext>
            </a:extLst>
          </p:cNvPr>
          <p:cNvSpPr>
            <a:spLocks noGrp="1"/>
          </p:cNvSpPr>
          <p:nvPr>
            <p:ph type="title"/>
          </p:nvPr>
        </p:nvSpPr>
        <p:spPr>
          <a:xfrm>
            <a:off x="1433590" y="4836759"/>
            <a:ext cx="9268721" cy="1777829"/>
          </a:xfrm>
        </p:spPr>
        <p:txBody>
          <a:bodyPr>
            <a:normAutofit/>
          </a:bodyPr>
          <a:lstStyle/>
          <a:p>
            <a:pPr algn="ctr"/>
            <a:r>
              <a:rPr lang="en-US" sz="4000" b="1" dirty="0">
                <a:latin typeface="Arial" panose="020B0604020202020204" pitchFamily="34" charset="0"/>
                <a:cs typeface="Arial" panose="020B0604020202020204" pitchFamily="34" charset="0"/>
              </a:rPr>
              <a:t>Portfolio Investment Problem (PIP)</a:t>
            </a:r>
            <a:endParaRPr lang="en-US" sz="4000" dirty="0"/>
          </a:p>
        </p:txBody>
      </p:sp>
      <p:sp>
        <p:nvSpPr>
          <p:cNvPr id="34" name="Freeform: Shape 33">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33" name="Picture 32" descr="A close up of a sign&#10;&#10;Description automatically generated">
            <a:extLst>
              <a:ext uri="{FF2B5EF4-FFF2-40B4-BE49-F238E27FC236}">
                <a16:creationId xmlns:a16="http://schemas.microsoft.com/office/drawing/2014/main" id="{7EEE5034-CF39-44D9-BB82-A93F6FC88B4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837514" y="849923"/>
            <a:ext cx="4064000" cy="3048000"/>
          </a:xfrm>
          <a:prstGeom prst="rect">
            <a:avLst/>
          </a:prstGeom>
        </p:spPr>
      </p:pic>
    </p:spTree>
    <p:extLst>
      <p:ext uri="{BB962C8B-B14F-4D97-AF65-F5344CB8AC3E}">
        <p14:creationId xmlns:p14="http://schemas.microsoft.com/office/powerpoint/2010/main" val="291466768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7A55D4-C91E-465E-A91C-CCC75DB71F73}"/>
              </a:ext>
            </a:extLst>
          </p:cNvPr>
          <p:cNvSpPr>
            <a:spLocks noGrp="1"/>
          </p:cNvSpPr>
          <p:nvPr>
            <p:ph type="title"/>
          </p:nvPr>
        </p:nvSpPr>
        <p:spPr>
          <a:xfrm>
            <a:off x="838200" y="253397"/>
            <a:ext cx="10515600" cy="1273233"/>
          </a:xfrm>
        </p:spPr>
        <p:txBody>
          <a:bodyPr>
            <a:normAutofit/>
          </a:bodyPr>
          <a:lstStyle/>
          <a:p>
            <a:r>
              <a:rPr lang="en-US" sz="4000" b="1" dirty="0"/>
              <a:t>Encoding</a:t>
            </a:r>
            <a:endParaRPr lang="en-US" sz="4000" dirty="0"/>
          </a:p>
        </p:txBody>
      </p:sp>
      <p:sp>
        <p:nvSpPr>
          <p:cNvPr id="23" name="Rectangle 22">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5E8F5AE-F1F8-4840-BF54-6901F7CEC3F1}"/>
              </a:ext>
            </a:extLst>
          </p:cNvPr>
          <p:cNvSpPr>
            <a:spLocks noGrp="1"/>
          </p:cNvSpPr>
          <p:nvPr>
            <p:ph idx="1"/>
          </p:nvPr>
        </p:nvSpPr>
        <p:spPr>
          <a:xfrm>
            <a:off x="838200" y="2478024"/>
            <a:ext cx="10515600" cy="3694176"/>
          </a:xfrm>
        </p:spPr>
        <p:txBody>
          <a:bodyPr>
            <a:normAutofit/>
          </a:bodyPr>
          <a:lstStyle/>
          <a:p>
            <a:r>
              <a:rPr lang="en-US" sz="1700"/>
              <a:t>We will be using the most natural and commonly used way to represent the TSP problem: the i-th element of the representation denotes the i-th destination visited.</a:t>
            </a:r>
          </a:p>
          <a:p>
            <a:r>
              <a:rPr lang="en-US" sz="1700"/>
              <a:t>For instance, suppose that the following distance matrix has been provided:</a:t>
            </a:r>
          </a:p>
          <a:p>
            <a:pPr marL="0" indent="0">
              <a:buNone/>
            </a:pPr>
            <a:r>
              <a:rPr lang="en-US" sz="1700">
                <a:effectLst/>
              </a:rPr>
              <a:t>   Matrix = [[0, 15, 3, 4],</a:t>
            </a:r>
          </a:p>
          <a:p>
            <a:pPr marL="0" indent="0">
              <a:buNone/>
            </a:pPr>
            <a:r>
              <a:rPr lang="en-US" sz="1700"/>
              <a:t>       </a:t>
            </a:r>
            <a:r>
              <a:rPr lang="en-US" sz="1700">
                <a:effectLst/>
              </a:rPr>
              <a:t>              [15, 0, 8, 7],</a:t>
            </a:r>
          </a:p>
          <a:p>
            <a:pPr marL="0" indent="0">
              <a:buNone/>
            </a:pPr>
            <a:r>
              <a:rPr lang="en-US" sz="1700"/>
              <a:t>      </a:t>
            </a:r>
            <a:r>
              <a:rPr lang="en-US" sz="1700">
                <a:effectLst/>
              </a:rPr>
              <a:t>               [3, 8, 0, 12], </a:t>
            </a:r>
          </a:p>
          <a:p>
            <a:pPr marL="0" indent="0">
              <a:buNone/>
            </a:pPr>
            <a:r>
              <a:rPr lang="en-US" sz="1700"/>
              <a:t>                     [4, 7, 12, 0]]</a:t>
            </a:r>
          </a:p>
          <a:p>
            <a:r>
              <a:rPr lang="en-US" sz="1700"/>
              <a:t>This example shows us the distances between 4 cities. The first city will be represented by “0”, the second one by “1”, and so on. Thus, the last city will be called “n-1”.</a:t>
            </a:r>
          </a:p>
          <a:p>
            <a:r>
              <a:rPr lang="en-US" sz="1700"/>
              <a:t>Moreover, the encoding is defined by an n-size list in Python, in which the tour City 2 </a:t>
            </a:r>
            <a:r>
              <a:rPr lang="en-US" sz="1700">
                <a:sym typeface="Wingdings" panose="05000000000000000000" pitchFamily="2" charset="2"/>
              </a:rPr>
              <a:t></a:t>
            </a:r>
            <a:r>
              <a:rPr lang="en-US" sz="1700"/>
              <a:t> City 4 </a:t>
            </a:r>
            <a:r>
              <a:rPr lang="en-US" sz="1700">
                <a:sym typeface="Wingdings" panose="05000000000000000000" pitchFamily="2" charset="2"/>
              </a:rPr>
              <a:t></a:t>
            </a:r>
            <a:r>
              <a:rPr lang="en-US" sz="1700"/>
              <a:t> City 3 </a:t>
            </a:r>
            <a:r>
              <a:rPr lang="en-US" sz="1700">
                <a:sym typeface="Wingdings" panose="05000000000000000000" pitchFamily="2" charset="2"/>
              </a:rPr>
              <a:t></a:t>
            </a:r>
            <a:r>
              <a:rPr lang="en-US" sz="1700"/>
              <a:t> City 1 is given by [1,3,2,0].</a:t>
            </a:r>
          </a:p>
          <a:p>
            <a:endParaRPr lang="en-US" sz="1700"/>
          </a:p>
        </p:txBody>
      </p:sp>
    </p:spTree>
    <p:extLst>
      <p:ext uri="{BB962C8B-B14F-4D97-AF65-F5344CB8AC3E}">
        <p14:creationId xmlns:p14="http://schemas.microsoft.com/office/powerpoint/2010/main" val="28957620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F2EE68-4E04-46B8-9983-56A5654B2B10}"/>
              </a:ext>
            </a:extLst>
          </p:cNvPr>
          <p:cNvSpPr>
            <a:spLocks noGrp="1"/>
          </p:cNvSpPr>
          <p:nvPr>
            <p:ph type="title"/>
          </p:nvPr>
        </p:nvSpPr>
        <p:spPr>
          <a:xfrm>
            <a:off x="838200" y="253397"/>
            <a:ext cx="10515600" cy="1273233"/>
          </a:xfrm>
        </p:spPr>
        <p:txBody>
          <a:bodyPr>
            <a:normAutofit/>
          </a:bodyPr>
          <a:lstStyle/>
          <a:p>
            <a:r>
              <a:rPr lang="en-US" sz="4000" b="1" dirty="0">
                <a:latin typeface="Arial" panose="020B0604020202020204" pitchFamily="34" charset="0"/>
                <a:cs typeface="Arial" panose="020B0604020202020204" pitchFamily="34" charset="0"/>
              </a:rPr>
              <a:t>Crossovers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CB8B85E-5150-4AD0-9751-42BC60D50BDE}"/>
              </a:ext>
            </a:extLst>
          </p:cNvPr>
          <p:cNvSpPr>
            <a:spLocks noGrp="1"/>
          </p:cNvSpPr>
          <p:nvPr>
            <p:ph idx="1"/>
          </p:nvPr>
        </p:nvSpPr>
        <p:spPr>
          <a:xfrm>
            <a:off x="838200" y="2478024"/>
            <a:ext cx="10515600" cy="3694176"/>
          </a:xfrm>
        </p:spPr>
        <p:txBody>
          <a:bodyPr>
            <a:normAutofit/>
          </a:bodyPr>
          <a:lstStyle/>
          <a:p>
            <a:pPr lvl="0"/>
            <a:r>
              <a:rPr lang="en-US" sz="2200">
                <a:latin typeface="Courier New" panose="02070309020205020404" pitchFamily="49" charset="0"/>
                <a:cs typeface="Courier New" panose="02070309020205020404" pitchFamily="49" charset="0"/>
              </a:rPr>
              <a:t>singlepoint_crossover_pip</a:t>
            </a:r>
            <a:r>
              <a:rPr lang="en-US" sz="2200"/>
              <a:t>: the same as the single point crossover but normalizes the portfolio after performing the operation.</a:t>
            </a:r>
          </a:p>
          <a:p>
            <a:pPr lvl="0"/>
            <a:r>
              <a:rPr lang="en-US" sz="2200">
                <a:latin typeface="Courier New" panose="02070309020205020404" pitchFamily="49" charset="0"/>
                <a:cs typeface="Courier New" panose="02070309020205020404" pitchFamily="49" charset="0"/>
              </a:rPr>
              <a:t>two_point_crossover_pip</a:t>
            </a:r>
            <a:r>
              <a:rPr lang="en-US" sz="2200"/>
              <a:t>: the same as the two-point crossover, also normalizing the portfolio.</a:t>
            </a:r>
          </a:p>
          <a:p>
            <a:pPr lvl="0"/>
            <a:r>
              <a:rPr lang="en-US" sz="2200">
                <a:latin typeface="Courier New" panose="02070309020205020404" pitchFamily="49" charset="0"/>
                <a:cs typeface="Courier New" panose="02070309020205020404" pitchFamily="49" charset="0"/>
              </a:rPr>
              <a:t>pipArithmeticCrossover</a:t>
            </a:r>
            <a:r>
              <a:rPr lang="en-US" sz="2200"/>
              <a:t>: the offsprings are arithmetic combinations of the parents. Despite the possibility of invalid sizes and the need of normalizing the resulting portfolios, this approach was implemented to better explore the portfolios with higher number of assets.</a:t>
            </a:r>
          </a:p>
          <a:p>
            <a:pPr lvl="0"/>
            <a:r>
              <a:rPr lang="en-US" sz="2200">
                <a:latin typeface="Courier New" panose="02070309020205020404" pitchFamily="49" charset="0"/>
                <a:cs typeface="Courier New" panose="02070309020205020404" pitchFamily="49" charset="0"/>
              </a:rPr>
              <a:t>pipHeuristicCrossover</a:t>
            </a:r>
            <a:r>
              <a:rPr lang="en-US" sz="2200"/>
              <a:t>: the first offspring is the parent with the best fitness and the second offspring is the arithmetic combination with the best fitness.</a:t>
            </a:r>
          </a:p>
          <a:p>
            <a:endParaRPr lang="en-US" sz="2200"/>
          </a:p>
        </p:txBody>
      </p:sp>
    </p:spTree>
    <p:extLst>
      <p:ext uri="{BB962C8B-B14F-4D97-AF65-F5344CB8AC3E}">
        <p14:creationId xmlns:p14="http://schemas.microsoft.com/office/powerpoint/2010/main" val="32957099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B91496-0712-4C52-81AA-6EDE468A61FA}"/>
              </a:ext>
            </a:extLst>
          </p:cNvPr>
          <p:cNvSpPr>
            <a:spLocks noGrp="1"/>
          </p:cNvSpPr>
          <p:nvPr>
            <p:ph type="title"/>
          </p:nvPr>
        </p:nvSpPr>
        <p:spPr>
          <a:xfrm>
            <a:off x="838200" y="253397"/>
            <a:ext cx="10515600" cy="1273233"/>
          </a:xfrm>
        </p:spPr>
        <p:txBody>
          <a:bodyPr>
            <a:normAutofit/>
          </a:bodyPr>
          <a:lstStyle/>
          <a:p>
            <a:r>
              <a:rPr lang="en-US" sz="4000" b="1" dirty="0">
                <a:latin typeface="Arial" panose="020B0604020202020204" pitchFamily="34" charset="0"/>
                <a:cs typeface="Arial" panose="020B0604020202020204" pitchFamily="34" charset="0"/>
              </a:rPr>
              <a:t>Admissibility</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CF27CFC-1179-41C5-BAB5-8AA6A56E3E88}"/>
              </a:ext>
            </a:extLst>
          </p:cNvPr>
          <p:cNvSpPr>
            <a:spLocks noGrp="1"/>
          </p:cNvSpPr>
          <p:nvPr>
            <p:ph idx="1"/>
          </p:nvPr>
        </p:nvSpPr>
        <p:spPr>
          <a:xfrm>
            <a:off x="838200" y="2478024"/>
            <a:ext cx="10515600" cy="3694176"/>
          </a:xfrm>
        </p:spPr>
        <p:txBody>
          <a:bodyPr>
            <a:normAutofit/>
          </a:bodyPr>
          <a:lstStyle/>
          <a:p>
            <a:pPr lvl="0"/>
            <a:r>
              <a:rPr lang="en-US" sz="2200"/>
              <a:t>The number of assets is smaller than the maximum portfolio size;</a:t>
            </a:r>
          </a:p>
          <a:p>
            <a:pPr lvl="0"/>
            <a:r>
              <a:rPr lang="en-US" sz="2200"/>
              <a:t>The sum of weights is equal to 100%;</a:t>
            </a:r>
          </a:p>
          <a:p>
            <a:pPr lvl="0"/>
            <a:r>
              <a:rPr lang="en-US" sz="2200"/>
              <a:t>The Sharpe ratio is higher than 1.0.</a:t>
            </a:r>
          </a:p>
          <a:p>
            <a:endParaRPr lang="en-US" sz="2200"/>
          </a:p>
        </p:txBody>
      </p:sp>
    </p:spTree>
    <p:extLst>
      <p:ext uri="{BB962C8B-B14F-4D97-AF65-F5344CB8AC3E}">
        <p14:creationId xmlns:p14="http://schemas.microsoft.com/office/powerpoint/2010/main" val="3567384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581298-E2DC-40D2-9204-90DA27E4901E}"/>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Round 1</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DA6788D-F8F5-4384-BA05-99A1D7F4970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38615" y="2426818"/>
            <a:ext cx="4441820" cy="3997637"/>
          </a:xfrm>
          <a:prstGeom prst="rect">
            <a:avLst/>
          </a:prstGeom>
        </p:spPr>
      </p:pic>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C7D2989-FC2B-454A-9999-9FAB85A1CD2E}"/>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445073" y="2713842"/>
            <a:ext cx="5455917" cy="3423589"/>
          </a:xfrm>
          <a:prstGeom prst="rect">
            <a:avLst/>
          </a:prstGeom>
          <a:noFill/>
        </p:spPr>
      </p:pic>
    </p:spTree>
    <p:extLst>
      <p:ext uri="{BB962C8B-B14F-4D97-AF65-F5344CB8AC3E}">
        <p14:creationId xmlns:p14="http://schemas.microsoft.com/office/powerpoint/2010/main" val="58163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581298-E2DC-40D2-9204-90DA27E4901E}"/>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Round 2</a:t>
            </a:r>
          </a:p>
        </p:txBody>
      </p:sp>
      <p:cxnSp>
        <p:nvCxnSpPr>
          <p:cNvPr id="21" name="Straight Connector 2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3669ECE-BAB3-4188-91E1-20E0C3FB7F41}"/>
              </a:ext>
            </a:extLst>
          </p:cNvPr>
          <p:cNvPicPr/>
          <p:nvPr/>
        </p:nvPicPr>
        <p:blipFill>
          <a:blip r:embed="rId2" cstate="print">
            <a:extLst>
              <a:ext uri="{28A0092B-C50C-407E-A947-70E740481C1C}">
                <a14:useLocalDpi xmlns:a14="http://schemas.microsoft.com/office/drawing/2010/main" val="0"/>
              </a:ext>
            </a:extLst>
          </a:blip>
          <a:stretch/>
        </p:blipFill>
        <p:spPr>
          <a:xfrm>
            <a:off x="1060707" y="2426818"/>
            <a:ext cx="3997637" cy="3997637"/>
          </a:xfrm>
          <a:prstGeom prst="rect">
            <a:avLst/>
          </a:prstGeom>
        </p:spPr>
      </p:pic>
      <p:cxnSp>
        <p:nvCxnSpPr>
          <p:cNvPr id="23" name="Straight Connector 2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3BF0E4A7-0E62-4244-9D09-DD463E73BC7B}"/>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445073" y="2886317"/>
            <a:ext cx="5455917" cy="3078638"/>
          </a:xfrm>
          <a:prstGeom prst="rect">
            <a:avLst/>
          </a:prstGeom>
          <a:noFill/>
        </p:spPr>
      </p:pic>
    </p:spTree>
    <p:extLst>
      <p:ext uri="{BB962C8B-B14F-4D97-AF65-F5344CB8AC3E}">
        <p14:creationId xmlns:p14="http://schemas.microsoft.com/office/powerpoint/2010/main" val="3976223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581298-E2DC-40D2-9204-90DA27E4901E}"/>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Round 3</a:t>
            </a:r>
          </a:p>
        </p:txBody>
      </p:sp>
      <p:cxnSp>
        <p:nvCxnSpPr>
          <p:cNvPr id="30" name="Straight Connector 2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64D186C4-121B-45D2-BB30-0B1A52DB0C2C}"/>
              </a:ext>
            </a:extLst>
          </p:cNvPr>
          <p:cNvPicPr/>
          <p:nvPr/>
        </p:nvPicPr>
        <p:blipFill>
          <a:blip r:embed="rId2" cstate="print">
            <a:extLst>
              <a:ext uri="{28A0092B-C50C-407E-A947-70E740481C1C}">
                <a14:useLocalDpi xmlns:a14="http://schemas.microsoft.com/office/drawing/2010/main" val="0"/>
              </a:ext>
            </a:extLst>
          </a:blip>
          <a:stretch/>
        </p:blipFill>
        <p:spPr>
          <a:xfrm>
            <a:off x="1060707" y="2426818"/>
            <a:ext cx="3997637" cy="3997637"/>
          </a:xfrm>
          <a:prstGeom prst="rect">
            <a:avLst/>
          </a:prstGeom>
        </p:spPr>
      </p:pic>
      <p:cxnSp>
        <p:nvCxnSpPr>
          <p:cNvPr id="32" name="Straight Connector 31">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BC00354-9390-4300-9F30-A59A4AD89F98}"/>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617975" y="2426818"/>
            <a:ext cx="5110112" cy="3997637"/>
          </a:xfrm>
          <a:prstGeom prst="rect">
            <a:avLst/>
          </a:prstGeom>
          <a:noFill/>
        </p:spPr>
      </p:pic>
    </p:spTree>
    <p:extLst>
      <p:ext uri="{BB962C8B-B14F-4D97-AF65-F5344CB8AC3E}">
        <p14:creationId xmlns:p14="http://schemas.microsoft.com/office/powerpoint/2010/main" val="16017408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581298-E2DC-40D2-9204-90DA27E4901E}"/>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Round 4</a:t>
            </a:r>
          </a:p>
        </p:txBody>
      </p:sp>
      <p:cxnSp>
        <p:nvCxnSpPr>
          <p:cNvPr id="30" name="Straight Connector 2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F9AE329-44B3-49CB-B701-74C87002E4AD}"/>
              </a:ext>
            </a:extLst>
          </p:cNvPr>
          <p:cNvPicPr/>
          <p:nvPr/>
        </p:nvPicPr>
        <p:blipFill>
          <a:blip r:embed="rId2" cstate="print">
            <a:extLst>
              <a:ext uri="{28A0092B-C50C-407E-A947-70E740481C1C}">
                <a14:useLocalDpi xmlns:a14="http://schemas.microsoft.com/office/drawing/2010/main" val="0"/>
              </a:ext>
            </a:extLst>
          </a:blip>
          <a:stretch/>
        </p:blipFill>
        <p:spPr>
          <a:xfrm>
            <a:off x="1060707" y="2426818"/>
            <a:ext cx="3997637" cy="3997637"/>
          </a:xfrm>
          <a:prstGeom prst="rect">
            <a:avLst/>
          </a:prstGeom>
        </p:spPr>
      </p:pic>
      <p:cxnSp>
        <p:nvCxnSpPr>
          <p:cNvPr id="32" name="Straight Connector 31">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653FD3CB-C1D5-4DAD-83AE-CA253892C731}"/>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445073" y="3115053"/>
            <a:ext cx="5455917" cy="2621167"/>
          </a:xfrm>
          <a:prstGeom prst="rect">
            <a:avLst/>
          </a:prstGeom>
          <a:noFill/>
        </p:spPr>
      </p:pic>
    </p:spTree>
    <p:extLst>
      <p:ext uri="{BB962C8B-B14F-4D97-AF65-F5344CB8AC3E}">
        <p14:creationId xmlns:p14="http://schemas.microsoft.com/office/powerpoint/2010/main" val="8042203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581298-E2DC-40D2-9204-90DA27E4901E}"/>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Round 5</a:t>
            </a:r>
          </a:p>
        </p:txBody>
      </p:sp>
      <p:cxnSp>
        <p:nvCxnSpPr>
          <p:cNvPr id="30" name="Straight Connector 2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5A13C08-929D-4297-8ECE-F0992947A538}"/>
              </a:ext>
            </a:extLst>
          </p:cNvPr>
          <p:cNvPicPr/>
          <p:nvPr/>
        </p:nvPicPr>
        <p:blipFill>
          <a:blip r:embed="rId2" cstate="print">
            <a:extLst>
              <a:ext uri="{28A0092B-C50C-407E-A947-70E740481C1C}">
                <a14:useLocalDpi xmlns:a14="http://schemas.microsoft.com/office/drawing/2010/main" val="0"/>
              </a:ext>
            </a:extLst>
          </a:blip>
          <a:stretch/>
        </p:blipFill>
        <p:spPr>
          <a:xfrm>
            <a:off x="1060707" y="2426818"/>
            <a:ext cx="3997637" cy="3997637"/>
          </a:xfrm>
          <a:prstGeom prst="rect">
            <a:avLst/>
          </a:prstGeom>
        </p:spPr>
      </p:pic>
      <p:cxnSp>
        <p:nvCxnSpPr>
          <p:cNvPr id="32" name="Straight Connector 31">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5513A1ED-8207-46C4-B24A-A36065A08B19}"/>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6445073" y="3409452"/>
            <a:ext cx="5455917" cy="2032369"/>
          </a:xfrm>
          <a:prstGeom prst="rect">
            <a:avLst/>
          </a:prstGeom>
          <a:noFill/>
        </p:spPr>
      </p:pic>
    </p:spTree>
    <p:extLst>
      <p:ext uri="{BB962C8B-B14F-4D97-AF65-F5344CB8AC3E}">
        <p14:creationId xmlns:p14="http://schemas.microsoft.com/office/powerpoint/2010/main" val="31757965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581298-E2DC-40D2-9204-90DA27E4901E}"/>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Round 6</a:t>
            </a:r>
          </a:p>
        </p:txBody>
      </p:sp>
      <p:cxnSp>
        <p:nvCxnSpPr>
          <p:cNvPr id="30" name="Straight Connector 2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1B33C71D-2773-4191-9585-24C907CF4A27}"/>
              </a:ext>
            </a:extLst>
          </p:cNvPr>
          <p:cNvPicPr/>
          <p:nvPr/>
        </p:nvPicPr>
        <p:blipFill>
          <a:blip r:embed="rId2" cstate="print">
            <a:extLst>
              <a:ext uri="{28A0092B-C50C-407E-A947-70E740481C1C}">
                <a14:useLocalDpi xmlns:a14="http://schemas.microsoft.com/office/drawing/2010/main" val="0"/>
              </a:ext>
            </a:extLst>
          </a:blip>
          <a:stretch/>
        </p:blipFill>
        <p:spPr>
          <a:xfrm>
            <a:off x="1060707" y="2426818"/>
            <a:ext cx="3997637" cy="3997637"/>
          </a:xfrm>
          <a:prstGeom prst="rect">
            <a:avLst/>
          </a:prstGeom>
        </p:spPr>
      </p:pic>
      <p:cxnSp>
        <p:nvCxnSpPr>
          <p:cNvPr id="32" name="Straight Connector 31">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A0E0046C-AF6E-4208-B6CA-5429F57AC174}"/>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445073" y="3192676"/>
            <a:ext cx="5455917" cy="2465920"/>
          </a:xfrm>
          <a:prstGeom prst="rect">
            <a:avLst/>
          </a:prstGeom>
          <a:noFill/>
        </p:spPr>
      </p:pic>
    </p:spTree>
    <p:extLst>
      <p:ext uri="{BB962C8B-B14F-4D97-AF65-F5344CB8AC3E}">
        <p14:creationId xmlns:p14="http://schemas.microsoft.com/office/powerpoint/2010/main" val="6306407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581298-E2DC-40D2-9204-90DA27E4901E}"/>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Round 7</a:t>
            </a:r>
          </a:p>
        </p:txBody>
      </p:sp>
      <p:cxnSp>
        <p:nvCxnSpPr>
          <p:cNvPr id="30" name="Straight Connector 2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B36ECCBE-5C22-4876-B889-6F8DB75E85C2}"/>
              </a:ext>
            </a:extLst>
          </p:cNvPr>
          <p:cNvPicPr/>
          <p:nvPr/>
        </p:nvPicPr>
        <p:blipFill>
          <a:blip r:embed="rId2" cstate="print">
            <a:extLst>
              <a:ext uri="{28A0092B-C50C-407E-A947-70E740481C1C}">
                <a14:useLocalDpi xmlns:a14="http://schemas.microsoft.com/office/drawing/2010/main" val="0"/>
              </a:ext>
            </a:extLst>
          </a:blip>
          <a:stretch/>
        </p:blipFill>
        <p:spPr>
          <a:xfrm>
            <a:off x="1060707" y="2426818"/>
            <a:ext cx="3997637" cy="3997637"/>
          </a:xfrm>
          <a:prstGeom prst="rect">
            <a:avLst/>
          </a:prstGeom>
        </p:spPr>
      </p:pic>
      <p:cxnSp>
        <p:nvCxnSpPr>
          <p:cNvPr id="32" name="Straight Connector 31">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E4162E7B-91B3-47DB-9849-620DD992DDFF}"/>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445073" y="3326800"/>
            <a:ext cx="5455917" cy="2197672"/>
          </a:xfrm>
          <a:prstGeom prst="rect">
            <a:avLst/>
          </a:prstGeom>
          <a:noFill/>
        </p:spPr>
      </p:pic>
    </p:spTree>
    <p:extLst>
      <p:ext uri="{BB962C8B-B14F-4D97-AF65-F5344CB8AC3E}">
        <p14:creationId xmlns:p14="http://schemas.microsoft.com/office/powerpoint/2010/main" val="12585175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581298-E2DC-40D2-9204-90DA27E4901E}"/>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Round 8</a:t>
            </a:r>
          </a:p>
        </p:txBody>
      </p:sp>
      <p:cxnSp>
        <p:nvCxnSpPr>
          <p:cNvPr id="30" name="Straight Connector 2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57EA1553-C819-445D-9E0A-BC3936C7F239}"/>
              </a:ext>
            </a:extLst>
          </p:cNvPr>
          <p:cNvPicPr/>
          <p:nvPr/>
        </p:nvPicPr>
        <p:blipFill>
          <a:blip r:embed="rId2" cstate="print">
            <a:extLst>
              <a:ext uri="{28A0092B-C50C-407E-A947-70E740481C1C}">
                <a14:useLocalDpi xmlns:a14="http://schemas.microsoft.com/office/drawing/2010/main" val="0"/>
              </a:ext>
            </a:extLst>
          </a:blip>
          <a:stretch/>
        </p:blipFill>
        <p:spPr>
          <a:xfrm>
            <a:off x="1060707" y="2426818"/>
            <a:ext cx="3997637" cy="3997637"/>
          </a:xfrm>
          <a:prstGeom prst="rect">
            <a:avLst/>
          </a:prstGeom>
        </p:spPr>
      </p:pic>
      <p:cxnSp>
        <p:nvCxnSpPr>
          <p:cNvPr id="32" name="Straight Connector 31">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4D6B0FC6-B4B5-47D6-8BB9-E16517360917}"/>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445073" y="3205270"/>
            <a:ext cx="5455917" cy="2440733"/>
          </a:xfrm>
          <a:prstGeom prst="rect">
            <a:avLst/>
          </a:prstGeom>
          <a:noFill/>
        </p:spPr>
      </p:pic>
    </p:spTree>
    <p:extLst>
      <p:ext uri="{BB962C8B-B14F-4D97-AF65-F5344CB8AC3E}">
        <p14:creationId xmlns:p14="http://schemas.microsoft.com/office/powerpoint/2010/main" val="127892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31454E-A24F-42B4-A077-FBF557FA2250}"/>
              </a:ext>
            </a:extLst>
          </p:cNvPr>
          <p:cNvSpPr>
            <a:spLocks noGrp="1"/>
          </p:cNvSpPr>
          <p:nvPr>
            <p:ph type="title"/>
          </p:nvPr>
        </p:nvSpPr>
        <p:spPr>
          <a:xfrm>
            <a:off x="838200" y="253397"/>
            <a:ext cx="10515600" cy="1273233"/>
          </a:xfrm>
        </p:spPr>
        <p:txBody>
          <a:bodyPr>
            <a:normAutofit/>
          </a:bodyPr>
          <a:lstStyle/>
          <a:p>
            <a:r>
              <a:rPr lang="en-US" sz="4000" b="1" dirty="0"/>
              <a:t>Initializations</a:t>
            </a:r>
            <a:endParaRPr lang="en-US" sz="4000" dirty="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0FB5423-5E8E-4CD1-B80F-724519CF3DDB}"/>
              </a:ext>
            </a:extLst>
          </p:cNvPr>
          <p:cNvSpPr>
            <a:spLocks noGrp="1"/>
          </p:cNvSpPr>
          <p:nvPr>
            <p:ph idx="1"/>
          </p:nvPr>
        </p:nvSpPr>
        <p:spPr>
          <a:xfrm>
            <a:off x="838200" y="2478024"/>
            <a:ext cx="10515600" cy="3694176"/>
          </a:xfrm>
        </p:spPr>
        <p:txBody>
          <a:bodyPr>
            <a:normAutofit/>
          </a:bodyPr>
          <a:lstStyle/>
          <a:p>
            <a:pPr marL="0" indent="0">
              <a:buNone/>
            </a:pPr>
            <a:r>
              <a:rPr lang="en-US" sz="2200"/>
              <a:t>We have implemented 3 different sorts of initialization:</a:t>
            </a:r>
          </a:p>
          <a:p>
            <a:pPr lvl="0"/>
            <a:r>
              <a:rPr lang="en-US" sz="2200" b="1"/>
              <a:t>Randomly</a:t>
            </a:r>
            <a:r>
              <a:rPr lang="en-US" sz="2200"/>
              <a:t>: this kind of initialization only generates a permutation from [0,1,2,3,…,n-2, n-1], e.g, [1,0,2,3,…,n-2, n-1]. Since we have been using a population with 20 members, the initial population is given by 20 permutations randomly generated.</a:t>
            </a:r>
          </a:p>
          <a:p>
            <a:r>
              <a:rPr lang="en-US" sz="2200"/>
              <a:t> </a:t>
            </a:r>
          </a:p>
          <a:p>
            <a:pPr lvl="0"/>
            <a:r>
              <a:rPr lang="en-US" sz="2200" b="1"/>
              <a:t>Using Hill Climbing</a:t>
            </a:r>
            <a:r>
              <a:rPr lang="en-US" sz="2200"/>
              <a:t>: the first stage of this method is to generate a population randomly as with the previous one. The main difference is that the first generation will be the outcome which has been optimized by the hill-climbing algorithm.</a:t>
            </a:r>
          </a:p>
          <a:p>
            <a:endParaRPr lang="en-US" sz="2200"/>
          </a:p>
        </p:txBody>
      </p:sp>
    </p:spTree>
    <p:extLst>
      <p:ext uri="{BB962C8B-B14F-4D97-AF65-F5344CB8AC3E}">
        <p14:creationId xmlns:p14="http://schemas.microsoft.com/office/powerpoint/2010/main" val="15578311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581298-E2DC-40D2-9204-90DA27E4901E}"/>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Round 9</a:t>
            </a:r>
          </a:p>
        </p:txBody>
      </p:sp>
      <p:cxnSp>
        <p:nvCxnSpPr>
          <p:cNvPr id="30" name="Straight Connector 2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49F7C293-C0D4-48E6-9EDB-1D0D63B7B9E2}"/>
              </a:ext>
            </a:extLst>
          </p:cNvPr>
          <p:cNvPicPr/>
          <p:nvPr/>
        </p:nvPicPr>
        <p:blipFill>
          <a:blip r:embed="rId2" cstate="print">
            <a:extLst>
              <a:ext uri="{28A0092B-C50C-407E-A947-70E740481C1C}">
                <a14:useLocalDpi xmlns:a14="http://schemas.microsoft.com/office/drawing/2010/main" val="0"/>
              </a:ext>
            </a:extLst>
          </a:blip>
          <a:stretch/>
        </p:blipFill>
        <p:spPr>
          <a:xfrm>
            <a:off x="1060707" y="2426818"/>
            <a:ext cx="3997637" cy="3997637"/>
          </a:xfrm>
          <a:prstGeom prst="rect">
            <a:avLst/>
          </a:prstGeom>
        </p:spPr>
      </p:pic>
      <p:cxnSp>
        <p:nvCxnSpPr>
          <p:cNvPr id="32" name="Straight Connector 31">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19CE45BE-FD25-4263-8F0D-15B1F2915033}"/>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445073" y="3153290"/>
            <a:ext cx="5455917" cy="2544692"/>
          </a:xfrm>
          <a:prstGeom prst="rect">
            <a:avLst/>
          </a:prstGeom>
          <a:noFill/>
        </p:spPr>
      </p:pic>
    </p:spTree>
    <p:extLst>
      <p:ext uri="{BB962C8B-B14F-4D97-AF65-F5344CB8AC3E}">
        <p14:creationId xmlns:p14="http://schemas.microsoft.com/office/powerpoint/2010/main" val="1318776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51CEAD-A580-41EA-8BF2-FF992E1C0D65}"/>
              </a:ext>
            </a:extLst>
          </p:cNvPr>
          <p:cNvSpPr>
            <a:spLocks noGrp="1"/>
          </p:cNvSpPr>
          <p:nvPr>
            <p:ph type="title"/>
          </p:nvPr>
        </p:nvSpPr>
        <p:spPr>
          <a:xfrm>
            <a:off x="838200" y="253397"/>
            <a:ext cx="10515600" cy="1273233"/>
          </a:xfrm>
        </p:spPr>
        <p:txBody>
          <a:bodyPr>
            <a:normAutofit/>
          </a:bodyPr>
          <a:lstStyle/>
          <a:p>
            <a:r>
              <a:rPr lang="en-US" sz="4000" b="1" dirty="0"/>
              <a:t>Best Results</a:t>
            </a:r>
            <a:endParaRPr lang="en-US" sz="4000" dirty="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E05BCD5-AFDC-4245-83D0-BD147521E281}"/>
              </a:ext>
            </a:extLst>
          </p:cNvPr>
          <p:cNvSpPr>
            <a:spLocks noGrp="1"/>
          </p:cNvSpPr>
          <p:nvPr>
            <p:ph idx="1"/>
          </p:nvPr>
        </p:nvSpPr>
        <p:spPr>
          <a:xfrm>
            <a:off x="222164" y="4018082"/>
            <a:ext cx="11507154" cy="2673465"/>
          </a:xfrm>
        </p:spPr>
        <p:txBody>
          <a:bodyPr>
            <a:normAutofit/>
          </a:bodyPr>
          <a:lstStyle/>
          <a:p>
            <a:pPr marL="457200" algn="just">
              <a:lnSpc>
                <a:spcPct val="115000"/>
              </a:lnSpc>
              <a:spcAft>
                <a:spcPts val="1000"/>
              </a:spcAft>
            </a:pPr>
            <a:r>
              <a:rPr lang="en-US" sz="2000" dirty="0">
                <a:latin typeface="Arial" panose="020B0604020202020204" pitchFamily="34" charset="0"/>
                <a:ea typeface="Arial" panose="020B0604020202020204" pitchFamily="34" charset="0"/>
              </a:rPr>
              <a:t>The best fitness (return) obtained in this final run was </a:t>
            </a:r>
            <a:r>
              <a:rPr lang="en-US" sz="2000" b="1" dirty="0">
                <a:latin typeface="Arial" panose="020B0604020202020204" pitchFamily="34" charset="0"/>
                <a:ea typeface="Arial" panose="020B0604020202020204" pitchFamily="34" charset="0"/>
              </a:rPr>
              <a:t>52.79%/</a:t>
            </a:r>
            <a:r>
              <a:rPr lang="en-US" sz="2000" b="1" dirty="0" err="1">
                <a:latin typeface="Arial" panose="020B0604020202020204" pitchFamily="34" charset="0"/>
                <a:ea typeface="Arial" panose="020B0604020202020204" pitchFamily="34" charset="0"/>
              </a:rPr>
              <a:t>yr</a:t>
            </a:r>
            <a:r>
              <a:rPr lang="en-US" sz="2000" dirty="0">
                <a:latin typeface="Arial" panose="020B0604020202020204" pitchFamily="34" charset="0"/>
                <a:ea typeface="Arial" panose="020B0604020202020204" pitchFamily="34" charset="0"/>
              </a:rPr>
              <a:t>, with the following portfolio:</a:t>
            </a:r>
          </a:p>
          <a:p>
            <a:pPr marL="457200" algn="just">
              <a:lnSpc>
                <a:spcPct val="115000"/>
              </a:lnSpc>
              <a:spcAft>
                <a:spcPts val="1000"/>
              </a:spcAft>
            </a:pPr>
            <a:r>
              <a:rPr lang="en-US" sz="2000" b="1" dirty="0">
                <a:latin typeface="Arial" panose="020B0604020202020204" pitchFamily="34" charset="0"/>
                <a:ea typeface="Arial" panose="020B0604020202020204" pitchFamily="34" charset="0"/>
              </a:rPr>
              <a:t>The best fitness obtained in all runs was 54.02%/</a:t>
            </a:r>
            <a:r>
              <a:rPr lang="en-US" sz="2000" b="1" dirty="0" err="1">
                <a:latin typeface="Arial" panose="020B0604020202020204" pitchFamily="34" charset="0"/>
                <a:ea typeface="Arial" panose="020B0604020202020204" pitchFamily="34" charset="0"/>
              </a:rPr>
              <a:t>yr</a:t>
            </a:r>
            <a:r>
              <a:rPr lang="en-US" sz="2000" b="1" dirty="0">
                <a:latin typeface="Arial" panose="020B0604020202020204" pitchFamily="34" charset="0"/>
                <a:ea typeface="Arial" panose="020B0604020202020204" pitchFamily="34" charset="0"/>
              </a:rPr>
              <a:t> (round 5, with inversion mutation), with a one-asset-only portfolio concentrated in ALGN</a:t>
            </a:r>
            <a:r>
              <a:rPr lang="en-US" sz="2000" dirty="0">
                <a:latin typeface="Arial" panose="020B0604020202020204" pitchFamily="34" charset="0"/>
                <a:ea typeface="Arial" panose="020B0604020202020204" pitchFamily="34" charset="0"/>
              </a:rPr>
              <a:t>. Since this is the asset with the highest expected return in SP500 and its standard deviation returns a Sharpe Ratio higher than 1, being a feasible solution, it’s possible to say that this is the global optimum, despite not being applicable to real life as a risk control strategy. </a:t>
            </a:r>
          </a:p>
        </p:txBody>
      </p:sp>
      <p:graphicFrame>
        <p:nvGraphicFramePr>
          <p:cNvPr id="15" name="Table 14">
            <a:extLst>
              <a:ext uri="{FF2B5EF4-FFF2-40B4-BE49-F238E27FC236}">
                <a16:creationId xmlns:a16="http://schemas.microsoft.com/office/drawing/2014/main" id="{CDB5044F-D217-44DC-8774-D42C652D748F}"/>
              </a:ext>
            </a:extLst>
          </p:cNvPr>
          <p:cNvGraphicFramePr>
            <a:graphicFrameLocks noGrp="1"/>
          </p:cNvGraphicFramePr>
          <p:nvPr>
            <p:extLst>
              <p:ext uri="{D42A27DB-BD31-4B8C-83A1-F6EECF244321}">
                <p14:modId xmlns:p14="http://schemas.microsoft.com/office/powerpoint/2010/main" val="1726631259"/>
              </p:ext>
            </p:extLst>
          </p:nvPr>
        </p:nvGraphicFramePr>
        <p:xfrm>
          <a:off x="827530" y="2154803"/>
          <a:ext cx="10777191" cy="1743120"/>
        </p:xfrm>
        <a:graphic>
          <a:graphicData uri="http://schemas.openxmlformats.org/drawingml/2006/table">
            <a:tbl>
              <a:tblPr firstRow="1" firstCol="1" bandRow="1"/>
              <a:tblGrid>
                <a:gridCol w="1297574">
                  <a:extLst>
                    <a:ext uri="{9D8B030D-6E8A-4147-A177-3AD203B41FA5}">
                      <a16:colId xmlns:a16="http://schemas.microsoft.com/office/drawing/2014/main" val="3136342241"/>
                    </a:ext>
                  </a:extLst>
                </a:gridCol>
                <a:gridCol w="1051854">
                  <a:extLst>
                    <a:ext uri="{9D8B030D-6E8A-4147-A177-3AD203B41FA5}">
                      <a16:colId xmlns:a16="http://schemas.microsoft.com/office/drawing/2014/main" val="3459239156"/>
                    </a:ext>
                  </a:extLst>
                </a:gridCol>
                <a:gridCol w="3873323">
                  <a:extLst>
                    <a:ext uri="{9D8B030D-6E8A-4147-A177-3AD203B41FA5}">
                      <a16:colId xmlns:a16="http://schemas.microsoft.com/office/drawing/2014/main" val="3942618595"/>
                    </a:ext>
                  </a:extLst>
                </a:gridCol>
                <a:gridCol w="2375292">
                  <a:extLst>
                    <a:ext uri="{9D8B030D-6E8A-4147-A177-3AD203B41FA5}">
                      <a16:colId xmlns:a16="http://schemas.microsoft.com/office/drawing/2014/main" val="3719479549"/>
                    </a:ext>
                  </a:extLst>
                </a:gridCol>
                <a:gridCol w="2179148">
                  <a:extLst>
                    <a:ext uri="{9D8B030D-6E8A-4147-A177-3AD203B41FA5}">
                      <a16:colId xmlns:a16="http://schemas.microsoft.com/office/drawing/2014/main" val="3623429517"/>
                    </a:ext>
                  </a:extLst>
                </a:gridCol>
              </a:tblGrid>
              <a:tr h="217890">
                <a:tc>
                  <a:txBody>
                    <a:bodyPr/>
                    <a:lstStyle/>
                    <a:p>
                      <a:pPr marL="0" marR="0" algn="ctr">
                        <a:lnSpc>
                          <a:spcPct val="115000"/>
                        </a:lnSpc>
                        <a:spcBef>
                          <a:spcPts val="0"/>
                        </a:spcBef>
                        <a:spcAft>
                          <a:spcPts val="0"/>
                        </a:spcAft>
                      </a:pPr>
                      <a:r>
                        <a:rPr lang="en-GB" sz="1300" b="1">
                          <a:solidFill>
                            <a:srgbClr val="000000"/>
                          </a:solidFill>
                          <a:effectLst/>
                          <a:latin typeface="Calibri" panose="020F0502020204030204" pitchFamily="34" charset="0"/>
                          <a:ea typeface="Times New Roman" panose="02020603050405020304" pitchFamily="18" charset="0"/>
                        </a:rPr>
                        <a:t>Share (%)</a:t>
                      </a:r>
                      <a:endParaRPr lang="en-US" sz="1300">
                        <a:effectLst/>
                        <a:latin typeface="Arial" panose="020B0604020202020204" pitchFamily="34" charset="0"/>
                        <a:ea typeface="Arial" panose="020B0604020202020204" pitchFamily="34" charset="0"/>
                      </a:endParaRPr>
                    </a:p>
                  </a:txBody>
                  <a:tcPr marL="81709" marR="81709"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b="1">
                          <a:solidFill>
                            <a:srgbClr val="000000"/>
                          </a:solidFill>
                          <a:effectLst/>
                          <a:latin typeface="Calibri" panose="020F0502020204030204" pitchFamily="34" charset="0"/>
                          <a:ea typeface="Arial" panose="020B0604020202020204" pitchFamily="34" charset="0"/>
                        </a:rPr>
                        <a:t>symbol</a:t>
                      </a:r>
                      <a:endParaRPr lang="en-US" sz="1300">
                        <a:effectLst/>
                        <a:latin typeface="Arial" panose="020B0604020202020204" pitchFamily="34" charset="0"/>
                        <a:ea typeface="Arial" panose="020B0604020202020204" pitchFamily="34" charset="0"/>
                      </a:endParaRPr>
                    </a:p>
                  </a:txBody>
                  <a:tcPr marL="81709" marR="81709"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marL="0" marR="0">
                        <a:lnSpc>
                          <a:spcPct val="115000"/>
                        </a:lnSpc>
                        <a:spcBef>
                          <a:spcPts val="0"/>
                        </a:spcBef>
                        <a:spcAft>
                          <a:spcPts val="0"/>
                        </a:spcAft>
                      </a:pPr>
                      <a:r>
                        <a:rPr lang="en-US" sz="1300" b="1">
                          <a:solidFill>
                            <a:srgbClr val="000000"/>
                          </a:solidFill>
                          <a:effectLst/>
                          <a:latin typeface="Calibri" panose="020F0502020204030204" pitchFamily="34" charset="0"/>
                          <a:ea typeface="Arial" panose="020B0604020202020204" pitchFamily="34" charset="0"/>
                        </a:rPr>
                        <a:t>Name</a:t>
                      </a:r>
                      <a:endParaRPr lang="en-US" sz="1300">
                        <a:effectLst/>
                        <a:latin typeface="Arial" panose="020B0604020202020204" pitchFamily="34" charset="0"/>
                        <a:ea typeface="Arial" panose="020B0604020202020204" pitchFamily="34" charset="0"/>
                      </a:endParaRPr>
                    </a:p>
                  </a:txBody>
                  <a:tcPr marL="81709" marR="81709"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b="1">
                          <a:solidFill>
                            <a:srgbClr val="000000"/>
                          </a:solidFill>
                          <a:effectLst/>
                          <a:latin typeface="Calibri" panose="020F0502020204030204" pitchFamily="34" charset="0"/>
                          <a:ea typeface="Arial" panose="020B0604020202020204" pitchFamily="34" charset="0"/>
                        </a:rPr>
                        <a:t>exp_return_3m (%)</a:t>
                      </a:r>
                      <a:endParaRPr lang="en-US" sz="1300">
                        <a:effectLst/>
                        <a:latin typeface="Arial" panose="020B0604020202020204" pitchFamily="34" charset="0"/>
                        <a:ea typeface="Arial" panose="020B0604020202020204" pitchFamily="34" charset="0"/>
                      </a:endParaRPr>
                    </a:p>
                  </a:txBody>
                  <a:tcPr marL="81709" marR="81709"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b="1">
                          <a:solidFill>
                            <a:srgbClr val="000000"/>
                          </a:solidFill>
                          <a:effectLst/>
                          <a:latin typeface="Calibri" panose="020F0502020204030204" pitchFamily="34" charset="0"/>
                          <a:ea typeface="Arial" panose="020B0604020202020204" pitchFamily="34" charset="0"/>
                        </a:rPr>
                        <a:t>std_deviation (%)</a:t>
                      </a:r>
                      <a:endParaRPr lang="en-US" sz="1300">
                        <a:effectLst/>
                        <a:latin typeface="Arial" panose="020B0604020202020204" pitchFamily="34" charset="0"/>
                        <a:ea typeface="Arial" panose="020B0604020202020204" pitchFamily="34" charset="0"/>
                      </a:endParaRPr>
                    </a:p>
                  </a:txBody>
                  <a:tcPr marL="81709" marR="81709"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872611001"/>
                  </a:ext>
                </a:extLst>
              </a:tr>
              <a:tr h="217890">
                <a:tc>
                  <a:txBody>
                    <a:bodyPr/>
                    <a:lstStyle/>
                    <a:p>
                      <a:pPr marL="0" marR="0" algn="ctr">
                        <a:lnSpc>
                          <a:spcPct val="115000"/>
                        </a:lnSpc>
                        <a:spcBef>
                          <a:spcPts val="0"/>
                        </a:spcBef>
                        <a:spcAft>
                          <a:spcPts val="0"/>
                        </a:spcAft>
                      </a:pPr>
                      <a:r>
                        <a:rPr lang="en-GB" sz="1300" b="1">
                          <a:solidFill>
                            <a:srgbClr val="000000"/>
                          </a:solidFill>
                          <a:effectLst/>
                          <a:latin typeface="Calibri" panose="020F0502020204030204" pitchFamily="34" charset="0"/>
                          <a:ea typeface="Times New Roman" panose="02020603050405020304" pitchFamily="18" charset="0"/>
                        </a:rPr>
                        <a:t>89</a:t>
                      </a:r>
                      <a:endParaRPr lang="en-US" sz="1300">
                        <a:effectLst/>
                        <a:latin typeface="Arial" panose="020B0604020202020204" pitchFamily="34" charset="0"/>
                        <a:ea typeface="Arial" panose="020B0604020202020204" pitchFamily="34" charset="0"/>
                      </a:endParaRPr>
                    </a:p>
                  </a:txBody>
                  <a:tcPr marL="81709" marR="81709"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300">
                          <a:solidFill>
                            <a:srgbClr val="000000"/>
                          </a:solidFill>
                          <a:effectLst/>
                          <a:latin typeface="Calibri" panose="020F0502020204030204" pitchFamily="34" charset="0"/>
                          <a:ea typeface="Times New Roman" panose="02020603050405020304" pitchFamily="18" charset="0"/>
                        </a:rPr>
                        <a:t>ALGN</a:t>
                      </a:r>
                      <a:endParaRPr lang="en-US" sz="1300">
                        <a:effectLst/>
                        <a:latin typeface="Arial" panose="020B0604020202020204" pitchFamily="34" charset="0"/>
                        <a:ea typeface="Arial" panose="020B0604020202020204" pitchFamily="34" charset="0"/>
                      </a:endParaRPr>
                    </a:p>
                  </a:txBody>
                  <a:tcPr marL="81709" marR="81709"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15000"/>
                        </a:lnSpc>
                        <a:spcBef>
                          <a:spcPts val="0"/>
                        </a:spcBef>
                        <a:spcAft>
                          <a:spcPts val="0"/>
                        </a:spcAft>
                      </a:pPr>
                      <a:r>
                        <a:rPr lang="en-GB" sz="1300">
                          <a:solidFill>
                            <a:srgbClr val="000000"/>
                          </a:solidFill>
                          <a:effectLst/>
                          <a:latin typeface="Calibri" panose="020F0502020204030204" pitchFamily="34" charset="0"/>
                          <a:ea typeface="Times New Roman" panose="02020603050405020304" pitchFamily="18" charset="0"/>
                        </a:rPr>
                        <a:t>Align Technology</a:t>
                      </a:r>
                      <a:endParaRPr lang="en-US" sz="1300">
                        <a:effectLst/>
                        <a:latin typeface="Arial" panose="020B0604020202020204" pitchFamily="34" charset="0"/>
                        <a:ea typeface="Arial" panose="020B0604020202020204" pitchFamily="34" charset="0"/>
                      </a:endParaRPr>
                    </a:p>
                  </a:txBody>
                  <a:tcPr marL="81709" marR="81709"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300">
                          <a:solidFill>
                            <a:srgbClr val="000000"/>
                          </a:solidFill>
                          <a:effectLst/>
                          <a:latin typeface="Calibri" panose="020F0502020204030204" pitchFamily="34" charset="0"/>
                          <a:ea typeface="Times New Roman" panose="02020603050405020304" pitchFamily="18" charset="0"/>
                        </a:rPr>
                        <a:t>54.02</a:t>
                      </a:r>
                      <a:endParaRPr lang="en-US" sz="1300">
                        <a:effectLst/>
                        <a:latin typeface="Arial" panose="020B0604020202020204" pitchFamily="34" charset="0"/>
                        <a:ea typeface="Arial" panose="020B0604020202020204" pitchFamily="34" charset="0"/>
                      </a:endParaRPr>
                    </a:p>
                  </a:txBody>
                  <a:tcPr marL="81709" marR="81709"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300" dirty="0">
                          <a:solidFill>
                            <a:srgbClr val="000000"/>
                          </a:solidFill>
                          <a:effectLst/>
                          <a:latin typeface="Calibri" panose="020F0502020204030204" pitchFamily="34" charset="0"/>
                          <a:ea typeface="Times New Roman" panose="02020603050405020304" pitchFamily="18" charset="0"/>
                        </a:rPr>
                        <a:t>46.40777565</a:t>
                      </a:r>
                      <a:endParaRPr lang="en-US" sz="1300" dirty="0">
                        <a:effectLst/>
                        <a:latin typeface="Arial" panose="020B0604020202020204" pitchFamily="34" charset="0"/>
                        <a:ea typeface="Arial" panose="020B0604020202020204" pitchFamily="34" charset="0"/>
                      </a:endParaRPr>
                    </a:p>
                  </a:txBody>
                  <a:tcPr marL="81709" marR="81709"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845826034"/>
                  </a:ext>
                </a:extLst>
              </a:tr>
              <a:tr h="217890">
                <a:tc>
                  <a:txBody>
                    <a:bodyPr/>
                    <a:lstStyle/>
                    <a:p>
                      <a:pPr marL="0" marR="0" algn="ctr">
                        <a:lnSpc>
                          <a:spcPct val="115000"/>
                        </a:lnSpc>
                        <a:spcBef>
                          <a:spcPts val="0"/>
                        </a:spcBef>
                        <a:spcAft>
                          <a:spcPts val="0"/>
                        </a:spcAft>
                      </a:pPr>
                      <a:r>
                        <a:rPr lang="en-GB" sz="1300" b="1">
                          <a:solidFill>
                            <a:srgbClr val="000000"/>
                          </a:solidFill>
                          <a:effectLst/>
                          <a:latin typeface="Calibri" panose="020F0502020204030204" pitchFamily="34" charset="0"/>
                          <a:ea typeface="Times New Roman" panose="02020603050405020304" pitchFamily="18" charset="0"/>
                        </a:rPr>
                        <a:t>1</a:t>
                      </a:r>
                      <a:endParaRPr lang="en-US" sz="1300">
                        <a:effectLst/>
                        <a:latin typeface="Arial" panose="020B0604020202020204" pitchFamily="34" charset="0"/>
                        <a:ea typeface="Arial" panose="020B0604020202020204" pitchFamily="34" charset="0"/>
                      </a:endParaRPr>
                    </a:p>
                  </a:txBody>
                  <a:tcPr marL="81709" marR="81709"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300">
                          <a:solidFill>
                            <a:srgbClr val="000000"/>
                          </a:solidFill>
                          <a:effectLst/>
                          <a:latin typeface="Calibri" panose="020F0502020204030204" pitchFamily="34" charset="0"/>
                          <a:ea typeface="Times New Roman" panose="02020603050405020304" pitchFamily="18" charset="0"/>
                        </a:rPr>
                        <a:t>BAC</a:t>
                      </a:r>
                      <a:endParaRPr lang="en-US" sz="1300">
                        <a:effectLst/>
                        <a:latin typeface="Arial" panose="020B0604020202020204" pitchFamily="34" charset="0"/>
                        <a:ea typeface="Arial" panose="020B0604020202020204" pitchFamily="34" charset="0"/>
                      </a:endParaRPr>
                    </a:p>
                  </a:txBody>
                  <a:tcPr marL="81709" marR="81709"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15000"/>
                        </a:lnSpc>
                        <a:spcBef>
                          <a:spcPts val="0"/>
                        </a:spcBef>
                        <a:spcAft>
                          <a:spcPts val="0"/>
                        </a:spcAft>
                      </a:pPr>
                      <a:r>
                        <a:rPr lang="en-GB" sz="1300">
                          <a:solidFill>
                            <a:srgbClr val="000000"/>
                          </a:solidFill>
                          <a:effectLst/>
                          <a:latin typeface="Calibri" panose="020F0502020204030204" pitchFamily="34" charset="0"/>
                          <a:ea typeface="Times New Roman" panose="02020603050405020304" pitchFamily="18" charset="0"/>
                        </a:rPr>
                        <a:t>Bank of America Corp</a:t>
                      </a:r>
                      <a:endParaRPr lang="en-US" sz="1300">
                        <a:effectLst/>
                        <a:latin typeface="Arial" panose="020B0604020202020204" pitchFamily="34" charset="0"/>
                        <a:ea typeface="Arial" panose="020B0604020202020204" pitchFamily="34" charset="0"/>
                      </a:endParaRPr>
                    </a:p>
                  </a:txBody>
                  <a:tcPr marL="81709" marR="81709"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300">
                          <a:solidFill>
                            <a:srgbClr val="000000"/>
                          </a:solidFill>
                          <a:effectLst/>
                          <a:latin typeface="Calibri" panose="020F0502020204030204" pitchFamily="34" charset="0"/>
                          <a:ea typeface="Times New Roman" panose="02020603050405020304" pitchFamily="18" charset="0"/>
                        </a:rPr>
                        <a:t>22.34</a:t>
                      </a:r>
                      <a:endParaRPr lang="en-US" sz="1300">
                        <a:effectLst/>
                        <a:latin typeface="Arial" panose="020B0604020202020204" pitchFamily="34" charset="0"/>
                        <a:ea typeface="Arial" panose="020B0604020202020204" pitchFamily="34" charset="0"/>
                      </a:endParaRPr>
                    </a:p>
                  </a:txBody>
                  <a:tcPr marL="81709" marR="81709"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300">
                          <a:solidFill>
                            <a:srgbClr val="000000"/>
                          </a:solidFill>
                          <a:effectLst/>
                          <a:latin typeface="Calibri" panose="020F0502020204030204" pitchFamily="34" charset="0"/>
                          <a:ea typeface="Times New Roman" panose="02020603050405020304" pitchFamily="18" charset="0"/>
                        </a:rPr>
                        <a:t>9.457633208</a:t>
                      </a:r>
                      <a:endParaRPr lang="en-US" sz="1300">
                        <a:effectLst/>
                        <a:latin typeface="Arial" panose="020B0604020202020204" pitchFamily="34" charset="0"/>
                        <a:ea typeface="Arial" panose="020B0604020202020204" pitchFamily="34" charset="0"/>
                      </a:endParaRPr>
                    </a:p>
                  </a:txBody>
                  <a:tcPr marL="81709" marR="81709"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4059903535"/>
                  </a:ext>
                </a:extLst>
              </a:tr>
              <a:tr h="217890">
                <a:tc>
                  <a:txBody>
                    <a:bodyPr/>
                    <a:lstStyle/>
                    <a:p>
                      <a:pPr marL="0" marR="0" algn="ctr">
                        <a:lnSpc>
                          <a:spcPct val="115000"/>
                        </a:lnSpc>
                        <a:spcBef>
                          <a:spcPts val="0"/>
                        </a:spcBef>
                        <a:spcAft>
                          <a:spcPts val="0"/>
                        </a:spcAft>
                      </a:pPr>
                      <a:r>
                        <a:rPr lang="en-GB" sz="1300" b="1">
                          <a:solidFill>
                            <a:srgbClr val="000000"/>
                          </a:solidFill>
                          <a:effectLst/>
                          <a:latin typeface="Calibri" panose="020F0502020204030204" pitchFamily="34" charset="0"/>
                          <a:ea typeface="Times New Roman" panose="02020603050405020304" pitchFamily="18" charset="0"/>
                        </a:rPr>
                        <a:t>1</a:t>
                      </a:r>
                      <a:endParaRPr lang="en-US" sz="1300">
                        <a:effectLst/>
                        <a:latin typeface="Arial" panose="020B0604020202020204" pitchFamily="34" charset="0"/>
                        <a:ea typeface="Arial" panose="020B0604020202020204" pitchFamily="34" charset="0"/>
                      </a:endParaRPr>
                    </a:p>
                  </a:txBody>
                  <a:tcPr marL="81709" marR="81709"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300">
                          <a:solidFill>
                            <a:srgbClr val="000000"/>
                          </a:solidFill>
                          <a:effectLst/>
                          <a:latin typeface="Calibri" panose="020F0502020204030204" pitchFamily="34" charset="0"/>
                          <a:ea typeface="Times New Roman" panose="02020603050405020304" pitchFamily="18" charset="0"/>
                        </a:rPr>
                        <a:t>COTY</a:t>
                      </a:r>
                      <a:endParaRPr lang="en-US" sz="1300">
                        <a:effectLst/>
                        <a:latin typeface="Arial" panose="020B0604020202020204" pitchFamily="34" charset="0"/>
                        <a:ea typeface="Arial" panose="020B0604020202020204" pitchFamily="34" charset="0"/>
                      </a:endParaRPr>
                    </a:p>
                  </a:txBody>
                  <a:tcPr marL="81709" marR="81709"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15000"/>
                        </a:lnSpc>
                        <a:spcBef>
                          <a:spcPts val="0"/>
                        </a:spcBef>
                        <a:spcAft>
                          <a:spcPts val="0"/>
                        </a:spcAft>
                      </a:pPr>
                      <a:r>
                        <a:rPr lang="en-GB" sz="1300">
                          <a:solidFill>
                            <a:srgbClr val="000000"/>
                          </a:solidFill>
                          <a:effectLst/>
                          <a:latin typeface="Calibri" panose="020F0502020204030204" pitchFamily="34" charset="0"/>
                          <a:ea typeface="Times New Roman" panose="02020603050405020304" pitchFamily="18" charset="0"/>
                        </a:rPr>
                        <a:t>Coty Inc</a:t>
                      </a:r>
                      <a:endParaRPr lang="en-US" sz="1300">
                        <a:effectLst/>
                        <a:latin typeface="Arial" panose="020B0604020202020204" pitchFamily="34" charset="0"/>
                        <a:ea typeface="Arial" panose="020B0604020202020204" pitchFamily="34" charset="0"/>
                      </a:endParaRPr>
                    </a:p>
                  </a:txBody>
                  <a:tcPr marL="81709" marR="81709"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300">
                          <a:solidFill>
                            <a:srgbClr val="000000"/>
                          </a:solidFill>
                          <a:effectLst/>
                          <a:latin typeface="Calibri" panose="020F0502020204030204" pitchFamily="34" charset="0"/>
                          <a:ea typeface="Times New Roman" panose="02020603050405020304" pitchFamily="18" charset="0"/>
                        </a:rPr>
                        <a:t>35.64</a:t>
                      </a:r>
                      <a:endParaRPr lang="en-US" sz="1300">
                        <a:effectLst/>
                        <a:latin typeface="Arial" panose="020B0604020202020204" pitchFamily="34" charset="0"/>
                        <a:ea typeface="Arial" panose="020B0604020202020204" pitchFamily="34" charset="0"/>
                      </a:endParaRPr>
                    </a:p>
                  </a:txBody>
                  <a:tcPr marL="81709" marR="81709"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300">
                          <a:solidFill>
                            <a:srgbClr val="000000"/>
                          </a:solidFill>
                          <a:effectLst/>
                          <a:latin typeface="Calibri" panose="020F0502020204030204" pitchFamily="34" charset="0"/>
                          <a:ea typeface="Times New Roman" panose="02020603050405020304" pitchFamily="18" charset="0"/>
                        </a:rPr>
                        <a:t>30.68877112</a:t>
                      </a:r>
                      <a:endParaRPr lang="en-US" sz="1300">
                        <a:effectLst/>
                        <a:latin typeface="Arial" panose="020B0604020202020204" pitchFamily="34" charset="0"/>
                        <a:ea typeface="Arial" panose="020B0604020202020204" pitchFamily="34" charset="0"/>
                      </a:endParaRPr>
                    </a:p>
                  </a:txBody>
                  <a:tcPr marL="81709" marR="81709"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756309802"/>
                  </a:ext>
                </a:extLst>
              </a:tr>
              <a:tr h="217890">
                <a:tc>
                  <a:txBody>
                    <a:bodyPr/>
                    <a:lstStyle/>
                    <a:p>
                      <a:pPr marL="0" marR="0" algn="ctr">
                        <a:lnSpc>
                          <a:spcPct val="115000"/>
                        </a:lnSpc>
                        <a:spcBef>
                          <a:spcPts val="0"/>
                        </a:spcBef>
                        <a:spcAft>
                          <a:spcPts val="0"/>
                        </a:spcAft>
                      </a:pPr>
                      <a:r>
                        <a:rPr lang="en-GB" sz="1300" b="1">
                          <a:solidFill>
                            <a:srgbClr val="000000"/>
                          </a:solidFill>
                          <a:effectLst/>
                          <a:latin typeface="Calibri" panose="020F0502020204030204" pitchFamily="34" charset="0"/>
                          <a:ea typeface="Times New Roman" panose="02020603050405020304" pitchFamily="18" charset="0"/>
                        </a:rPr>
                        <a:t>1</a:t>
                      </a:r>
                      <a:endParaRPr lang="en-US" sz="1300">
                        <a:effectLst/>
                        <a:latin typeface="Arial" panose="020B0604020202020204" pitchFamily="34" charset="0"/>
                        <a:ea typeface="Arial" panose="020B0604020202020204" pitchFamily="34" charset="0"/>
                      </a:endParaRPr>
                    </a:p>
                  </a:txBody>
                  <a:tcPr marL="81709" marR="81709"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300">
                          <a:solidFill>
                            <a:srgbClr val="000000"/>
                          </a:solidFill>
                          <a:effectLst/>
                          <a:latin typeface="Calibri" panose="020F0502020204030204" pitchFamily="34" charset="0"/>
                          <a:ea typeface="Times New Roman" panose="02020603050405020304" pitchFamily="18" charset="0"/>
                        </a:rPr>
                        <a:t>HPE</a:t>
                      </a:r>
                      <a:endParaRPr lang="en-US" sz="1300">
                        <a:effectLst/>
                        <a:latin typeface="Arial" panose="020B0604020202020204" pitchFamily="34" charset="0"/>
                        <a:ea typeface="Arial" panose="020B0604020202020204" pitchFamily="34" charset="0"/>
                      </a:endParaRPr>
                    </a:p>
                  </a:txBody>
                  <a:tcPr marL="81709" marR="81709"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15000"/>
                        </a:lnSpc>
                        <a:spcBef>
                          <a:spcPts val="0"/>
                        </a:spcBef>
                        <a:spcAft>
                          <a:spcPts val="0"/>
                        </a:spcAft>
                      </a:pPr>
                      <a:r>
                        <a:rPr lang="en-GB" sz="1300">
                          <a:solidFill>
                            <a:srgbClr val="000000"/>
                          </a:solidFill>
                          <a:effectLst/>
                          <a:latin typeface="Calibri" panose="020F0502020204030204" pitchFamily="34" charset="0"/>
                          <a:ea typeface="Times New Roman" panose="02020603050405020304" pitchFamily="18" charset="0"/>
                        </a:rPr>
                        <a:t>Hewlett Packard Enterprise Comp</a:t>
                      </a:r>
                      <a:endParaRPr lang="en-US" sz="1300">
                        <a:effectLst/>
                        <a:latin typeface="Arial" panose="020B0604020202020204" pitchFamily="34" charset="0"/>
                        <a:ea typeface="Arial" panose="020B0604020202020204" pitchFamily="34" charset="0"/>
                      </a:endParaRPr>
                    </a:p>
                  </a:txBody>
                  <a:tcPr marL="81709" marR="81709"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300">
                          <a:solidFill>
                            <a:srgbClr val="000000"/>
                          </a:solidFill>
                          <a:effectLst/>
                          <a:latin typeface="Calibri" panose="020F0502020204030204" pitchFamily="34" charset="0"/>
                          <a:ea typeface="Times New Roman" panose="02020603050405020304" pitchFamily="18" charset="0"/>
                        </a:rPr>
                        <a:t>32.3</a:t>
                      </a:r>
                      <a:endParaRPr lang="en-US" sz="1300">
                        <a:effectLst/>
                        <a:latin typeface="Arial" panose="020B0604020202020204" pitchFamily="34" charset="0"/>
                        <a:ea typeface="Arial" panose="020B0604020202020204" pitchFamily="34" charset="0"/>
                      </a:endParaRPr>
                    </a:p>
                  </a:txBody>
                  <a:tcPr marL="81709" marR="81709"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300">
                          <a:solidFill>
                            <a:srgbClr val="000000"/>
                          </a:solidFill>
                          <a:effectLst/>
                          <a:latin typeface="Calibri" panose="020F0502020204030204" pitchFamily="34" charset="0"/>
                          <a:ea typeface="Times New Roman" panose="02020603050405020304" pitchFamily="18" charset="0"/>
                        </a:rPr>
                        <a:t>8.769131347</a:t>
                      </a:r>
                      <a:endParaRPr lang="en-US" sz="1300">
                        <a:effectLst/>
                        <a:latin typeface="Arial" panose="020B0604020202020204" pitchFamily="34" charset="0"/>
                        <a:ea typeface="Arial" panose="020B0604020202020204" pitchFamily="34" charset="0"/>
                      </a:endParaRPr>
                    </a:p>
                  </a:txBody>
                  <a:tcPr marL="81709" marR="81709"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886998819"/>
                  </a:ext>
                </a:extLst>
              </a:tr>
              <a:tr h="217890">
                <a:tc>
                  <a:txBody>
                    <a:bodyPr/>
                    <a:lstStyle/>
                    <a:p>
                      <a:pPr marL="0" marR="0" algn="ctr">
                        <a:lnSpc>
                          <a:spcPct val="115000"/>
                        </a:lnSpc>
                        <a:spcBef>
                          <a:spcPts val="0"/>
                        </a:spcBef>
                        <a:spcAft>
                          <a:spcPts val="0"/>
                        </a:spcAft>
                      </a:pPr>
                      <a:r>
                        <a:rPr lang="en-GB" sz="1300" b="1">
                          <a:solidFill>
                            <a:srgbClr val="000000"/>
                          </a:solidFill>
                          <a:effectLst/>
                          <a:latin typeface="Calibri" panose="020F0502020204030204" pitchFamily="34" charset="0"/>
                          <a:ea typeface="Times New Roman" panose="02020603050405020304" pitchFamily="18" charset="0"/>
                        </a:rPr>
                        <a:t>1</a:t>
                      </a:r>
                      <a:endParaRPr lang="en-US" sz="1300">
                        <a:effectLst/>
                        <a:latin typeface="Arial" panose="020B0604020202020204" pitchFamily="34" charset="0"/>
                        <a:ea typeface="Arial" panose="020B0604020202020204" pitchFamily="34" charset="0"/>
                      </a:endParaRPr>
                    </a:p>
                  </a:txBody>
                  <a:tcPr marL="81709" marR="81709"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300">
                          <a:solidFill>
                            <a:srgbClr val="000000"/>
                          </a:solidFill>
                          <a:effectLst/>
                          <a:latin typeface="Calibri" panose="020F0502020204030204" pitchFamily="34" charset="0"/>
                          <a:ea typeface="Times New Roman" panose="02020603050405020304" pitchFamily="18" charset="0"/>
                        </a:rPr>
                        <a:t>STT</a:t>
                      </a:r>
                      <a:endParaRPr lang="en-US" sz="1300">
                        <a:effectLst/>
                        <a:latin typeface="Arial" panose="020B0604020202020204" pitchFamily="34" charset="0"/>
                        <a:ea typeface="Arial" panose="020B0604020202020204" pitchFamily="34" charset="0"/>
                      </a:endParaRPr>
                    </a:p>
                  </a:txBody>
                  <a:tcPr marL="81709" marR="81709"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15000"/>
                        </a:lnSpc>
                        <a:spcBef>
                          <a:spcPts val="0"/>
                        </a:spcBef>
                        <a:spcAft>
                          <a:spcPts val="0"/>
                        </a:spcAft>
                      </a:pPr>
                      <a:r>
                        <a:rPr lang="en-GB" sz="1300">
                          <a:solidFill>
                            <a:srgbClr val="000000"/>
                          </a:solidFill>
                          <a:effectLst/>
                          <a:latin typeface="Calibri" panose="020F0502020204030204" pitchFamily="34" charset="0"/>
                          <a:ea typeface="Times New Roman" panose="02020603050405020304" pitchFamily="18" charset="0"/>
                        </a:rPr>
                        <a:t>State Street Corp</a:t>
                      </a:r>
                      <a:endParaRPr lang="en-US" sz="1300">
                        <a:effectLst/>
                        <a:latin typeface="Arial" panose="020B0604020202020204" pitchFamily="34" charset="0"/>
                        <a:ea typeface="Arial" panose="020B0604020202020204" pitchFamily="34" charset="0"/>
                      </a:endParaRPr>
                    </a:p>
                  </a:txBody>
                  <a:tcPr marL="81709" marR="81709"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300">
                          <a:solidFill>
                            <a:srgbClr val="000000"/>
                          </a:solidFill>
                          <a:effectLst/>
                          <a:latin typeface="Calibri" panose="020F0502020204030204" pitchFamily="34" charset="0"/>
                          <a:ea typeface="Times New Roman" panose="02020603050405020304" pitchFamily="18" charset="0"/>
                        </a:rPr>
                        <a:t>44.55</a:t>
                      </a:r>
                      <a:endParaRPr lang="en-US" sz="1300">
                        <a:effectLst/>
                        <a:latin typeface="Arial" panose="020B0604020202020204" pitchFamily="34" charset="0"/>
                        <a:ea typeface="Arial" panose="020B0604020202020204" pitchFamily="34" charset="0"/>
                      </a:endParaRPr>
                    </a:p>
                  </a:txBody>
                  <a:tcPr marL="81709" marR="81709"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300">
                          <a:solidFill>
                            <a:srgbClr val="000000"/>
                          </a:solidFill>
                          <a:effectLst/>
                          <a:latin typeface="Calibri" panose="020F0502020204030204" pitchFamily="34" charset="0"/>
                          <a:ea typeface="Times New Roman" panose="02020603050405020304" pitchFamily="18" charset="0"/>
                        </a:rPr>
                        <a:t>29.85719963</a:t>
                      </a:r>
                      <a:endParaRPr lang="en-US" sz="1300">
                        <a:effectLst/>
                        <a:latin typeface="Arial" panose="020B0604020202020204" pitchFamily="34" charset="0"/>
                        <a:ea typeface="Arial" panose="020B0604020202020204" pitchFamily="34" charset="0"/>
                      </a:endParaRPr>
                    </a:p>
                  </a:txBody>
                  <a:tcPr marL="81709" marR="81709"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19245958"/>
                  </a:ext>
                </a:extLst>
              </a:tr>
              <a:tr h="217890">
                <a:tc>
                  <a:txBody>
                    <a:bodyPr/>
                    <a:lstStyle/>
                    <a:p>
                      <a:pPr marL="0" marR="0" algn="ctr">
                        <a:lnSpc>
                          <a:spcPct val="115000"/>
                        </a:lnSpc>
                        <a:spcBef>
                          <a:spcPts val="0"/>
                        </a:spcBef>
                        <a:spcAft>
                          <a:spcPts val="0"/>
                        </a:spcAft>
                      </a:pPr>
                      <a:r>
                        <a:rPr lang="en-GB" sz="1300" b="1">
                          <a:solidFill>
                            <a:srgbClr val="000000"/>
                          </a:solidFill>
                          <a:effectLst/>
                          <a:latin typeface="Calibri" panose="020F0502020204030204" pitchFamily="34" charset="0"/>
                          <a:ea typeface="Times New Roman" panose="02020603050405020304" pitchFamily="18" charset="0"/>
                        </a:rPr>
                        <a:t>6</a:t>
                      </a:r>
                      <a:endParaRPr lang="en-US" sz="1300">
                        <a:effectLst/>
                        <a:latin typeface="Arial" panose="020B0604020202020204" pitchFamily="34" charset="0"/>
                        <a:ea typeface="Arial" panose="020B0604020202020204" pitchFamily="34" charset="0"/>
                      </a:endParaRPr>
                    </a:p>
                  </a:txBody>
                  <a:tcPr marL="81709" marR="81709"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300">
                          <a:solidFill>
                            <a:srgbClr val="000000"/>
                          </a:solidFill>
                          <a:effectLst/>
                          <a:latin typeface="Calibri" panose="020F0502020204030204" pitchFamily="34" charset="0"/>
                          <a:ea typeface="Times New Roman" panose="02020603050405020304" pitchFamily="18" charset="0"/>
                        </a:rPr>
                        <a:t>TGT</a:t>
                      </a:r>
                      <a:endParaRPr lang="en-US" sz="1300">
                        <a:effectLst/>
                        <a:latin typeface="Arial" panose="020B0604020202020204" pitchFamily="34" charset="0"/>
                        <a:ea typeface="Arial" panose="020B0604020202020204" pitchFamily="34" charset="0"/>
                      </a:endParaRPr>
                    </a:p>
                  </a:txBody>
                  <a:tcPr marL="81709" marR="81709"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15000"/>
                        </a:lnSpc>
                        <a:spcBef>
                          <a:spcPts val="0"/>
                        </a:spcBef>
                        <a:spcAft>
                          <a:spcPts val="0"/>
                        </a:spcAft>
                      </a:pPr>
                      <a:r>
                        <a:rPr lang="en-GB" sz="1300">
                          <a:solidFill>
                            <a:srgbClr val="000000"/>
                          </a:solidFill>
                          <a:effectLst/>
                          <a:latin typeface="Calibri" panose="020F0502020204030204" pitchFamily="34" charset="0"/>
                          <a:ea typeface="Times New Roman" panose="02020603050405020304" pitchFamily="18" charset="0"/>
                        </a:rPr>
                        <a:t>Target Corp</a:t>
                      </a:r>
                      <a:endParaRPr lang="en-US" sz="1300">
                        <a:effectLst/>
                        <a:latin typeface="Arial" panose="020B0604020202020204" pitchFamily="34" charset="0"/>
                        <a:ea typeface="Arial" panose="020B0604020202020204" pitchFamily="34" charset="0"/>
                      </a:endParaRPr>
                    </a:p>
                  </a:txBody>
                  <a:tcPr marL="81709" marR="81709"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300">
                          <a:solidFill>
                            <a:srgbClr val="000000"/>
                          </a:solidFill>
                          <a:effectLst/>
                          <a:latin typeface="Calibri" panose="020F0502020204030204" pitchFamily="34" charset="0"/>
                          <a:ea typeface="Times New Roman" panose="02020603050405020304" pitchFamily="18" charset="0"/>
                        </a:rPr>
                        <a:t>47.82</a:t>
                      </a:r>
                      <a:endParaRPr lang="en-US" sz="1300">
                        <a:effectLst/>
                        <a:latin typeface="Arial" panose="020B0604020202020204" pitchFamily="34" charset="0"/>
                        <a:ea typeface="Arial" panose="020B0604020202020204" pitchFamily="34" charset="0"/>
                      </a:endParaRPr>
                    </a:p>
                  </a:txBody>
                  <a:tcPr marL="81709" marR="81709"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300">
                          <a:solidFill>
                            <a:srgbClr val="000000"/>
                          </a:solidFill>
                          <a:effectLst/>
                          <a:latin typeface="Calibri" panose="020F0502020204030204" pitchFamily="34" charset="0"/>
                          <a:ea typeface="Times New Roman" panose="02020603050405020304" pitchFamily="18" charset="0"/>
                        </a:rPr>
                        <a:t>40.67472137</a:t>
                      </a:r>
                      <a:endParaRPr lang="en-US" sz="1300">
                        <a:effectLst/>
                        <a:latin typeface="Arial" panose="020B0604020202020204" pitchFamily="34" charset="0"/>
                        <a:ea typeface="Arial" panose="020B0604020202020204" pitchFamily="34" charset="0"/>
                      </a:endParaRPr>
                    </a:p>
                  </a:txBody>
                  <a:tcPr marL="81709" marR="81709"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92890754"/>
                  </a:ext>
                </a:extLst>
              </a:tr>
              <a:tr h="217890">
                <a:tc>
                  <a:txBody>
                    <a:bodyPr/>
                    <a:lstStyle/>
                    <a:p>
                      <a:pPr marL="0" marR="0" algn="ctr">
                        <a:lnSpc>
                          <a:spcPct val="115000"/>
                        </a:lnSpc>
                        <a:spcBef>
                          <a:spcPts val="0"/>
                        </a:spcBef>
                        <a:spcAft>
                          <a:spcPts val="0"/>
                        </a:spcAft>
                      </a:pPr>
                      <a:r>
                        <a:rPr lang="en-GB" sz="1300" b="1">
                          <a:solidFill>
                            <a:srgbClr val="000000"/>
                          </a:solidFill>
                          <a:effectLst/>
                          <a:latin typeface="Calibri" panose="020F0502020204030204" pitchFamily="34" charset="0"/>
                          <a:ea typeface="Times New Roman" panose="02020603050405020304" pitchFamily="18" charset="0"/>
                        </a:rPr>
                        <a:t>1</a:t>
                      </a:r>
                      <a:endParaRPr lang="en-US" sz="1300">
                        <a:effectLst/>
                        <a:latin typeface="Arial" panose="020B0604020202020204" pitchFamily="34" charset="0"/>
                        <a:ea typeface="Arial" panose="020B0604020202020204" pitchFamily="34" charset="0"/>
                      </a:endParaRPr>
                    </a:p>
                  </a:txBody>
                  <a:tcPr marL="81709" marR="81709"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300">
                          <a:solidFill>
                            <a:srgbClr val="000000"/>
                          </a:solidFill>
                          <a:effectLst/>
                          <a:latin typeface="Calibri" panose="020F0502020204030204" pitchFamily="34" charset="0"/>
                          <a:ea typeface="Times New Roman" panose="02020603050405020304" pitchFamily="18" charset="0"/>
                        </a:rPr>
                        <a:t>TIF</a:t>
                      </a:r>
                      <a:endParaRPr lang="en-US" sz="1300">
                        <a:effectLst/>
                        <a:latin typeface="Arial" panose="020B0604020202020204" pitchFamily="34" charset="0"/>
                        <a:ea typeface="Arial" panose="020B0604020202020204" pitchFamily="34" charset="0"/>
                      </a:endParaRPr>
                    </a:p>
                  </a:txBody>
                  <a:tcPr marL="81709" marR="81709"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15000"/>
                        </a:lnSpc>
                        <a:spcBef>
                          <a:spcPts val="0"/>
                        </a:spcBef>
                        <a:spcAft>
                          <a:spcPts val="0"/>
                        </a:spcAft>
                      </a:pPr>
                      <a:r>
                        <a:rPr lang="en-GB" sz="1300">
                          <a:solidFill>
                            <a:srgbClr val="000000"/>
                          </a:solidFill>
                          <a:effectLst/>
                          <a:latin typeface="Calibri" panose="020F0502020204030204" pitchFamily="34" charset="0"/>
                          <a:ea typeface="Times New Roman" panose="02020603050405020304" pitchFamily="18" charset="0"/>
                        </a:rPr>
                        <a:t>Tiffany &amp; Company</a:t>
                      </a:r>
                      <a:endParaRPr lang="en-US" sz="1300">
                        <a:effectLst/>
                        <a:latin typeface="Arial" panose="020B0604020202020204" pitchFamily="34" charset="0"/>
                        <a:ea typeface="Arial" panose="020B0604020202020204" pitchFamily="34" charset="0"/>
                      </a:endParaRPr>
                    </a:p>
                  </a:txBody>
                  <a:tcPr marL="81709" marR="81709"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300">
                          <a:solidFill>
                            <a:srgbClr val="000000"/>
                          </a:solidFill>
                          <a:effectLst/>
                          <a:latin typeface="Calibri" panose="020F0502020204030204" pitchFamily="34" charset="0"/>
                          <a:ea typeface="Times New Roman" panose="02020603050405020304" pitchFamily="18" charset="0"/>
                        </a:rPr>
                        <a:t>49.93</a:t>
                      </a:r>
                      <a:endParaRPr lang="en-US" sz="1300">
                        <a:effectLst/>
                        <a:latin typeface="Arial" panose="020B0604020202020204" pitchFamily="34" charset="0"/>
                        <a:ea typeface="Arial" panose="020B0604020202020204" pitchFamily="34" charset="0"/>
                      </a:endParaRPr>
                    </a:p>
                  </a:txBody>
                  <a:tcPr marL="81709" marR="81709"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300" dirty="0">
                          <a:solidFill>
                            <a:srgbClr val="000000"/>
                          </a:solidFill>
                          <a:effectLst/>
                          <a:latin typeface="Calibri" panose="020F0502020204030204" pitchFamily="34" charset="0"/>
                          <a:ea typeface="Times New Roman" panose="02020603050405020304" pitchFamily="18" charset="0"/>
                        </a:rPr>
                        <a:t>24.09284566</a:t>
                      </a:r>
                      <a:endParaRPr lang="en-US" sz="1300" dirty="0">
                        <a:effectLst/>
                        <a:latin typeface="Arial" panose="020B0604020202020204" pitchFamily="34" charset="0"/>
                        <a:ea typeface="Arial" panose="020B0604020202020204" pitchFamily="34" charset="0"/>
                      </a:endParaRPr>
                    </a:p>
                  </a:txBody>
                  <a:tcPr marL="81709" marR="81709"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042952670"/>
                  </a:ext>
                </a:extLst>
              </a:tr>
            </a:tbl>
          </a:graphicData>
        </a:graphic>
      </p:graphicFrame>
    </p:spTree>
    <p:extLst>
      <p:ext uri="{BB962C8B-B14F-4D97-AF65-F5344CB8AC3E}">
        <p14:creationId xmlns:p14="http://schemas.microsoft.com/office/powerpoint/2010/main" val="14970246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51CEAD-A580-41EA-8BF2-FF992E1C0D65}"/>
              </a:ext>
            </a:extLst>
          </p:cNvPr>
          <p:cNvSpPr>
            <a:spLocks noGrp="1"/>
          </p:cNvSpPr>
          <p:nvPr>
            <p:ph type="title"/>
          </p:nvPr>
        </p:nvSpPr>
        <p:spPr>
          <a:xfrm>
            <a:off x="838200" y="253397"/>
            <a:ext cx="10515600" cy="1273233"/>
          </a:xfrm>
        </p:spPr>
        <p:txBody>
          <a:bodyPr>
            <a:normAutofit/>
          </a:bodyPr>
          <a:lstStyle/>
          <a:p>
            <a:r>
              <a:rPr lang="en-US" sz="4000" b="1" dirty="0"/>
              <a:t>Best Results</a:t>
            </a:r>
            <a:endParaRPr lang="en-US" sz="4000" dirty="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E05BCD5-AFDC-4245-83D0-BD147521E281}"/>
              </a:ext>
            </a:extLst>
          </p:cNvPr>
          <p:cNvSpPr>
            <a:spLocks noGrp="1"/>
          </p:cNvSpPr>
          <p:nvPr>
            <p:ph idx="1"/>
          </p:nvPr>
        </p:nvSpPr>
        <p:spPr>
          <a:xfrm>
            <a:off x="128016" y="2233023"/>
            <a:ext cx="11507154" cy="2673465"/>
          </a:xfrm>
        </p:spPr>
        <p:txBody>
          <a:bodyPr>
            <a:normAutofit/>
          </a:bodyPr>
          <a:lstStyle/>
          <a:p>
            <a:pPr marL="457200" algn="just">
              <a:lnSpc>
                <a:spcPct val="115000"/>
              </a:lnSpc>
              <a:spcAft>
                <a:spcPts val="1000"/>
              </a:spcAft>
            </a:pPr>
            <a:r>
              <a:rPr lang="en-US" sz="2000" dirty="0">
                <a:latin typeface="Arial" panose="020B0604020202020204" pitchFamily="34" charset="0"/>
                <a:ea typeface="Arial" panose="020B0604020202020204" pitchFamily="34" charset="0"/>
              </a:rPr>
              <a:t>A possible way to force a more diversified (and less risky) portfolio would be to increase the Sharpe Ratio requirement. In a single test with </a:t>
            </a:r>
            <a:r>
              <a:rPr lang="en-US" sz="2000" b="1" dirty="0">
                <a:latin typeface="Arial" panose="020B0604020202020204" pitchFamily="34" charset="0"/>
                <a:ea typeface="Arial" panose="020B0604020202020204" pitchFamily="34" charset="0"/>
              </a:rPr>
              <a:t>a minimum of 2 as Sharpe Ratio</a:t>
            </a:r>
            <a:r>
              <a:rPr lang="en-US" sz="2000" dirty="0">
                <a:latin typeface="Arial" panose="020B0604020202020204" pitchFamily="34" charset="0"/>
                <a:ea typeface="Arial" panose="020B0604020202020204" pitchFamily="34" charset="0"/>
              </a:rPr>
              <a:t>, the following 11-asset portfolio was achieved with </a:t>
            </a:r>
            <a:r>
              <a:rPr lang="en-US" sz="2000" b="1" dirty="0">
                <a:latin typeface="Arial" panose="020B0604020202020204" pitchFamily="34" charset="0"/>
                <a:ea typeface="Arial" panose="020B0604020202020204" pitchFamily="34" charset="0"/>
              </a:rPr>
              <a:t>47.17%/</a:t>
            </a:r>
            <a:r>
              <a:rPr lang="en-US" sz="2000" b="1" dirty="0" err="1">
                <a:latin typeface="Arial" panose="020B0604020202020204" pitchFamily="34" charset="0"/>
                <a:ea typeface="Arial" panose="020B0604020202020204" pitchFamily="34" charset="0"/>
              </a:rPr>
              <a:t>yr</a:t>
            </a:r>
            <a:r>
              <a:rPr lang="en-US" sz="2000" dirty="0">
                <a:latin typeface="Arial" panose="020B0604020202020204" pitchFamily="34" charset="0"/>
                <a:ea typeface="Arial" panose="020B0604020202020204" pitchFamily="34" charset="0"/>
              </a:rPr>
              <a:t> return:</a:t>
            </a:r>
          </a:p>
        </p:txBody>
      </p:sp>
      <p:graphicFrame>
        <p:nvGraphicFramePr>
          <p:cNvPr id="9" name="Table 8">
            <a:extLst>
              <a:ext uri="{FF2B5EF4-FFF2-40B4-BE49-F238E27FC236}">
                <a16:creationId xmlns:a16="http://schemas.microsoft.com/office/drawing/2014/main" id="{FC0EB2BA-1461-447D-8EEE-80A719EB3AD6}"/>
              </a:ext>
            </a:extLst>
          </p:cNvPr>
          <p:cNvGraphicFramePr>
            <a:graphicFrameLocks noGrp="1"/>
          </p:cNvGraphicFramePr>
          <p:nvPr>
            <p:extLst>
              <p:ext uri="{D42A27DB-BD31-4B8C-83A1-F6EECF244321}">
                <p14:modId xmlns:p14="http://schemas.microsoft.com/office/powerpoint/2010/main" val="3095569570"/>
              </p:ext>
            </p:extLst>
          </p:nvPr>
        </p:nvGraphicFramePr>
        <p:xfrm>
          <a:off x="1264317" y="3718578"/>
          <a:ext cx="9663366" cy="2673461"/>
        </p:xfrm>
        <a:graphic>
          <a:graphicData uri="http://schemas.openxmlformats.org/drawingml/2006/table">
            <a:tbl>
              <a:tblPr firstRow="1" firstCol="1" bandRow="1"/>
              <a:tblGrid>
                <a:gridCol w="1163470">
                  <a:extLst>
                    <a:ext uri="{9D8B030D-6E8A-4147-A177-3AD203B41FA5}">
                      <a16:colId xmlns:a16="http://schemas.microsoft.com/office/drawing/2014/main" val="3734675278"/>
                    </a:ext>
                  </a:extLst>
                </a:gridCol>
                <a:gridCol w="943145">
                  <a:extLst>
                    <a:ext uri="{9D8B030D-6E8A-4147-A177-3AD203B41FA5}">
                      <a16:colId xmlns:a16="http://schemas.microsoft.com/office/drawing/2014/main" val="4074537603"/>
                    </a:ext>
                  </a:extLst>
                </a:gridCol>
                <a:gridCol w="3473014">
                  <a:extLst>
                    <a:ext uri="{9D8B030D-6E8A-4147-A177-3AD203B41FA5}">
                      <a16:colId xmlns:a16="http://schemas.microsoft.com/office/drawing/2014/main" val="612694122"/>
                    </a:ext>
                  </a:extLst>
                </a:gridCol>
                <a:gridCol w="2129805">
                  <a:extLst>
                    <a:ext uri="{9D8B030D-6E8A-4147-A177-3AD203B41FA5}">
                      <a16:colId xmlns:a16="http://schemas.microsoft.com/office/drawing/2014/main" val="2891452237"/>
                    </a:ext>
                  </a:extLst>
                </a:gridCol>
                <a:gridCol w="1953932">
                  <a:extLst>
                    <a:ext uri="{9D8B030D-6E8A-4147-A177-3AD203B41FA5}">
                      <a16:colId xmlns:a16="http://schemas.microsoft.com/office/drawing/2014/main" val="3061495902"/>
                    </a:ext>
                  </a:extLst>
                </a:gridCol>
              </a:tblGrid>
              <a:tr h="223040">
                <a:tc>
                  <a:txBody>
                    <a:bodyPr/>
                    <a:lstStyle/>
                    <a:p>
                      <a:pPr marL="0" marR="0" algn="ctr">
                        <a:lnSpc>
                          <a:spcPct val="115000"/>
                        </a:lnSpc>
                        <a:spcBef>
                          <a:spcPts val="0"/>
                        </a:spcBef>
                        <a:spcAft>
                          <a:spcPts val="0"/>
                        </a:spcAft>
                      </a:pPr>
                      <a:r>
                        <a:rPr lang="en-GB" sz="1100" b="1">
                          <a:solidFill>
                            <a:srgbClr val="000000"/>
                          </a:solidFill>
                          <a:effectLst/>
                          <a:latin typeface="Calibri" panose="020F0502020204030204" pitchFamily="34" charset="0"/>
                          <a:ea typeface="Times New Roman" panose="02020603050405020304" pitchFamily="18" charset="0"/>
                        </a:rPr>
                        <a:t>Share (%)</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Arial" panose="020B0604020202020204" pitchFamily="34" charset="0"/>
                        </a:rPr>
                        <a:t>symbol</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solidFill>
                            <a:srgbClr val="000000"/>
                          </a:solidFill>
                          <a:effectLst/>
                          <a:latin typeface="Calibri" panose="020F0502020204030204" pitchFamily="34" charset="0"/>
                          <a:ea typeface="Arial" panose="020B0604020202020204" pitchFamily="34" charset="0"/>
                        </a:rPr>
                        <a:t>Name</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Arial" panose="020B0604020202020204" pitchFamily="34" charset="0"/>
                        </a:rPr>
                        <a:t>exp_return_3m (%)</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Arial" panose="020B0604020202020204" pitchFamily="34" charset="0"/>
                        </a:rPr>
                        <a:t>std_deviation (%)</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2496563346"/>
                  </a:ext>
                </a:extLst>
              </a:tr>
              <a:tr h="223040">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Arial" panose="020B0604020202020204" pitchFamily="34" charset="0"/>
                        </a:rPr>
                        <a:t>46</a:t>
                      </a:r>
                      <a:endParaRPr lang="en-US" sz="1100">
                        <a:effectLst/>
                        <a:latin typeface="Arial" panose="020B0604020202020204" pitchFamily="34" charset="0"/>
                        <a:ea typeface="Arial" panose="020B0604020202020204" pitchFamily="34" charset="0"/>
                      </a:endParaRPr>
                    </a:p>
                  </a:txBody>
                  <a:tcPr marL="68580" marR="68580" marT="0" marB="0" anchor="b">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Arial" panose="020B0604020202020204" pitchFamily="34" charset="0"/>
                        </a:rPr>
                        <a:t>ALGN</a:t>
                      </a:r>
                      <a:endParaRPr lang="en-US" sz="1100">
                        <a:effectLst/>
                        <a:latin typeface="Arial" panose="020B0604020202020204" pitchFamily="34" charset="0"/>
                        <a:ea typeface="Arial" panose="020B0604020202020204" pitchFamily="34" charset="0"/>
                      </a:endParaRPr>
                    </a:p>
                  </a:txBody>
                  <a:tcPr marL="68580" marR="68580" marT="0" marB="0" anchor="b">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solidFill>
                            <a:srgbClr val="000000"/>
                          </a:solidFill>
                          <a:effectLst/>
                          <a:latin typeface="Calibri" panose="020F0502020204030204" pitchFamily="34" charset="0"/>
                          <a:ea typeface="Arial" panose="020B0604020202020204" pitchFamily="34" charset="0"/>
                        </a:rPr>
                        <a:t>Align Technology</a:t>
                      </a:r>
                      <a:endParaRPr lang="en-US" sz="1100">
                        <a:effectLst/>
                        <a:latin typeface="Arial" panose="020B0604020202020204" pitchFamily="34" charset="0"/>
                        <a:ea typeface="Arial" panose="020B0604020202020204" pitchFamily="34" charset="0"/>
                      </a:endParaRPr>
                    </a:p>
                  </a:txBody>
                  <a:tcPr marL="68580" marR="68580" marT="0" marB="0" anchor="b">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Arial" panose="020B0604020202020204" pitchFamily="34" charset="0"/>
                        </a:rPr>
                        <a:t>54.02</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Arial" panose="020B0604020202020204" pitchFamily="34" charset="0"/>
                        </a:rPr>
                        <a:t>46.40777565</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425013570"/>
                  </a:ext>
                </a:extLst>
              </a:tr>
              <a:tr h="223040">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Arial" panose="020B0604020202020204" pitchFamily="34" charset="0"/>
                        </a:rPr>
                        <a:t>1</a:t>
                      </a:r>
                      <a:endParaRPr lang="en-US" sz="1100">
                        <a:effectLst/>
                        <a:latin typeface="Arial" panose="020B0604020202020204" pitchFamily="34" charset="0"/>
                        <a:ea typeface="Arial" panose="020B0604020202020204" pitchFamily="34" charset="0"/>
                      </a:endParaRPr>
                    </a:p>
                  </a:txBody>
                  <a:tcPr marL="68580" marR="68580" marT="0" marB="0" anchor="b">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Arial" panose="020B0604020202020204" pitchFamily="34" charset="0"/>
                        </a:rPr>
                        <a:t>AMD</a:t>
                      </a:r>
                      <a:endParaRPr lang="en-US" sz="1100">
                        <a:effectLst/>
                        <a:latin typeface="Arial" panose="020B0604020202020204" pitchFamily="34" charset="0"/>
                        <a:ea typeface="Arial" panose="020B0604020202020204" pitchFamily="34" charset="0"/>
                      </a:endParaRPr>
                    </a:p>
                  </a:txBody>
                  <a:tcPr marL="68580" marR="68580" marT="0" marB="0" anchor="b">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solidFill>
                            <a:srgbClr val="000000"/>
                          </a:solidFill>
                          <a:effectLst/>
                          <a:latin typeface="Calibri" panose="020F0502020204030204" pitchFamily="34" charset="0"/>
                          <a:ea typeface="Arial" panose="020B0604020202020204" pitchFamily="34" charset="0"/>
                        </a:rPr>
                        <a:t>Adv Micro Devices</a:t>
                      </a:r>
                      <a:endParaRPr lang="en-US" sz="1100">
                        <a:effectLst/>
                        <a:latin typeface="Arial" panose="020B0604020202020204" pitchFamily="34" charset="0"/>
                        <a:ea typeface="Arial" panose="020B0604020202020204" pitchFamily="34" charset="0"/>
                      </a:endParaRPr>
                    </a:p>
                  </a:txBody>
                  <a:tcPr marL="68580" marR="68580" marT="0" marB="0" anchor="b">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Arial" panose="020B0604020202020204" pitchFamily="34" charset="0"/>
                        </a:rPr>
                        <a:t>33.4</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Arial" panose="020B0604020202020204" pitchFamily="34" charset="0"/>
                        </a:rPr>
                        <a:t>27.36014811</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831500831"/>
                  </a:ext>
                </a:extLst>
              </a:tr>
              <a:tr h="223040">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Arial" panose="020B0604020202020204" pitchFamily="34" charset="0"/>
                        </a:rPr>
                        <a:t>1</a:t>
                      </a:r>
                      <a:endParaRPr lang="en-US" sz="1100">
                        <a:effectLst/>
                        <a:latin typeface="Arial" panose="020B0604020202020204" pitchFamily="34" charset="0"/>
                        <a:ea typeface="Arial" panose="020B0604020202020204" pitchFamily="34" charset="0"/>
                      </a:endParaRPr>
                    </a:p>
                  </a:txBody>
                  <a:tcPr marL="68580" marR="68580" marT="0" marB="0" anchor="b">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Arial" panose="020B0604020202020204" pitchFamily="34" charset="0"/>
                        </a:rPr>
                        <a:t>CE</a:t>
                      </a:r>
                      <a:endParaRPr lang="en-US" sz="1100">
                        <a:effectLst/>
                        <a:latin typeface="Arial" panose="020B0604020202020204" pitchFamily="34" charset="0"/>
                        <a:ea typeface="Arial" panose="020B0604020202020204" pitchFamily="34" charset="0"/>
                      </a:endParaRPr>
                    </a:p>
                  </a:txBody>
                  <a:tcPr marL="68580" marR="68580" marT="0" marB="0" anchor="b">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solidFill>
                            <a:srgbClr val="000000"/>
                          </a:solidFill>
                          <a:effectLst/>
                          <a:latin typeface="Calibri" panose="020F0502020204030204" pitchFamily="34" charset="0"/>
                          <a:ea typeface="Arial" panose="020B0604020202020204" pitchFamily="34" charset="0"/>
                        </a:rPr>
                        <a:t>Celanese Corp</a:t>
                      </a:r>
                      <a:endParaRPr lang="en-US" sz="1100">
                        <a:effectLst/>
                        <a:latin typeface="Arial" panose="020B0604020202020204" pitchFamily="34" charset="0"/>
                        <a:ea typeface="Arial" panose="020B0604020202020204" pitchFamily="34" charset="0"/>
                      </a:endParaRPr>
                    </a:p>
                  </a:txBody>
                  <a:tcPr marL="68580" marR="68580" marT="0" marB="0" anchor="b">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Arial" panose="020B0604020202020204" pitchFamily="34" charset="0"/>
                        </a:rPr>
                        <a:t>11.19</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Arial" panose="020B0604020202020204" pitchFamily="34" charset="0"/>
                        </a:rPr>
                        <a:t>8.481856032</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420530803"/>
                  </a:ext>
                </a:extLst>
              </a:tr>
              <a:tr h="223040">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Arial" panose="020B0604020202020204" pitchFamily="34" charset="0"/>
                        </a:rPr>
                        <a:t>1</a:t>
                      </a:r>
                      <a:endParaRPr lang="en-US" sz="1100">
                        <a:effectLst/>
                        <a:latin typeface="Arial" panose="020B0604020202020204" pitchFamily="34" charset="0"/>
                        <a:ea typeface="Arial" panose="020B0604020202020204" pitchFamily="34" charset="0"/>
                      </a:endParaRPr>
                    </a:p>
                  </a:txBody>
                  <a:tcPr marL="68580" marR="68580" marT="0" marB="0" anchor="b">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Arial" panose="020B0604020202020204" pitchFamily="34" charset="0"/>
                        </a:rPr>
                        <a:t>COTY</a:t>
                      </a:r>
                      <a:endParaRPr lang="en-US" sz="1100">
                        <a:effectLst/>
                        <a:latin typeface="Arial" panose="020B0604020202020204" pitchFamily="34" charset="0"/>
                        <a:ea typeface="Arial" panose="020B0604020202020204" pitchFamily="34" charset="0"/>
                      </a:endParaRPr>
                    </a:p>
                  </a:txBody>
                  <a:tcPr marL="68580" marR="68580" marT="0" marB="0" anchor="b">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solidFill>
                            <a:srgbClr val="000000"/>
                          </a:solidFill>
                          <a:effectLst/>
                          <a:latin typeface="Calibri" panose="020F0502020204030204" pitchFamily="34" charset="0"/>
                          <a:ea typeface="Arial" panose="020B0604020202020204" pitchFamily="34" charset="0"/>
                        </a:rPr>
                        <a:t>Coty Inc</a:t>
                      </a:r>
                      <a:endParaRPr lang="en-US" sz="1100">
                        <a:effectLst/>
                        <a:latin typeface="Arial" panose="020B0604020202020204" pitchFamily="34" charset="0"/>
                        <a:ea typeface="Arial" panose="020B0604020202020204" pitchFamily="34" charset="0"/>
                      </a:endParaRPr>
                    </a:p>
                  </a:txBody>
                  <a:tcPr marL="68580" marR="68580" marT="0" marB="0" anchor="b">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Arial" panose="020B0604020202020204" pitchFamily="34" charset="0"/>
                        </a:rPr>
                        <a:t>35.64</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Arial" panose="020B0604020202020204" pitchFamily="34" charset="0"/>
                        </a:rPr>
                        <a:t>30.68877112</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951089609"/>
                  </a:ext>
                </a:extLst>
              </a:tr>
              <a:tr h="223040">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Arial" panose="020B0604020202020204" pitchFamily="34" charset="0"/>
                        </a:rPr>
                        <a:t>1</a:t>
                      </a:r>
                      <a:endParaRPr lang="en-US" sz="1100">
                        <a:effectLst/>
                        <a:latin typeface="Arial" panose="020B0604020202020204" pitchFamily="34" charset="0"/>
                        <a:ea typeface="Arial" panose="020B0604020202020204" pitchFamily="34" charset="0"/>
                      </a:endParaRPr>
                    </a:p>
                  </a:txBody>
                  <a:tcPr marL="68580" marR="68580" marT="0" marB="0" anchor="b">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Arial" panose="020B0604020202020204" pitchFamily="34" charset="0"/>
                        </a:rPr>
                        <a:t>GE</a:t>
                      </a:r>
                      <a:endParaRPr lang="en-US" sz="1100">
                        <a:effectLst/>
                        <a:latin typeface="Arial" panose="020B0604020202020204" pitchFamily="34" charset="0"/>
                        <a:ea typeface="Arial" panose="020B0604020202020204" pitchFamily="34" charset="0"/>
                      </a:endParaRPr>
                    </a:p>
                  </a:txBody>
                  <a:tcPr marL="68580" marR="68580" marT="0" marB="0" anchor="b">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solidFill>
                            <a:srgbClr val="000000"/>
                          </a:solidFill>
                          <a:effectLst/>
                          <a:latin typeface="Calibri" panose="020F0502020204030204" pitchFamily="34" charset="0"/>
                          <a:ea typeface="Arial" panose="020B0604020202020204" pitchFamily="34" charset="0"/>
                        </a:rPr>
                        <a:t>General Electric Company</a:t>
                      </a:r>
                      <a:endParaRPr lang="en-US" sz="1100">
                        <a:effectLst/>
                        <a:latin typeface="Arial" panose="020B0604020202020204" pitchFamily="34" charset="0"/>
                        <a:ea typeface="Arial" panose="020B0604020202020204" pitchFamily="34" charset="0"/>
                      </a:endParaRPr>
                    </a:p>
                  </a:txBody>
                  <a:tcPr marL="68580" marR="68580" marT="0" marB="0" anchor="b">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Arial" panose="020B0604020202020204" pitchFamily="34" charset="0"/>
                        </a:rPr>
                        <a:t>35.92</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Arial" panose="020B0604020202020204" pitchFamily="34" charset="0"/>
                        </a:rPr>
                        <a:t>16.31810614</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303078610"/>
                  </a:ext>
                </a:extLst>
              </a:tr>
              <a:tr h="223040">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Arial" panose="020B0604020202020204" pitchFamily="34" charset="0"/>
                        </a:rPr>
                        <a:t>5</a:t>
                      </a:r>
                      <a:endParaRPr lang="en-US" sz="1100">
                        <a:effectLst/>
                        <a:latin typeface="Arial" panose="020B0604020202020204" pitchFamily="34" charset="0"/>
                        <a:ea typeface="Arial" panose="020B0604020202020204" pitchFamily="34" charset="0"/>
                      </a:endParaRPr>
                    </a:p>
                  </a:txBody>
                  <a:tcPr marL="68580" marR="68580" marT="0" marB="0" anchor="b">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Arial" panose="020B0604020202020204" pitchFamily="34" charset="0"/>
                        </a:rPr>
                        <a:t>HPE</a:t>
                      </a:r>
                      <a:endParaRPr lang="en-US" sz="1100">
                        <a:effectLst/>
                        <a:latin typeface="Arial" panose="020B0604020202020204" pitchFamily="34" charset="0"/>
                        <a:ea typeface="Arial" panose="020B0604020202020204" pitchFamily="34" charset="0"/>
                      </a:endParaRPr>
                    </a:p>
                  </a:txBody>
                  <a:tcPr marL="68580" marR="68580" marT="0" marB="0" anchor="b">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solidFill>
                            <a:srgbClr val="000000"/>
                          </a:solidFill>
                          <a:effectLst/>
                          <a:latin typeface="Calibri" panose="020F0502020204030204" pitchFamily="34" charset="0"/>
                          <a:ea typeface="Arial" panose="020B0604020202020204" pitchFamily="34" charset="0"/>
                        </a:rPr>
                        <a:t>Hewlett Packard Enterprise Comp</a:t>
                      </a:r>
                      <a:endParaRPr lang="en-US" sz="1100">
                        <a:effectLst/>
                        <a:latin typeface="Arial" panose="020B0604020202020204" pitchFamily="34" charset="0"/>
                        <a:ea typeface="Arial" panose="020B0604020202020204" pitchFamily="34" charset="0"/>
                      </a:endParaRPr>
                    </a:p>
                  </a:txBody>
                  <a:tcPr marL="68580" marR="68580" marT="0" marB="0" anchor="b">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Arial" panose="020B0604020202020204" pitchFamily="34" charset="0"/>
                        </a:rPr>
                        <a:t>32.3</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Arial" panose="020B0604020202020204" pitchFamily="34" charset="0"/>
                        </a:rPr>
                        <a:t>8.769131347</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67872647"/>
                  </a:ext>
                </a:extLst>
              </a:tr>
              <a:tr h="223040">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Arial" panose="020B0604020202020204" pitchFamily="34" charset="0"/>
                        </a:rPr>
                        <a:t>17</a:t>
                      </a:r>
                      <a:endParaRPr lang="en-US" sz="1100">
                        <a:effectLst/>
                        <a:latin typeface="Arial" panose="020B0604020202020204" pitchFamily="34" charset="0"/>
                        <a:ea typeface="Arial" panose="020B0604020202020204" pitchFamily="34" charset="0"/>
                      </a:endParaRPr>
                    </a:p>
                  </a:txBody>
                  <a:tcPr marL="68580" marR="68580" marT="0" marB="0" anchor="b">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Arial" panose="020B0604020202020204" pitchFamily="34" charset="0"/>
                        </a:rPr>
                        <a:t>PVH</a:t>
                      </a:r>
                      <a:endParaRPr lang="en-US" sz="1100">
                        <a:effectLst/>
                        <a:latin typeface="Arial" panose="020B0604020202020204" pitchFamily="34" charset="0"/>
                        <a:ea typeface="Arial" panose="020B0604020202020204" pitchFamily="34" charset="0"/>
                      </a:endParaRPr>
                    </a:p>
                  </a:txBody>
                  <a:tcPr marL="68580" marR="68580" marT="0" marB="0" anchor="b">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solidFill>
                            <a:srgbClr val="000000"/>
                          </a:solidFill>
                          <a:effectLst/>
                          <a:latin typeface="Calibri" panose="020F0502020204030204" pitchFamily="34" charset="0"/>
                          <a:ea typeface="Arial" panose="020B0604020202020204" pitchFamily="34" charset="0"/>
                        </a:rPr>
                        <a:t>Phillips-Van Heusen Corp</a:t>
                      </a:r>
                      <a:endParaRPr lang="en-US" sz="1100">
                        <a:effectLst/>
                        <a:latin typeface="Arial" panose="020B0604020202020204" pitchFamily="34" charset="0"/>
                        <a:ea typeface="Arial" panose="020B0604020202020204" pitchFamily="34" charset="0"/>
                      </a:endParaRPr>
                    </a:p>
                  </a:txBody>
                  <a:tcPr marL="68580" marR="68580" marT="0" marB="0" anchor="b">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Arial" panose="020B0604020202020204" pitchFamily="34" charset="0"/>
                        </a:rPr>
                        <a:t>36.15</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Arial" panose="020B0604020202020204" pitchFamily="34" charset="0"/>
                        </a:rPr>
                        <a:t>13.20410045</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141465218"/>
                  </a:ext>
                </a:extLst>
              </a:tr>
              <a:tr h="220021">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Arial" panose="020B0604020202020204" pitchFamily="34" charset="0"/>
                        </a:rPr>
                        <a:t>4</a:t>
                      </a:r>
                      <a:endParaRPr lang="en-US" sz="1100">
                        <a:effectLst/>
                        <a:latin typeface="Arial" panose="020B0604020202020204" pitchFamily="34" charset="0"/>
                        <a:ea typeface="Arial" panose="020B0604020202020204" pitchFamily="34" charset="0"/>
                      </a:endParaRPr>
                    </a:p>
                  </a:txBody>
                  <a:tcPr marL="68580" marR="68580" marT="0" marB="0" anchor="b">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Arial" panose="020B0604020202020204" pitchFamily="34" charset="0"/>
                        </a:rPr>
                        <a:t>QRVO</a:t>
                      </a:r>
                      <a:endParaRPr lang="en-US" sz="1100">
                        <a:effectLst/>
                        <a:latin typeface="Arial" panose="020B0604020202020204" pitchFamily="34" charset="0"/>
                        <a:ea typeface="Arial" panose="020B0604020202020204" pitchFamily="34" charset="0"/>
                      </a:endParaRPr>
                    </a:p>
                  </a:txBody>
                  <a:tcPr marL="68580" marR="68580" marT="0" marB="0" anchor="b">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solidFill>
                            <a:srgbClr val="000000"/>
                          </a:solidFill>
                          <a:effectLst/>
                          <a:latin typeface="Calibri" panose="020F0502020204030204" pitchFamily="34" charset="0"/>
                          <a:ea typeface="Arial" panose="020B0604020202020204" pitchFamily="34" charset="0"/>
                        </a:rPr>
                        <a:t>Qorvo Inc</a:t>
                      </a:r>
                      <a:endParaRPr lang="en-US" sz="1100">
                        <a:effectLst/>
                        <a:latin typeface="Arial" panose="020B0604020202020204" pitchFamily="34" charset="0"/>
                        <a:ea typeface="Arial" panose="020B0604020202020204" pitchFamily="34" charset="0"/>
                      </a:endParaRPr>
                    </a:p>
                  </a:txBody>
                  <a:tcPr marL="68580" marR="68580" marT="0" marB="0" anchor="b">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Arial" panose="020B0604020202020204" pitchFamily="34" charset="0"/>
                        </a:rPr>
                        <a:t>39.46</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Arial" panose="020B0604020202020204" pitchFamily="34" charset="0"/>
                        </a:rPr>
                        <a:t>20.47011228</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507176791"/>
                  </a:ext>
                </a:extLst>
              </a:tr>
              <a:tr h="223040">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Arial" panose="020B0604020202020204" pitchFamily="34" charset="0"/>
                        </a:rPr>
                        <a:t>1</a:t>
                      </a:r>
                      <a:endParaRPr lang="en-US" sz="1100">
                        <a:effectLst/>
                        <a:latin typeface="Arial" panose="020B0604020202020204" pitchFamily="34" charset="0"/>
                        <a:ea typeface="Arial" panose="020B0604020202020204" pitchFamily="34" charset="0"/>
                      </a:endParaRPr>
                    </a:p>
                  </a:txBody>
                  <a:tcPr marL="68580" marR="68580" marT="0" marB="0" anchor="b">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Arial" panose="020B0604020202020204" pitchFamily="34" charset="0"/>
                        </a:rPr>
                        <a:t>STT</a:t>
                      </a:r>
                      <a:endParaRPr lang="en-US" sz="1100">
                        <a:effectLst/>
                        <a:latin typeface="Arial" panose="020B0604020202020204" pitchFamily="34" charset="0"/>
                        <a:ea typeface="Arial" panose="020B0604020202020204" pitchFamily="34" charset="0"/>
                      </a:endParaRPr>
                    </a:p>
                  </a:txBody>
                  <a:tcPr marL="68580" marR="68580" marT="0" marB="0" anchor="b">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solidFill>
                            <a:srgbClr val="000000"/>
                          </a:solidFill>
                          <a:effectLst/>
                          <a:latin typeface="Calibri" panose="020F0502020204030204" pitchFamily="34" charset="0"/>
                          <a:ea typeface="Arial" panose="020B0604020202020204" pitchFamily="34" charset="0"/>
                        </a:rPr>
                        <a:t>State Street Corp</a:t>
                      </a:r>
                      <a:endParaRPr lang="en-US" sz="1100">
                        <a:effectLst/>
                        <a:latin typeface="Arial" panose="020B0604020202020204" pitchFamily="34" charset="0"/>
                        <a:ea typeface="Arial" panose="020B0604020202020204" pitchFamily="34" charset="0"/>
                      </a:endParaRPr>
                    </a:p>
                  </a:txBody>
                  <a:tcPr marL="68580" marR="68580" marT="0" marB="0" anchor="b">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Arial" panose="020B0604020202020204" pitchFamily="34" charset="0"/>
                        </a:rPr>
                        <a:t>44.55</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Arial" panose="020B0604020202020204" pitchFamily="34" charset="0"/>
                        </a:rPr>
                        <a:t>29.85719963</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4126096651"/>
                  </a:ext>
                </a:extLst>
              </a:tr>
              <a:tr h="223040">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Arial" panose="020B0604020202020204" pitchFamily="34" charset="0"/>
                        </a:rPr>
                        <a:t>5</a:t>
                      </a:r>
                      <a:endParaRPr lang="en-US" sz="1100">
                        <a:effectLst/>
                        <a:latin typeface="Arial" panose="020B0604020202020204" pitchFamily="34" charset="0"/>
                        <a:ea typeface="Arial" panose="020B0604020202020204" pitchFamily="34" charset="0"/>
                      </a:endParaRPr>
                    </a:p>
                  </a:txBody>
                  <a:tcPr marL="68580" marR="68580" marT="0" marB="0" anchor="b">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Arial" panose="020B0604020202020204" pitchFamily="34" charset="0"/>
                        </a:rPr>
                        <a:t>TGT</a:t>
                      </a:r>
                      <a:endParaRPr lang="en-US" sz="1100">
                        <a:effectLst/>
                        <a:latin typeface="Arial" panose="020B0604020202020204" pitchFamily="34" charset="0"/>
                        <a:ea typeface="Arial" panose="020B0604020202020204" pitchFamily="34" charset="0"/>
                      </a:endParaRPr>
                    </a:p>
                  </a:txBody>
                  <a:tcPr marL="68580" marR="68580" marT="0" marB="0" anchor="b">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solidFill>
                            <a:srgbClr val="000000"/>
                          </a:solidFill>
                          <a:effectLst/>
                          <a:latin typeface="Calibri" panose="020F0502020204030204" pitchFamily="34" charset="0"/>
                          <a:ea typeface="Arial" panose="020B0604020202020204" pitchFamily="34" charset="0"/>
                        </a:rPr>
                        <a:t>Target Corp</a:t>
                      </a:r>
                      <a:endParaRPr lang="en-US" sz="1100">
                        <a:effectLst/>
                        <a:latin typeface="Arial" panose="020B0604020202020204" pitchFamily="34" charset="0"/>
                        <a:ea typeface="Arial" panose="020B0604020202020204" pitchFamily="34" charset="0"/>
                      </a:endParaRPr>
                    </a:p>
                  </a:txBody>
                  <a:tcPr marL="68580" marR="68580" marT="0" marB="0" anchor="b">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Arial" panose="020B0604020202020204" pitchFamily="34" charset="0"/>
                        </a:rPr>
                        <a:t>47.82</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Arial" panose="020B0604020202020204" pitchFamily="34" charset="0"/>
                        </a:rPr>
                        <a:t>40.67472137</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767471120"/>
                  </a:ext>
                </a:extLst>
              </a:tr>
              <a:tr h="223040">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Arial" panose="020B0604020202020204" pitchFamily="34" charset="0"/>
                        </a:rPr>
                        <a:t>18</a:t>
                      </a:r>
                      <a:endParaRPr lang="en-US" sz="1100">
                        <a:effectLst/>
                        <a:latin typeface="Arial" panose="020B0604020202020204" pitchFamily="34" charset="0"/>
                        <a:ea typeface="Arial" panose="020B0604020202020204" pitchFamily="34" charset="0"/>
                      </a:endParaRPr>
                    </a:p>
                  </a:txBody>
                  <a:tcPr marL="68580" marR="68580" marT="0" marB="0" anchor="b">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Arial" panose="020B0604020202020204" pitchFamily="34" charset="0"/>
                        </a:rPr>
                        <a:t>TIF</a:t>
                      </a:r>
                      <a:endParaRPr lang="en-US" sz="1100">
                        <a:effectLst/>
                        <a:latin typeface="Arial" panose="020B0604020202020204" pitchFamily="34" charset="0"/>
                        <a:ea typeface="Arial" panose="020B0604020202020204" pitchFamily="34" charset="0"/>
                      </a:endParaRPr>
                    </a:p>
                  </a:txBody>
                  <a:tcPr marL="68580" marR="68580" marT="0" marB="0" anchor="b">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solidFill>
                            <a:srgbClr val="000000"/>
                          </a:solidFill>
                          <a:effectLst/>
                          <a:latin typeface="Calibri" panose="020F0502020204030204" pitchFamily="34" charset="0"/>
                          <a:ea typeface="Arial" panose="020B0604020202020204" pitchFamily="34" charset="0"/>
                        </a:rPr>
                        <a:t>Tiffany &amp; Company</a:t>
                      </a:r>
                      <a:endParaRPr lang="en-US" sz="1100">
                        <a:effectLst/>
                        <a:latin typeface="Arial" panose="020B0604020202020204" pitchFamily="34" charset="0"/>
                        <a:ea typeface="Arial" panose="020B0604020202020204" pitchFamily="34" charset="0"/>
                      </a:endParaRPr>
                    </a:p>
                  </a:txBody>
                  <a:tcPr marL="68580" marR="68580" marT="0" marB="0" anchor="b">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Arial" panose="020B0604020202020204" pitchFamily="34" charset="0"/>
                        </a:rPr>
                        <a:t>49.93</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panose="020F0502020204030204" pitchFamily="34" charset="0"/>
                          <a:ea typeface="Arial" panose="020B0604020202020204" pitchFamily="34" charset="0"/>
                        </a:rPr>
                        <a:t>24.09284566</a:t>
                      </a:r>
                      <a:endParaRPr lang="en-US" sz="11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047354148"/>
                  </a:ext>
                </a:extLst>
              </a:tr>
            </a:tbl>
          </a:graphicData>
        </a:graphic>
      </p:graphicFrame>
    </p:spTree>
    <p:extLst>
      <p:ext uri="{BB962C8B-B14F-4D97-AF65-F5344CB8AC3E}">
        <p14:creationId xmlns:p14="http://schemas.microsoft.com/office/powerpoint/2010/main" val="40643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E57FEA4-600A-4F00-B348-F41AAEAEE793}"/>
              </a:ext>
            </a:extLst>
          </p:cNvPr>
          <p:cNvSpPr>
            <a:spLocks noGrp="1"/>
          </p:cNvSpPr>
          <p:nvPr>
            <p:ph idx="1"/>
          </p:nvPr>
        </p:nvSpPr>
        <p:spPr>
          <a:xfrm>
            <a:off x="838200" y="2478024"/>
            <a:ext cx="10515600" cy="3694176"/>
          </a:xfrm>
        </p:spPr>
        <p:txBody>
          <a:bodyPr>
            <a:normAutofit/>
          </a:bodyPr>
          <a:lstStyle/>
          <a:p>
            <a:pPr lvl="0"/>
            <a:r>
              <a:rPr lang="en-US" sz="2000" b="1" dirty="0"/>
              <a:t>N-Queens</a:t>
            </a:r>
            <a:r>
              <a:rPr lang="en-US" sz="2000" dirty="0"/>
              <a:t>: This initialization method works by the same principle as the N-Queen problem. </a:t>
            </a:r>
          </a:p>
          <a:p>
            <a:pPr lvl="0"/>
            <a:r>
              <a:rPr lang="en-US" sz="2000" dirty="0"/>
              <a:t>The departure city is imagined as the row of a matrix and the arrival city as the column of the matrix. </a:t>
            </a:r>
          </a:p>
          <a:p>
            <a:pPr lvl="0"/>
            <a:r>
              <a:rPr lang="en-US" sz="2000" dirty="0"/>
              <a:t>The algorithm then “places” a “queen” on a selected row and column and blocks out all other points in that particular row and column such that there cannot be two “queens” on the same row or column.</a:t>
            </a:r>
          </a:p>
          <a:p>
            <a:pPr lvl="0"/>
            <a:r>
              <a:rPr lang="en-US" sz="2000" dirty="0"/>
              <a:t> Then the algorithm moves to the row of the chosen city and selects the lowest available city</a:t>
            </a:r>
          </a:p>
          <a:p>
            <a:r>
              <a:rPr lang="en-US" sz="2000" dirty="0"/>
              <a:t>In order to pick different combinations for an initial population, the algorithm will sometimes select the second best city in order to leave the best city available for selection later.</a:t>
            </a:r>
          </a:p>
          <a:p>
            <a:endParaRPr lang="en-US" sz="2000" dirty="0"/>
          </a:p>
        </p:txBody>
      </p:sp>
      <p:sp>
        <p:nvSpPr>
          <p:cNvPr id="11" name="Title 1">
            <a:extLst>
              <a:ext uri="{FF2B5EF4-FFF2-40B4-BE49-F238E27FC236}">
                <a16:creationId xmlns:a16="http://schemas.microsoft.com/office/drawing/2014/main" id="{37EF46AD-3D92-4C00-A513-DC5381348189}"/>
              </a:ext>
            </a:extLst>
          </p:cNvPr>
          <p:cNvSpPr>
            <a:spLocks noGrp="1"/>
          </p:cNvSpPr>
          <p:nvPr>
            <p:ph type="title"/>
          </p:nvPr>
        </p:nvSpPr>
        <p:spPr>
          <a:xfrm>
            <a:off x="838200" y="253397"/>
            <a:ext cx="10515600" cy="1273233"/>
          </a:xfrm>
        </p:spPr>
        <p:txBody>
          <a:bodyPr>
            <a:normAutofit/>
          </a:bodyPr>
          <a:lstStyle/>
          <a:p>
            <a:r>
              <a:rPr lang="en-US" sz="4000" b="1" dirty="0"/>
              <a:t>N-Queens Initialization</a:t>
            </a:r>
            <a:endParaRPr lang="en-US" sz="4000" dirty="0"/>
          </a:p>
        </p:txBody>
      </p:sp>
    </p:spTree>
    <p:extLst>
      <p:ext uri="{BB962C8B-B14F-4D97-AF65-F5344CB8AC3E}">
        <p14:creationId xmlns:p14="http://schemas.microsoft.com/office/powerpoint/2010/main" val="9998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51CEAD-A580-41EA-8BF2-FF992E1C0D65}"/>
              </a:ext>
            </a:extLst>
          </p:cNvPr>
          <p:cNvSpPr>
            <a:spLocks noGrp="1"/>
          </p:cNvSpPr>
          <p:nvPr>
            <p:ph type="title"/>
          </p:nvPr>
        </p:nvSpPr>
        <p:spPr>
          <a:xfrm>
            <a:off x="838200" y="253397"/>
            <a:ext cx="10515600" cy="1273233"/>
          </a:xfrm>
        </p:spPr>
        <p:txBody>
          <a:bodyPr>
            <a:normAutofit/>
          </a:bodyPr>
          <a:lstStyle/>
          <a:p>
            <a:r>
              <a:rPr lang="en-US" sz="4000" b="1"/>
              <a:t>Mutations and Crossovers</a:t>
            </a:r>
            <a:endParaRPr lang="en-US" sz="400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E05BCD5-AFDC-4245-83D0-BD147521E281}"/>
              </a:ext>
            </a:extLst>
          </p:cNvPr>
          <p:cNvSpPr>
            <a:spLocks noGrp="1"/>
          </p:cNvSpPr>
          <p:nvPr>
            <p:ph idx="1"/>
          </p:nvPr>
        </p:nvSpPr>
        <p:spPr>
          <a:xfrm>
            <a:off x="838200" y="2478024"/>
            <a:ext cx="10515600" cy="3694176"/>
          </a:xfrm>
        </p:spPr>
        <p:txBody>
          <a:bodyPr>
            <a:normAutofit/>
          </a:bodyPr>
          <a:lstStyle/>
          <a:p>
            <a:pPr lvl="0"/>
            <a:r>
              <a:rPr lang="en-US" sz="2000" dirty="0"/>
              <a:t>Swap mutation</a:t>
            </a:r>
          </a:p>
          <a:p>
            <a:pPr lvl="0"/>
            <a:r>
              <a:rPr lang="en-US" sz="2000" dirty="0"/>
              <a:t>Insert mutation</a:t>
            </a:r>
          </a:p>
          <a:p>
            <a:pPr lvl="0"/>
            <a:r>
              <a:rPr lang="en-US" sz="2000" dirty="0"/>
              <a:t>Scramble mutation</a:t>
            </a:r>
          </a:p>
          <a:p>
            <a:r>
              <a:rPr lang="en-US" sz="2000" dirty="0"/>
              <a:t>Inversion mutation</a:t>
            </a:r>
          </a:p>
          <a:p>
            <a:endParaRPr lang="en-US" sz="2000" dirty="0"/>
          </a:p>
          <a:p>
            <a:pPr lvl="0"/>
            <a:r>
              <a:rPr lang="en-US" sz="2000" dirty="0"/>
              <a:t>Partially Mapped Crossover (PMX)</a:t>
            </a:r>
          </a:p>
          <a:p>
            <a:pPr lvl="0"/>
            <a:r>
              <a:rPr lang="en-US" sz="2000" dirty="0"/>
              <a:t>Order Crossover</a:t>
            </a:r>
          </a:p>
          <a:p>
            <a:pPr lvl="0"/>
            <a:r>
              <a:rPr lang="en-US" sz="2000" dirty="0"/>
              <a:t>Cycle Crossover</a:t>
            </a:r>
          </a:p>
          <a:p>
            <a:pPr lvl="0"/>
            <a:r>
              <a:rPr lang="en-US" sz="2000" dirty="0"/>
              <a:t>Edge Crossover</a:t>
            </a:r>
          </a:p>
        </p:txBody>
      </p:sp>
    </p:spTree>
    <p:extLst>
      <p:ext uri="{BB962C8B-B14F-4D97-AF65-F5344CB8AC3E}">
        <p14:creationId xmlns:p14="http://schemas.microsoft.com/office/powerpoint/2010/main" val="231782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51CEAD-A580-41EA-8BF2-FF992E1C0D65}"/>
              </a:ext>
            </a:extLst>
          </p:cNvPr>
          <p:cNvSpPr>
            <a:spLocks noGrp="1"/>
          </p:cNvSpPr>
          <p:nvPr>
            <p:ph type="title"/>
          </p:nvPr>
        </p:nvSpPr>
        <p:spPr>
          <a:xfrm>
            <a:off x="838200" y="253397"/>
            <a:ext cx="10515600" cy="1273233"/>
          </a:xfrm>
        </p:spPr>
        <p:txBody>
          <a:bodyPr>
            <a:normAutofit/>
          </a:bodyPr>
          <a:lstStyle/>
          <a:p>
            <a:r>
              <a:rPr lang="en-US" sz="4000" b="1" dirty="0"/>
              <a:t>Edge Crossover</a:t>
            </a:r>
            <a:endParaRPr lang="en-US" sz="4000" dirty="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E05BCD5-AFDC-4245-83D0-BD147521E281}"/>
              </a:ext>
            </a:extLst>
          </p:cNvPr>
          <p:cNvSpPr>
            <a:spLocks noGrp="1"/>
          </p:cNvSpPr>
          <p:nvPr>
            <p:ph idx="1"/>
          </p:nvPr>
        </p:nvSpPr>
        <p:spPr>
          <a:xfrm>
            <a:off x="300318" y="1965647"/>
            <a:ext cx="10515600" cy="3694176"/>
          </a:xfrm>
        </p:spPr>
        <p:txBody>
          <a:bodyPr>
            <a:normAutofit/>
          </a:bodyPr>
          <a:lstStyle/>
          <a:p>
            <a:r>
              <a:rPr lang="en-US" sz="2000" dirty="0"/>
              <a:t>Pick two parents at random</a:t>
            </a:r>
          </a:p>
          <a:p>
            <a:r>
              <a:rPr lang="en-US" sz="2000" dirty="0"/>
              <a:t>Construct the edge table: this table contains, for each element, all the other elements that are linked to it in the two parents. A ‘+’ in the table indicates that the edge is present in both parents (edges that have a ‘+’ are called ‘common edges’).</a:t>
            </a:r>
          </a:p>
          <a:p>
            <a:endParaRPr lang="en-US" sz="2000" dirty="0"/>
          </a:p>
          <a:p>
            <a:r>
              <a:rPr lang="en-US" sz="2000" dirty="0"/>
              <a:t>Parent 1: </a:t>
            </a:r>
          </a:p>
          <a:p>
            <a:endParaRPr lang="en-US" sz="2000" i="1" dirty="0"/>
          </a:p>
          <a:p>
            <a:r>
              <a:rPr lang="en-US" sz="2000" dirty="0"/>
              <a:t>Parent 2:</a:t>
            </a:r>
          </a:p>
        </p:txBody>
      </p:sp>
      <p:graphicFrame>
        <p:nvGraphicFramePr>
          <p:cNvPr id="9" name="Table 8">
            <a:extLst>
              <a:ext uri="{FF2B5EF4-FFF2-40B4-BE49-F238E27FC236}">
                <a16:creationId xmlns:a16="http://schemas.microsoft.com/office/drawing/2014/main" id="{40E2C9BE-8FC1-444C-BA28-525EFBF6F4D6}"/>
              </a:ext>
            </a:extLst>
          </p:cNvPr>
          <p:cNvGraphicFramePr>
            <a:graphicFrameLocks noGrp="1"/>
          </p:cNvGraphicFramePr>
          <p:nvPr>
            <p:extLst>
              <p:ext uri="{D42A27DB-BD31-4B8C-83A1-F6EECF244321}">
                <p14:modId xmlns:p14="http://schemas.microsoft.com/office/powerpoint/2010/main" val="2131052233"/>
              </p:ext>
            </p:extLst>
          </p:nvPr>
        </p:nvGraphicFramePr>
        <p:xfrm>
          <a:off x="1915092" y="4512155"/>
          <a:ext cx="4748319" cy="311178"/>
        </p:xfrm>
        <a:graphic>
          <a:graphicData uri="http://schemas.openxmlformats.org/drawingml/2006/table">
            <a:tbl>
              <a:tblPr firstRow="1" firstCol="1" bandRow="1"/>
              <a:tblGrid>
                <a:gridCol w="527591">
                  <a:extLst>
                    <a:ext uri="{9D8B030D-6E8A-4147-A177-3AD203B41FA5}">
                      <a16:colId xmlns:a16="http://schemas.microsoft.com/office/drawing/2014/main" val="378157735"/>
                    </a:ext>
                  </a:extLst>
                </a:gridCol>
                <a:gridCol w="527591">
                  <a:extLst>
                    <a:ext uri="{9D8B030D-6E8A-4147-A177-3AD203B41FA5}">
                      <a16:colId xmlns:a16="http://schemas.microsoft.com/office/drawing/2014/main" val="1330517040"/>
                    </a:ext>
                  </a:extLst>
                </a:gridCol>
                <a:gridCol w="527591">
                  <a:extLst>
                    <a:ext uri="{9D8B030D-6E8A-4147-A177-3AD203B41FA5}">
                      <a16:colId xmlns:a16="http://schemas.microsoft.com/office/drawing/2014/main" val="1534966137"/>
                    </a:ext>
                  </a:extLst>
                </a:gridCol>
                <a:gridCol w="527591">
                  <a:extLst>
                    <a:ext uri="{9D8B030D-6E8A-4147-A177-3AD203B41FA5}">
                      <a16:colId xmlns:a16="http://schemas.microsoft.com/office/drawing/2014/main" val="2574246674"/>
                    </a:ext>
                  </a:extLst>
                </a:gridCol>
                <a:gridCol w="527591">
                  <a:extLst>
                    <a:ext uri="{9D8B030D-6E8A-4147-A177-3AD203B41FA5}">
                      <a16:colId xmlns:a16="http://schemas.microsoft.com/office/drawing/2014/main" val="3874605854"/>
                    </a:ext>
                  </a:extLst>
                </a:gridCol>
                <a:gridCol w="527591">
                  <a:extLst>
                    <a:ext uri="{9D8B030D-6E8A-4147-A177-3AD203B41FA5}">
                      <a16:colId xmlns:a16="http://schemas.microsoft.com/office/drawing/2014/main" val="2143499259"/>
                    </a:ext>
                  </a:extLst>
                </a:gridCol>
                <a:gridCol w="527591">
                  <a:extLst>
                    <a:ext uri="{9D8B030D-6E8A-4147-A177-3AD203B41FA5}">
                      <a16:colId xmlns:a16="http://schemas.microsoft.com/office/drawing/2014/main" val="2860886444"/>
                    </a:ext>
                  </a:extLst>
                </a:gridCol>
                <a:gridCol w="527591">
                  <a:extLst>
                    <a:ext uri="{9D8B030D-6E8A-4147-A177-3AD203B41FA5}">
                      <a16:colId xmlns:a16="http://schemas.microsoft.com/office/drawing/2014/main" val="3756944179"/>
                    </a:ext>
                  </a:extLst>
                </a:gridCol>
                <a:gridCol w="527591">
                  <a:extLst>
                    <a:ext uri="{9D8B030D-6E8A-4147-A177-3AD203B41FA5}">
                      <a16:colId xmlns:a16="http://schemas.microsoft.com/office/drawing/2014/main" val="827751519"/>
                    </a:ext>
                  </a:extLst>
                </a:gridCol>
              </a:tblGrid>
              <a:tr h="311178">
                <a:tc>
                  <a:txBody>
                    <a:bodyPr/>
                    <a:lstStyle/>
                    <a:p>
                      <a:pPr marL="0" marR="0" algn="ctr">
                        <a:lnSpc>
                          <a:spcPct val="115000"/>
                        </a:lnSpc>
                        <a:spcBef>
                          <a:spcPts val="0"/>
                        </a:spcBef>
                        <a:spcAft>
                          <a:spcPts val="0"/>
                        </a:spcAft>
                      </a:pPr>
                      <a:r>
                        <a:rPr lang="en-US" sz="1900">
                          <a:effectLst/>
                          <a:latin typeface="Arial" panose="020B0604020202020204" pitchFamily="34" charset="0"/>
                          <a:ea typeface="Arial" panose="020B0604020202020204" pitchFamily="34" charset="0"/>
                        </a:rPr>
                        <a:t>9</a:t>
                      </a:r>
                    </a:p>
                  </a:txBody>
                  <a:tcPr marL="120976" marR="1209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900">
                          <a:effectLst/>
                          <a:latin typeface="Arial" panose="020B0604020202020204" pitchFamily="34" charset="0"/>
                          <a:ea typeface="Arial" panose="020B0604020202020204" pitchFamily="34" charset="0"/>
                        </a:rPr>
                        <a:t>3</a:t>
                      </a:r>
                    </a:p>
                  </a:txBody>
                  <a:tcPr marL="120976" marR="1209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900">
                          <a:effectLst/>
                          <a:latin typeface="Arial" panose="020B0604020202020204" pitchFamily="34" charset="0"/>
                          <a:ea typeface="Arial" panose="020B0604020202020204" pitchFamily="34" charset="0"/>
                        </a:rPr>
                        <a:t>7</a:t>
                      </a:r>
                    </a:p>
                  </a:txBody>
                  <a:tcPr marL="120976" marR="1209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900">
                          <a:effectLst/>
                          <a:latin typeface="Arial" panose="020B0604020202020204" pitchFamily="34" charset="0"/>
                          <a:ea typeface="Arial" panose="020B0604020202020204" pitchFamily="34" charset="0"/>
                        </a:rPr>
                        <a:t>8</a:t>
                      </a:r>
                    </a:p>
                  </a:txBody>
                  <a:tcPr marL="120976" marR="1209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900">
                          <a:effectLst/>
                          <a:latin typeface="Arial" panose="020B0604020202020204" pitchFamily="34" charset="0"/>
                          <a:ea typeface="Arial" panose="020B0604020202020204" pitchFamily="34" charset="0"/>
                        </a:rPr>
                        <a:t>2</a:t>
                      </a:r>
                    </a:p>
                  </a:txBody>
                  <a:tcPr marL="120976" marR="1209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900" dirty="0">
                          <a:effectLst/>
                          <a:latin typeface="Arial" panose="020B0604020202020204" pitchFamily="34" charset="0"/>
                          <a:ea typeface="Arial" panose="020B0604020202020204" pitchFamily="34" charset="0"/>
                        </a:rPr>
                        <a:t>6</a:t>
                      </a:r>
                    </a:p>
                  </a:txBody>
                  <a:tcPr marL="120976" marR="1209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900">
                          <a:effectLst/>
                          <a:latin typeface="Arial" panose="020B0604020202020204" pitchFamily="34" charset="0"/>
                          <a:ea typeface="Arial" panose="020B0604020202020204" pitchFamily="34" charset="0"/>
                        </a:rPr>
                        <a:t>5</a:t>
                      </a:r>
                    </a:p>
                  </a:txBody>
                  <a:tcPr marL="120976" marR="1209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900">
                          <a:effectLst/>
                          <a:latin typeface="Arial" panose="020B0604020202020204" pitchFamily="34" charset="0"/>
                          <a:ea typeface="Arial" panose="020B0604020202020204" pitchFamily="34" charset="0"/>
                        </a:rPr>
                        <a:t>1</a:t>
                      </a:r>
                    </a:p>
                  </a:txBody>
                  <a:tcPr marL="120976" marR="1209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900" dirty="0">
                          <a:effectLst/>
                          <a:latin typeface="Arial" panose="020B0604020202020204" pitchFamily="34" charset="0"/>
                          <a:ea typeface="Arial" panose="020B0604020202020204" pitchFamily="34" charset="0"/>
                        </a:rPr>
                        <a:t>4</a:t>
                      </a:r>
                    </a:p>
                  </a:txBody>
                  <a:tcPr marL="120976" marR="1209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9519382"/>
                  </a:ext>
                </a:extLst>
              </a:tr>
            </a:tbl>
          </a:graphicData>
        </a:graphic>
      </p:graphicFrame>
      <p:graphicFrame>
        <p:nvGraphicFramePr>
          <p:cNvPr id="11" name="Table 10">
            <a:extLst>
              <a:ext uri="{FF2B5EF4-FFF2-40B4-BE49-F238E27FC236}">
                <a16:creationId xmlns:a16="http://schemas.microsoft.com/office/drawing/2014/main" id="{C17875E9-5277-4295-BE4E-2C4BF374D9D5}"/>
              </a:ext>
            </a:extLst>
          </p:cNvPr>
          <p:cNvGraphicFramePr>
            <a:graphicFrameLocks noGrp="1"/>
          </p:cNvGraphicFramePr>
          <p:nvPr>
            <p:extLst>
              <p:ext uri="{D42A27DB-BD31-4B8C-83A1-F6EECF244321}">
                <p14:modId xmlns:p14="http://schemas.microsoft.com/office/powerpoint/2010/main" val="1645611499"/>
              </p:ext>
            </p:extLst>
          </p:nvPr>
        </p:nvGraphicFramePr>
        <p:xfrm>
          <a:off x="1915091" y="3715245"/>
          <a:ext cx="4748319" cy="311178"/>
        </p:xfrm>
        <a:graphic>
          <a:graphicData uri="http://schemas.openxmlformats.org/drawingml/2006/table">
            <a:tbl>
              <a:tblPr firstRow="1" firstCol="1" bandRow="1"/>
              <a:tblGrid>
                <a:gridCol w="527591">
                  <a:extLst>
                    <a:ext uri="{9D8B030D-6E8A-4147-A177-3AD203B41FA5}">
                      <a16:colId xmlns:a16="http://schemas.microsoft.com/office/drawing/2014/main" val="2507363624"/>
                    </a:ext>
                  </a:extLst>
                </a:gridCol>
                <a:gridCol w="527591">
                  <a:extLst>
                    <a:ext uri="{9D8B030D-6E8A-4147-A177-3AD203B41FA5}">
                      <a16:colId xmlns:a16="http://schemas.microsoft.com/office/drawing/2014/main" val="3167291286"/>
                    </a:ext>
                  </a:extLst>
                </a:gridCol>
                <a:gridCol w="527591">
                  <a:extLst>
                    <a:ext uri="{9D8B030D-6E8A-4147-A177-3AD203B41FA5}">
                      <a16:colId xmlns:a16="http://schemas.microsoft.com/office/drawing/2014/main" val="687026041"/>
                    </a:ext>
                  </a:extLst>
                </a:gridCol>
                <a:gridCol w="527591">
                  <a:extLst>
                    <a:ext uri="{9D8B030D-6E8A-4147-A177-3AD203B41FA5}">
                      <a16:colId xmlns:a16="http://schemas.microsoft.com/office/drawing/2014/main" val="2492050634"/>
                    </a:ext>
                  </a:extLst>
                </a:gridCol>
                <a:gridCol w="527591">
                  <a:extLst>
                    <a:ext uri="{9D8B030D-6E8A-4147-A177-3AD203B41FA5}">
                      <a16:colId xmlns:a16="http://schemas.microsoft.com/office/drawing/2014/main" val="332112456"/>
                    </a:ext>
                  </a:extLst>
                </a:gridCol>
                <a:gridCol w="527591">
                  <a:extLst>
                    <a:ext uri="{9D8B030D-6E8A-4147-A177-3AD203B41FA5}">
                      <a16:colId xmlns:a16="http://schemas.microsoft.com/office/drawing/2014/main" val="1499648871"/>
                    </a:ext>
                  </a:extLst>
                </a:gridCol>
                <a:gridCol w="527591">
                  <a:extLst>
                    <a:ext uri="{9D8B030D-6E8A-4147-A177-3AD203B41FA5}">
                      <a16:colId xmlns:a16="http://schemas.microsoft.com/office/drawing/2014/main" val="1794740809"/>
                    </a:ext>
                  </a:extLst>
                </a:gridCol>
                <a:gridCol w="527591">
                  <a:extLst>
                    <a:ext uri="{9D8B030D-6E8A-4147-A177-3AD203B41FA5}">
                      <a16:colId xmlns:a16="http://schemas.microsoft.com/office/drawing/2014/main" val="1879739731"/>
                    </a:ext>
                  </a:extLst>
                </a:gridCol>
                <a:gridCol w="527591">
                  <a:extLst>
                    <a:ext uri="{9D8B030D-6E8A-4147-A177-3AD203B41FA5}">
                      <a16:colId xmlns:a16="http://schemas.microsoft.com/office/drawing/2014/main" val="4079151826"/>
                    </a:ext>
                  </a:extLst>
                </a:gridCol>
              </a:tblGrid>
              <a:tr h="311178">
                <a:tc>
                  <a:txBody>
                    <a:bodyPr/>
                    <a:lstStyle/>
                    <a:p>
                      <a:pPr marL="0" marR="0" algn="ctr">
                        <a:lnSpc>
                          <a:spcPct val="115000"/>
                        </a:lnSpc>
                        <a:spcBef>
                          <a:spcPts val="0"/>
                        </a:spcBef>
                        <a:spcAft>
                          <a:spcPts val="0"/>
                        </a:spcAft>
                      </a:pPr>
                      <a:r>
                        <a:rPr lang="en-US" sz="1900">
                          <a:effectLst/>
                          <a:latin typeface="Arial" panose="020B0604020202020204" pitchFamily="34" charset="0"/>
                          <a:ea typeface="Arial" panose="020B0604020202020204" pitchFamily="34" charset="0"/>
                        </a:rPr>
                        <a:t>1</a:t>
                      </a:r>
                    </a:p>
                  </a:txBody>
                  <a:tcPr marL="120976" marR="1209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900" dirty="0">
                          <a:effectLst/>
                          <a:latin typeface="Arial" panose="020B0604020202020204" pitchFamily="34" charset="0"/>
                          <a:ea typeface="Arial" panose="020B0604020202020204" pitchFamily="34" charset="0"/>
                        </a:rPr>
                        <a:t>2</a:t>
                      </a:r>
                    </a:p>
                  </a:txBody>
                  <a:tcPr marL="120976" marR="1209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900">
                          <a:effectLst/>
                          <a:latin typeface="Arial" panose="020B0604020202020204" pitchFamily="34" charset="0"/>
                          <a:ea typeface="Arial" panose="020B0604020202020204" pitchFamily="34" charset="0"/>
                        </a:rPr>
                        <a:t>3</a:t>
                      </a:r>
                    </a:p>
                  </a:txBody>
                  <a:tcPr marL="120976" marR="1209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900">
                          <a:effectLst/>
                          <a:latin typeface="Arial" panose="020B0604020202020204" pitchFamily="34" charset="0"/>
                          <a:ea typeface="Arial" panose="020B0604020202020204" pitchFamily="34" charset="0"/>
                        </a:rPr>
                        <a:t>4</a:t>
                      </a:r>
                    </a:p>
                  </a:txBody>
                  <a:tcPr marL="120976" marR="1209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900">
                          <a:effectLst/>
                          <a:latin typeface="Arial" panose="020B0604020202020204" pitchFamily="34" charset="0"/>
                          <a:ea typeface="Arial" panose="020B0604020202020204" pitchFamily="34" charset="0"/>
                        </a:rPr>
                        <a:t>5</a:t>
                      </a:r>
                    </a:p>
                  </a:txBody>
                  <a:tcPr marL="120976" marR="1209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900" dirty="0">
                          <a:effectLst/>
                          <a:latin typeface="Arial" panose="020B0604020202020204" pitchFamily="34" charset="0"/>
                          <a:ea typeface="Arial" panose="020B0604020202020204" pitchFamily="34" charset="0"/>
                        </a:rPr>
                        <a:t>6</a:t>
                      </a:r>
                    </a:p>
                  </a:txBody>
                  <a:tcPr marL="120976" marR="1209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900" dirty="0">
                          <a:effectLst/>
                          <a:latin typeface="Arial" panose="020B0604020202020204" pitchFamily="34" charset="0"/>
                          <a:ea typeface="Arial" panose="020B0604020202020204" pitchFamily="34" charset="0"/>
                        </a:rPr>
                        <a:t>7</a:t>
                      </a:r>
                    </a:p>
                  </a:txBody>
                  <a:tcPr marL="120976" marR="1209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900">
                          <a:effectLst/>
                          <a:latin typeface="Arial" panose="020B0604020202020204" pitchFamily="34" charset="0"/>
                          <a:ea typeface="Arial" panose="020B0604020202020204" pitchFamily="34" charset="0"/>
                        </a:rPr>
                        <a:t>8</a:t>
                      </a:r>
                    </a:p>
                  </a:txBody>
                  <a:tcPr marL="120976" marR="1209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900" dirty="0">
                          <a:effectLst/>
                          <a:latin typeface="Arial" panose="020B0604020202020204" pitchFamily="34" charset="0"/>
                          <a:ea typeface="Arial" panose="020B0604020202020204" pitchFamily="34" charset="0"/>
                        </a:rPr>
                        <a:t>9</a:t>
                      </a:r>
                    </a:p>
                  </a:txBody>
                  <a:tcPr marL="120976" marR="1209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6114482"/>
                  </a:ext>
                </a:extLst>
              </a:tr>
            </a:tbl>
          </a:graphicData>
        </a:graphic>
      </p:graphicFrame>
      <p:graphicFrame>
        <p:nvGraphicFramePr>
          <p:cNvPr id="13" name="Table 12">
            <a:extLst>
              <a:ext uri="{FF2B5EF4-FFF2-40B4-BE49-F238E27FC236}">
                <a16:creationId xmlns:a16="http://schemas.microsoft.com/office/drawing/2014/main" id="{D15DCF76-4166-4991-AAAB-6DD1E9B530F3}"/>
              </a:ext>
            </a:extLst>
          </p:cNvPr>
          <p:cNvGraphicFramePr>
            <a:graphicFrameLocks noGrp="1"/>
          </p:cNvGraphicFramePr>
          <p:nvPr>
            <p:extLst>
              <p:ext uri="{D42A27DB-BD31-4B8C-83A1-F6EECF244321}">
                <p14:modId xmlns:p14="http://schemas.microsoft.com/office/powerpoint/2010/main" val="4266047799"/>
              </p:ext>
            </p:extLst>
          </p:nvPr>
        </p:nvGraphicFramePr>
        <p:xfrm>
          <a:off x="4292301" y="4968967"/>
          <a:ext cx="7703144" cy="1635636"/>
        </p:xfrm>
        <a:graphic>
          <a:graphicData uri="http://schemas.openxmlformats.org/drawingml/2006/table">
            <a:tbl>
              <a:tblPr firstRow="1" firstCol="1" bandRow="1"/>
              <a:tblGrid>
                <a:gridCol w="1945750">
                  <a:extLst>
                    <a:ext uri="{9D8B030D-6E8A-4147-A177-3AD203B41FA5}">
                      <a16:colId xmlns:a16="http://schemas.microsoft.com/office/drawing/2014/main" val="2014651586"/>
                    </a:ext>
                  </a:extLst>
                </a:gridCol>
                <a:gridCol w="1911665">
                  <a:extLst>
                    <a:ext uri="{9D8B030D-6E8A-4147-A177-3AD203B41FA5}">
                      <a16:colId xmlns:a16="http://schemas.microsoft.com/office/drawing/2014/main" val="1743386360"/>
                    </a:ext>
                  </a:extLst>
                </a:gridCol>
                <a:gridCol w="1945750">
                  <a:extLst>
                    <a:ext uri="{9D8B030D-6E8A-4147-A177-3AD203B41FA5}">
                      <a16:colId xmlns:a16="http://schemas.microsoft.com/office/drawing/2014/main" val="2766605160"/>
                    </a:ext>
                  </a:extLst>
                </a:gridCol>
                <a:gridCol w="1899979">
                  <a:extLst>
                    <a:ext uri="{9D8B030D-6E8A-4147-A177-3AD203B41FA5}">
                      <a16:colId xmlns:a16="http://schemas.microsoft.com/office/drawing/2014/main" val="2574149044"/>
                    </a:ext>
                  </a:extLst>
                </a:gridCol>
              </a:tblGrid>
              <a:tr h="270426">
                <a:tc>
                  <a:txBody>
                    <a:bodyPr/>
                    <a:lstStyle/>
                    <a:p>
                      <a:pPr marL="0" marR="0" algn="ctr">
                        <a:lnSpc>
                          <a:spcPct val="115000"/>
                        </a:lnSpc>
                        <a:spcBef>
                          <a:spcPts val="0"/>
                        </a:spcBef>
                        <a:spcAft>
                          <a:spcPts val="0"/>
                        </a:spcAft>
                      </a:pPr>
                      <a:r>
                        <a:rPr lang="en-US" sz="1700">
                          <a:effectLst/>
                          <a:latin typeface="Arial" panose="020B0604020202020204" pitchFamily="34" charset="0"/>
                          <a:ea typeface="Arial" panose="020B0604020202020204" pitchFamily="34" charset="0"/>
                        </a:rPr>
                        <a:t>Element</a:t>
                      </a:r>
                    </a:p>
                  </a:txBody>
                  <a:tcPr marL="104887" marR="104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700">
                          <a:effectLst/>
                          <a:latin typeface="Arial" panose="020B0604020202020204" pitchFamily="34" charset="0"/>
                          <a:ea typeface="Arial" panose="020B0604020202020204" pitchFamily="34" charset="0"/>
                        </a:rPr>
                        <a:t>Edges</a:t>
                      </a:r>
                    </a:p>
                  </a:txBody>
                  <a:tcPr marL="104887" marR="104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700">
                          <a:effectLst/>
                          <a:latin typeface="Arial" panose="020B0604020202020204" pitchFamily="34" charset="0"/>
                          <a:ea typeface="Arial" panose="020B0604020202020204" pitchFamily="34" charset="0"/>
                        </a:rPr>
                        <a:t>Element</a:t>
                      </a:r>
                    </a:p>
                  </a:txBody>
                  <a:tcPr marL="104887" marR="104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700">
                          <a:effectLst/>
                          <a:latin typeface="Arial" panose="020B0604020202020204" pitchFamily="34" charset="0"/>
                          <a:ea typeface="Arial" panose="020B0604020202020204" pitchFamily="34" charset="0"/>
                        </a:rPr>
                        <a:t>Edges</a:t>
                      </a:r>
                    </a:p>
                  </a:txBody>
                  <a:tcPr marL="104887" marR="104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8778865"/>
                  </a:ext>
                </a:extLst>
              </a:tr>
              <a:tr h="270426">
                <a:tc>
                  <a:txBody>
                    <a:bodyPr/>
                    <a:lstStyle/>
                    <a:p>
                      <a:pPr marL="0" marR="0" algn="ctr">
                        <a:lnSpc>
                          <a:spcPct val="115000"/>
                        </a:lnSpc>
                        <a:spcBef>
                          <a:spcPts val="0"/>
                        </a:spcBef>
                        <a:spcAft>
                          <a:spcPts val="0"/>
                        </a:spcAft>
                      </a:pPr>
                      <a:r>
                        <a:rPr lang="en-US" sz="1700">
                          <a:effectLst/>
                          <a:latin typeface="Arial" panose="020B0604020202020204" pitchFamily="34" charset="0"/>
                          <a:ea typeface="Arial" panose="020B0604020202020204" pitchFamily="34" charset="0"/>
                        </a:rPr>
                        <a:t>1</a:t>
                      </a:r>
                    </a:p>
                  </a:txBody>
                  <a:tcPr marL="104887" marR="104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700">
                          <a:effectLst/>
                          <a:latin typeface="Arial" panose="020B0604020202020204" pitchFamily="34" charset="0"/>
                          <a:ea typeface="Arial" panose="020B0604020202020204" pitchFamily="34" charset="0"/>
                        </a:rPr>
                        <a:t>2,4,5,9</a:t>
                      </a:r>
                    </a:p>
                  </a:txBody>
                  <a:tcPr marL="104887" marR="104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700">
                          <a:effectLst/>
                          <a:latin typeface="Arial" panose="020B0604020202020204" pitchFamily="34" charset="0"/>
                          <a:ea typeface="Arial" panose="020B0604020202020204" pitchFamily="34" charset="0"/>
                        </a:rPr>
                        <a:t>6</a:t>
                      </a:r>
                    </a:p>
                  </a:txBody>
                  <a:tcPr marL="104887" marR="104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700">
                          <a:effectLst/>
                          <a:latin typeface="Arial" panose="020B0604020202020204" pitchFamily="34" charset="0"/>
                          <a:ea typeface="Arial" panose="020B0604020202020204" pitchFamily="34" charset="0"/>
                        </a:rPr>
                        <a:t>2,5+,7</a:t>
                      </a:r>
                    </a:p>
                  </a:txBody>
                  <a:tcPr marL="104887" marR="104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2227667"/>
                  </a:ext>
                </a:extLst>
              </a:tr>
              <a:tr h="270426">
                <a:tc>
                  <a:txBody>
                    <a:bodyPr/>
                    <a:lstStyle/>
                    <a:p>
                      <a:pPr marL="0" marR="0" algn="ctr">
                        <a:lnSpc>
                          <a:spcPct val="115000"/>
                        </a:lnSpc>
                        <a:spcBef>
                          <a:spcPts val="0"/>
                        </a:spcBef>
                        <a:spcAft>
                          <a:spcPts val="0"/>
                        </a:spcAft>
                      </a:pPr>
                      <a:r>
                        <a:rPr lang="en-US" sz="1700" dirty="0">
                          <a:effectLst/>
                          <a:latin typeface="Arial" panose="020B0604020202020204" pitchFamily="34" charset="0"/>
                          <a:ea typeface="Arial" panose="020B0604020202020204" pitchFamily="34" charset="0"/>
                        </a:rPr>
                        <a:t>2</a:t>
                      </a:r>
                    </a:p>
                  </a:txBody>
                  <a:tcPr marL="104887" marR="104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700">
                          <a:effectLst/>
                          <a:latin typeface="Arial" panose="020B0604020202020204" pitchFamily="34" charset="0"/>
                          <a:ea typeface="Arial" panose="020B0604020202020204" pitchFamily="34" charset="0"/>
                        </a:rPr>
                        <a:t>1,4,6,8</a:t>
                      </a:r>
                    </a:p>
                  </a:txBody>
                  <a:tcPr marL="104887" marR="104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700">
                          <a:effectLst/>
                          <a:latin typeface="Arial" panose="020B0604020202020204" pitchFamily="34" charset="0"/>
                          <a:ea typeface="Arial" panose="020B0604020202020204" pitchFamily="34" charset="0"/>
                        </a:rPr>
                        <a:t>7</a:t>
                      </a:r>
                    </a:p>
                  </a:txBody>
                  <a:tcPr marL="104887" marR="104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700">
                          <a:effectLst/>
                          <a:latin typeface="Arial" panose="020B0604020202020204" pitchFamily="34" charset="0"/>
                          <a:ea typeface="Arial" panose="020B0604020202020204" pitchFamily="34" charset="0"/>
                        </a:rPr>
                        <a:t>3,6,8+</a:t>
                      </a:r>
                    </a:p>
                  </a:txBody>
                  <a:tcPr marL="104887" marR="104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8117247"/>
                  </a:ext>
                </a:extLst>
              </a:tr>
              <a:tr h="270426">
                <a:tc>
                  <a:txBody>
                    <a:bodyPr/>
                    <a:lstStyle/>
                    <a:p>
                      <a:pPr marL="0" marR="0" algn="ctr">
                        <a:lnSpc>
                          <a:spcPct val="115000"/>
                        </a:lnSpc>
                        <a:spcBef>
                          <a:spcPts val="0"/>
                        </a:spcBef>
                        <a:spcAft>
                          <a:spcPts val="0"/>
                        </a:spcAft>
                      </a:pPr>
                      <a:r>
                        <a:rPr lang="en-US" sz="1700">
                          <a:effectLst/>
                          <a:latin typeface="Arial" panose="020B0604020202020204" pitchFamily="34" charset="0"/>
                          <a:ea typeface="Arial" panose="020B0604020202020204" pitchFamily="34" charset="0"/>
                        </a:rPr>
                        <a:t>3</a:t>
                      </a:r>
                    </a:p>
                  </a:txBody>
                  <a:tcPr marL="104887" marR="104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700">
                          <a:effectLst/>
                          <a:latin typeface="Arial" panose="020B0604020202020204" pitchFamily="34" charset="0"/>
                          <a:ea typeface="Arial" panose="020B0604020202020204" pitchFamily="34" charset="0"/>
                        </a:rPr>
                        <a:t>2,4,7,9</a:t>
                      </a:r>
                    </a:p>
                  </a:txBody>
                  <a:tcPr marL="104887" marR="104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700">
                          <a:effectLst/>
                          <a:latin typeface="Arial" panose="020B0604020202020204" pitchFamily="34" charset="0"/>
                          <a:ea typeface="Arial" panose="020B0604020202020204" pitchFamily="34" charset="0"/>
                        </a:rPr>
                        <a:t>8</a:t>
                      </a:r>
                    </a:p>
                  </a:txBody>
                  <a:tcPr marL="104887" marR="104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700">
                          <a:effectLst/>
                          <a:latin typeface="Arial" panose="020B0604020202020204" pitchFamily="34" charset="0"/>
                          <a:ea typeface="Arial" panose="020B0604020202020204" pitchFamily="34" charset="0"/>
                        </a:rPr>
                        <a:t>2,7+,9</a:t>
                      </a:r>
                    </a:p>
                  </a:txBody>
                  <a:tcPr marL="104887" marR="104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8484568"/>
                  </a:ext>
                </a:extLst>
              </a:tr>
              <a:tr h="270426">
                <a:tc>
                  <a:txBody>
                    <a:bodyPr/>
                    <a:lstStyle/>
                    <a:p>
                      <a:pPr marL="0" marR="0" algn="ctr">
                        <a:lnSpc>
                          <a:spcPct val="115000"/>
                        </a:lnSpc>
                        <a:spcBef>
                          <a:spcPts val="0"/>
                        </a:spcBef>
                        <a:spcAft>
                          <a:spcPts val="0"/>
                        </a:spcAft>
                      </a:pPr>
                      <a:r>
                        <a:rPr lang="en-US" sz="1700">
                          <a:effectLst/>
                          <a:latin typeface="Arial" panose="020B0604020202020204" pitchFamily="34" charset="0"/>
                          <a:ea typeface="Arial" panose="020B0604020202020204" pitchFamily="34" charset="0"/>
                        </a:rPr>
                        <a:t>4</a:t>
                      </a:r>
                    </a:p>
                  </a:txBody>
                  <a:tcPr marL="104887" marR="104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700">
                          <a:effectLst/>
                          <a:latin typeface="Arial" panose="020B0604020202020204" pitchFamily="34" charset="0"/>
                          <a:ea typeface="Arial" panose="020B0604020202020204" pitchFamily="34" charset="0"/>
                        </a:rPr>
                        <a:t>1,3,5,9</a:t>
                      </a:r>
                    </a:p>
                  </a:txBody>
                  <a:tcPr marL="104887" marR="104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700">
                          <a:effectLst/>
                          <a:latin typeface="Arial" panose="020B0604020202020204" pitchFamily="34" charset="0"/>
                          <a:ea typeface="Arial" panose="020B0604020202020204" pitchFamily="34" charset="0"/>
                        </a:rPr>
                        <a:t>9</a:t>
                      </a:r>
                    </a:p>
                  </a:txBody>
                  <a:tcPr marL="104887" marR="104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700">
                          <a:effectLst/>
                          <a:latin typeface="Arial" panose="020B0604020202020204" pitchFamily="34" charset="0"/>
                          <a:ea typeface="Arial" panose="020B0604020202020204" pitchFamily="34" charset="0"/>
                        </a:rPr>
                        <a:t>1,3,4,8</a:t>
                      </a:r>
                    </a:p>
                  </a:txBody>
                  <a:tcPr marL="104887" marR="104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4252851"/>
                  </a:ext>
                </a:extLst>
              </a:tr>
              <a:tr h="270426">
                <a:tc>
                  <a:txBody>
                    <a:bodyPr/>
                    <a:lstStyle/>
                    <a:p>
                      <a:pPr marL="0" marR="0" algn="ctr">
                        <a:lnSpc>
                          <a:spcPct val="115000"/>
                        </a:lnSpc>
                        <a:spcBef>
                          <a:spcPts val="0"/>
                        </a:spcBef>
                        <a:spcAft>
                          <a:spcPts val="0"/>
                        </a:spcAft>
                      </a:pPr>
                      <a:r>
                        <a:rPr lang="en-US" sz="1700">
                          <a:effectLst/>
                          <a:latin typeface="Arial" panose="020B0604020202020204" pitchFamily="34" charset="0"/>
                          <a:ea typeface="Arial" panose="020B0604020202020204" pitchFamily="34" charset="0"/>
                        </a:rPr>
                        <a:t>5</a:t>
                      </a:r>
                    </a:p>
                  </a:txBody>
                  <a:tcPr marL="104887" marR="104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700" dirty="0">
                          <a:effectLst/>
                          <a:latin typeface="Arial" panose="020B0604020202020204" pitchFamily="34" charset="0"/>
                          <a:ea typeface="Arial" panose="020B0604020202020204" pitchFamily="34" charset="0"/>
                        </a:rPr>
                        <a:t>1,4,6+</a:t>
                      </a:r>
                    </a:p>
                  </a:txBody>
                  <a:tcPr marL="104887" marR="104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700">
                          <a:effectLst/>
                          <a:latin typeface="Arial" panose="020B0604020202020204" pitchFamily="34" charset="0"/>
                          <a:ea typeface="Arial" panose="020B0604020202020204" pitchFamily="34" charset="0"/>
                        </a:rPr>
                        <a:t> </a:t>
                      </a:r>
                    </a:p>
                  </a:txBody>
                  <a:tcPr marL="104887" marR="104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700" dirty="0">
                          <a:effectLst/>
                          <a:latin typeface="Arial" panose="020B0604020202020204" pitchFamily="34" charset="0"/>
                          <a:ea typeface="Arial" panose="020B0604020202020204" pitchFamily="34" charset="0"/>
                        </a:rPr>
                        <a:t> </a:t>
                      </a:r>
                    </a:p>
                  </a:txBody>
                  <a:tcPr marL="104887" marR="104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6756474"/>
                  </a:ext>
                </a:extLst>
              </a:tr>
            </a:tbl>
          </a:graphicData>
        </a:graphic>
      </p:graphicFrame>
    </p:spTree>
    <p:extLst>
      <p:ext uri="{BB962C8B-B14F-4D97-AF65-F5344CB8AC3E}">
        <p14:creationId xmlns:p14="http://schemas.microsoft.com/office/powerpoint/2010/main" val="3435787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51CEAD-A580-41EA-8BF2-FF992E1C0D65}"/>
              </a:ext>
            </a:extLst>
          </p:cNvPr>
          <p:cNvSpPr>
            <a:spLocks noGrp="1"/>
          </p:cNvSpPr>
          <p:nvPr>
            <p:ph type="title"/>
          </p:nvPr>
        </p:nvSpPr>
        <p:spPr>
          <a:xfrm>
            <a:off x="838200" y="253397"/>
            <a:ext cx="10515600" cy="1273233"/>
          </a:xfrm>
        </p:spPr>
        <p:txBody>
          <a:bodyPr>
            <a:normAutofit/>
          </a:bodyPr>
          <a:lstStyle/>
          <a:p>
            <a:r>
              <a:rPr lang="en-US" sz="4000" b="1" dirty="0"/>
              <a:t>Edge Crossover</a:t>
            </a:r>
            <a:endParaRPr lang="en-US" sz="4000" dirty="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E05BCD5-AFDC-4245-83D0-BD147521E281}"/>
              </a:ext>
            </a:extLst>
          </p:cNvPr>
          <p:cNvSpPr>
            <a:spLocks noGrp="1"/>
          </p:cNvSpPr>
          <p:nvPr>
            <p:ph idx="1"/>
          </p:nvPr>
        </p:nvSpPr>
        <p:spPr>
          <a:xfrm>
            <a:off x="300318" y="1965647"/>
            <a:ext cx="10515600" cy="3694176"/>
          </a:xfrm>
        </p:spPr>
        <p:txBody>
          <a:bodyPr>
            <a:normAutofit/>
          </a:bodyPr>
          <a:lstStyle/>
          <a:p>
            <a:r>
              <a:rPr lang="en-US" sz="2000" dirty="0"/>
              <a:t>Pick an initial element at random and put it in the offspring. For example, we can choose randomly element 1.</a:t>
            </a:r>
          </a:p>
          <a:p>
            <a:endParaRPr lang="en-US" sz="2000" dirty="0"/>
          </a:p>
          <a:p>
            <a:r>
              <a:rPr lang="en-US" sz="2000" dirty="0"/>
              <a:t>Offspring: </a:t>
            </a:r>
          </a:p>
          <a:p>
            <a:endParaRPr lang="en-US" sz="2000" dirty="0"/>
          </a:p>
          <a:p>
            <a:r>
              <a:rPr lang="en-US" sz="2000" dirty="0"/>
              <a:t>Remove all references to the current element from the table.</a:t>
            </a:r>
          </a:p>
        </p:txBody>
      </p:sp>
      <p:graphicFrame>
        <p:nvGraphicFramePr>
          <p:cNvPr id="15" name="Table 14">
            <a:extLst>
              <a:ext uri="{FF2B5EF4-FFF2-40B4-BE49-F238E27FC236}">
                <a16:creationId xmlns:a16="http://schemas.microsoft.com/office/drawing/2014/main" id="{2F041C8E-4508-4EF7-8242-10F2A756B7AF}"/>
              </a:ext>
            </a:extLst>
          </p:cNvPr>
          <p:cNvGraphicFramePr>
            <a:graphicFrameLocks noGrp="1"/>
          </p:cNvGraphicFramePr>
          <p:nvPr>
            <p:extLst>
              <p:ext uri="{D42A27DB-BD31-4B8C-83A1-F6EECF244321}">
                <p14:modId xmlns:p14="http://schemas.microsoft.com/office/powerpoint/2010/main" val="939979025"/>
              </p:ext>
            </p:extLst>
          </p:nvPr>
        </p:nvGraphicFramePr>
        <p:xfrm>
          <a:off x="2876472" y="4716967"/>
          <a:ext cx="8092341" cy="1732026"/>
        </p:xfrm>
        <a:graphic>
          <a:graphicData uri="http://schemas.openxmlformats.org/drawingml/2006/table">
            <a:tbl>
              <a:tblPr firstRow="1" firstCol="1" bandRow="1"/>
              <a:tblGrid>
                <a:gridCol w="2044058">
                  <a:extLst>
                    <a:ext uri="{9D8B030D-6E8A-4147-A177-3AD203B41FA5}">
                      <a16:colId xmlns:a16="http://schemas.microsoft.com/office/drawing/2014/main" val="1529753341"/>
                    </a:ext>
                  </a:extLst>
                </a:gridCol>
                <a:gridCol w="2008251">
                  <a:extLst>
                    <a:ext uri="{9D8B030D-6E8A-4147-A177-3AD203B41FA5}">
                      <a16:colId xmlns:a16="http://schemas.microsoft.com/office/drawing/2014/main" val="2928829428"/>
                    </a:ext>
                  </a:extLst>
                </a:gridCol>
                <a:gridCol w="2044058">
                  <a:extLst>
                    <a:ext uri="{9D8B030D-6E8A-4147-A177-3AD203B41FA5}">
                      <a16:colId xmlns:a16="http://schemas.microsoft.com/office/drawing/2014/main" val="1962036254"/>
                    </a:ext>
                  </a:extLst>
                </a:gridCol>
                <a:gridCol w="1995974">
                  <a:extLst>
                    <a:ext uri="{9D8B030D-6E8A-4147-A177-3AD203B41FA5}">
                      <a16:colId xmlns:a16="http://schemas.microsoft.com/office/drawing/2014/main" val="3182517964"/>
                    </a:ext>
                  </a:extLst>
                </a:gridCol>
              </a:tblGrid>
              <a:tr h="284204">
                <a:tc>
                  <a:txBody>
                    <a:bodyPr/>
                    <a:lstStyle/>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Element</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Edges</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Element</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Edges</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1159687"/>
                  </a:ext>
                </a:extLst>
              </a:tr>
              <a:tr h="284204">
                <a:tc>
                  <a:txBody>
                    <a:bodyPr/>
                    <a:lstStyle/>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1</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2,4,5,9</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6</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2,5+,7</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4720153"/>
                  </a:ext>
                </a:extLst>
              </a:tr>
              <a:tr h="284204">
                <a:tc>
                  <a:txBody>
                    <a:bodyPr/>
                    <a:lstStyle/>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2</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4,6,8</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7</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3,6,8+</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2890395"/>
                  </a:ext>
                </a:extLst>
              </a:tr>
              <a:tr h="284204">
                <a:tc>
                  <a:txBody>
                    <a:bodyPr/>
                    <a:lstStyle/>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3</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2,4,7,9</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8</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2,7+,9</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1678238"/>
                  </a:ext>
                </a:extLst>
              </a:tr>
              <a:tr h="284204">
                <a:tc>
                  <a:txBody>
                    <a:bodyPr/>
                    <a:lstStyle/>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4</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3,5,9</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9</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3,4,8</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3477674"/>
                  </a:ext>
                </a:extLst>
              </a:tr>
              <a:tr h="284204">
                <a:tc>
                  <a:txBody>
                    <a:bodyPr/>
                    <a:lstStyle/>
                    <a:p>
                      <a:pPr marL="0" marR="0" algn="ctr">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5</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4,6+</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 </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 </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4546964"/>
                  </a:ext>
                </a:extLst>
              </a:tr>
            </a:tbl>
          </a:graphicData>
        </a:graphic>
      </p:graphicFrame>
      <p:graphicFrame>
        <p:nvGraphicFramePr>
          <p:cNvPr id="16" name="Table 15">
            <a:extLst>
              <a:ext uri="{FF2B5EF4-FFF2-40B4-BE49-F238E27FC236}">
                <a16:creationId xmlns:a16="http://schemas.microsoft.com/office/drawing/2014/main" id="{1F071B75-6EBB-4628-81FD-2BE031FCD171}"/>
              </a:ext>
            </a:extLst>
          </p:cNvPr>
          <p:cNvGraphicFramePr>
            <a:graphicFrameLocks noGrp="1"/>
          </p:cNvGraphicFramePr>
          <p:nvPr>
            <p:extLst>
              <p:ext uri="{D42A27DB-BD31-4B8C-83A1-F6EECF244321}">
                <p14:modId xmlns:p14="http://schemas.microsoft.com/office/powerpoint/2010/main" val="3918560471"/>
              </p:ext>
            </p:extLst>
          </p:nvPr>
        </p:nvGraphicFramePr>
        <p:xfrm>
          <a:off x="1973599" y="3024707"/>
          <a:ext cx="5334039" cy="352743"/>
        </p:xfrm>
        <a:graphic>
          <a:graphicData uri="http://schemas.openxmlformats.org/drawingml/2006/table">
            <a:tbl>
              <a:tblPr firstRow="1" firstCol="1" bandRow="1"/>
              <a:tblGrid>
                <a:gridCol w="592671">
                  <a:extLst>
                    <a:ext uri="{9D8B030D-6E8A-4147-A177-3AD203B41FA5}">
                      <a16:colId xmlns:a16="http://schemas.microsoft.com/office/drawing/2014/main" val="4264389954"/>
                    </a:ext>
                  </a:extLst>
                </a:gridCol>
                <a:gridCol w="592671">
                  <a:extLst>
                    <a:ext uri="{9D8B030D-6E8A-4147-A177-3AD203B41FA5}">
                      <a16:colId xmlns:a16="http://schemas.microsoft.com/office/drawing/2014/main" val="1616588361"/>
                    </a:ext>
                  </a:extLst>
                </a:gridCol>
                <a:gridCol w="592671">
                  <a:extLst>
                    <a:ext uri="{9D8B030D-6E8A-4147-A177-3AD203B41FA5}">
                      <a16:colId xmlns:a16="http://schemas.microsoft.com/office/drawing/2014/main" val="3244616965"/>
                    </a:ext>
                  </a:extLst>
                </a:gridCol>
                <a:gridCol w="592671">
                  <a:extLst>
                    <a:ext uri="{9D8B030D-6E8A-4147-A177-3AD203B41FA5}">
                      <a16:colId xmlns:a16="http://schemas.microsoft.com/office/drawing/2014/main" val="2778203048"/>
                    </a:ext>
                  </a:extLst>
                </a:gridCol>
                <a:gridCol w="592671">
                  <a:extLst>
                    <a:ext uri="{9D8B030D-6E8A-4147-A177-3AD203B41FA5}">
                      <a16:colId xmlns:a16="http://schemas.microsoft.com/office/drawing/2014/main" val="3187703325"/>
                    </a:ext>
                  </a:extLst>
                </a:gridCol>
                <a:gridCol w="592671">
                  <a:extLst>
                    <a:ext uri="{9D8B030D-6E8A-4147-A177-3AD203B41FA5}">
                      <a16:colId xmlns:a16="http://schemas.microsoft.com/office/drawing/2014/main" val="1408301593"/>
                    </a:ext>
                  </a:extLst>
                </a:gridCol>
                <a:gridCol w="592671">
                  <a:extLst>
                    <a:ext uri="{9D8B030D-6E8A-4147-A177-3AD203B41FA5}">
                      <a16:colId xmlns:a16="http://schemas.microsoft.com/office/drawing/2014/main" val="225741630"/>
                    </a:ext>
                  </a:extLst>
                </a:gridCol>
                <a:gridCol w="592671">
                  <a:extLst>
                    <a:ext uri="{9D8B030D-6E8A-4147-A177-3AD203B41FA5}">
                      <a16:colId xmlns:a16="http://schemas.microsoft.com/office/drawing/2014/main" val="1172863704"/>
                    </a:ext>
                  </a:extLst>
                </a:gridCol>
                <a:gridCol w="592671">
                  <a:extLst>
                    <a:ext uri="{9D8B030D-6E8A-4147-A177-3AD203B41FA5}">
                      <a16:colId xmlns:a16="http://schemas.microsoft.com/office/drawing/2014/main" val="3847747468"/>
                    </a:ext>
                  </a:extLst>
                </a:gridCol>
              </a:tblGrid>
              <a:tr h="349563">
                <a:tc>
                  <a:txBody>
                    <a:bodyPr/>
                    <a:lstStyle/>
                    <a:p>
                      <a:pPr marL="0" marR="0" algn="ctr">
                        <a:lnSpc>
                          <a:spcPct val="115000"/>
                        </a:lnSpc>
                        <a:spcBef>
                          <a:spcPts val="0"/>
                        </a:spcBef>
                        <a:spcAft>
                          <a:spcPts val="0"/>
                        </a:spcAft>
                      </a:pPr>
                      <a:r>
                        <a:rPr lang="en-US" sz="2200">
                          <a:effectLst/>
                          <a:latin typeface="Arial" panose="020B0604020202020204" pitchFamily="34" charset="0"/>
                          <a:ea typeface="Arial" panose="020B0604020202020204" pitchFamily="34" charset="0"/>
                        </a:rPr>
                        <a:t>1</a:t>
                      </a:r>
                    </a:p>
                  </a:txBody>
                  <a:tcPr marL="135899" marR="135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a:effectLst/>
                          <a:latin typeface="Arial" panose="020B0604020202020204" pitchFamily="34" charset="0"/>
                          <a:ea typeface="Arial" panose="020B0604020202020204" pitchFamily="34" charset="0"/>
                        </a:rPr>
                        <a:t> </a:t>
                      </a:r>
                    </a:p>
                  </a:txBody>
                  <a:tcPr marL="135899" marR="135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effectLst/>
                          <a:latin typeface="Arial" panose="020B0604020202020204" pitchFamily="34" charset="0"/>
                          <a:ea typeface="Arial" panose="020B0604020202020204" pitchFamily="34" charset="0"/>
                        </a:rPr>
                        <a:t> </a:t>
                      </a:r>
                    </a:p>
                  </a:txBody>
                  <a:tcPr marL="135899" marR="135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a:effectLst/>
                          <a:latin typeface="Arial" panose="020B0604020202020204" pitchFamily="34" charset="0"/>
                          <a:ea typeface="Arial" panose="020B0604020202020204" pitchFamily="34" charset="0"/>
                        </a:rPr>
                        <a:t> </a:t>
                      </a:r>
                    </a:p>
                  </a:txBody>
                  <a:tcPr marL="135899" marR="135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a:effectLst/>
                          <a:latin typeface="Arial" panose="020B0604020202020204" pitchFamily="34" charset="0"/>
                          <a:ea typeface="Arial" panose="020B0604020202020204" pitchFamily="34" charset="0"/>
                        </a:rPr>
                        <a:t> </a:t>
                      </a:r>
                    </a:p>
                  </a:txBody>
                  <a:tcPr marL="135899" marR="135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a:effectLst/>
                          <a:latin typeface="Arial" panose="020B0604020202020204" pitchFamily="34" charset="0"/>
                          <a:ea typeface="Arial" panose="020B0604020202020204" pitchFamily="34" charset="0"/>
                        </a:rPr>
                        <a:t> </a:t>
                      </a:r>
                    </a:p>
                  </a:txBody>
                  <a:tcPr marL="135899" marR="135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a:effectLst/>
                          <a:latin typeface="Arial" panose="020B0604020202020204" pitchFamily="34" charset="0"/>
                          <a:ea typeface="Arial" panose="020B0604020202020204" pitchFamily="34" charset="0"/>
                        </a:rPr>
                        <a:t> </a:t>
                      </a:r>
                    </a:p>
                  </a:txBody>
                  <a:tcPr marL="135899" marR="135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a:effectLst/>
                          <a:latin typeface="Arial" panose="020B0604020202020204" pitchFamily="34" charset="0"/>
                          <a:ea typeface="Arial" panose="020B0604020202020204" pitchFamily="34" charset="0"/>
                        </a:rPr>
                        <a:t> </a:t>
                      </a:r>
                    </a:p>
                  </a:txBody>
                  <a:tcPr marL="135899" marR="135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effectLst/>
                          <a:latin typeface="Arial" panose="020B0604020202020204" pitchFamily="34" charset="0"/>
                          <a:ea typeface="Arial" panose="020B0604020202020204" pitchFamily="34" charset="0"/>
                        </a:rPr>
                        <a:t> </a:t>
                      </a:r>
                    </a:p>
                  </a:txBody>
                  <a:tcPr marL="135899" marR="135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8749158"/>
                  </a:ext>
                </a:extLst>
              </a:tr>
            </a:tbl>
          </a:graphicData>
        </a:graphic>
      </p:graphicFrame>
    </p:spTree>
    <p:extLst>
      <p:ext uri="{BB962C8B-B14F-4D97-AF65-F5344CB8AC3E}">
        <p14:creationId xmlns:p14="http://schemas.microsoft.com/office/powerpoint/2010/main" val="654308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51CEAD-A580-41EA-8BF2-FF992E1C0D65}"/>
              </a:ext>
            </a:extLst>
          </p:cNvPr>
          <p:cNvSpPr>
            <a:spLocks noGrp="1"/>
          </p:cNvSpPr>
          <p:nvPr>
            <p:ph type="title"/>
          </p:nvPr>
        </p:nvSpPr>
        <p:spPr>
          <a:xfrm>
            <a:off x="838200" y="253397"/>
            <a:ext cx="10515600" cy="1273233"/>
          </a:xfrm>
        </p:spPr>
        <p:txBody>
          <a:bodyPr>
            <a:normAutofit/>
          </a:bodyPr>
          <a:lstStyle/>
          <a:p>
            <a:r>
              <a:rPr lang="en-US" sz="4000" b="1" dirty="0"/>
              <a:t>Edge Crossover</a:t>
            </a:r>
            <a:endParaRPr lang="en-US" sz="4000" dirty="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E05BCD5-AFDC-4245-83D0-BD147521E281}"/>
              </a:ext>
            </a:extLst>
          </p:cNvPr>
          <p:cNvSpPr>
            <a:spLocks noGrp="1"/>
          </p:cNvSpPr>
          <p:nvPr>
            <p:ph idx="1"/>
          </p:nvPr>
        </p:nvSpPr>
        <p:spPr>
          <a:xfrm>
            <a:off x="222164" y="3994033"/>
            <a:ext cx="10515600" cy="2673465"/>
          </a:xfrm>
        </p:spPr>
        <p:txBody>
          <a:bodyPr>
            <a:normAutofit fontScale="85000" lnSpcReduction="20000"/>
          </a:bodyPr>
          <a:lstStyle/>
          <a:p>
            <a:pPr lvl="1"/>
            <a:r>
              <a:rPr lang="en-US" dirty="0">
                <a:solidFill>
                  <a:schemeClr val="tx1">
                    <a:lumMod val="95000"/>
                    <a:lumOff val="5000"/>
                  </a:schemeClr>
                </a:solidFill>
              </a:rPr>
              <a:t>Examine the list for the current element.</a:t>
            </a:r>
          </a:p>
          <a:p>
            <a:pPr lvl="2"/>
            <a:r>
              <a:rPr lang="en-US" dirty="0">
                <a:solidFill>
                  <a:schemeClr val="tx1">
                    <a:lumMod val="95000"/>
                    <a:lumOff val="5000"/>
                  </a:schemeClr>
                </a:solidFill>
              </a:rPr>
              <a:t>If there is a common edge, pick that to be the next element.</a:t>
            </a:r>
          </a:p>
          <a:p>
            <a:pPr lvl="2"/>
            <a:r>
              <a:rPr lang="en-US" dirty="0">
                <a:solidFill>
                  <a:schemeClr val="tx1">
                    <a:lumMod val="95000"/>
                    <a:lumOff val="5000"/>
                  </a:schemeClr>
                </a:solidFill>
              </a:rPr>
              <a:t>Otherwise, pick the entry in the list which itself has the shortest list.</a:t>
            </a:r>
          </a:p>
          <a:p>
            <a:pPr lvl="2"/>
            <a:r>
              <a:rPr lang="en-US" dirty="0">
                <a:solidFill>
                  <a:schemeClr val="tx1">
                    <a:lumMod val="95000"/>
                    <a:lumOff val="5000"/>
                  </a:schemeClr>
                </a:solidFill>
              </a:rPr>
              <a:t>Ties are split at random.</a:t>
            </a:r>
          </a:p>
          <a:p>
            <a:pPr lvl="2"/>
            <a:endParaRPr lang="en-US" dirty="0">
              <a:solidFill>
                <a:schemeClr val="tx1">
                  <a:lumMod val="95000"/>
                  <a:lumOff val="5000"/>
                </a:schemeClr>
              </a:solidFill>
            </a:endParaRPr>
          </a:p>
          <a:p>
            <a:pPr lvl="1"/>
            <a:r>
              <a:rPr lang="en-US" dirty="0">
                <a:solidFill>
                  <a:schemeClr val="tx1">
                    <a:lumMod val="95000"/>
                    <a:lumOff val="5000"/>
                  </a:schemeClr>
                </a:solidFill>
              </a:rPr>
              <a:t>In this case, since there is no common edge, we will use the shortest list criteria. Then, the selected element is 5, because it has length 2 in opposition to the others, which have length 3.</a:t>
            </a:r>
          </a:p>
          <a:p>
            <a:pPr lvl="1"/>
            <a:endParaRPr lang="en-US" dirty="0">
              <a:solidFill>
                <a:schemeClr val="tx1">
                  <a:lumMod val="95000"/>
                  <a:lumOff val="5000"/>
                </a:schemeClr>
              </a:solidFill>
            </a:endParaRPr>
          </a:p>
          <a:p>
            <a:pPr lvl="1"/>
            <a:r>
              <a:rPr lang="en-US" dirty="0">
                <a:solidFill>
                  <a:schemeClr val="tx1">
                    <a:lumMod val="95000"/>
                    <a:lumOff val="5000"/>
                  </a:schemeClr>
                </a:solidFill>
              </a:rPr>
              <a:t>Offspring: </a:t>
            </a:r>
          </a:p>
        </p:txBody>
      </p:sp>
      <p:graphicFrame>
        <p:nvGraphicFramePr>
          <p:cNvPr id="11" name="Table 10">
            <a:extLst>
              <a:ext uri="{FF2B5EF4-FFF2-40B4-BE49-F238E27FC236}">
                <a16:creationId xmlns:a16="http://schemas.microsoft.com/office/drawing/2014/main" id="{963FFB67-DE71-44B2-B5C9-66D244385805}"/>
              </a:ext>
            </a:extLst>
          </p:cNvPr>
          <p:cNvGraphicFramePr>
            <a:graphicFrameLocks noGrp="1"/>
          </p:cNvGraphicFramePr>
          <p:nvPr>
            <p:extLst>
              <p:ext uri="{D42A27DB-BD31-4B8C-83A1-F6EECF244321}">
                <p14:modId xmlns:p14="http://schemas.microsoft.com/office/powerpoint/2010/main" val="752780208"/>
              </p:ext>
            </p:extLst>
          </p:nvPr>
        </p:nvGraphicFramePr>
        <p:xfrm>
          <a:off x="1433794" y="2080804"/>
          <a:ext cx="8092341" cy="1732026"/>
        </p:xfrm>
        <a:graphic>
          <a:graphicData uri="http://schemas.openxmlformats.org/drawingml/2006/table">
            <a:tbl>
              <a:tblPr firstRow="1" firstCol="1" bandRow="1"/>
              <a:tblGrid>
                <a:gridCol w="2044058">
                  <a:extLst>
                    <a:ext uri="{9D8B030D-6E8A-4147-A177-3AD203B41FA5}">
                      <a16:colId xmlns:a16="http://schemas.microsoft.com/office/drawing/2014/main" val="1529753341"/>
                    </a:ext>
                  </a:extLst>
                </a:gridCol>
                <a:gridCol w="2008251">
                  <a:extLst>
                    <a:ext uri="{9D8B030D-6E8A-4147-A177-3AD203B41FA5}">
                      <a16:colId xmlns:a16="http://schemas.microsoft.com/office/drawing/2014/main" val="2928829428"/>
                    </a:ext>
                  </a:extLst>
                </a:gridCol>
                <a:gridCol w="2044058">
                  <a:extLst>
                    <a:ext uri="{9D8B030D-6E8A-4147-A177-3AD203B41FA5}">
                      <a16:colId xmlns:a16="http://schemas.microsoft.com/office/drawing/2014/main" val="1962036254"/>
                    </a:ext>
                  </a:extLst>
                </a:gridCol>
                <a:gridCol w="1995974">
                  <a:extLst>
                    <a:ext uri="{9D8B030D-6E8A-4147-A177-3AD203B41FA5}">
                      <a16:colId xmlns:a16="http://schemas.microsoft.com/office/drawing/2014/main" val="3182517964"/>
                    </a:ext>
                  </a:extLst>
                </a:gridCol>
              </a:tblGrid>
              <a:tr h="284204">
                <a:tc>
                  <a:txBody>
                    <a:bodyPr/>
                    <a:lstStyle/>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Element</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Edges</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Element</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Edges</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1159687"/>
                  </a:ext>
                </a:extLst>
              </a:tr>
              <a:tr h="284204">
                <a:tc>
                  <a:txBody>
                    <a:bodyPr/>
                    <a:lstStyle/>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1</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2,4,5,9</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6</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2,5+,7</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4720153"/>
                  </a:ext>
                </a:extLst>
              </a:tr>
              <a:tr h="284204">
                <a:tc>
                  <a:txBody>
                    <a:bodyPr/>
                    <a:lstStyle/>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2</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4,6,8</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7</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3,6,8+</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2890395"/>
                  </a:ext>
                </a:extLst>
              </a:tr>
              <a:tr h="284204">
                <a:tc>
                  <a:txBody>
                    <a:bodyPr/>
                    <a:lstStyle/>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3</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2,4,7,9</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8</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2,7+,9</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1678238"/>
                  </a:ext>
                </a:extLst>
              </a:tr>
              <a:tr h="284204">
                <a:tc>
                  <a:txBody>
                    <a:bodyPr/>
                    <a:lstStyle/>
                    <a:p>
                      <a:pPr marL="0" marR="0" algn="ctr">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4</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3,5,9</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9</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3,4,8</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3477674"/>
                  </a:ext>
                </a:extLst>
              </a:tr>
              <a:tr h="284204">
                <a:tc>
                  <a:txBody>
                    <a:bodyPr/>
                    <a:lstStyle/>
                    <a:p>
                      <a:pPr marL="0" marR="0" algn="ctr">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5</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4,6+</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 </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 </a:t>
                      </a:r>
                    </a:p>
                  </a:txBody>
                  <a:tcPr marL="110490" marR="110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4546964"/>
                  </a:ext>
                </a:extLst>
              </a:tr>
            </a:tbl>
          </a:graphicData>
        </a:graphic>
      </p:graphicFrame>
      <p:graphicFrame>
        <p:nvGraphicFramePr>
          <p:cNvPr id="13" name="Table 12">
            <a:extLst>
              <a:ext uri="{FF2B5EF4-FFF2-40B4-BE49-F238E27FC236}">
                <a16:creationId xmlns:a16="http://schemas.microsoft.com/office/drawing/2014/main" id="{3F7EE393-0760-4D94-A67B-BDB31055542B}"/>
              </a:ext>
            </a:extLst>
          </p:cNvPr>
          <p:cNvGraphicFramePr>
            <a:graphicFrameLocks noGrp="1"/>
          </p:cNvGraphicFramePr>
          <p:nvPr>
            <p:extLst>
              <p:ext uri="{D42A27DB-BD31-4B8C-83A1-F6EECF244321}">
                <p14:modId xmlns:p14="http://schemas.microsoft.com/office/powerpoint/2010/main" val="327721401"/>
              </p:ext>
            </p:extLst>
          </p:nvPr>
        </p:nvGraphicFramePr>
        <p:xfrm>
          <a:off x="2353766" y="6266434"/>
          <a:ext cx="5160177" cy="338169"/>
        </p:xfrm>
        <a:graphic>
          <a:graphicData uri="http://schemas.openxmlformats.org/drawingml/2006/table">
            <a:tbl>
              <a:tblPr firstRow="1" firstCol="1" bandRow="1"/>
              <a:tblGrid>
                <a:gridCol w="573353">
                  <a:extLst>
                    <a:ext uri="{9D8B030D-6E8A-4147-A177-3AD203B41FA5}">
                      <a16:colId xmlns:a16="http://schemas.microsoft.com/office/drawing/2014/main" val="4202692744"/>
                    </a:ext>
                  </a:extLst>
                </a:gridCol>
                <a:gridCol w="573353">
                  <a:extLst>
                    <a:ext uri="{9D8B030D-6E8A-4147-A177-3AD203B41FA5}">
                      <a16:colId xmlns:a16="http://schemas.microsoft.com/office/drawing/2014/main" val="3526753307"/>
                    </a:ext>
                  </a:extLst>
                </a:gridCol>
                <a:gridCol w="573353">
                  <a:extLst>
                    <a:ext uri="{9D8B030D-6E8A-4147-A177-3AD203B41FA5}">
                      <a16:colId xmlns:a16="http://schemas.microsoft.com/office/drawing/2014/main" val="3667853712"/>
                    </a:ext>
                  </a:extLst>
                </a:gridCol>
                <a:gridCol w="573353">
                  <a:extLst>
                    <a:ext uri="{9D8B030D-6E8A-4147-A177-3AD203B41FA5}">
                      <a16:colId xmlns:a16="http://schemas.microsoft.com/office/drawing/2014/main" val="3802752693"/>
                    </a:ext>
                  </a:extLst>
                </a:gridCol>
                <a:gridCol w="573353">
                  <a:extLst>
                    <a:ext uri="{9D8B030D-6E8A-4147-A177-3AD203B41FA5}">
                      <a16:colId xmlns:a16="http://schemas.microsoft.com/office/drawing/2014/main" val="3961663816"/>
                    </a:ext>
                  </a:extLst>
                </a:gridCol>
                <a:gridCol w="573353">
                  <a:extLst>
                    <a:ext uri="{9D8B030D-6E8A-4147-A177-3AD203B41FA5}">
                      <a16:colId xmlns:a16="http://schemas.microsoft.com/office/drawing/2014/main" val="3861059752"/>
                    </a:ext>
                  </a:extLst>
                </a:gridCol>
                <a:gridCol w="573353">
                  <a:extLst>
                    <a:ext uri="{9D8B030D-6E8A-4147-A177-3AD203B41FA5}">
                      <a16:colId xmlns:a16="http://schemas.microsoft.com/office/drawing/2014/main" val="3615445477"/>
                    </a:ext>
                  </a:extLst>
                </a:gridCol>
                <a:gridCol w="573353">
                  <a:extLst>
                    <a:ext uri="{9D8B030D-6E8A-4147-A177-3AD203B41FA5}">
                      <a16:colId xmlns:a16="http://schemas.microsoft.com/office/drawing/2014/main" val="2503016216"/>
                    </a:ext>
                  </a:extLst>
                </a:gridCol>
                <a:gridCol w="573353">
                  <a:extLst>
                    <a:ext uri="{9D8B030D-6E8A-4147-A177-3AD203B41FA5}">
                      <a16:colId xmlns:a16="http://schemas.microsoft.com/office/drawing/2014/main" val="2689303371"/>
                    </a:ext>
                  </a:extLst>
                </a:gridCol>
              </a:tblGrid>
              <a:tr h="338169">
                <a:tc>
                  <a:txBody>
                    <a:bodyPr/>
                    <a:lstStyle/>
                    <a:p>
                      <a:pPr marL="0" marR="0" algn="ctr">
                        <a:lnSpc>
                          <a:spcPct val="115000"/>
                        </a:lnSpc>
                        <a:spcBef>
                          <a:spcPts val="0"/>
                        </a:spcBef>
                        <a:spcAft>
                          <a:spcPts val="0"/>
                        </a:spcAft>
                      </a:pPr>
                      <a:r>
                        <a:rPr lang="en-US" sz="2100">
                          <a:effectLst/>
                          <a:latin typeface="Arial" panose="020B0604020202020204" pitchFamily="34" charset="0"/>
                          <a:ea typeface="Arial" panose="020B0604020202020204" pitchFamily="34" charset="0"/>
                        </a:rPr>
                        <a:t>1</a:t>
                      </a:r>
                    </a:p>
                  </a:txBody>
                  <a:tcPr marL="131469" marR="131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a:effectLst/>
                          <a:latin typeface="Arial" panose="020B0604020202020204" pitchFamily="34" charset="0"/>
                          <a:ea typeface="Arial" panose="020B0604020202020204" pitchFamily="34" charset="0"/>
                        </a:rPr>
                        <a:t>5</a:t>
                      </a:r>
                    </a:p>
                  </a:txBody>
                  <a:tcPr marL="131469" marR="131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a:effectLst/>
                          <a:latin typeface="Arial" panose="020B0604020202020204" pitchFamily="34" charset="0"/>
                          <a:ea typeface="Arial" panose="020B0604020202020204" pitchFamily="34" charset="0"/>
                        </a:rPr>
                        <a:t> </a:t>
                      </a:r>
                    </a:p>
                  </a:txBody>
                  <a:tcPr marL="131469" marR="131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a:effectLst/>
                          <a:latin typeface="Arial" panose="020B0604020202020204" pitchFamily="34" charset="0"/>
                          <a:ea typeface="Arial" panose="020B0604020202020204" pitchFamily="34" charset="0"/>
                        </a:rPr>
                        <a:t> </a:t>
                      </a:r>
                    </a:p>
                  </a:txBody>
                  <a:tcPr marL="131469" marR="131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a:effectLst/>
                          <a:latin typeface="Arial" panose="020B0604020202020204" pitchFamily="34" charset="0"/>
                          <a:ea typeface="Arial" panose="020B0604020202020204" pitchFamily="34" charset="0"/>
                        </a:rPr>
                        <a:t> </a:t>
                      </a:r>
                    </a:p>
                  </a:txBody>
                  <a:tcPr marL="131469" marR="131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a:effectLst/>
                          <a:latin typeface="Arial" panose="020B0604020202020204" pitchFamily="34" charset="0"/>
                          <a:ea typeface="Arial" panose="020B0604020202020204" pitchFamily="34" charset="0"/>
                        </a:rPr>
                        <a:t> </a:t>
                      </a:r>
                    </a:p>
                  </a:txBody>
                  <a:tcPr marL="131469" marR="131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a:effectLst/>
                          <a:latin typeface="Arial" panose="020B0604020202020204" pitchFamily="34" charset="0"/>
                          <a:ea typeface="Arial" panose="020B0604020202020204" pitchFamily="34" charset="0"/>
                        </a:rPr>
                        <a:t> </a:t>
                      </a:r>
                    </a:p>
                  </a:txBody>
                  <a:tcPr marL="131469" marR="131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a:effectLst/>
                          <a:latin typeface="Arial" panose="020B0604020202020204" pitchFamily="34" charset="0"/>
                          <a:ea typeface="Arial" panose="020B0604020202020204" pitchFamily="34" charset="0"/>
                        </a:rPr>
                        <a:t> </a:t>
                      </a:r>
                    </a:p>
                  </a:txBody>
                  <a:tcPr marL="131469" marR="131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a:effectLst/>
                          <a:latin typeface="Arial" panose="020B0604020202020204" pitchFamily="34" charset="0"/>
                          <a:ea typeface="Arial" panose="020B0604020202020204" pitchFamily="34" charset="0"/>
                        </a:rPr>
                        <a:t> </a:t>
                      </a:r>
                    </a:p>
                  </a:txBody>
                  <a:tcPr marL="131469" marR="131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7153"/>
                  </a:ext>
                </a:extLst>
              </a:tr>
            </a:tbl>
          </a:graphicData>
        </a:graphic>
      </p:graphicFrame>
    </p:spTree>
    <p:extLst>
      <p:ext uri="{BB962C8B-B14F-4D97-AF65-F5344CB8AC3E}">
        <p14:creationId xmlns:p14="http://schemas.microsoft.com/office/powerpoint/2010/main" val="3138657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2251</Words>
  <Application>Microsoft Office PowerPoint</Application>
  <PresentationFormat>Widescreen</PresentationFormat>
  <Paragraphs>374</Paragraphs>
  <Slides>42</Slides>
  <Notes>17</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Courier New</vt:lpstr>
      <vt:lpstr>Office Theme</vt:lpstr>
      <vt:lpstr>PowerPoint Presentation</vt:lpstr>
      <vt:lpstr>Travel Salesman Problem (TSP)</vt:lpstr>
      <vt:lpstr>Encoding</vt:lpstr>
      <vt:lpstr>Initializations</vt:lpstr>
      <vt:lpstr>N-Queens Initialization</vt:lpstr>
      <vt:lpstr>Mutations and Crossovers</vt:lpstr>
      <vt:lpstr>Edge Crossover</vt:lpstr>
      <vt:lpstr>Edge Crossover</vt:lpstr>
      <vt:lpstr>Edge Crossover</vt:lpstr>
      <vt:lpstr>Admissibility</vt:lpstr>
      <vt:lpstr>Elitisms</vt:lpstr>
      <vt:lpstr>TSP Results</vt:lpstr>
      <vt:lpstr>Round 1</vt:lpstr>
      <vt:lpstr>PowerPoint Presentation</vt:lpstr>
      <vt:lpstr>PowerPoint Presentation</vt:lpstr>
      <vt:lpstr>PowerPoint Presentation</vt:lpstr>
      <vt:lpstr>PowerPoint Presentation</vt:lpstr>
      <vt:lpstr>PowerPoint Presentation</vt:lpstr>
      <vt:lpstr>Round 2</vt:lpstr>
      <vt:lpstr>PowerPoint Presentation</vt:lpstr>
      <vt:lpstr>PowerPoint Presentation</vt:lpstr>
      <vt:lpstr>PowerPoint Presentation</vt:lpstr>
      <vt:lpstr>Round 3</vt:lpstr>
      <vt:lpstr>PowerPoint Presentation</vt:lpstr>
      <vt:lpstr>PowerPoint Presentation</vt:lpstr>
      <vt:lpstr>Round 4</vt:lpstr>
      <vt:lpstr>PowerPoint Presentation</vt:lpstr>
      <vt:lpstr>Best Results</vt:lpstr>
      <vt:lpstr>Portfolio Investment Problem (PIP)</vt:lpstr>
      <vt:lpstr>Crossovers</vt:lpstr>
      <vt:lpstr>Admissibility</vt:lpstr>
      <vt:lpstr>Round 1</vt:lpstr>
      <vt:lpstr>Round 2</vt:lpstr>
      <vt:lpstr>Round 3</vt:lpstr>
      <vt:lpstr>Round 4</vt:lpstr>
      <vt:lpstr>Round 5</vt:lpstr>
      <vt:lpstr>Round 6</vt:lpstr>
      <vt:lpstr>Round 7</vt:lpstr>
      <vt:lpstr>Round 8</vt:lpstr>
      <vt:lpstr>Round 9</vt:lpstr>
      <vt:lpstr>Best Results</vt:lpstr>
      <vt:lpstr>Best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Anthony Panchot</dc:creator>
  <cp:lastModifiedBy>Alex Anthony Panchot</cp:lastModifiedBy>
  <cp:revision>2</cp:revision>
  <dcterms:created xsi:type="dcterms:W3CDTF">2020-01-09T00:15:17Z</dcterms:created>
  <dcterms:modified xsi:type="dcterms:W3CDTF">2020-01-09T00:21:01Z</dcterms:modified>
</cp:coreProperties>
</file>