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2544" y="2316746"/>
            <a:ext cx="7135611" cy="200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6448" y="1675168"/>
            <a:ext cx="960780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5902" y="4736310"/>
            <a:ext cx="9768895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08184" y="1434069"/>
            <a:ext cx="9530715" cy="6552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25"/>
              </a:spcBef>
            </a:pPr>
            <a:r>
              <a:rPr dirty="0" sz="6100" spc="75" b="1">
                <a:solidFill>
                  <a:srgbClr val="FFFFFF"/>
                </a:solidFill>
                <a:latin typeface="Cambria"/>
                <a:cs typeface="Cambria"/>
              </a:rPr>
              <a:t>Revolutionizing </a:t>
            </a:r>
            <a:r>
              <a:rPr dirty="0" sz="6100" spc="190" b="1">
                <a:solidFill>
                  <a:srgbClr val="FFFFFF"/>
                </a:solidFill>
                <a:latin typeface="Cambria"/>
                <a:cs typeface="Cambria"/>
              </a:rPr>
              <a:t>Supply </a:t>
            </a:r>
            <a:r>
              <a:rPr dirty="0" sz="6100" spc="19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260" b="1">
                <a:solidFill>
                  <a:srgbClr val="FFFFFF"/>
                </a:solidFill>
                <a:latin typeface="Cambria"/>
                <a:cs typeface="Cambria"/>
              </a:rPr>
              <a:t>Chain </a:t>
            </a:r>
            <a:r>
              <a:rPr dirty="0" sz="6100" spc="80" b="1">
                <a:solidFill>
                  <a:srgbClr val="FFFFFF"/>
                </a:solidFill>
                <a:latin typeface="Cambria"/>
                <a:cs typeface="Cambria"/>
              </a:rPr>
              <a:t>Traceability: </a:t>
            </a:r>
            <a:r>
              <a:rPr dirty="0" sz="6100" spc="85" b="1">
                <a:solidFill>
                  <a:srgbClr val="FFFFFF"/>
                </a:solidFill>
                <a:latin typeface="Cambria"/>
                <a:cs typeface="Cambria"/>
              </a:rPr>
              <a:t> Leveraging </a:t>
            </a:r>
            <a:r>
              <a:rPr dirty="0" sz="6100" spc="130" b="1">
                <a:solidFill>
                  <a:srgbClr val="FFFFFF"/>
                </a:solidFill>
                <a:latin typeface="Cambria"/>
                <a:cs typeface="Cambria"/>
              </a:rPr>
              <a:t>Blockchain </a:t>
            </a:r>
            <a:r>
              <a:rPr dirty="0" sz="6100" spc="13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85" b="1">
                <a:solidFill>
                  <a:srgbClr val="FFFFFF"/>
                </a:solidFill>
                <a:latin typeface="Cambria"/>
                <a:cs typeface="Cambria"/>
              </a:rPr>
              <a:t>Technology </a:t>
            </a:r>
            <a:r>
              <a:rPr dirty="0" sz="6100" spc="-30" b="1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dirty="0" sz="6100" spc="140" b="1">
                <a:solidFill>
                  <a:srgbClr val="FFFFFF"/>
                </a:solidFill>
                <a:latin typeface="Cambria"/>
                <a:cs typeface="Cambria"/>
              </a:rPr>
              <a:t>Enhance </a:t>
            </a:r>
            <a:r>
              <a:rPr dirty="0" sz="6100" spc="14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85" b="1">
                <a:solidFill>
                  <a:srgbClr val="FFFFFF"/>
                </a:solidFill>
                <a:latin typeface="Cambria"/>
                <a:cs typeface="Cambria"/>
              </a:rPr>
              <a:t>Transparency </a:t>
            </a:r>
            <a:r>
              <a:rPr dirty="0" sz="6100" spc="75" b="1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6100" spc="8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105" b="1">
                <a:solidFill>
                  <a:srgbClr val="FFFFFF"/>
                </a:solidFill>
                <a:latin typeface="Cambria"/>
                <a:cs typeface="Cambria"/>
              </a:rPr>
              <a:t>Mitigate</a:t>
            </a:r>
            <a:r>
              <a:rPr dirty="0" sz="6100" spc="-5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-25" b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6100" spc="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175" b="1">
                <a:solidFill>
                  <a:srgbClr val="FFFFFF"/>
                </a:solidFill>
                <a:latin typeface="Cambria"/>
                <a:cs typeface="Cambria"/>
              </a:rPr>
              <a:t>Risk</a:t>
            </a:r>
            <a:r>
              <a:rPr dirty="0" sz="6100" spc="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150" b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6100" spc="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150" b="1">
                <a:solidFill>
                  <a:srgbClr val="FFFFFF"/>
                </a:solidFill>
                <a:latin typeface="Cambria"/>
                <a:cs typeface="Cambria"/>
              </a:rPr>
              <a:t>Fraud </a:t>
            </a:r>
            <a:r>
              <a:rPr dirty="0" sz="6100" spc="-13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75" b="1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6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95" b="1">
                <a:solidFill>
                  <a:srgbClr val="FFFFFF"/>
                </a:solidFill>
                <a:latin typeface="Cambria"/>
                <a:cs typeface="Cambria"/>
              </a:rPr>
              <a:t>Counterfeit</a:t>
            </a:r>
            <a:r>
              <a:rPr dirty="0" sz="6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100" spc="130" b="1">
                <a:solidFill>
                  <a:srgbClr val="FFFFFF"/>
                </a:solidFill>
                <a:latin typeface="Cambria"/>
                <a:cs typeface="Cambria"/>
              </a:rPr>
              <a:t>Products</a:t>
            </a:r>
            <a:endParaRPr sz="6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2202" y="2112651"/>
            <a:ext cx="5408930" cy="57023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61290">
              <a:lnSpc>
                <a:spcPts val="2630"/>
              </a:lnSpc>
              <a:spcBef>
                <a:spcPts val="195"/>
              </a:spcBef>
            </a:pPr>
            <a:r>
              <a:rPr dirty="0" sz="2200" b="1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dirty="0" sz="2200" spc="20" b="1">
                <a:solidFill>
                  <a:srgbClr val="FFFFFF"/>
                </a:solidFill>
                <a:latin typeface="Cambria"/>
                <a:cs typeface="Cambria"/>
              </a:rPr>
              <a:t> of Supply</a:t>
            </a:r>
            <a:r>
              <a:rPr dirty="0" sz="2200" spc="-4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2200" spc="-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mbria"/>
                <a:cs typeface="Cambria"/>
              </a:rPr>
              <a:t>Traceability</a:t>
            </a:r>
            <a:r>
              <a:rPr dirty="0" sz="2200" spc="-10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dirty="0" sz="2200" spc="-47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mbria"/>
              <a:cs typeface="Cambria"/>
            </a:endParaRPr>
          </a:p>
          <a:p>
            <a:pPr marL="12700" marR="5080">
              <a:lnSpc>
                <a:spcPct val="102299"/>
              </a:lnSpc>
            </a:pP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industries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adopt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blockchain, </a:t>
            </a:r>
            <a:r>
              <a:rPr dirty="0" sz="2450" spc="-8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95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6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6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285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65"/>
              <a:t>Blockchain</a:t>
            </a:r>
            <a:r>
              <a:rPr dirty="0" spc="-215"/>
              <a:t> </a:t>
            </a:r>
            <a:r>
              <a:rPr dirty="0" spc="55"/>
              <a:t>technology</a:t>
            </a:r>
            <a:r>
              <a:rPr dirty="0" spc="-215"/>
              <a:t> </a:t>
            </a:r>
            <a:r>
              <a:rPr dirty="0" spc="-20"/>
              <a:t>offers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0"/>
              <a:t> </a:t>
            </a:r>
            <a:r>
              <a:rPr dirty="0" spc="20"/>
              <a:t>secure</a:t>
            </a:r>
            <a:r>
              <a:rPr dirty="0" spc="-215"/>
              <a:t> </a:t>
            </a:r>
            <a:r>
              <a:rPr dirty="0" spc="85"/>
              <a:t>and</a:t>
            </a:r>
            <a:r>
              <a:rPr dirty="0" spc="-215"/>
              <a:t> </a:t>
            </a:r>
            <a:r>
              <a:rPr dirty="0" spc="20"/>
              <a:t>transparent</a:t>
            </a:r>
            <a:r>
              <a:rPr dirty="0" spc="-210"/>
              <a:t> </a:t>
            </a:r>
            <a:r>
              <a:rPr dirty="0" spc="-5"/>
              <a:t>way</a:t>
            </a:r>
            <a:r>
              <a:rPr dirty="0" spc="-215"/>
              <a:t> </a:t>
            </a:r>
            <a:r>
              <a:rPr dirty="0" spc="25"/>
              <a:t>to </a:t>
            </a:r>
            <a:r>
              <a:rPr dirty="0" spc="-844"/>
              <a:t> </a:t>
            </a:r>
            <a:r>
              <a:rPr dirty="0" spc="15"/>
              <a:t>track</a:t>
            </a:r>
            <a:r>
              <a:rPr dirty="0" spc="-215"/>
              <a:t> </a:t>
            </a:r>
            <a:r>
              <a:rPr dirty="0" spc="60"/>
              <a:t>products</a:t>
            </a:r>
            <a:r>
              <a:rPr dirty="0" spc="-215"/>
              <a:t> </a:t>
            </a:r>
            <a:r>
              <a:rPr dirty="0" spc="55"/>
              <a:t>in</a:t>
            </a:r>
            <a:r>
              <a:rPr dirty="0" spc="-210"/>
              <a:t> </a:t>
            </a:r>
            <a:r>
              <a:rPr dirty="0" spc="65"/>
              <a:t>the</a:t>
            </a:r>
            <a:r>
              <a:rPr dirty="0" spc="-215"/>
              <a:t> </a:t>
            </a:r>
            <a:r>
              <a:rPr dirty="0" spc="35"/>
              <a:t>supply</a:t>
            </a:r>
            <a:r>
              <a:rPr dirty="0" spc="-210"/>
              <a:t> </a:t>
            </a:r>
            <a:r>
              <a:rPr dirty="0" spc="-10"/>
              <a:t>chain,</a:t>
            </a:r>
            <a:r>
              <a:rPr dirty="0" spc="-215"/>
              <a:t> </a:t>
            </a:r>
            <a:r>
              <a:rPr dirty="0" spc="75"/>
              <a:t>reducing</a:t>
            </a:r>
            <a:r>
              <a:rPr dirty="0" spc="-210"/>
              <a:t> </a:t>
            </a:r>
            <a:r>
              <a:rPr dirty="0" spc="65"/>
              <a:t>the</a:t>
            </a:r>
            <a:r>
              <a:rPr dirty="0" spc="-215"/>
              <a:t> </a:t>
            </a:r>
            <a:r>
              <a:rPr dirty="0" spc="-30"/>
              <a:t>risk</a:t>
            </a:r>
            <a:r>
              <a:rPr dirty="0" spc="-210"/>
              <a:t> </a:t>
            </a:r>
            <a:r>
              <a:rPr dirty="0" spc="20"/>
              <a:t>of</a:t>
            </a:r>
            <a:r>
              <a:rPr dirty="0" spc="-215"/>
              <a:t> </a:t>
            </a:r>
            <a:r>
              <a:rPr dirty="0" spc="70"/>
              <a:t>fraud </a:t>
            </a:r>
            <a:r>
              <a:rPr dirty="0" spc="75"/>
              <a:t> </a:t>
            </a:r>
            <a:r>
              <a:rPr dirty="0" spc="85"/>
              <a:t>and </a:t>
            </a:r>
            <a:r>
              <a:rPr dirty="0" spc="35"/>
              <a:t>counterfeit </a:t>
            </a:r>
            <a:r>
              <a:rPr dirty="0" spc="10"/>
              <a:t>products. </a:t>
            </a:r>
            <a:r>
              <a:rPr dirty="0" spc="90"/>
              <a:t>While </a:t>
            </a:r>
            <a:r>
              <a:rPr dirty="0" spc="25"/>
              <a:t>there </a:t>
            </a:r>
            <a:r>
              <a:rPr dirty="0" spc="-25"/>
              <a:t>are </a:t>
            </a:r>
            <a:r>
              <a:rPr dirty="0" spc="45"/>
              <a:t>challenges </a:t>
            </a:r>
            <a:r>
              <a:rPr dirty="0" spc="25"/>
              <a:t>to </a:t>
            </a:r>
            <a:r>
              <a:rPr dirty="0" spc="30"/>
              <a:t> </a:t>
            </a:r>
            <a:r>
              <a:rPr dirty="0" spc="95"/>
              <a:t>implementing</a:t>
            </a:r>
            <a:r>
              <a:rPr dirty="0" spc="-210"/>
              <a:t> </a:t>
            </a:r>
            <a:r>
              <a:rPr dirty="0" spc="20"/>
              <a:t>this</a:t>
            </a:r>
            <a:r>
              <a:rPr dirty="0" spc="-210"/>
              <a:t> </a:t>
            </a:r>
            <a:r>
              <a:rPr dirty="0" spc="5"/>
              <a:t>technology,</a:t>
            </a:r>
            <a:r>
              <a:rPr dirty="0" spc="-210"/>
              <a:t> </a:t>
            </a:r>
            <a:r>
              <a:rPr dirty="0" spc="65"/>
              <a:t>the</a:t>
            </a:r>
            <a:r>
              <a:rPr dirty="0" spc="-210"/>
              <a:t> </a:t>
            </a:r>
            <a:r>
              <a:rPr dirty="0" spc="70"/>
              <a:t>beneﬁts</a:t>
            </a:r>
            <a:r>
              <a:rPr dirty="0" spc="-210"/>
              <a:t> </a:t>
            </a:r>
            <a:r>
              <a:rPr dirty="0" spc="-25"/>
              <a:t>are</a:t>
            </a:r>
            <a:r>
              <a:rPr dirty="0" spc="-210"/>
              <a:t> </a:t>
            </a:r>
            <a:r>
              <a:rPr dirty="0" spc="25"/>
              <a:t>signiﬁcant.</a:t>
            </a:r>
            <a:r>
              <a:rPr dirty="0" spc="-210"/>
              <a:t> </a:t>
            </a:r>
            <a:r>
              <a:rPr dirty="0" spc="5"/>
              <a:t>As </a:t>
            </a:r>
            <a:r>
              <a:rPr dirty="0" spc="-844"/>
              <a:t> </a:t>
            </a:r>
            <a:r>
              <a:rPr dirty="0" spc="60"/>
              <a:t>more </a:t>
            </a:r>
            <a:r>
              <a:rPr dirty="0" spc="20"/>
              <a:t>industries </a:t>
            </a:r>
            <a:r>
              <a:rPr dirty="0" spc="75"/>
              <a:t>adopt </a:t>
            </a:r>
            <a:r>
              <a:rPr dirty="0" spc="20"/>
              <a:t>blockchain, </a:t>
            </a:r>
            <a:r>
              <a:rPr dirty="0" spc="80"/>
              <a:t>we </a:t>
            </a:r>
            <a:r>
              <a:rPr dirty="0" spc="75"/>
              <a:t>can </a:t>
            </a:r>
            <a:r>
              <a:rPr dirty="0" spc="35"/>
              <a:t>expect </a:t>
            </a:r>
            <a:r>
              <a:rPr dirty="0" spc="25"/>
              <a:t>to </a:t>
            </a:r>
            <a:r>
              <a:rPr dirty="0"/>
              <a:t>see </a:t>
            </a:r>
            <a:r>
              <a:rPr dirty="0" spc="5"/>
              <a:t> </a:t>
            </a:r>
            <a:r>
              <a:rPr dirty="0" spc="25"/>
              <a:t>increased</a:t>
            </a:r>
            <a:r>
              <a:rPr dirty="0" spc="-215"/>
              <a:t> </a:t>
            </a:r>
            <a:r>
              <a:rPr dirty="0" spc="-20"/>
              <a:t>transparency,</a:t>
            </a:r>
            <a:r>
              <a:rPr dirty="0" spc="-215"/>
              <a:t> </a:t>
            </a:r>
            <a:r>
              <a:rPr dirty="0" spc="45"/>
              <a:t>improved</a:t>
            </a:r>
            <a:r>
              <a:rPr dirty="0" spc="-215"/>
              <a:t> </a:t>
            </a:r>
            <a:r>
              <a:rPr dirty="0" spc="-5"/>
              <a:t>efﬁciency,</a:t>
            </a:r>
            <a:r>
              <a:rPr dirty="0" spc="-210"/>
              <a:t> </a:t>
            </a:r>
            <a:r>
              <a:rPr dirty="0" spc="85"/>
              <a:t>and</a:t>
            </a:r>
            <a:r>
              <a:rPr dirty="0" spc="-215"/>
              <a:t> </a:t>
            </a:r>
            <a:r>
              <a:rPr dirty="0" spc="70"/>
              <a:t>reduced</a:t>
            </a:r>
            <a:r>
              <a:rPr dirty="0" spc="-215"/>
              <a:t> </a:t>
            </a:r>
            <a:r>
              <a:rPr dirty="0" spc="-30"/>
              <a:t>risk </a:t>
            </a:r>
            <a:r>
              <a:rPr dirty="0" spc="-844"/>
              <a:t> </a:t>
            </a:r>
            <a:r>
              <a:rPr dirty="0" spc="60"/>
              <a:t>o</a:t>
            </a:r>
            <a:r>
              <a:rPr dirty="0" spc="-25"/>
              <a:t>f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-75"/>
              <a:t>r</a:t>
            </a:r>
            <a:r>
              <a:rPr dirty="0" spc="-90"/>
              <a:t>r</a:t>
            </a:r>
            <a:r>
              <a:rPr dirty="0" spc="60"/>
              <a:t>o</a:t>
            </a:r>
            <a:r>
              <a:rPr dirty="0" spc="-65"/>
              <a:t>r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-10"/>
              <a:t>l</a:t>
            </a:r>
            <a:r>
              <a:rPr dirty="0" spc="-40"/>
              <a:t>a</a:t>
            </a:r>
            <a:r>
              <a:rPr dirty="0" spc="-125"/>
              <a:t>y</a:t>
            </a:r>
            <a:r>
              <a:rPr dirty="0" spc="-70"/>
              <a:t>s</a:t>
            </a:r>
            <a:r>
              <a:rPr dirty="0" spc="-37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2544" y="2316746"/>
            <a:ext cx="6400165" cy="2008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0" spc="180" b="1">
                <a:solidFill>
                  <a:srgbClr val="FFFFFF"/>
                </a:solidFill>
                <a:latin typeface="Cambria"/>
                <a:cs typeface="Cambria"/>
              </a:rPr>
              <a:t>Thanks!</a:t>
            </a:r>
            <a:endParaRPr sz="13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5287" y="6960772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468022" y="681483"/>
                </a:lnTo>
                <a:lnTo>
                  <a:pt x="468022" y="414678"/>
                </a:lnTo>
                <a:lnTo>
                  <a:pt x="556605" y="414678"/>
                </a:lnTo>
                <a:lnTo>
                  <a:pt x="568444" y="308040"/>
                </a:lnTo>
                <a:lnTo>
                  <a:pt x="468022" y="308040"/>
                </a:lnTo>
                <a:lnTo>
                  <a:pt x="468022" y="236955"/>
                </a:lnTo>
                <a:lnTo>
                  <a:pt x="471041" y="220515"/>
                </a:lnTo>
                <a:lnTo>
                  <a:pt x="479033" y="207455"/>
                </a:lnTo>
                <a:lnTo>
                  <a:pt x="490401" y="198839"/>
                </a:lnTo>
                <a:lnTo>
                  <a:pt x="503550" y="195730"/>
                </a:lnTo>
                <a:lnTo>
                  <a:pt x="574604" y="195730"/>
                </a:lnTo>
                <a:lnTo>
                  <a:pt x="574604" y="100946"/>
                </a:lnTo>
                <a:lnTo>
                  <a:pt x="479862" y="100946"/>
                </a:lnTo>
                <a:lnTo>
                  <a:pt x="433777" y="110261"/>
                </a:lnTo>
                <a:lnTo>
                  <a:pt x="396131" y="135659"/>
                </a:lnTo>
                <a:lnTo>
                  <a:pt x="370743" y="173319"/>
                </a:lnTo>
                <a:lnTo>
                  <a:pt x="361431" y="219418"/>
                </a:lnTo>
                <a:lnTo>
                  <a:pt x="361431" y="308040"/>
                </a:lnTo>
                <a:lnTo>
                  <a:pt x="272378" y="308040"/>
                </a:lnTo>
                <a:lnTo>
                  <a:pt x="272378" y="414678"/>
                </a:lnTo>
                <a:lnTo>
                  <a:pt x="361431" y="414678"/>
                </a:lnTo>
                <a:lnTo>
                  <a:pt x="361431" y="681483"/>
                </a:ln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681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5950" y="6960772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35" y="681483"/>
                </a:moveTo>
                <a:lnTo>
                  <a:pt x="0" y="681483"/>
                </a:lnTo>
                <a:lnTo>
                  <a:pt x="0" y="0"/>
                </a:lnTo>
                <a:lnTo>
                  <a:pt x="674935" y="0"/>
                </a:lnTo>
                <a:lnTo>
                  <a:pt x="674935" y="142180"/>
                </a:lnTo>
                <a:lnTo>
                  <a:pt x="432428" y="142180"/>
                </a:lnTo>
                <a:lnTo>
                  <a:pt x="394087" y="150510"/>
                </a:lnTo>
                <a:lnTo>
                  <a:pt x="372387" y="165869"/>
                </a:lnTo>
                <a:lnTo>
                  <a:pt x="124563" y="165869"/>
                </a:lnTo>
                <a:lnTo>
                  <a:pt x="118362" y="177107"/>
                </a:lnTo>
                <a:lnTo>
                  <a:pt x="110474" y="206690"/>
                </a:lnTo>
                <a:lnTo>
                  <a:pt x="116971" y="248444"/>
                </a:lnTo>
                <a:lnTo>
                  <a:pt x="144760" y="284351"/>
                </a:lnTo>
                <a:lnTo>
                  <a:pt x="106567" y="284351"/>
                </a:lnTo>
                <a:lnTo>
                  <a:pt x="107063" y="297590"/>
                </a:lnTo>
                <a:lnTo>
                  <a:pt x="114798" y="328067"/>
                </a:lnTo>
                <a:lnTo>
                  <a:pt x="139137" y="361920"/>
                </a:lnTo>
                <a:lnTo>
                  <a:pt x="189449" y="385288"/>
                </a:lnTo>
                <a:lnTo>
                  <a:pt x="186244" y="386177"/>
                </a:lnTo>
                <a:lnTo>
                  <a:pt x="176957" y="388134"/>
                </a:lnTo>
                <a:lnTo>
                  <a:pt x="162075" y="390090"/>
                </a:lnTo>
                <a:lnTo>
                  <a:pt x="142089" y="390979"/>
                </a:lnTo>
                <a:lnTo>
                  <a:pt x="146100" y="401287"/>
                </a:lnTo>
                <a:lnTo>
                  <a:pt x="160679" y="424391"/>
                </a:lnTo>
                <a:lnTo>
                  <a:pt x="189646" y="448561"/>
                </a:lnTo>
                <a:lnTo>
                  <a:pt x="236819" y="462065"/>
                </a:lnTo>
                <a:lnTo>
                  <a:pt x="228159" y="468849"/>
                </a:lnTo>
                <a:lnTo>
                  <a:pt x="203540" y="483773"/>
                </a:lnTo>
                <a:lnTo>
                  <a:pt x="165006" y="498698"/>
                </a:lnTo>
                <a:lnTo>
                  <a:pt x="127313" y="503770"/>
                </a:lnTo>
                <a:lnTo>
                  <a:pt x="89041" y="503770"/>
                </a:lnTo>
                <a:lnTo>
                  <a:pt x="125546" y="523569"/>
                </a:lnTo>
                <a:lnTo>
                  <a:pt x="163696" y="538481"/>
                </a:lnTo>
                <a:lnTo>
                  <a:pt x="203003" y="547885"/>
                </a:lnTo>
                <a:lnTo>
                  <a:pt x="242978" y="551157"/>
                </a:lnTo>
                <a:lnTo>
                  <a:pt x="674935" y="551157"/>
                </a:lnTo>
                <a:lnTo>
                  <a:pt x="674935" y="681483"/>
                </a:lnTo>
                <a:close/>
              </a:path>
              <a:path w="675004" h="681990">
                <a:moveTo>
                  <a:pt x="509160" y="177723"/>
                </a:moveTo>
                <a:lnTo>
                  <a:pt x="493906" y="162171"/>
                </a:lnTo>
                <a:lnTo>
                  <a:pt x="475233" y="151064"/>
                </a:lnTo>
                <a:lnTo>
                  <a:pt x="454340" y="144401"/>
                </a:lnTo>
                <a:lnTo>
                  <a:pt x="432428" y="142180"/>
                </a:lnTo>
                <a:lnTo>
                  <a:pt x="674935" y="142180"/>
                </a:lnTo>
                <a:lnTo>
                  <a:pt x="674935" y="148333"/>
                </a:lnTo>
                <a:lnTo>
                  <a:pt x="574517" y="148333"/>
                </a:lnTo>
                <a:lnTo>
                  <a:pt x="570352" y="150370"/>
                </a:lnTo>
                <a:lnTo>
                  <a:pt x="558949" y="155740"/>
                </a:lnTo>
                <a:lnTo>
                  <a:pt x="541951" y="163331"/>
                </a:lnTo>
                <a:lnTo>
                  <a:pt x="520998" y="172031"/>
                </a:lnTo>
                <a:lnTo>
                  <a:pt x="515319" y="172031"/>
                </a:lnTo>
                <a:lnTo>
                  <a:pt x="509160" y="177723"/>
                </a:lnTo>
                <a:close/>
              </a:path>
              <a:path w="675004" h="681990">
                <a:moveTo>
                  <a:pt x="527157" y="207574"/>
                </a:moveTo>
                <a:lnTo>
                  <a:pt x="536092" y="203316"/>
                </a:lnTo>
                <a:lnTo>
                  <a:pt x="550664" y="191282"/>
                </a:lnTo>
                <a:lnTo>
                  <a:pt x="565323" y="172584"/>
                </a:lnTo>
                <a:lnTo>
                  <a:pt x="574517" y="148333"/>
                </a:lnTo>
                <a:lnTo>
                  <a:pt x="674935" y="148333"/>
                </a:lnTo>
                <a:lnTo>
                  <a:pt x="674935" y="195730"/>
                </a:lnTo>
                <a:lnTo>
                  <a:pt x="586364" y="195730"/>
                </a:lnTo>
                <a:lnTo>
                  <a:pt x="581238" y="197581"/>
                </a:lnTo>
                <a:lnTo>
                  <a:pt x="567768" y="201652"/>
                </a:lnTo>
                <a:lnTo>
                  <a:pt x="548794" y="205723"/>
                </a:lnTo>
                <a:lnTo>
                  <a:pt x="527157" y="207574"/>
                </a:lnTo>
                <a:close/>
              </a:path>
              <a:path w="675004" h="681990">
                <a:moveTo>
                  <a:pt x="331549" y="266815"/>
                </a:moveTo>
                <a:lnTo>
                  <a:pt x="280105" y="258580"/>
                </a:lnTo>
                <a:lnTo>
                  <a:pt x="231593" y="242349"/>
                </a:lnTo>
                <a:lnTo>
                  <a:pt x="177374" y="212764"/>
                </a:lnTo>
                <a:lnTo>
                  <a:pt x="124563" y="165869"/>
                </a:lnTo>
                <a:lnTo>
                  <a:pt x="372387" y="165869"/>
                </a:lnTo>
                <a:lnTo>
                  <a:pt x="361918" y="173279"/>
                </a:lnTo>
                <a:lnTo>
                  <a:pt x="339785" y="207155"/>
                </a:lnTo>
                <a:lnTo>
                  <a:pt x="331621" y="248444"/>
                </a:lnTo>
                <a:lnTo>
                  <a:pt x="331549" y="266815"/>
                </a:lnTo>
                <a:close/>
              </a:path>
              <a:path w="675004" h="681990">
                <a:moveTo>
                  <a:pt x="674935" y="551157"/>
                </a:moveTo>
                <a:lnTo>
                  <a:pt x="242978" y="551157"/>
                </a:lnTo>
                <a:lnTo>
                  <a:pt x="290053" y="547343"/>
                </a:lnTo>
                <a:lnTo>
                  <a:pt x="335056" y="536277"/>
                </a:lnTo>
                <a:lnTo>
                  <a:pt x="377308" y="518530"/>
                </a:lnTo>
                <a:lnTo>
                  <a:pt x="416130" y="494670"/>
                </a:lnTo>
                <a:lnTo>
                  <a:pt x="450842" y="465265"/>
                </a:lnTo>
                <a:lnTo>
                  <a:pt x="480766" y="430884"/>
                </a:lnTo>
                <a:lnTo>
                  <a:pt x="505222" y="392096"/>
                </a:lnTo>
                <a:lnTo>
                  <a:pt x="523532" y="349468"/>
                </a:lnTo>
                <a:lnTo>
                  <a:pt x="535016" y="303570"/>
                </a:lnTo>
                <a:lnTo>
                  <a:pt x="538995" y="254971"/>
                </a:lnTo>
                <a:lnTo>
                  <a:pt x="538995" y="243117"/>
                </a:lnTo>
                <a:lnTo>
                  <a:pt x="545530" y="238179"/>
                </a:lnTo>
                <a:lnTo>
                  <a:pt x="560370" y="225999"/>
                </a:lnTo>
                <a:lnTo>
                  <a:pt x="576364" y="210532"/>
                </a:lnTo>
                <a:lnTo>
                  <a:pt x="586364" y="195730"/>
                </a:lnTo>
                <a:lnTo>
                  <a:pt x="674935" y="195730"/>
                </a:lnTo>
                <a:lnTo>
                  <a:pt x="674935" y="551157"/>
                </a:lnTo>
                <a:close/>
              </a:path>
              <a:path w="675004" h="681990">
                <a:moveTo>
                  <a:pt x="153927" y="296196"/>
                </a:moveTo>
                <a:lnTo>
                  <a:pt x="149857" y="296011"/>
                </a:lnTo>
                <a:lnTo>
                  <a:pt x="139128" y="294715"/>
                </a:lnTo>
                <a:lnTo>
                  <a:pt x="123959" y="291199"/>
                </a:lnTo>
                <a:lnTo>
                  <a:pt x="106567" y="284351"/>
                </a:lnTo>
                <a:lnTo>
                  <a:pt x="144760" y="284351"/>
                </a:lnTo>
                <a:lnTo>
                  <a:pt x="153927" y="296196"/>
                </a:lnTo>
                <a:close/>
              </a:path>
              <a:path w="675004" h="681990">
                <a:moveTo>
                  <a:pt x="114599" y="505481"/>
                </a:moveTo>
                <a:lnTo>
                  <a:pt x="108384" y="505380"/>
                </a:lnTo>
                <a:lnTo>
                  <a:pt x="102051" y="505069"/>
                </a:lnTo>
                <a:lnTo>
                  <a:pt x="95602" y="504536"/>
                </a:lnTo>
                <a:lnTo>
                  <a:pt x="89041" y="503770"/>
                </a:lnTo>
                <a:lnTo>
                  <a:pt x="127313" y="503770"/>
                </a:lnTo>
                <a:lnTo>
                  <a:pt x="114599" y="50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4711" y="6960782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112790"/>
                </a:lnTo>
                <a:lnTo>
                  <a:pt x="225012" y="112790"/>
                </a:lnTo>
                <a:lnTo>
                  <a:pt x="182488" y="122009"/>
                </a:lnTo>
                <a:lnTo>
                  <a:pt x="146671" y="146733"/>
                </a:lnTo>
                <a:lnTo>
                  <a:pt x="121956" y="182563"/>
                </a:lnTo>
                <a:lnTo>
                  <a:pt x="112741" y="225100"/>
                </a:lnTo>
                <a:lnTo>
                  <a:pt x="112741" y="450210"/>
                </a:lnTo>
                <a:lnTo>
                  <a:pt x="121956" y="496315"/>
                </a:lnTo>
                <a:lnTo>
                  <a:pt x="146671" y="533978"/>
                </a:lnTo>
                <a:lnTo>
                  <a:pt x="182488" y="559377"/>
                </a:lnTo>
                <a:lnTo>
                  <a:pt x="225012" y="568693"/>
                </a:lnTo>
                <a:lnTo>
                  <a:pt x="681186" y="568693"/>
                </a:lnTo>
                <a:lnTo>
                  <a:pt x="681186" y="681483"/>
                </a:lnTo>
                <a:close/>
              </a:path>
              <a:path w="681354" h="681990">
                <a:moveTo>
                  <a:pt x="681186" y="568693"/>
                </a:moveTo>
                <a:lnTo>
                  <a:pt x="450024" y="568693"/>
                </a:lnTo>
                <a:lnTo>
                  <a:pt x="496103" y="559377"/>
                </a:lnTo>
                <a:lnTo>
                  <a:pt x="533746" y="533978"/>
                </a:lnTo>
                <a:lnTo>
                  <a:pt x="559133" y="496315"/>
                </a:lnTo>
                <a:lnTo>
                  <a:pt x="568444" y="450210"/>
                </a:lnTo>
                <a:lnTo>
                  <a:pt x="568444" y="225100"/>
                </a:lnTo>
                <a:lnTo>
                  <a:pt x="559133" y="182563"/>
                </a:lnTo>
                <a:lnTo>
                  <a:pt x="533746" y="146733"/>
                </a:lnTo>
                <a:lnTo>
                  <a:pt x="496103" y="122009"/>
                </a:lnTo>
                <a:lnTo>
                  <a:pt x="450024" y="112790"/>
                </a:lnTo>
                <a:lnTo>
                  <a:pt x="681186" y="112790"/>
                </a:lnTo>
                <a:lnTo>
                  <a:pt x="681186" y="568693"/>
                </a:lnTo>
                <a:close/>
              </a:path>
              <a:path w="681354" h="681990">
                <a:moveTo>
                  <a:pt x="450024" y="515614"/>
                </a:moveTo>
                <a:lnTo>
                  <a:pt x="225012" y="515614"/>
                </a:lnTo>
                <a:lnTo>
                  <a:pt x="199884" y="510393"/>
                </a:lnTo>
                <a:lnTo>
                  <a:pt x="179242" y="496241"/>
                </a:lnTo>
                <a:lnTo>
                  <a:pt x="165261" y="475424"/>
                </a:lnTo>
                <a:lnTo>
                  <a:pt x="160117" y="450210"/>
                </a:lnTo>
                <a:lnTo>
                  <a:pt x="160117" y="225100"/>
                </a:lnTo>
                <a:lnTo>
                  <a:pt x="165261" y="199961"/>
                </a:lnTo>
                <a:lnTo>
                  <a:pt x="179242" y="179310"/>
                </a:lnTo>
                <a:lnTo>
                  <a:pt x="199884" y="165323"/>
                </a:lnTo>
                <a:lnTo>
                  <a:pt x="225012" y="160177"/>
                </a:lnTo>
                <a:lnTo>
                  <a:pt x="450024" y="160177"/>
                </a:lnTo>
                <a:lnTo>
                  <a:pt x="475225" y="165323"/>
                </a:lnTo>
                <a:lnTo>
                  <a:pt x="496029" y="179310"/>
                </a:lnTo>
                <a:lnTo>
                  <a:pt x="503047" y="189557"/>
                </a:lnTo>
                <a:lnTo>
                  <a:pt x="461863" y="189557"/>
                </a:lnTo>
                <a:lnTo>
                  <a:pt x="449879" y="192557"/>
                </a:lnTo>
                <a:lnTo>
                  <a:pt x="440606" y="200046"/>
                </a:lnTo>
                <a:lnTo>
                  <a:pt x="434619" y="209756"/>
                </a:lnTo>
                <a:lnTo>
                  <a:pt x="432495" y="219418"/>
                </a:lnTo>
                <a:lnTo>
                  <a:pt x="433502" y="225100"/>
                </a:lnTo>
                <a:lnTo>
                  <a:pt x="337753" y="225100"/>
                </a:lnTo>
                <a:lnTo>
                  <a:pt x="295156" y="234394"/>
                </a:lnTo>
                <a:lnTo>
                  <a:pt x="259177" y="259283"/>
                </a:lnTo>
                <a:lnTo>
                  <a:pt x="234300" y="295279"/>
                </a:lnTo>
                <a:lnTo>
                  <a:pt x="225012" y="337891"/>
                </a:lnTo>
                <a:lnTo>
                  <a:pt x="234300" y="383797"/>
                </a:lnTo>
                <a:lnTo>
                  <a:pt x="259177" y="421482"/>
                </a:lnTo>
                <a:lnTo>
                  <a:pt x="295156" y="446991"/>
                </a:lnTo>
                <a:lnTo>
                  <a:pt x="337753" y="456373"/>
                </a:lnTo>
                <a:lnTo>
                  <a:pt x="514114" y="456373"/>
                </a:lnTo>
                <a:lnTo>
                  <a:pt x="510172" y="475424"/>
                </a:lnTo>
                <a:lnTo>
                  <a:pt x="496029" y="496241"/>
                </a:lnTo>
                <a:lnTo>
                  <a:pt x="475225" y="510393"/>
                </a:lnTo>
                <a:lnTo>
                  <a:pt x="450024" y="515614"/>
                </a:lnTo>
                <a:close/>
              </a:path>
              <a:path w="681354" h="681990">
                <a:moveTo>
                  <a:pt x="515389" y="248799"/>
                </a:moveTo>
                <a:lnTo>
                  <a:pt x="461863" y="248799"/>
                </a:lnTo>
                <a:lnTo>
                  <a:pt x="470559" y="246674"/>
                </a:lnTo>
                <a:lnTo>
                  <a:pt x="478146" y="240684"/>
                </a:lnTo>
                <a:lnTo>
                  <a:pt x="483514" y="231407"/>
                </a:lnTo>
                <a:lnTo>
                  <a:pt x="485551" y="219418"/>
                </a:lnTo>
                <a:lnTo>
                  <a:pt x="483514" y="209756"/>
                </a:lnTo>
                <a:lnTo>
                  <a:pt x="478146" y="200046"/>
                </a:lnTo>
                <a:lnTo>
                  <a:pt x="470559" y="192557"/>
                </a:lnTo>
                <a:lnTo>
                  <a:pt x="461863" y="189557"/>
                </a:lnTo>
                <a:lnTo>
                  <a:pt x="503047" y="189557"/>
                </a:lnTo>
                <a:lnTo>
                  <a:pt x="510172" y="199961"/>
                </a:lnTo>
                <a:lnTo>
                  <a:pt x="515389" y="225100"/>
                </a:lnTo>
                <a:lnTo>
                  <a:pt x="515389" y="248799"/>
                </a:lnTo>
                <a:close/>
              </a:path>
              <a:path w="681354" h="681990">
                <a:moveTo>
                  <a:pt x="514114" y="456373"/>
                </a:moveTo>
                <a:lnTo>
                  <a:pt x="337753" y="456373"/>
                </a:lnTo>
                <a:lnTo>
                  <a:pt x="383635" y="446991"/>
                </a:lnTo>
                <a:lnTo>
                  <a:pt x="421304" y="421482"/>
                </a:lnTo>
                <a:lnTo>
                  <a:pt x="446804" y="383797"/>
                </a:lnTo>
                <a:lnTo>
                  <a:pt x="456183" y="337891"/>
                </a:lnTo>
                <a:lnTo>
                  <a:pt x="446804" y="295279"/>
                </a:lnTo>
                <a:lnTo>
                  <a:pt x="421304" y="259283"/>
                </a:lnTo>
                <a:lnTo>
                  <a:pt x="383635" y="234394"/>
                </a:lnTo>
                <a:lnTo>
                  <a:pt x="337753" y="225100"/>
                </a:lnTo>
                <a:lnTo>
                  <a:pt x="433502" y="225100"/>
                </a:lnTo>
                <a:lnTo>
                  <a:pt x="434619" y="231407"/>
                </a:lnTo>
                <a:lnTo>
                  <a:pt x="440606" y="240684"/>
                </a:lnTo>
                <a:lnTo>
                  <a:pt x="449879" y="246674"/>
                </a:lnTo>
                <a:lnTo>
                  <a:pt x="461863" y="248799"/>
                </a:lnTo>
                <a:lnTo>
                  <a:pt x="515389" y="248799"/>
                </a:lnTo>
                <a:lnTo>
                  <a:pt x="515389" y="450210"/>
                </a:lnTo>
                <a:lnTo>
                  <a:pt x="514114" y="456373"/>
                </a:lnTo>
                <a:close/>
              </a:path>
              <a:path w="681354" h="681990">
                <a:moveTo>
                  <a:pt x="337753" y="408986"/>
                </a:moveTo>
                <a:lnTo>
                  <a:pt x="312550" y="403676"/>
                </a:lnTo>
                <a:lnTo>
                  <a:pt x="291743" y="388901"/>
                </a:lnTo>
                <a:lnTo>
                  <a:pt x="277597" y="366395"/>
                </a:lnTo>
                <a:lnTo>
                  <a:pt x="272378" y="337891"/>
                </a:lnTo>
                <a:lnTo>
                  <a:pt x="277597" y="312678"/>
                </a:lnTo>
                <a:lnTo>
                  <a:pt x="291743" y="291865"/>
                </a:lnTo>
                <a:lnTo>
                  <a:pt x="312550" y="277716"/>
                </a:lnTo>
                <a:lnTo>
                  <a:pt x="337753" y="272497"/>
                </a:lnTo>
                <a:lnTo>
                  <a:pt x="366243" y="277716"/>
                </a:lnTo>
                <a:lnTo>
                  <a:pt x="388736" y="291865"/>
                </a:lnTo>
                <a:lnTo>
                  <a:pt x="403501" y="312678"/>
                </a:lnTo>
                <a:lnTo>
                  <a:pt x="408807" y="337891"/>
                </a:lnTo>
                <a:lnTo>
                  <a:pt x="403501" y="366395"/>
                </a:lnTo>
                <a:lnTo>
                  <a:pt x="388736" y="388901"/>
                </a:lnTo>
                <a:lnTo>
                  <a:pt x="366243" y="403676"/>
                </a:lnTo>
                <a:lnTo>
                  <a:pt x="337753" y="40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61484" y="4948207"/>
            <a:ext cx="9907905" cy="1078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235" b="1">
                <a:solidFill>
                  <a:srgbClr val="F7F4F4"/>
                </a:solidFill>
                <a:latin typeface="Cambria"/>
                <a:cs typeface="Cambria"/>
              </a:rPr>
              <a:t>BY</a:t>
            </a:r>
            <a:r>
              <a:rPr dirty="0" sz="6900" spc="-305" b="1">
                <a:solidFill>
                  <a:srgbClr val="F7F4F4"/>
                </a:solidFill>
                <a:latin typeface="Cambria"/>
                <a:cs typeface="Cambria"/>
              </a:rPr>
              <a:t> </a:t>
            </a:r>
            <a:r>
              <a:rPr dirty="0" sz="6900" spc="505" b="1">
                <a:solidFill>
                  <a:srgbClr val="F7F4F4"/>
                </a:solidFill>
                <a:latin typeface="Cambria"/>
                <a:cs typeface="Cambria"/>
              </a:rPr>
              <a:t>ABHISHEK</a:t>
            </a:r>
            <a:r>
              <a:rPr dirty="0" sz="6900" spc="-130" b="1">
                <a:solidFill>
                  <a:srgbClr val="F7F4F4"/>
                </a:solidFill>
                <a:latin typeface="Cambria"/>
                <a:cs typeface="Cambria"/>
              </a:rPr>
              <a:t> </a:t>
            </a:r>
            <a:r>
              <a:rPr dirty="0" sz="6900" spc="310" b="1">
                <a:solidFill>
                  <a:srgbClr val="F7F4F4"/>
                </a:solidFill>
                <a:latin typeface="Cambria"/>
                <a:cs typeface="Cambria"/>
              </a:rPr>
              <a:t>PANDEY</a:t>
            </a:r>
            <a:endParaRPr sz="6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919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31865" cy="3841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-155">
                <a:latin typeface="Verdana"/>
                <a:cs typeface="Verdana"/>
              </a:rPr>
              <a:t>S</a:t>
            </a:r>
            <a:r>
              <a:rPr dirty="0" sz="2450" spc="130">
                <a:latin typeface="Verdana"/>
                <a:cs typeface="Verdana"/>
              </a:rPr>
              <a:t>up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ss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0">
                <a:latin typeface="Verdana"/>
                <a:cs typeface="Verdana"/>
              </a:rPr>
              <a:t>gy  </a:t>
            </a:r>
            <a:r>
              <a:rPr dirty="0" sz="2450" spc="-20">
                <a:latin typeface="Verdana"/>
                <a:cs typeface="Verdana"/>
              </a:rPr>
              <a:t>offers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secure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transparent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way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11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05">
                <a:latin typeface="Verdana"/>
                <a:cs typeface="Verdana"/>
              </a:rPr>
              <a:t>w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566166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445">
                <a:latin typeface="Trebuchet MS"/>
                <a:cs typeface="Trebuchet MS"/>
              </a:rPr>
              <a:t>W</a:t>
            </a:r>
            <a:r>
              <a:rPr dirty="0" sz="4650" spc="135">
                <a:latin typeface="Trebuchet MS"/>
                <a:cs typeface="Trebuchet MS"/>
              </a:rPr>
              <a:t>h</a:t>
            </a:r>
            <a:r>
              <a:rPr dirty="0" sz="4650" spc="-10">
                <a:latin typeface="Trebuchet MS"/>
                <a:cs typeface="Trebuchet MS"/>
              </a:rPr>
              <a:t>a</a:t>
            </a:r>
            <a:r>
              <a:rPr dirty="0" sz="4650" spc="-220">
                <a:latin typeface="Trebuchet MS"/>
                <a:cs typeface="Trebuchet MS"/>
              </a:rPr>
              <a:t>t</a:t>
            </a:r>
            <a:r>
              <a:rPr dirty="0" sz="4650" spc="-365">
                <a:latin typeface="Trebuchet MS"/>
                <a:cs typeface="Trebuchet MS"/>
              </a:rPr>
              <a:t> </a:t>
            </a:r>
            <a:r>
              <a:rPr dirty="0" sz="4650" spc="145">
                <a:latin typeface="Trebuchet MS"/>
                <a:cs typeface="Trebuchet MS"/>
              </a:rPr>
              <a:t>i</a:t>
            </a:r>
            <a:r>
              <a:rPr dirty="0" sz="4650" spc="190">
                <a:latin typeface="Trebuchet MS"/>
                <a:cs typeface="Trebuchet MS"/>
              </a:rPr>
              <a:t>s</a:t>
            </a:r>
            <a:r>
              <a:rPr dirty="0" sz="4650" spc="-365">
                <a:latin typeface="Trebuchet MS"/>
                <a:cs typeface="Trebuchet MS"/>
              </a:rPr>
              <a:t> </a:t>
            </a:r>
            <a:r>
              <a:rPr dirty="0" sz="4650" spc="475">
                <a:latin typeface="Trebuchet MS"/>
                <a:cs typeface="Trebuchet MS"/>
              </a:rPr>
              <a:t>B</a:t>
            </a:r>
            <a:r>
              <a:rPr dirty="0" sz="4650" spc="100">
                <a:latin typeface="Trebuchet MS"/>
                <a:cs typeface="Trebuchet MS"/>
              </a:rPr>
              <a:t>l</a:t>
            </a:r>
            <a:r>
              <a:rPr dirty="0" sz="4650" spc="45">
                <a:latin typeface="Trebuchet MS"/>
                <a:cs typeface="Trebuchet MS"/>
              </a:rPr>
              <a:t>o</a:t>
            </a:r>
            <a:r>
              <a:rPr dirty="0" sz="4650" spc="-45">
                <a:latin typeface="Trebuchet MS"/>
                <a:cs typeface="Trebuchet MS"/>
              </a:rPr>
              <a:t>c</a:t>
            </a:r>
            <a:r>
              <a:rPr dirty="0" sz="4650" spc="185">
                <a:latin typeface="Trebuchet MS"/>
                <a:cs typeface="Trebuchet MS"/>
              </a:rPr>
              <a:t>k</a:t>
            </a:r>
            <a:r>
              <a:rPr dirty="0" sz="4650" spc="-45">
                <a:latin typeface="Trebuchet MS"/>
                <a:cs typeface="Trebuchet MS"/>
              </a:rPr>
              <a:t>c</a:t>
            </a:r>
            <a:r>
              <a:rPr dirty="0" sz="4650" spc="135">
                <a:latin typeface="Trebuchet MS"/>
                <a:cs typeface="Trebuchet MS"/>
              </a:rPr>
              <a:t>h</a:t>
            </a:r>
            <a:r>
              <a:rPr dirty="0" sz="4650" spc="-10">
                <a:latin typeface="Trebuchet MS"/>
                <a:cs typeface="Trebuchet MS"/>
              </a:rPr>
              <a:t>a</a:t>
            </a:r>
            <a:r>
              <a:rPr dirty="0" sz="4650" spc="145">
                <a:latin typeface="Trebuchet MS"/>
                <a:cs typeface="Trebuchet MS"/>
              </a:rPr>
              <a:t>i</a:t>
            </a:r>
            <a:r>
              <a:rPr dirty="0" sz="4650" spc="55">
                <a:latin typeface="Trebuchet MS"/>
                <a:cs typeface="Trebuchet MS"/>
              </a:rPr>
              <a:t>n</a:t>
            </a:r>
            <a:r>
              <a:rPr dirty="0" sz="4650" spc="470">
                <a:latin typeface="Trebuchet MS"/>
                <a:cs typeface="Trebuchet MS"/>
              </a:rPr>
              <a:t>?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58255" cy="4425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25" b="1">
                <a:latin typeface="Verdana"/>
                <a:cs typeface="Verdana"/>
              </a:rPr>
              <a:t>B</a:t>
            </a:r>
            <a:r>
              <a:rPr dirty="0" sz="2450" spc="-95" b="1">
                <a:latin typeface="Verdana"/>
                <a:cs typeface="Verdana"/>
              </a:rPr>
              <a:t>l</a:t>
            </a:r>
            <a:r>
              <a:rPr dirty="0" sz="2450" spc="-65" b="1">
                <a:latin typeface="Verdana"/>
                <a:cs typeface="Verdana"/>
              </a:rPr>
              <a:t>o</a:t>
            </a:r>
            <a:r>
              <a:rPr dirty="0" sz="2450" spc="10" b="1">
                <a:latin typeface="Verdana"/>
                <a:cs typeface="Verdana"/>
              </a:rPr>
              <a:t>c</a:t>
            </a:r>
            <a:r>
              <a:rPr dirty="0" sz="2450" spc="-75" b="1">
                <a:latin typeface="Verdana"/>
                <a:cs typeface="Verdana"/>
              </a:rPr>
              <a:t>k</a:t>
            </a:r>
            <a:r>
              <a:rPr dirty="0" sz="2450" spc="10" b="1">
                <a:latin typeface="Verdana"/>
                <a:cs typeface="Verdana"/>
              </a:rPr>
              <a:t>c</a:t>
            </a:r>
            <a:r>
              <a:rPr dirty="0" sz="2450" spc="-40" b="1">
                <a:latin typeface="Verdana"/>
                <a:cs typeface="Verdana"/>
              </a:rPr>
              <a:t>h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spc="-190" b="1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9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20">
                <a:latin typeface="Verdana"/>
                <a:cs typeface="Verdana"/>
              </a:rPr>
              <a:t>transparent </a:t>
            </a:r>
            <a:r>
              <a:rPr dirty="0" sz="2450" spc="-10">
                <a:latin typeface="Verdana"/>
                <a:cs typeface="Verdana"/>
              </a:rPr>
              <a:t>transactions. </a:t>
            </a:r>
            <a:r>
              <a:rPr dirty="0" sz="2450" spc="75">
                <a:latin typeface="Verdana"/>
                <a:cs typeface="Verdana"/>
              </a:rPr>
              <a:t>Each </a:t>
            </a:r>
            <a:r>
              <a:rPr dirty="0" sz="2450" spc="65">
                <a:latin typeface="Verdana"/>
                <a:cs typeface="Verdana"/>
              </a:rPr>
              <a:t>block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70">
                <a:latin typeface="Verdana"/>
                <a:cs typeface="Verdana"/>
              </a:rPr>
              <a:t>g</a:t>
            </a:r>
            <a:r>
              <a:rPr dirty="0" sz="2450" spc="2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85">
                <a:latin typeface="Verdana"/>
                <a:cs typeface="Verdana"/>
              </a:rPr>
              <a:t>h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">
                <a:latin typeface="Verdana"/>
                <a:cs typeface="Verdana"/>
              </a:rPr>
              <a:t>k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 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0">
                <a:latin typeface="Verdana"/>
                <a:cs typeface="Verdana"/>
              </a:rPr>
              <a:t>information.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53191" y="1675168"/>
            <a:ext cx="6014720" cy="579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64135">
              <a:lnSpc>
                <a:spcPct val="100499"/>
              </a:lnSpc>
              <a:spcBef>
                <a:spcPts val="110"/>
              </a:spcBef>
            </a:pPr>
            <a:r>
              <a:rPr dirty="0" sz="2300" spc="20" b="1">
                <a:latin typeface="Cambria"/>
                <a:cs typeface="Cambria"/>
              </a:rPr>
              <a:t>The</a:t>
            </a:r>
            <a:r>
              <a:rPr dirty="0" sz="2300" spc="25" b="1">
                <a:latin typeface="Cambria"/>
                <a:cs typeface="Cambria"/>
              </a:rPr>
              <a:t> </a:t>
            </a:r>
            <a:r>
              <a:rPr dirty="0" sz="2300" b="1">
                <a:latin typeface="Cambria"/>
                <a:cs typeface="Cambria"/>
              </a:rPr>
              <a:t>Problem</a:t>
            </a:r>
            <a:r>
              <a:rPr dirty="0" sz="2300" spc="-30" b="1">
                <a:latin typeface="Cambria"/>
                <a:cs typeface="Cambria"/>
              </a:rPr>
              <a:t> </a:t>
            </a:r>
            <a:r>
              <a:rPr dirty="0" sz="2300" spc="5" b="1">
                <a:latin typeface="Cambria"/>
                <a:cs typeface="Cambria"/>
              </a:rPr>
              <a:t>with</a:t>
            </a:r>
            <a:r>
              <a:rPr dirty="0" sz="2300" spc="-25" b="1">
                <a:latin typeface="Cambria"/>
                <a:cs typeface="Cambria"/>
              </a:rPr>
              <a:t> </a:t>
            </a:r>
            <a:r>
              <a:rPr dirty="0" sz="2300" spc="10" b="1">
                <a:latin typeface="Cambria"/>
                <a:cs typeface="Cambria"/>
              </a:rPr>
              <a:t>Traditional</a:t>
            </a:r>
            <a:r>
              <a:rPr dirty="0" sz="2300" spc="30" b="1">
                <a:latin typeface="Cambria"/>
                <a:cs typeface="Cambria"/>
              </a:rPr>
              <a:t> </a:t>
            </a:r>
            <a:r>
              <a:rPr dirty="0" sz="2300" spc="40" b="1">
                <a:latin typeface="Cambria"/>
                <a:cs typeface="Cambria"/>
              </a:rPr>
              <a:t>Supply</a:t>
            </a:r>
            <a:r>
              <a:rPr dirty="0" sz="2300" spc="-35" b="1">
                <a:latin typeface="Cambria"/>
                <a:cs typeface="Cambria"/>
              </a:rPr>
              <a:t> </a:t>
            </a:r>
            <a:r>
              <a:rPr dirty="0" sz="2300" spc="75" b="1">
                <a:latin typeface="Cambria"/>
                <a:cs typeface="Cambria"/>
              </a:rPr>
              <a:t>Chain </a:t>
            </a:r>
            <a:r>
              <a:rPr dirty="0" sz="2300" spc="-495" b="1">
                <a:latin typeface="Cambria"/>
                <a:cs typeface="Cambria"/>
              </a:rPr>
              <a:t> </a:t>
            </a:r>
            <a:r>
              <a:rPr dirty="0" sz="2300" spc="5" b="1">
                <a:latin typeface="Cambria"/>
                <a:cs typeface="Cambria"/>
              </a:rPr>
              <a:t>Traceability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mbria"/>
              <a:cs typeface="Cambria"/>
            </a:endParaRPr>
          </a:p>
          <a:p>
            <a:pPr marL="12700" marR="5080">
              <a:lnSpc>
                <a:spcPct val="102000"/>
              </a:lnSpc>
            </a:pPr>
            <a:r>
              <a:rPr dirty="0" sz="2450" spc="-12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30">
                <a:latin typeface="Verdana"/>
                <a:cs typeface="Verdana"/>
              </a:rPr>
              <a:t>up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80">
                <a:latin typeface="Verdana"/>
                <a:cs typeface="Verdana"/>
              </a:rPr>
              <a:t>methods </a:t>
            </a:r>
            <a:r>
              <a:rPr dirty="0" sz="2450" spc="-25">
                <a:latin typeface="Verdana"/>
                <a:cs typeface="Verdana"/>
              </a:rPr>
              <a:t>are </a:t>
            </a:r>
            <a:r>
              <a:rPr dirty="0" sz="2450" spc="35">
                <a:latin typeface="Verdana"/>
                <a:cs typeface="Verdana"/>
              </a:rPr>
              <a:t>often </a:t>
            </a:r>
            <a:r>
              <a:rPr dirty="0" sz="2450" spc="25">
                <a:latin typeface="Verdana"/>
                <a:cs typeface="Verdana"/>
              </a:rPr>
              <a:t>paper-based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90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30">
                <a:latin typeface="Verdana"/>
                <a:cs typeface="Verdana"/>
              </a:rPr>
              <a:t>up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50">
                <a:latin typeface="Verdana"/>
                <a:cs typeface="Verdana"/>
              </a:rPr>
              <a:t>ul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25">
                <a:latin typeface="Verdana"/>
                <a:cs typeface="Verdana"/>
              </a:rPr>
              <a:t>their </a:t>
            </a:r>
            <a:r>
              <a:rPr dirty="0" sz="2450" spc="-15">
                <a:latin typeface="Verdana"/>
                <a:cs typeface="Verdana"/>
              </a:rPr>
              <a:t>origin, </a:t>
            </a:r>
            <a:r>
              <a:rPr dirty="0" sz="2450" spc="85">
                <a:latin typeface="Verdana"/>
                <a:cs typeface="Verdana"/>
              </a:rPr>
              <a:t>making </a:t>
            </a:r>
            <a:r>
              <a:rPr dirty="0" sz="2450" spc="15">
                <a:latin typeface="Verdana"/>
                <a:cs typeface="Verdana"/>
              </a:rPr>
              <a:t>it </a:t>
            </a:r>
            <a:r>
              <a:rPr dirty="0" sz="2450" spc="70">
                <a:latin typeface="Verdana"/>
                <a:cs typeface="Verdana"/>
              </a:rPr>
              <a:t>challenging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">
                <a:latin typeface="Verdana"/>
                <a:cs typeface="Verdana"/>
              </a:rPr>
              <a:t>f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83820">
              <a:lnSpc>
                <a:spcPct val="102000"/>
              </a:lnSpc>
              <a:spcBef>
                <a:spcPts val="75"/>
              </a:spcBef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25">
                <a:latin typeface="Verdana"/>
                <a:cs typeface="Verdana"/>
              </a:rPr>
              <a:t>k  </a:t>
            </a:r>
            <a:r>
              <a:rPr dirty="0" sz="2450" spc="10">
                <a:latin typeface="Verdana"/>
                <a:cs typeface="Verdana"/>
              </a:rPr>
              <a:t>products.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33301" y="2129135"/>
            <a:ext cx="6342380" cy="5548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145" marR="535305">
              <a:lnSpc>
                <a:spcPts val="2850"/>
              </a:lnSpc>
              <a:spcBef>
                <a:spcPts val="219"/>
              </a:spcBef>
            </a:pPr>
            <a:r>
              <a:rPr dirty="0" sz="2400" spc="60" b="1">
                <a:latin typeface="Cambria"/>
                <a:cs typeface="Cambria"/>
              </a:rPr>
              <a:t>How</a:t>
            </a:r>
            <a:r>
              <a:rPr dirty="0" sz="2400" spc="-75" b="1">
                <a:latin typeface="Cambria"/>
                <a:cs typeface="Cambria"/>
              </a:rPr>
              <a:t> </a:t>
            </a:r>
            <a:r>
              <a:rPr dirty="0" sz="2400" spc="40" b="1">
                <a:latin typeface="Cambria"/>
                <a:cs typeface="Cambria"/>
              </a:rPr>
              <a:t>Blockchain</a:t>
            </a:r>
            <a:r>
              <a:rPr dirty="0" sz="2400" spc="5" b="1">
                <a:latin typeface="Cambria"/>
                <a:cs typeface="Cambria"/>
              </a:rPr>
              <a:t> </a:t>
            </a:r>
            <a:r>
              <a:rPr dirty="0" sz="2400" spc="45" b="1">
                <a:latin typeface="Cambria"/>
                <a:cs typeface="Cambria"/>
              </a:rPr>
              <a:t>Enhances</a:t>
            </a:r>
            <a:r>
              <a:rPr dirty="0" sz="2400" spc="5" b="1">
                <a:latin typeface="Cambria"/>
                <a:cs typeface="Cambria"/>
              </a:rPr>
              <a:t> </a:t>
            </a:r>
            <a:r>
              <a:rPr dirty="0" sz="2400" spc="65" b="1">
                <a:latin typeface="Cambria"/>
                <a:cs typeface="Cambria"/>
              </a:rPr>
              <a:t>Supply</a:t>
            </a:r>
            <a:r>
              <a:rPr dirty="0" sz="2400" spc="-70" b="1">
                <a:latin typeface="Cambria"/>
                <a:cs typeface="Cambria"/>
              </a:rPr>
              <a:t> </a:t>
            </a:r>
            <a:r>
              <a:rPr dirty="0" sz="2400" spc="95" b="1">
                <a:latin typeface="Cambria"/>
                <a:cs typeface="Cambria"/>
              </a:rPr>
              <a:t>Chain </a:t>
            </a:r>
            <a:r>
              <a:rPr dirty="0" sz="2400" spc="-515" b="1">
                <a:latin typeface="Cambria"/>
                <a:cs typeface="Cambria"/>
              </a:rPr>
              <a:t> </a:t>
            </a:r>
            <a:r>
              <a:rPr dirty="0" sz="2400" spc="20" b="1">
                <a:latin typeface="Cambria"/>
                <a:cs typeface="Cambria"/>
              </a:rPr>
              <a:t>Traceability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mbria"/>
              <a:cs typeface="Cambria"/>
            </a:endParaRPr>
          </a:p>
          <a:p>
            <a:pPr marL="12700" marR="5080">
              <a:lnSpc>
                <a:spcPct val="117900"/>
              </a:lnSpc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25">
                <a:latin typeface="Verdana"/>
                <a:cs typeface="Verdana"/>
              </a:rPr>
              <a:t>creation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20">
                <a:latin typeface="Verdana"/>
                <a:cs typeface="Verdana"/>
              </a:rPr>
              <a:t>secure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0">
                <a:latin typeface="Verdana"/>
                <a:cs typeface="Verdana"/>
              </a:rPr>
              <a:t>transparent 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0">
                <a:latin typeface="Verdana"/>
                <a:cs typeface="Verdana"/>
              </a:rPr>
              <a:t>ensures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that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everyone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has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access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k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mm</a:t>
            </a:r>
            <a:r>
              <a:rPr dirty="0" sz="2450" spc="75">
                <a:latin typeface="Verdana"/>
                <a:cs typeface="Verdana"/>
              </a:rPr>
              <a:t>ut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5">
                <a:latin typeface="Verdana"/>
                <a:cs typeface="Verdana"/>
              </a:rPr>
              <a:t>s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">
                <a:latin typeface="Verdana"/>
                <a:cs typeface="Verdana"/>
              </a:rPr>
              <a:t>k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">
                <a:latin typeface="Verdana"/>
                <a:cs typeface="Verdana"/>
              </a:rPr>
              <a:t>f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895" y="1610369"/>
            <a:ext cx="6179185" cy="6138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2300" spc="60" b="1">
                <a:latin typeface="Times New Roman"/>
                <a:cs typeface="Times New Roman"/>
              </a:rPr>
              <a:t>Real-World</a:t>
            </a:r>
            <a:r>
              <a:rPr dirty="0" sz="2300" spc="-130" b="1">
                <a:latin typeface="Times New Roman"/>
                <a:cs typeface="Times New Roman"/>
              </a:rPr>
              <a:t> </a:t>
            </a:r>
            <a:r>
              <a:rPr dirty="0" sz="2300" spc="90" b="1">
                <a:latin typeface="Times New Roman"/>
                <a:cs typeface="Times New Roman"/>
              </a:rPr>
              <a:t>Applications</a:t>
            </a:r>
            <a:r>
              <a:rPr dirty="0" sz="2300" spc="-35" b="1">
                <a:latin typeface="Times New Roman"/>
                <a:cs typeface="Times New Roman"/>
              </a:rPr>
              <a:t> </a:t>
            </a:r>
            <a:r>
              <a:rPr dirty="0" sz="2300" spc="105" b="1">
                <a:latin typeface="Times New Roman"/>
                <a:cs typeface="Times New Roman"/>
              </a:rPr>
              <a:t>of</a:t>
            </a:r>
            <a:r>
              <a:rPr dirty="0" sz="2300" spc="-35" b="1">
                <a:latin typeface="Times New Roman"/>
                <a:cs typeface="Times New Roman"/>
              </a:rPr>
              <a:t> </a:t>
            </a:r>
            <a:r>
              <a:rPr dirty="0" sz="2300" spc="95" b="1">
                <a:latin typeface="Times New Roman"/>
                <a:cs typeface="Times New Roman"/>
              </a:rPr>
              <a:t>Blockchain</a:t>
            </a:r>
            <a:r>
              <a:rPr dirty="0" sz="2300" spc="-35" b="1">
                <a:latin typeface="Times New Roman"/>
                <a:cs typeface="Times New Roman"/>
              </a:rPr>
              <a:t> </a:t>
            </a:r>
            <a:r>
              <a:rPr dirty="0" sz="2300" spc="120" b="1">
                <a:latin typeface="Times New Roman"/>
                <a:cs typeface="Times New Roman"/>
              </a:rPr>
              <a:t>in</a:t>
            </a:r>
            <a:endParaRPr sz="2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2300" spc="95" b="1">
                <a:latin typeface="Times New Roman"/>
                <a:cs typeface="Times New Roman"/>
              </a:rPr>
              <a:t>Supply</a:t>
            </a:r>
            <a:r>
              <a:rPr dirty="0" sz="2300" spc="-125" b="1">
                <a:latin typeface="Times New Roman"/>
                <a:cs typeface="Times New Roman"/>
              </a:rPr>
              <a:t> </a:t>
            </a:r>
            <a:r>
              <a:rPr dirty="0" sz="2300" spc="80" b="1">
                <a:latin typeface="Times New Roman"/>
                <a:cs typeface="Times New Roman"/>
              </a:rPr>
              <a:t>Chain</a:t>
            </a:r>
            <a:r>
              <a:rPr dirty="0" sz="2300" spc="-110" b="1">
                <a:latin typeface="Times New Roman"/>
                <a:cs typeface="Times New Roman"/>
              </a:rPr>
              <a:t> </a:t>
            </a:r>
            <a:r>
              <a:rPr dirty="0" sz="2300" spc="75" b="1">
                <a:latin typeface="Times New Roman"/>
                <a:cs typeface="Times New Roman"/>
              </a:rPr>
              <a:t>Traceability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algn="r" marL="156845" marR="5080" indent="-144780">
              <a:lnSpc>
                <a:spcPct val="117900"/>
              </a:lnSpc>
              <a:spcBef>
                <a:spcPts val="5"/>
              </a:spcBef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55">
                <a:latin typeface="Verdana"/>
                <a:cs typeface="Verdana"/>
              </a:rPr>
              <a:t>used in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-45">
                <a:latin typeface="Verdana"/>
                <a:cs typeface="Verdana"/>
              </a:rPr>
              <a:t>variety </a:t>
            </a:r>
            <a:r>
              <a:rPr dirty="0" sz="2450" spc="20">
                <a:latin typeface="Verdana"/>
                <a:cs typeface="Verdana"/>
              </a:rPr>
              <a:t>of industries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30">
                <a:latin typeface="Verdana"/>
                <a:cs typeface="Verdana"/>
              </a:rPr>
              <a:t>up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5">
                <a:latin typeface="Verdana"/>
                <a:cs typeface="Verdana"/>
              </a:rPr>
              <a:t>x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295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25">
                <a:latin typeface="Verdana"/>
                <a:cs typeface="Verdana"/>
              </a:rPr>
              <a:t>k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5">
                <a:latin typeface="Verdana"/>
                <a:cs typeface="Verdana"/>
              </a:rPr>
              <a:t>gin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2202" y="2112651"/>
            <a:ext cx="5608955" cy="49403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96900">
              <a:lnSpc>
                <a:spcPts val="2630"/>
              </a:lnSpc>
              <a:spcBef>
                <a:spcPts val="195"/>
              </a:spcBef>
            </a:pPr>
            <a:r>
              <a:rPr dirty="0" sz="2200" spc="110" b="1">
                <a:solidFill>
                  <a:srgbClr val="FFFFFF"/>
                </a:solidFill>
                <a:latin typeface="Times New Roman"/>
                <a:cs typeface="Times New Roman"/>
              </a:rPr>
              <a:t>Beneﬁts</a:t>
            </a:r>
            <a:r>
              <a:rPr dirty="0" sz="2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9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imes New Roman"/>
                <a:cs typeface="Times New Roman"/>
              </a:rPr>
              <a:t>Blockchain</a:t>
            </a:r>
            <a:r>
              <a:rPr dirty="0" sz="2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1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dirty="0" sz="22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Times New Roman"/>
                <a:cs typeface="Times New Roman"/>
              </a:rPr>
              <a:t>Chain </a:t>
            </a:r>
            <a:r>
              <a:rPr dirty="0" sz="2200" spc="-5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imes New Roman"/>
                <a:cs typeface="Times New Roman"/>
              </a:rPr>
              <a:t>Traceability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258445">
              <a:lnSpc>
                <a:spcPct val="102000"/>
              </a:lnSpc>
            </a:pPr>
            <a:r>
              <a:rPr dirty="0" sz="2450" spc="1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gy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5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95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5"/>
              </a:spcBef>
            </a:pP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uild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50">
              <a:latin typeface="Verdana"/>
              <a:cs typeface="Verdana"/>
            </a:endParaRPr>
          </a:p>
          <a:p>
            <a:pPr marL="12700" marR="55880">
              <a:lnSpc>
                <a:spcPct val="102000"/>
              </a:lnSpc>
              <a:spcBef>
                <a:spcPts val="75"/>
              </a:spcBef>
            </a:pP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3510279" marR="631825" indent="-2907665">
              <a:lnSpc>
                <a:spcPct val="100000"/>
              </a:lnSpc>
            </a:pPr>
            <a:r>
              <a:rPr dirty="0" sz="2250" spc="15" b="1">
                <a:solidFill>
                  <a:srgbClr val="FFFFFF"/>
                </a:solidFill>
                <a:latin typeface="Cambria"/>
                <a:cs typeface="Cambria"/>
              </a:rPr>
              <a:t>Challenges</a:t>
            </a:r>
            <a:r>
              <a:rPr dirty="0" sz="225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20" b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25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b="1">
                <a:solidFill>
                  <a:srgbClr val="FFFFFF"/>
                </a:solidFill>
                <a:latin typeface="Cambria"/>
                <a:cs typeface="Cambria"/>
              </a:rPr>
              <a:t>Implementing</a:t>
            </a:r>
            <a:r>
              <a:rPr dirty="0" sz="225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5" b="1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225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10" b="1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225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25" b="1">
                <a:solidFill>
                  <a:srgbClr val="FFFFFF"/>
                </a:solidFill>
                <a:latin typeface="Cambria"/>
                <a:cs typeface="Cambria"/>
              </a:rPr>
              <a:t>Supply</a:t>
            </a:r>
            <a:r>
              <a:rPr dirty="0" sz="2250" spc="-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60" b="1">
                <a:solidFill>
                  <a:srgbClr val="FFFFFF"/>
                </a:solidFill>
                <a:latin typeface="Cambria"/>
                <a:cs typeface="Cambria"/>
              </a:rPr>
              <a:t>Chain </a:t>
            </a:r>
            <a:r>
              <a:rPr dirty="0" sz="2250" spc="-48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50" spc="-5" b="1">
                <a:solidFill>
                  <a:srgbClr val="FFFFFF"/>
                </a:solidFill>
                <a:latin typeface="Cambria"/>
                <a:cs typeface="Cambria"/>
              </a:rPr>
              <a:t>Traceability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712" y="3393156"/>
            <a:ext cx="7776209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5"/>
              </a:spcBef>
            </a:pPr>
            <a:r>
              <a:rPr dirty="0" sz="2450" spc="325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ma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30">
                <a:latin typeface="Verdana"/>
                <a:cs typeface="Verdana"/>
              </a:rPr>
              <a:t>up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5">
                <a:latin typeface="Verdana"/>
                <a:cs typeface="Verdana"/>
              </a:rPr>
              <a:t>also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challenges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implementing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technology.</a:t>
            </a:r>
            <a:endParaRPr sz="2450">
              <a:latin typeface="Verdana"/>
              <a:cs typeface="Verdana"/>
            </a:endParaRPr>
          </a:p>
          <a:p>
            <a:pPr algn="ctr" marL="20955" marR="13335" indent="-635">
              <a:lnSpc>
                <a:spcPct val="117900"/>
              </a:lnSpc>
              <a:spcBef>
                <a:spcPts val="60"/>
              </a:spcBef>
            </a:pPr>
            <a:r>
              <a:rPr dirty="0" sz="2450" spc="5">
                <a:latin typeface="Verdana"/>
                <a:cs typeface="Verdana"/>
              </a:rPr>
              <a:t>These </a:t>
            </a:r>
            <a:r>
              <a:rPr dirty="0" sz="2450" spc="45">
                <a:latin typeface="Verdana"/>
                <a:cs typeface="Verdana"/>
              </a:rPr>
              <a:t>challenges </a:t>
            </a:r>
            <a:r>
              <a:rPr dirty="0" sz="2450" spc="70">
                <a:latin typeface="Verdana"/>
                <a:cs typeface="Verdana"/>
              </a:rPr>
              <a:t>include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85">
                <a:latin typeface="Verdana"/>
                <a:cs typeface="Verdana"/>
              </a:rPr>
              <a:t>need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5">
                <a:latin typeface="Verdana"/>
                <a:cs typeface="Verdana"/>
              </a:rPr>
              <a:t>parties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supply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chain.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However,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with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proper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planning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collaboration,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these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challenges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33301" y="2129135"/>
            <a:ext cx="6182360" cy="568769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145" marR="236220">
              <a:lnSpc>
                <a:spcPts val="2850"/>
              </a:lnSpc>
              <a:spcBef>
                <a:spcPts val="219"/>
              </a:spcBef>
            </a:pPr>
            <a:r>
              <a:rPr dirty="0" sz="2400" spc="70" b="1">
                <a:latin typeface="Cambria"/>
                <a:cs typeface="Cambria"/>
              </a:rPr>
              <a:t>Case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55" b="1">
                <a:latin typeface="Cambria"/>
                <a:cs typeface="Cambria"/>
              </a:rPr>
              <a:t>Study:</a:t>
            </a:r>
            <a:r>
              <a:rPr dirty="0" sz="2400" spc="5" b="1">
                <a:latin typeface="Cambria"/>
                <a:cs typeface="Cambria"/>
              </a:rPr>
              <a:t> </a:t>
            </a:r>
            <a:r>
              <a:rPr dirty="0" sz="2400" spc="45" b="1">
                <a:latin typeface="Cambria"/>
                <a:cs typeface="Cambria"/>
              </a:rPr>
              <a:t>Maersk</a:t>
            </a:r>
            <a:r>
              <a:rPr dirty="0" sz="2400" spc="5" b="1">
                <a:latin typeface="Cambria"/>
                <a:cs typeface="Cambria"/>
              </a:rPr>
              <a:t> </a:t>
            </a:r>
            <a:r>
              <a:rPr dirty="0" sz="2400" spc="20" b="1">
                <a:latin typeface="Cambria"/>
                <a:cs typeface="Cambria"/>
              </a:rPr>
              <a:t>and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85" b="1">
                <a:latin typeface="Cambria"/>
                <a:cs typeface="Cambria"/>
              </a:rPr>
              <a:t>IBM's</a:t>
            </a:r>
            <a:r>
              <a:rPr dirty="0" sz="2400" spc="-50" b="1">
                <a:latin typeface="Cambria"/>
                <a:cs typeface="Cambria"/>
              </a:rPr>
              <a:t> </a:t>
            </a:r>
            <a:r>
              <a:rPr dirty="0" sz="2400" spc="30" b="1">
                <a:latin typeface="Cambria"/>
                <a:cs typeface="Cambria"/>
              </a:rPr>
              <a:t>TradeLens </a:t>
            </a:r>
            <a:r>
              <a:rPr dirty="0" sz="2400" spc="-515" b="1">
                <a:latin typeface="Cambria"/>
                <a:cs typeface="Cambria"/>
              </a:rPr>
              <a:t> </a:t>
            </a:r>
            <a:r>
              <a:rPr dirty="0" sz="2400" spc="35" b="1">
                <a:latin typeface="Cambria"/>
                <a:cs typeface="Cambria"/>
              </a:rPr>
              <a:t>Platform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mbria"/>
              <a:cs typeface="Cambria"/>
            </a:endParaRPr>
          </a:p>
          <a:p>
            <a:pPr marL="12700" marR="5080">
              <a:lnSpc>
                <a:spcPct val="117900"/>
              </a:lnSpc>
            </a:pPr>
            <a:r>
              <a:rPr dirty="0" sz="2300" spc="280">
                <a:latin typeface="Verdana"/>
                <a:cs typeface="Verdana"/>
              </a:rPr>
              <a:t>M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0">
                <a:latin typeface="Verdana"/>
                <a:cs typeface="Verdana"/>
              </a:rPr>
              <a:t>r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k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270">
                <a:latin typeface="Verdana"/>
                <a:cs typeface="Verdana"/>
              </a:rPr>
              <a:t>I</a:t>
            </a:r>
            <a:r>
              <a:rPr dirty="0" sz="2300" spc="175">
                <a:latin typeface="Verdana"/>
                <a:cs typeface="Verdana"/>
              </a:rPr>
              <a:t>B</a:t>
            </a:r>
            <a:r>
              <a:rPr dirty="0" sz="2300" spc="280">
                <a:latin typeface="Verdana"/>
                <a:cs typeface="Verdana"/>
              </a:rPr>
              <a:t>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5">
                <a:latin typeface="Verdana"/>
                <a:cs typeface="Verdana"/>
              </a:rPr>
              <a:t>e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  </a:t>
            </a:r>
            <a:r>
              <a:rPr dirty="0" sz="2300" spc="40">
                <a:latin typeface="Verdana"/>
                <a:cs typeface="Verdana"/>
              </a:rPr>
              <a:t>blockchain-based platform called </a:t>
            </a:r>
            <a:r>
              <a:rPr dirty="0" sz="2300" spc="45">
                <a:latin typeface="Verdana"/>
                <a:cs typeface="Verdana"/>
              </a:rPr>
              <a:t> </a:t>
            </a:r>
            <a:r>
              <a:rPr dirty="0" sz="2300" spc="-120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65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nh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140">
                <a:latin typeface="Verdana"/>
                <a:cs typeface="Verdana"/>
              </a:rPr>
              <a:t>pp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105">
                <a:latin typeface="Verdana"/>
                <a:cs typeface="Verdana"/>
              </a:rPr>
              <a:t>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80">
                <a:latin typeface="Verdana"/>
                <a:cs typeface="Verdana"/>
              </a:rPr>
              <a:t>n 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-5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ili</a:t>
            </a:r>
            <a:r>
              <a:rPr dirty="0" sz="2300" spc="10">
                <a:latin typeface="Verdana"/>
                <a:cs typeface="Verdana"/>
              </a:rPr>
              <a:t>t</a:t>
            </a:r>
            <a:r>
              <a:rPr dirty="0" sz="2300" spc="-105">
                <a:latin typeface="Verdana"/>
                <a:cs typeface="Verdana"/>
              </a:rPr>
              <a:t>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40">
                <a:latin typeface="Verdana"/>
                <a:cs typeface="Verdana"/>
              </a:rPr>
              <a:t>pp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">
                <a:latin typeface="Verdana"/>
                <a:cs typeface="Verdana"/>
              </a:rPr>
              <a:t>r</a:t>
            </a:r>
            <a:r>
              <a:rPr dirty="0" sz="2300" spc="-185">
                <a:latin typeface="Verdana"/>
                <a:cs typeface="Verdana"/>
              </a:rPr>
              <a:t>y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50">
                <a:latin typeface="Verdana"/>
                <a:cs typeface="Verdana"/>
              </a:rPr>
              <a:t>s  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ll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145">
                <a:latin typeface="Verdana"/>
                <a:cs typeface="Verdana"/>
              </a:rPr>
              <a:t>w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50">
                <a:latin typeface="Verdana"/>
                <a:cs typeface="Verdana"/>
              </a:rPr>
              <a:t>r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00">
                <a:latin typeface="Verdana"/>
                <a:cs typeface="Verdana"/>
              </a:rPr>
              <a:t>d 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13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15">
                <a:latin typeface="Verdana"/>
                <a:cs typeface="Verdana"/>
              </a:rPr>
              <a:t>k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40">
                <a:latin typeface="Verdana"/>
                <a:cs typeface="Verdana"/>
              </a:rPr>
              <a:t>pp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10">
                <a:latin typeface="Verdana"/>
                <a:cs typeface="Verdana"/>
              </a:rPr>
              <a:t>g  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0">
                <a:latin typeface="Verdana"/>
                <a:cs typeface="Verdana"/>
              </a:rPr>
              <a:t>r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f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340">
                <a:latin typeface="Verdana"/>
                <a:cs typeface="Verdana"/>
              </a:rPr>
              <a:t>, 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k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60">
                <a:latin typeface="Verdana"/>
                <a:cs typeface="Verdana"/>
              </a:rPr>
              <a:t>r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20">
                <a:latin typeface="Verdana"/>
                <a:cs typeface="Verdana"/>
              </a:rPr>
              <a:t>y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-120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65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-15">
                <a:latin typeface="Verdana"/>
                <a:cs typeface="Verdana"/>
              </a:rPr>
              <a:t>k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5">
                <a:latin typeface="Verdana"/>
                <a:cs typeface="Verdana"/>
              </a:rPr>
              <a:t>e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50">
                <a:latin typeface="Verdana"/>
                <a:cs typeface="Verdana"/>
              </a:rPr>
              <a:t>z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35">
                <a:latin typeface="Verdana"/>
                <a:cs typeface="Verdana"/>
              </a:rPr>
              <a:t>supply</a:t>
            </a:r>
            <a:r>
              <a:rPr dirty="0" sz="2300" spc="-204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chain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traceability.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2023-10-06T18:26:03Z</dcterms:created>
  <dcterms:modified xsi:type="dcterms:W3CDTF">2023-10-06T18:26:03Z</dcterms:modified>
</cp:coreProperties>
</file>