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3" r:id="rId7"/>
    <p:sldId id="269" r:id="rId8"/>
    <p:sldId id="270" r:id="rId9"/>
    <p:sldId id="271" r:id="rId10"/>
    <p:sldId id="272" r:id="rId11"/>
    <p:sldId id="273" r:id="rId12"/>
    <p:sldId id="274" r:id="rId13"/>
    <p:sldId id="283" r:id="rId14"/>
    <p:sldId id="275" r:id="rId15"/>
    <p:sldId id="276" r:id="rId16"/>
    <p:sldId id="281" r:id="rId17"/>
    <p:sldId id="279" r:id="rId18"/>
    <p:sldId id="282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8317" autoAdjust="0"/>
  </p:normalViewPr>
  <p:slideViewPr>
    <p:cSldViewPr snapToGrid="0">
      <p:cViewPr>
        <p:scale>
          <a:sx n="10" d="100"/>
          <a:sy n="10" d="100"/>
        </p:scale>
        <p:origin x="3624" y="1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A8E26-748C-4BBC-8984-F455C237E2DC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0ECAF-7856-468C-8436-4A145AC73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8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0ECAF-7856-468C-8436-4A145AC7340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{</a:t>
            </a:r>
          </a:p>
          <a:p>
            <a:r>
              <a:rPr lang="en-IN" dirty="0"/>
              <a:t>  "total": 3,</a:t>
            </a:r>
          </a:p>
          <a:p>
            <a:r>
              <a:rPr lang="en-IN" dirty="0"/>
              <a:t>  "</a:t>
            </a:r>
            <a:r>
              <a:rPr lang="en-IN" dirty="0" err="1"/>
              <a:t>centers</a:t>
            </a:r>
            <a:r>
              <a:rPr lang="en-IN" dirty="0"/>
              <a:t>": [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</a:t>
            </a:r>
            <a:r>
              <a:rPr lang="en-IN" dirty="0" err="1"/>
              <a:t>center</a:t>
            </a:r>
            <a:r>
              <a:rPr lang="en-IN" dirty="0"/>
              <a:t>": 112324,</a:t>
            </a:r>
          </a:p>
          <a:p>
            <a:r>
              <a:rPr lang="en-IN" dirty="0"/>
              <a:t>      "location": [</a:t>
            </a:r>
          </a:p>
          <a:p>
            <a:r>
              <a:rPr lang="en-IN" dirty="0"/>
              <a:t>        2342.34,</a:t>
            </a:r>
          </a:p>
          <a:p>
            <a:r>
              <a:rPr lang="en-IN" dirty="0"/>
              <a:t>        4242.34</a:t>
            </a:r>
          </a:p>
          <a:p>
            <a:r>
              <a:rPr lang="en-IN" dirty="0"/>
              <a:t>      ],</a:t>
            </a:r>
          </a:p>
          <a:p>
            <a:r>
              <a:rPr lang="en-IN" dirty="0"/>
              <a:t>      "phone": "989898988",</a:t>
            </a:r>
          </a:p>
          <a:p>
            <a:r>
              <a:rPr lang="en-IN" dirty="0"/>
              <a:t>      "vehicles": [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"vehicle1": {}</a:t>
            </a:r>
          </a:p>
          <a:p>
            <a:r>
              <a:rPr lang="en-IN" dirty="0"/>
              <a:t>        },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"vehicle2": {}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]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</a:t>
            </a:r>
            <a:r>
              <a:rPr lang="en-IN" dirty="0" err="1"/>
              <a:t>center</a:t>
            </a:r>
            <a:r>
              <a:rPr lang="en-IN" dirty="0"/>
              <a:t>": 98982,</a:t>
            </a:r>
          </a:p>
          <a:p>
            <a:r>
              <a:rPr lang="en-IN" dirty="0"/>
              <a:t>      "location": [</a:t>
            </a:r>
          </a:p>
          <a:p>
            <a:r>
              <a:rPr lang="en-IN" dirty="0"/>
              <a:t>        2424.14,</a:t>
            </a:r>
          </a:p>
          <a:p>
            <a:r>
              <a:rPr lang="en-IN" dirty="0"/>
              <a:t>        4242.34</a:t>
            </a:r>
          </a:p>
          <a:p>
            <a:r>
              <a:rPr lang="en-IN" dirty="0"/>
              <a:t>      ],</a:t>
            </a:r>
          </a:p>
          <a:p>
            <a:r>
              <a:rPr lang="en-IN" dirty="0"/>
              <a:t>      "phone": "98987770",</a:t>
            </a:r>
          </a:p>
          <a:p>
            <a:r>
              <a:rPr lang="en-IN" dirty="0"/>
              <a:t>      "vehicles": [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"vehicle1": {}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]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]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0ECAF-7856-468C-8436-4A145AC7340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8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{</a:t>
            </a:r>
          </a:p>
          <a:p>
            <a:r>
              <a:rPr lang="en-IN" dirty="0"/>
              <a:t>  "total": 2,</a:t>
            </a:r>
          </a:p>
          <a:p>
            <a:r>
              <a:rPr lang="en-IN" dirty="0"/>
              <a:t>  "bookings": [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"booking": {</a:t>
            </a:r>
          </a:p>
          <a:p>
            <a:r>
              <a:rPr lang="en-IN" dirty="0"/>
              <a:t>        "</a:t>
            </a:r>
            <a:r>
              <a:rPr lang="en-IN" dirty="0" err="1"/>
              <a:t>dateFrom</a:t>
            </a:r>
            <a:r>
              <a:rPr lang="en-IN" dirty="0"/>
              <a:t>": "23-04-2022 8PM",</a:t>
            </a:r>
          </a:p>
          <a:p>
            <a:r>
              <a:rPr lang="en-IN" dirty="0"/>
              <a:t>        "</a:t>
            </a:r>
            <a:r>
              <a:rPr lang="en-IN" dirty="0" err="1"/>
              <a:t>dateTo</a:t>
            </a:r>
            <a:r>
              <a:rPr lang="en-IN" dirty="0"/>
              <a:t>": "25-04-2022 6AM",</a:t>
            </a:r>
          </a:p>
          <a:p>
            <a:r>
              <a:rPr lang="en-IN" dirty="0"/>
              <a:t>        "amount": 240.99,</a:t>
            </a:r>
          </a:p>
          <a:p>
            <a:r>
              <a:rPr lang="en-IN" dirty="0"/>
              <a:t>        "distance": 21,</a:t>
            </a:r>
          </a:p>
          <a:p>
            <a:r>
              <a:rPr lang="en-IN" dirty="0"/>
              <a:t>        "</a:t>
            </a:r>
            <a:r>
              <a:rPr lang="en-IN" dirty="0" err="1"/>
              <a:t>rideTime</a:t>
            </a:r>
            <a:r>
              <a:rPr lang="en-IN" dirty="0"/>
              <a:t>": 8,</a:t>
            </a:r>
          </a:p>
          <a:p>
            <a:r>
              <a:rPr lang="en-IN" dirty="0"/>
              <a:t>        "</a:t>
            </a:r>
            <a:r>
              <a:rPr lang="en-IN" dirty="0" err="1"/>
              <a:t>vehicleDetails</a:t>
            </a:r>
            <a:r>
              <a:rPr lang="en-IN" dirty="0"/>
              <a:t>": {}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"booking": {</a:t>
            </a:r>
          </a:p>
          <a:p>
            <a:r>
              <a:rPr lang="en-IN" dirty="0"/>
              <a:t>        "</a:t>
            </a:r>
            <a:r>
              <a:rPr lang="en-IN" dirty="0" err="1"/>
              <a:t>dateFrom</a:t>
            </a:r>
            <a:r>
              <a:rPr lang="en-IN" dirty="0"/>
              <a:t>": "28-07-2022 10PM",</a:t>
            </a:r>
          </a:p>
          <a:p>
            <a:r>
              <a:rPr lang="en-IN" dirty="0"/>
              <a:t>        "</a:t>
            </a:r>
            <a:r>
              <a:rPr lang="en-IN" dirty="0" err="1"/>
              <a:t>dateTo</a:t>
            </a:r>
            <a:r>
              <a:rPr lang="en-IN" dirty="0"/>
              <a:t>": "01-08-2022 5PM",</a:t>
            </a:r>
          </a:p>
          <a:p>
            <a:r>
              <a:rPr lang="en-IN" dirty="0"/>
              <a:t>        "amount": 340.99,</a:t>
            </a:r>
          </a:p>
          <a:p>
            <a:r>
              <a:rPr lang="en-IN" dirty="0"/>
              <a:t>        "distance": 45,</a:t>
            </a:r>
          </a:p>
          <a:p>
            <a:r>
              <a:rPr lang="en-IN" dirty="0"/>
              <a:t>        "</a:t>
            </a:r>
            <a:r>
              <a:rPr lang="en-IN" dirty="0" err="1"/>
              <a:t>rideTime</a:t>
            </a:r>
            <a:r>
              <a:rPr lang="en-IN" dirty="0"/>
              <a:t>": 14,</a:t>
            </a:r>
          </a:p>
          <a:p>
            <a:r>
              <a:rPr lang="en-IN" dirty="0"/>
              <a:t>        "</a:t>
            </a:r>
            <a:r>
              <a:rPr lang="en-IN" dirty="0" err="1"/>
              <a:t>vehicleDetails</a:t>
            </a:r>
            <a:r>
              <a:rPr lang="en-IN" dirty="0"/>
              <a:t>": {}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]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0ECAF-7856-468C-8436-4A145AC7340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1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{</a:t>
            </a:r>
          </a:p>
          <a:p>
            <a:r>
              <a:rPr lang="en-IN" dirty="0"/>
              <a:t>  "total": 2,</a:t>
            </a:r>
          </a:p>
          <a:p>
            <a:r>
              <a:rPr lang="en-IN" dirty="0"/>
              <a:t>  "bookings": [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"booking": {</a:t>
            </a:r>
          </a:p>
          <a:p>
            <a:r>
              <a:rPr lang="en-IN" dirty="0"/>
              <a:t>        "</a:t>
            </a:r>
            <a:r>
              <a:rPr lang="en-IN" dirty="0" err="1"/>
              <a:t>dateFrom</a:t>
            </a:r>
            <a:r>
              <a:rPr lang="en-IN" dirty="0"/>
              <a:t>": "23-04-2022 8PM",</a:t>
            </a:r>
          </a:p>
          <a:p>
            <a:r>
              <a:rPr lang="en-IN" dirty="0"/>
              <a:t>        "</a:t>
            </a:r>
            <a:r>
              <a:rPr lang="en-IN" dirty="0" err="1"/>
              <a:t>dateTo</a:t>
            </a:r>
            <a:r>
              <a:rPr lang="en-IN" dirty="0"/>
              <a:t>": "25-04-2022 6AM",</a:t>
            </a:r>
          </a:p>
          <a:p>
            <a:r>
              <a:rPr lang="en-IN" dirty="0"/>
              <a:t>        "amount": 240.99,</a:t>
            </a:r>
          </a:p>
          <a:p>
            <a:r>
              <a:rPr lang="en-IN" dirty="0"/>
              <a:t>        "distance": 21,</a:t>
            </a:r>
          </a:p>
          <a:p>
            <a:r>
              <a:rPr lang="en-IN" dirty="0"/>
              <a:t>        "</a:t>
            </a:r>
            <a:r>
              <a:rPr lang="en-IN" dirty="0" err="1"/>
              <a:t>rideTime</a:t>
            </a:r>
            <a:r>
              <a:rPr lang="en-IN" dirty="0"/>
              <a:t>": 8,</a:t>
            </a:r>
          </a:p>
          <a:p>
            <a:r>
              <a:rPr lang="en-IN" dirty="0"/>
              <a:t>        "</a:t>
            </a:r>
            <a:r>
              <a:rPr lang="en-IN" dirty="0" err="1"/>
              <a:t>vehicleDetails</a:t>
            </a:r>
            <a:r>
              <a:rPr lang="en-IN" dirty="0"/>
              <a:t>": {}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"booking": {</a:t>
            </a:r>
          </a:p>
          <a:p>
            <a:r>
              <a:rPr lang="en-IN" dirty="0"/>
              <a:t>        "</a:t>
            </a:r>
            <a:r>
              <a:rPr lang="en-IN" dirty="0" err="1"/>
              <a:t>dateFrom</a:t>
            </a:r>
            <a:r>
              <a:rPr lang="en-IN" dirty="0"/>
              <a:t>": "28-07-2022 10PM",</a:t>
            </a:r>
          </a:p>
          <a:p>
            <a:r>
              <a:rPr lang="en-IN" dirty="0"/>
              <a:t>        "</a:t>
            </a:r>
            <a:r>
              <a:rPr lang="en-IN" dirty="0" err="1"/>
              <a:t>dateTo</a:t>
            </a:r>
            <a:r>
              <a:rPr lang="en-IN" dirty="0"/>
              <a:t>": "01-08-2022 5PM",</a:t>
            </a:r>
          </a:p>
          <a:p>
            <a:r>
              <a:rPr lang="en-IN" dirty="0"/>
              <a:t>        "amount": 340.99,</a:t>
            </a:r>
          </a:p>
          <a:p>
            <a:r>
              <a:rPr lang="en-IN" dirty="0"/>
              <a:t>        "distance": 45,</a:t>
            </a:r>
          </a:p>
          <a:p>
            <a:r>
              <a:rPr lang="en-IN" dirty="0"/>
              <a:t>        "</a:t>
            </a:r>
            <a:r>
              <a:rPr lang="en-IN" dirty="0" err="1"/>
              <a:t>rideTime</a:t>
            </a:r>
            <a:r>
              <a:rPr lang="en-IN" dirty="0"/>
              <a:t>": 14,</a:t>
            </a:r>
          </a:p>
          <a:p>
            <a:r>
              <a:rPr lang="en-IN" dirty="0"/>
              <a:t>        "</a:t>
            </a:r>
            <a:r>
              <a:rPr lang="en-IN" dirty="0" err="1"/>
              <a:t>vehicleDetails</a:t>
            </a:r>
            <a:r>
              <a:rPr lang="en-IN" dirty="0"/>
              <a:t>": {}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]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0ECAF-7856-468C-8436-4A145AC7340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8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{</a:t>
            </a:r>
          </a:p>
          <a:p>
            <a:r>
              <a:rPr lang="en-IN" dirty="0"/>
              <a:t>  "total": 2,</a:t>
            </a:r>
          </a:p>
          <a:p>
            <a:r>
              <a:rPr lang="en-IN" dirty="0"/>
              <a:t>  "bookings": [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"booking": {</a:t>
            </a:r>
          </a:p>
          <a:p>
            <a:r>
              <a:rPr lang="en-IN" dirty="0"/>
              <a:t>        "</a:t>
            </a:r>
            <a:r>
              <a:rPr lang="en-IN" dirty="0" err="1"/>
              <a:t>dateFrom</a:t>
            </a:r>
            <a:r>
              <a:rPr lang="en-IN" dirty="0"/>
              <a:t>": "23-04-2022 8PM",</a:t>
            </a:r>
          </a:p>
          <a:p>
            <a:r>
              <a:rPr lang="en-IN" dirty="0"/>
              <a:t>        "</a:t>
            </a:r>
            <a:r>
              <a:rPr lang="en-IN" dirty="0" err="1"/>
              <a:t>dateTo</a:t>
            </a:r>
            <a:r>
              <a:rPr lang="en-IN" dirty="0"/>
              <a:t>": "25-04-2022 6AM",</a:t>
            </a:r>
          </a:p>
          <a:p>
            <a:r>
              <a:rPr lang="en-IN" dirty="0"/>
              <a:t>        "amount": 240.99,</a:t>
            </a:r>
          </a:p>
          <a:p>
            <a:r>
              <a:rPr lang="en-IN" dirty="0"/>
              <a:t>        "distance": 21,</a:t>
            </a:r>
          </a:p>
          <a:p>
            <a:r>
              <a:rPr lang="en-IN" dirty="0"/>
              <a:t>        "</a:t>
            </a:r>
            <a:r>
              <a:rPr lang="en-IN" dirty="0" err="1"/>
              <a:t>rideTime</a:t>
            </a:r>
            <a:r>
              <a:rPr lang="en-IN" dirty="0"/>
              <a:t>": 8,</a:t>
            </a:r>
          </a:p>
          <a:p>
            <a:r>
              <a:rPr lang="en-IN" dirty="0"/>
              <a:t>        "</a:t>
            </a:r>
            <a:r>
              <a:rPr lang="en-IN" dirty="0" err="1"/>
              <a:t>vehicleDetails</a:t>
            </a:r>
            <a:r>
              <a:rPr lang="en-IN" dirty="0"/>
              <a:t>": {}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"booking": {</a:t>
            </a:r>
          </a:p>
          <a:p>
            <a:r>
              <a:rPr lang="en-IN" dirty="0"/>
              <a:t>        "</a:t>
            </a:r>
            <a:r>
              <a:rPr lang="en-IN" dirty="0" err="1"/>
              <a:t>dateFrom</a:t>
            </a:r>
            <a:r>
              <a:rPr lang="en-IN" dirty="0"/>
              <a:t>": "28-07-2022 10PM",</a:t>
            </a:r>
          </a:p>
          <a:p>
            <a:r>
              <a:rPr lang="en-IN" dirty="0"/>
              <a:t>        "</a:t>
            </a:r>
            <a:r>
              <a:rPr lang="en-IN" dirty="0" err="1"/>
              <a:t>dateTo</a:t>
            </a:r>
            <a:r>
              <a:rPr lang="en-IN" dirty="0"/>
              <a:t>": "01-08-2022 5PM",</a:t>
            </a:r>
          </a:p>
          <a:p>
            <a:r>
              <a:rPr lang="en-IN" dirty="0"/>
              <a:t>        "amount": 340.99,</a:t>
            </a:r>
          </a:p>
          <a:p>
            <a:r>
              <a:rPr lang="en-IN" dirty="0"/>
              <a:t>        "distance": 45,</a:t>
            </a:r>
          </a:p>
          <a:p>
            <a:r>
              <a:rPr lang="en-IN" dirty="0"/>
              <a:t>        "</a:t>
            </a:r>
            <a:r>
              <a:rPr lang="en-IN" dirty="0" err="1"/>
              <a:t>rideTime</a:t>
            </a:r>
            <a:r>
              <a:rPr lang="en-IN" dirty="0"/>
              <a:t>": 14,</a:t>
            </a:r>
          </a:p>
          <a:p>
            <a:r>
              <a:rPr lang="en-IN" dirty="0"/>
              <a:t>        "</a:t>
            </a:r>
            <a:r>
              <a:rPr lang="en-IN" dirty="0" err="1"/>
              <a:t>vehicleDetails</a:t>
            </a:r>
            <a:r>
              <a:rPr lang="en-IN" dirty="0"/>
              <a:t>": {}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]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0ECAF-7856-468C-8436-4A145AC7340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8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0257-5823-4059-618C-45E43C634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D217C-DC23-5926-C4CC-BD037A15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CD0B-53D7-6000-8ADD-7E47A1B3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82E7-C757-ACF4-C4D3-184DE43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542F-0285-3515-7521-B718E65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0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EE6A-7232-F585-DA34-63C3347F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08E90-489F-6F1E-8EDC-8F8784037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8C1D-B8C5-86A7-B6E3-92BF1FF2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3B5A-FADC-2EA1-2E75-ACC34FC8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A307-525F-9350-1555-D2362114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89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5F321-0E03-B4AE-5BE7-7E3E07934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916B5-4497-FF76-A154-84E61AB18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12FF-8EEA-5598-7163-69F330FF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4EE1-08A1-79DA-40ED-B35503BF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5187-1D4C-F47D-8156-58130ACB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7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247B-9919-B709-DB43-DA925993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BC56-FC11-A806-71D0-4943A0B9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FAAD-C3A0-D612-2AF7-C6BF18E5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548B-AC1E-3896-67BE-C211CCDD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33F5-191D-68AF-9975-95D48757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9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73A6-0694-BAAA-C427-5D99222C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272CB-4603-AF10-4651-B933D6B36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691B-7A67-A812-FAF3-BC69BF98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F7F5-28C3-37AC-7FD8-2AC5F9B4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5C7A-EF83-71E0-6EFA-2C2BF13E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8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CC84-ED88-7C63-392F-C01053D6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8E7C-5D05-7F55-884F-64B8F8FCA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711D6-4CCC-DC73-9506-F4E74685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BBDB9-081E-E345-FA3F-30A4083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9FA5-2ABA-F3BB-EF8C-A04FE7A9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82F8D-5854-951C-A265-AE2F8898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75C2-7553-7F03-A6A9-064E8CE5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8A9D0-BC55-BCCB-8C0A-79F13798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944E7-60A1-5823-FBE5-9180F2B9E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95D45-D4C4-18AB-EE22-D02A8F396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EF9C2-EC26-F468-AFA4-C673BE0CF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6229E-D589-16F7-E368-55CBC8FE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BB65D-9C74-55A2-016D-77574676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FE37E-05CA-3191-4A94-5553B84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3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894-FA61-03A6-21D0-C4287D2D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4BD1B-B023-AFC7-0E6F-B2710006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DD2AF-5D44-23A5-3A1C-7625B1DE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082FB-1AD5-B206-CF4A-7DFAD71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2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4FF82-38FE-5636-EB4C-67BE882C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61ABA-FC5D-48E4-B090-FFDCACF5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4E268-5557-2C0F-85F1-7B816680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1CC2-FE9D-4139-69A4-77FFB46F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C27C-318D-441F-445B-18A14DC6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1B5D3-5B82-13F3-1CB6-4932BE5DE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076F6-52E6-A898-B57E-F19BE2F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A4B6F-0714-30DE-5400-D223BA68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2D3C-B5BC-902F-EA0E-F62E507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022D-2423-C48A-1549-065677F2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33D85-A886-6C79-8219-C82A47835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34811-61DB-F651-5B5B-A0E266FB6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D2B86-D6E2-A774-B54E-1C7A4697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F83D-3343-B909-CE2D-7FC301DE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B12A-F991-CF36-ED57-CF716E59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2DFAA-2ADA-EA3C-FBFF-0EC7BD17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5357-51ED-D1AD-6B33-07557ECAC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8FA7-77C1-1FF5-A5AE-1C343AB6B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C973-1A84-4EF8-9258-00D0D373CA21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B1DE-DCF6-329D-AD6B-DC195B7D3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9E05-37A0-9AC3-205A-0CD3D1FE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D1CD-4035-4BFB-BB2B-4BA5680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9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CCD1A6D7-967C-4344-C7B9-F2F2B6302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6B326-AE4E-68BA-28F8-621ED7F02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IN" sz="7200"/>
              <a:t>Rent A Bike</a:t>
            </a:r>
            <a:br>
              <a:rPr lang="en-IN" sz="7200"/>
            </a:br>
            <a:r>
              <a:rPr lang="en-IN" sz="7200"/>
              <a:t>by Ankit Pangasa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98AF5D-DEA2-3CDF-5912-5AEAB35A1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22" y="727243"/>
            <a:ext cx="11334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AF1F-5C8C-4EF6-F961-222B2C35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Billing and Payment Service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9EB7E3-0B0C-FE76-F414-D85AC7E7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88" y="3463048"/>
            <a:ext cx="6607102" cy="27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F86ED-0EBC-7B5D-19C2-41012F3E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rgbClr val="FFFFFF"/>
                </a:solidFill>
              </a:rPr>
              <a:t>Notification Service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EC9CB-77C4-CD1F-14D5-785D81249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13" y="2834106"/>
            <a:ext cx="7462174" cy="37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6E9C1-73A9-8FDF-9DAD-B32CE2E5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41EA7-D2CD-061B-2CE2-A87A1FC0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38" y="1806231"/>
            <a:ext cx="8660459" cy="506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3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F3104-B23B-464E-1D6A-72460556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/>
              <a:t>Fault Tolerance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DF6C-F1F5-1735-9A5E-D3F7ADF8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IN" sz="2200" dirty="0"/>
          </a:p>
        </p:txBody>
      </p:sp>
      <p:pic>
        <p:nvPicPr>
          <p:cNvPr id="3074" name="Picture 2" descr="AWS — Difference between Multi-AZ and Read Replicas in Amazon RDS | by  Ashish Patel | Awesome Cloud | Medium">
            <a:extLst>
              <a:ext uri="{FF2B5EF4-FFF2-40B4-BE49-F238E27FC236}">
                <a16:creationId xmlns:a16="http://schemas.microsoft.com/office/drawing/2014/main" id="{3A65B6A6-7CBD-C74A-5741-8DC24D094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9805" y="640080"/>
            <a:ext cx="611270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7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5AA97-E64D-7E6B-407C-11A32B46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 dirty="0"/>
              <a:t>API Endpoints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D7C8-2027-D115-D87B-7D5565FA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b="0" i="0" u="none" strike="noStrike" baseline="0" dirty="0"/>
              <a:t>GET /v1/vehicles/search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EE705-76EF-559E-A723-1781D6C6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38" y="2564890"/>
            <a:ext cx="1961753" cy="428798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998C74-7777-1D69-FC54-74D9F6537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41960"/>
              </p:ext>
            </p:extLst>
          </p:nvPr>
        </p:nvGraphicFramePr>
        <p:xfrm>
          <a:off x="4965917" y="2819568"/>
          <a:ext cx="6755946" cy="22378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6334">
                  <a:extLst>
                    <a:ext uri="{9D8B030D-6E8A-4147-A177-3AD203B41FA5}">
                      <a16:colId xmlns:a16="http://schemas.microsoft.com/office/drawing/2014/main" val="1015886241"/>
                    </a:ext>
                  </a:extLst>
                </a:gridCol>
                <a:gridCol w="3818373">
                  <a:extLst>
                    <a:ext uri="{9D8B030D-6E8A-4147-A177-3AD203B41FA5}">
                      <a16:colId xmlns:a16="http://schemas.microsoft.com/office/drawing/2014/main" val="3745763887"/>
                    </a:ext>
                  </a:extLst>
                </a:gridCol>
                <a:gridCol w="1201239">
                  <a:extLst>
                    <a:ext uri="{9D8B030D-6E8A-4147-A177-3AD203B41FA5}">
                      <a16:colId xmlns:a16="http://schemas.microsoft.com/office/drawing/2014/main" val="3831306482"/>
                    </a:ext>
                  </a:extLst>
                </a:gridCol>
              </a:tblGrid>
              <a:tr h="352439">
                <a:tc>
                  <a:txBody>
                    <a:bodyPr/>
                    <a:lstStyle/>
                    <a:p>
                      <a:r>
                        <a:rPr lang="en-IN" sz="1400" dirty="0"/>
                        <a:t>Request Parameter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ValueType</a:t>
                      </a:r>
                    </a:p>
                  </a:txBody>
                  <a:tcPr marL="147629" marR="147629" marT="73815" marB="73815"/>
                </a:tc>
                <a:extLst>
                  <a:ext uri="{0D108BD9-81ED-4DB2-BD59-A6C34878D82A}">
                    <a16:rowId xmlns:a16="http://schemas.microsoft.com/office/drawing/2014/main" val="2396554423"/>
                  </a:ext>
                </a:extLst>
              </a:tr>
              <a:tr h="349694">
                <a:tc>
                  <a:txBody>
                    <a:bodyPr/>
                    <a:lstStyle/>
                    <a:p>
                      <a:r>
                        <a:rPr lang="en-IN" sz="1400"/>
                        <a:t>latitude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User’s latitude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decimal</a:t>
                      </a:r>
                    </a:p>
                  </a:txBody>
                  <a:tcPr marL="147629" marR="147629" marT="73815" marB="73815"/>
                </a:tc>
                <a:extLst>
                  <a:ext uri="{0D108BD9-81ED-4DB2-BD59-A6C34878D82A}">
                    <a16:rowId xmlns:a16="http://schemas.microsoft.com/office/drawing/2014/main" val="2398666814"/>
                  </a:ext>
                </a:extLst>
              </a:tr>
              <a:tr h="349694">
                <a:tc>
                  <a:txBody>
                    <a:bodyPr/>
                    <a:lstStyle/>
                    <a:p>
                      <a:r>
                        <a:rPr lang="en-IN" sz="1400" dirty="0"/>
                        <a:t>longitude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User’s longitute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decimal</a:t>
                      </a:r>
                    </a:p>
                  </a:txBody>
                  <a:tcPr marL="147629" marR="147629" marT="73815" marB="73815"/>
                </a:tc>
                <a:extLst>
                  <a:ext uri="{0D108BD9-81ED-4DB2-BD59-A6C34878D82A}">
                    <a16:rowId xmlns:a16="http://schemas.microsoft.com/office/drawing/2014/main" val="930709053"/>
                  </a:ext>
                </a:extLst>
              </a:tr>
              <a:tr h="385739">
                <a:tc>
                  <a:txBody>
                    <a:bodyPr/>
                    <a:lstStyle/>
                    <a:p>
                      <a:r>
                        <a:rPr lang="en-IN" sz="1400" dirty="0"/>
                        <a:t>distance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Maximum distance to look around.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Integer</a:t>
                      </a:r>
                    </a:p>
                  </a:txBody>
                  <a:tcPr marL="147629" marR="147629" marT="73815" marB="73815"/>
                </a:tc>
                <a:extLst>
                  <a:ext uri="{0D108BD9-81ED-4DB2-BD59-A6C34878D82A}">
                    <a16:rowId xmlns:a16="http://schemas.microsoft.com/office/drawing/2014/main" val="319143692"/>
                  </a:ext>
                </a:extLst>
              </a:tr>
              <a:tr h="408153">
                <a:tc>
                  <a:txBody>
                    <a:bodyPr/>
                    <a:lstStyle/>
                    <a:p>
                      <a:r>
                        <a:rPr lang="en-IN" sz="1400" dirty="0" err="1"/>
                        <a:t>dateTimeFrom</a:t>
                      </a:r>
                      <a:endParaRPr lang="en-IN" sz="1400" dirty="0"/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Booking required from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double</a:t>
                      </a:r>
                    </a:p>
                  </a:txBody>
                  <a:tcPr marL="147629" marR="147629" marT="73815" marB="73815"/>
                </a:tc>
                <a:extLst>
                  <a:ext uri="{0D108BD9-81ED-4DB2-BD59-A6C34878D82A}">
                    <a16:rowId xmlns:a16="http://schemas.microsoft.com/office/drawing/2014/main" val="2548436030"/>
                  </a:ext>
                </a:extLst>
              </a:tr>
              <a:tr h="357891">
                <a:tc>
                  <a:txBody>
                    <a:bodyPr/>
                    <a:lstStyle/>
                    <a:p>
                      <a:r>
                        <a:rPr lang="en-IN" sz="1400" dirty="0" err="1"/>
                        <a:t>dateTimeTo</a:t>
                      </a:r>
                      <a:endParaRPr lang="en-IN" sz="1400" dirty="0"/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Booking required until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double</a:t>
                      </a:r>
                    </a:p>
                  </a:txBody>
                  <a:tcPr marL="147629" marR="147629" marT="73815" marB="73815"/>
                </a:tc>
                <a:extLst>
                  <a:ext uri="{0D108BD9-81ED-4DB2-BD59-A6C34878D82A}">
                    <a16:rowId xmlns:a16="http://schemas.microsoft.com/office/drawing/2014/main" val="816081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E3F2EB8-17C9-B0B5-9D84-CF8C55C372B5}"/>
              </a:ext>
            </a:extLst>
          </p:cNvPr>
          <p:cNvSpPr txBox="1"/>
          <p:nvPr/>
        </p:nvSpPr>
        <p:spPr>
          <a:xfrm>
            <a:off x="5263576" y="1899993"/>
            <a:ext cx="389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Search nearby vehicles listed by centres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2AAED6-FEB5-0C28-64DE-58E8E0FA2040}"/>
              </a:ext>
            </a:extLst>
          </p:cNvPr>
          <p:cNvSpPr txBox="1"/>
          <p:nvPr/>
        </p:nvSpPr>
        <p:spPr>
          <a:xfrm>
            <a:off x="1444638" y="6554536"/>
            <a:ext cx="1961753" cy="29834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9309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5AA97-E64D-7E6B-407C-11A32B46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API Endpoints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D7C8-2027-D115-D87B-7D5565FA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b="0" i="0" u="none" strike="noStrike" baseline="0"/>
              <a:t>GET /v1/bookings/</a:t>
            </a:r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C7FAE-8929-61CE-D7A5-3B0735D9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50" y="2454439"/>
            <a:ext cx="3073282" cy="4111415"/>
          </a:xfrm>
          <a:prstGeom prst="rect">
            <a:avLst/>
          </a:prstGeom>
        </p:spPr>
      </p:pic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3752F4A-ABE6-49B4-7145-3A1A1D98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61611"/>
              </p:ext>
            </p:extLst>
          </p:nvPr>
        </p:nvGraphicFramePr>
        <p:xfrm>
          <a:off x="6198781" y="3417896"/>
          <a:ext cx="5523083" cy="21068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98562">
                  <a:extLst>
                    <a:ext uri="{9D8B030D-6E8A-4147-A177-3AD203B41FA5}">
                      <a16:colId xmlns:a16="http://schemas.microsoft.com/office/drawing/2014/main" val="1015886241"/>
                    </a:ext>
                  </a:extLst>
                </a:gridCol>
                <a:gridCol w="1894110">
                  <a:extLst>
                    <a:ext uri="{9D8B030D-6E8A-4147-A177-3AD203B41FA5}">
                      <a16:colId xmlns:a16="http://schemas.microsoft.com/office/drawing/2014/main" val="3745763887"/>
                    </a:ext>
                  </a:extLst>
                </a:gridCol>
                <a:gridCol w="1830411">
                  <a:extLst>
                    <a:ext uri="{9D8B030D-6E8A-4147-A177-3AD203B41FA5}">
                      <a16:colId xmlns:a16="http://schemas.microsoft.com/office/drawing/2014/main" val="3831306482"/>
                    </a:ext>
                  </a:extLst>
                </a:gridCol>
              </a:tblGrid>
              <a:tr h="881445">
                <a:tc>
                  <a:txBody>
                    <a:bodyPr/>
                    <a:lstStyle/>
                    <a:p>
                      <a:r>
                        <a:rPr lang="en-IN" sz="2300"/>
                        <a:t>Request Parameter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Description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ValueType</a:t>
                      </a:r>
                    </a:p>
                  </a:txBody>
                  <a:tcPr marL="147629" marR="147629" marT="73815" marB="73815"/>
                </a:tc>
                <a:extLst>
                  <a:ext uri="{0D108BD9-81ED-4DB2-BD59-A6C34878D82A}">
                    <a16:rowId xmlns:a16="http://schemas.microsoft.com/office/drawing/2014/main" val="2396554423"/>
                  </a:ext>
                </a:extLst>
              </a:tr>
              <a:tr h="1225421">
                <a:tc>
                  <a:txBody>
                    <a:bodyPr/>
                    <a:lstStyle/>
                    <a:p>
                      <a:r>
                        <a:rPr lang="en-IN" sz="2300"/>
                        <a:t>active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Only active or all bookings</a:t>
                      </a:r>
                    </a:p>
                  </a:txBody>
                  <a:tcPr marL="147629" marR="147629" marT="73815" marB="73815"/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bool</a:t>
                      </a:r>
                    </a:p>
                  </a:txBody>
                  <a:tcPr marL="147629" marR="147629" marT="73815" marB="73815"/>
                </a:tc>
                <a:extLst>
                  <a:ext uri="{0D108BD9-81ED-4DB2-BD59-A6C34878D82A}">
                    <a16:rowId xmlns:a16="http://schemas.microsoft.com/office/drawing/2014/main" val="239866681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F29C12B-2978-EC10-37A2-963E3D1BFEA4}"/>
              </a:ext>
            </a:extLst>
          </p:cNvPr>
          <p:cNvSpPr txBox="1"/>
          <p:nvPr/>
        </p:nvSpPr>
        <p:spPr>
          <a:xfrm>
            <a:off x="1311650" y="6344157"/>
            <a:ext cx="3073282" cy="2216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890A4-3CA5-953A-5CC9-ED7A7EE6E7F1}"/>
              </a:ext>
            </a:extLst>
          </p:cNvPr>
          <p:cNvSpPr txBox="1"/>
          <p:nvPr/>
        </p:nvSpPr>
        <p:spPr>
          <a:xfrm>
            <a:off x="5263576" y="186341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Get bookings of the user</a:t>
            </a:r>
          </a:p>
        </p:txBody>
      </p:sp>
    </p:spTree>
    <p:extLst>
      <p:ext uri="{BB962C8B-B14F-4D97-AF65-F5344CB8AC3E}">
        <p14:creationId xmlns:p14="http://schemas.microsoft.com/office/powerpoint/2010/main" val="290755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5AA97-E64D-7E6B-407C-11A32B46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API Endpoints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D7C8-2027-D115-D87B-7D5565FA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b="0" i="0" u="none" strike="noStrike" baseline="0"/>
              <a:t>POST /v1/bookings/</a:t>
            </a:r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EF65A-8026-2DCF-3594-948F9981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3" y="3057510"/>
            <a:ext cx="5481509" cy="282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D19B4-F03F-80EE-EAEA-5CCF9E49A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1" y="3132190"/>
            <a:ext cx="5523082" cy="26782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A355CF-684F-B147-0B49-120D89403959}"/>
              </a:ext>
            </a:extLst>
          </p:cNvPr>
          <p:cNvSpPr txBox="1"/>
          <p:nvPr/>
        </p:nvSpPr>
        <p:spPr>
          <a:xfrm>
            <a:off x="5399419" y="1879635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Make a booking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2EE26-847E-EABE-702A-EE5C5A41698D}"/>
              </a:ext>
            </a:extLst>
          </p:cNvPr>
          <p:cNvSpPr txBox="1"/>
          <p:nvPr/>
        </p:nvSpPr>
        <p:spPr>
          <a:xfrm>
            <a:off x="554416" y="5644990"/>
            <a:ext cx="5481509" cy="25638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81AB8-6F82-E9BC-FC4C-8649AE638650}"/>
              </a:ext>
            </a:extLst>
          </p:cNvPr>
          <p:cNvSpPr txBox="1"/>
          <p:nvPr/>
        </p:nvSpPr>
        <p:spPr>
          <a:xfrm>
            <a:off x="6217234" y="5554086"/>
            <a:ext cx="5427031" cy="25638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Request Body</a:t>
            </a:r>
          </a:p>
        </p:txBody>
      </p:sp>
    </p:spTree>
    <p:extLst>
      <p:ext uri="{BB962C8B-B14F-4D97-AF65-F5344CB8AC3E}">
        <p14:creationId xmlns:p14="http://schemas.microsoft.com/office/powerpoint/2010/main" val="84866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5AA97-E64D-7E6B-407C-11A32B46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API Endpoints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D7C8-2027-D115-D87B-7D5565FA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b="0" i="0" u="none" strike="noStrike" baseline="0"/>
              <a:t>POST /v1/payments</a:t>
            </a:r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9B453-45FE-31B7-2E67-407DE5EB7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34" t="26667" r="47894" b="53553"/>
          <a:stretch/>
        </p:blipFill>
        <p:spPr>
          <a:xfrm>
            <a:off x="6460038" y="3290481"/>
            <a:ext cx="5481509" cy="2964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90A1D-7506-7BC4-13E3-E6E2EC4B3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9" y="3290481"/>
            <a:ext cx="5523082" cy="2389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956E15-10DD-794B-95F6-54049275EF4C}"/>
              </a:ext>
            </a:extLst>
          </p:cNvPr>
          <p:cNvSpPr txBox="1"/>
          <p:nvPr/>
        </p:nvSpPr>
        <p:spPr>
          <a:xfrm>
            <a:off x="118819" y="5441049"/>
            <a:ext cx="5523082" cy="23895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F20C5D-9CFE-512C-B9D3-01DB7B8FAEF5}"/>
              </a:ext>
            </a:extLst>
          </p:cNvPr>
          <p:cNvSpPr txBox="1"/>
          <p:nvPr/>
        </p:nvSpPr>
        <p:spPr>
          <a:xfrm>
            <a:off x="6473356" y="6016180"/>
            <a:ext cx="5468191" cy="23895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Request 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FFA0B-7893-0892-23DF-C0FA478A376A}"/>
              </a:ext>
            </a:extLst>
          </p:cNvPr>
          <p:cNvSpPr txBox="1"/>
          <p:nvPr/>
        </p:nvSpPr>
        <p:spPr>
          <a:xfrm>
            <a:off x="5399419" y="1879635"/>
            <a:ext cx="174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Make a payment</a:t>
            </a:r>
          </a:p>
        </p:txBody>
      </p:sp>
    </p:spTree>
    <p:extLst>
      <p:ext uri="{BB962C8B-B14F-4D97-AF65-F5344CB8AC3E}">
        <p14:creationId xmlns:p14="http://schemas.microsoft.com/office/powerpoint/2010/main" val="145922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006FE-3346-AFD8-C2B4-E8BDA2BA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FB096-20AC-C7A7-9B9F-9E7CA3E05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870" y="1835802"/>
            <a:ext cx="9475596" cy="50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1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B074-B566-2995-90ED-00D25C32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Hack-a-thon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5BED-A05A-0651-E672-13222950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Service to notify users about PII expiries like Driving License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Service to let users preview in-app vehicle documents.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Prediction for best placement of vehicles in nearby centres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073D3-3D54-8E08-10C0-50BEEA67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28" y="2446302"/>
            <a:ext cx="5645357" cy="120205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A666CBA-80BB-72D0-8CE3-A20885EB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040" y="4269032"/>
            <a:ext cx="51530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8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9ED3-3AB3-5BE3-A769-D3B14F27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Functional 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CC68-0B26-2A09-6C58-FD751847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See the two wheelers available nearby.</a:t>
            </a:r>
          </a:p>
          <a:p>
            <a:r>
              <a:rPr lang="en-US" sz="2200"/>
              <a:t>Rent a bike from the center/nearest location using mobile App. </a:t>
            </a:r>
          </a:p>
          <a:p>
            <a:r>
              <a:rPr lang="en-US" sz="2200"/>
              <a:t>Charging on ride time, distance travelled and the duration </a:t>
            </a:r>
          </a:p>
          <a:p>
            <a:r>
              <a:rPr lang="en-US" sz="2200"/>
              <a:t>View the Trip details. </a:t>
            </a:r>
          </a:p>
          <a:p>
            <a:r>
              <a:rPr lang="en-US" sz="2200"/>
              <a:t>Pay via Credit card (auto debited or manually paid) </a:t>
            </a:r>
          </a:p>
          <a:p>
            <a:r>
              <a:rPr lang="en-US" sz="2200"/>
              <a:t>Notifications - SMS, Mail and Mobile push.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411544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9ED3-3AB3-5BE3-A769-D3B14F27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Extensions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CC68-0B26-2A09-6C58-FD751847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Expansion to other cities and countries</a:t>
            </a:r>
          </a:p>
          <a:p>
            <a:r>
              <a:rPr lang="en-US" dirty="0"/>
              <a:t>Support for different variety of 2 wheelers:</a:t>
            </a:r>
          </a:p>
          <a:p>
            <a:pPr lvl="1"/>
            <a:r>
              <a:rPr lang="en-US" dirty="0"/>
              <a:t>Vehicle Names</a:t>
            </a:r>
          </a:p>
          <a:p>
            <a:pPr lvl="1"/>
            <a:r>
              <a:rPr lang="en-US" dirty="0"/>
              <a:t>Vehicle Description: Vehicle year, Vehicle mileage, Vehicle Average</a:t>
            </a:r>
          </a:p>
          <a:p>
            <a:pPr lvl="1"/>
            <a:r>
              <a:rPr lang="en-US" dirty="0"/>
              <a:t>Vehicle Images</a:t>
            </a:r>
          </a:p>
          <a:p>
            <a:pPr lvl="1"/>
            <a:r>
              <a:rPr lang="en-US" dirty="0"/>
              <a:t>Vehicle Ratings and Comments</a:t>
            </a:r>
          </a:p>
          <a:p>
            <a:r>
              <a:rPr lang="en-US" dirty="0"/>
              <a:t>Four wheelers</a:t>
            </a:r>
          </a:p>
          <a:p>
            <a:r>
              <a:rPr lang="en-US" dirty="0"/>
              <a:t>Other Payment Systems like Cash, UPI, Wallets</a:t>
            </a:r>
          </a:p>
          <a:p>
            <a:r>
              <a:rPr lang="en-US" dirty="0"/>
              <a:t>Promotional offerings based on user’s booking patterns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3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9ED3-3AB3-5BE3-A769-D3B14F27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NFR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CC68-0B26-2A09-6C58-FD751847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Built for scale</a:t>
            </a:r>
          </a:p>
          <a:p>
            <a:r>
              <a:rPr lang="en-US" sz="2200"/>
              <a:t>Highly available and Resilient</a:t>
            </a:r>
          </a:p>
          <a:p>
            <a:r>
              <a:rPr lang="en-US" sz="2200"/>
              <a:t>Built as a platform which other app developers can also reuse (expose APIs and SDKs)</a:t>
            </a:r>
          </a:p>
          <a:p>
            <a:r>
              <a:rPr lang="en-US" sz="2200"/>
              <a:t>Concurrent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5329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9ED3-3AB3-5BE3-A769-D3B14F27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Assumptions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CC68-0B26-2A09-6C58-FD751847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User can specify radius to search for.</a:t>
            </a:r>
          </a:p>
          <a:p>
            <a:r>
              <a:rPr lang="en-US" sz="2200" dirty="0"/>
              <a:t>User are static while searching for nearby rental area.</a:t>
            </a:r>
          </a:p>
          <a:p>
            <a:r>
              <a:rPr lang="en-US" sz="2200" dirty="0"/>
              <a:t>New Centers added will take some time to update.</a:t>
            </a:r>
          </a:p>
          <a:p>
            <a:r>
              <a:rPr lang="en-US" sz="2200" dirty="0"/>
              <a:t>Reservation will have a reservation time of 10 minutes until booked.</a:t>
            </a:r>
          </a:p>
        </p:txBody>
      </p:sp>
    </p:spTree>
    <p:extLst>
      <p:ext uri="{BB962C8B-B14F-4D97-AF65-F5344CB8AC3E}">
        <p14:creationId xmlns:p14="http://schemas.microsoft.com/office/powerpoint/2010/main" val="121932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D6301-4C58-E21A-DB53-240B6BA8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/>
              <a:t>Estimates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9752-A7F7-9A18-B3DD-E41E5930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8362"/>
            <a:ext cx="5482841" cy="3917773"/>
          </a:xfrm>
        </p:spPr>
        <p:txBody>
          <a:bodyPr>
            <a:normAutofit/>
          </a:bodyPr>
          <a:lstStyle/>
          <a:p>
            <a:r>
              <a:rPr lang="en-IN" sz="1400" dirty="0"/>
              <a:t>Monthly Active Users = 0.5 Million</a:t>
            </a:r>
          </a:p>
          <a:p>
            <a:r>
              <a:rPr lang="en-IN" sz="1400" dirty="0"/>
              <a:t>Daily Active Users = 50,000</a:t>
            </a:r>
          </a:p>
          <a:p>
            <a:r>
              <a:rPr lang="en-IN" sz="1400" dirty="0"/>
              <a:t>Average Queries per user: 4 queries</a:t>
            </a:r>
          </a:p>
          <a:p>
            <a:r>
              <a:rPr lang="en-IN" sz="1400" dirty="0"/>
              <a:t>QPS = (50000*4)/(24*60*60) = 3 queries/seconds</a:t>
            </a:r>
          </a:p>
          <a:p>
            <a:r>
              <a:rPr lang="en-IN" sz="1400" dirty="0"/>
              <a:t>Peak Search QPS = 2 *  QPS = 6 queries/seconds</a:t>
            </a:r>
          </a:p>
          <a:p>
            <a:r>
              <a:rPr lang="en-IN" sz="1400" dirty="0"/>
              <a:t>New Booking creation (25% conversion from search) = 0.25 * 3 = 3 booking/4 seconds</a:t>
            </a:r>
          </a:p>
          <a:p>
            <a:r>
              <a:rPr lang="en-IN" sz="1400" dirty="0"/>
              <a:t>Total bookings per day = 0.4 * 60 * 60 * 24 = 65000 booking/day</a:t>
            </a:r>
          </a:p>
          <a:p>
            <a:r>
              <a:rPr lang="en-IN" sz="1400" dirty="0"/>
              <a:t>Data entry per booking = 8*2 + 8 + 8 + 4 + 8 + 8 + 8 * 2 + 4 = 72 bytes</a:t>
            </a:r>
          </a:p>
          <a:p>
            <a:r>
              <a:rPr lang="en-IN" sz="1400" dirty="0"/>
              <a:t>Total data per day = 72 * 65000 = 5MB/day</a:t>
            </a:r>
          </a:p>
          <a:p>
            <a:r>
              <a:rPr lang="en-IN" sz="1400" dirty="0"/>
              <a:t>Data storage for 5 years = 9GB</a:t>
            </a:r>
          </a:p>
          <a:p>
            <a:r>
              <a:rPr lang="en-IN" sz="1400" dirty="0"/>
              <a:t>25%** expansion per year = 27GB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634DC-A990-8298-6FD6-5C5C48CE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76" y="2507816"/>
            <a:ext cx="1653746" cy="297066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BB475-C7A4-1C30-A60F-75E64A6055E7}"/>
              </a:ext>
            </a:extLst>
          </p:cNvPr>
          <p:cNvSpPr txBox="1"/>
          <p:nvPr/>
        </p:nvSpPr>
        <p:spPr>
          <a:xfrm>
            <a:off x="1314450" y="6406749"/>
            <a:ext cx="73723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i="1" dirty="0"/>
              <a:t>**Since the system is still picking up in the market, we can assume that data storage requirement will increase by 25% per year</a:t>
            </a:r>
          </a:p>
        </p:txBody>
      </p:sp>
    </p:spTree>
    <p:extLst>
      <p:ext uri="{BB962C8B-B14F-4D97-AF65-F5344CB8AC3E}">
        <p14:creationId xmlns:p14="http://schemas.microsoft.com/office/powerpoint/2010/main" val="400249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D6301-4C58-E21A-DB53-240B6BA8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Overview</a:t>
            </a: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CA325D4C-3E49-A389-894C-776C8C8C1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8" y="1904145"/>
            <a:ext cx="9991038" cy="43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504F9-C74F-56F5-1B68-91931822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 Service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BCECC-4FA5-7DEA-176F-8FEB8BA6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74" y="3067050"/>
            <a:ext cx="8387603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504F9-C74F-56F5-1B68-91931822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Rental Service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699C5-0E93-D559-660C-2945FBFA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44" y="3067050"/>
            <a:ext cx="7817067" cy="340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C60E3-0E27-A7D4-42C5-97964B172C35}"/>
              </a:ext>
            </a:extLst>
          </p:cNvPr>
          <p:cNvSpPr txBox="1"/>
          <p:nvPr/>
        </p:nvSpPr>
        <p:spPr>
          <a:xfrm>
            <a:off x="2969520" y="6293405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Payment service</a:t>
            </a:r>
          </a:p>
        </p:txBody>
      </p:sp>
    </p:spTree>
    <p:extLst>
      <p:ext uri="{BB962C8B-B14F-4D97-AF65-F5344CB8AC3E}">
        <p14:creationId xmlns:p14="http://schemas.microsoft.com/office/powerpoint/2010/main" val="333929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1C275-65A5-1719-2BAA-43C662CD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Booking Details Service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95C67-60B0-36A9-4CC3-3F711EF7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98" y="3067050"/>
            <a:ext cx="7501956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2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958</Words>
  <Application>Microsoft Office PowerPoint</Application>
  <PresentationFormat>Widescreen</PresentationFormat>
  <Paragraphs>218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Rent A Bike by Ankit Pangasa</vt:lpstr>
      <vt:lpstr>Functional Requirements</vt:lpstr>
      <vt:lpstr>NFR</vt:lpstr>
      <vt:lpstr>Assumptions</vt:lpstr>
      <vt:lpstr>Estimates</vt:lpstr>
      <vt:lpstr>Design Overview</vt:lpstr>
      <vt:lpstr>Search Service</vt:lpstr>
      <vt:lpstr>Rental Service</vt:lpstr>
      <vt:lpstr>Booking Details Service</vt:lpstr>
      <vt:lpstr>Billing and Payment Service</vt:lpstr>
      <vt:lpstr>Notification Service</vt:lpstr>
      <vt:lpstr>Overall System</vt:lpstr>
      <vt:lpstr>Fault Tolerance</vt:lpstr>
      <vt:lpstr>API Endpoints</vt:lpstr>
      <vt:lpstr>API Endpoints</vt:lpstr>
      <vt:lpstr>API Endpoints</vt:lpstr>
      <vt:lpstr>API Endpoints</vt:lpstr>
      <vt:lpstr>Class Diagram</vt:lpstr>
      <vt:lpstr>Hack-a-thon Ideas</vt:lpstr>
      <vt:lpstr>Possible Extensions for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Bike by Ankit Pangasa</dc:title>
  <dc:creator>Ankit Pangasa</dc:creator>
  <cp:lastModifiedBy>Ankit Pangasa</cp:lastModifiedBy>
  <cp:revision>5</cp:revision>
  <dcterms:created xsi:type="dcterms:W3CDTF">2022-07-22T13:14:51Z</dcterms:created>
  <dcterms:modified xsi:type="dcterms:W3CDTF">2022-07-23T19:50:15Z</dcterms:modified>
</cp:coreProperties>
</file>