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73" r:id="rId10"/>
    <p:sldId id="267" r:id="rId11"/>
    <p:sldId id="268" r:id="rId12"/>
    <p:sldId id="269" r:id="rId13"/>
    <p:sldId id="270" r:id="rId14"/>
    <p:sldId id="271" r:id="rId15"/>
    <p:sldId id="272" r:id="rId16"/>
    <p:sldId id="274" r:id="rId17"/>
    <p:sldId id="276"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7209" autoAdjust="0"/>
  </p:normalViewPr>
  <p:slideViewPr>
    <p:cSldViewPr>
      <p:cViewPr>
        <p:scale>
          <a:sx n="80" d="100"/>
          <a:sy n="80" d="100"/>
        </p:scale>
        <p:origin x="-1086"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B823D0-CE81-4A47-A864-E6F8627BF210}" type="datetimeFigureOut">
              <a:rPr lang="en-US" smtClean="0"/>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23D0-CE81-4A47-A864-E6F8627BF210}" type="datetimeFigureOut">
              <a:rPr lang="en-US" smtClean="0"/>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23D0-CE81-4A47-A864-E6F8627BF210}" type="datetimeFigureOut">
              <a:rPr lang="en-US" smtClean="0"/>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23D0-CE81-4A47-A864-E6F8627BF210}" type="datetimeFigureOut">
              <a:rPr lang="en-US" smtClean="0"/>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823D0-CE81-4A47-A864-E6F8627BF210}" type="datetimeFigureOut">
              <a:rPr lang="en-US" smtClean="0"/>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B823D0-CE81-4A47-A864-E6F8627BF210}" type="datetimeFigureOut">
              <a:rPr lang="en-US" smtClean="0"/>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B823D0-CE81-4A47-A864-E6F8627BF210}" type="datetimeFigureOut">
              <a:rPr lang="en-US" smtClean="0"/>
              <a:t>7/21/2014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B823D0-CE81-4A47-A864-E6F8627BF210}" type="datetimeFigureOut">
              <a:rPr lang="en-US" smtClean="0"/>
              <a:t>7/21/2014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823D0-CE81-4A47-A864-E6F8627BF210}" type="datetimeFigureOut">
              <a:rPr lang="en-US" smtClean="0"/>
              <a:t>7/21/2014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823D0-CE81-4A47-A864-E6F8627BF210}" type="datetimeFigureOut">
              <a:rPr lang="en-US" smtClean="0"/>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823D0-CE81-4A47-A864-E6F8627BF210}" type="datetimeFigureOut">
              <a:rPr lang="en-US" smtClean="0"/>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2053F-9286-400E-85E3-55DD75C504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823D0-CE81-4A47-A864-E6F8627BF210}" type="datetimeFigureOut">
              <a:rPr lang="en-US" smtClean="0"/>
              <a:t>7/21/2014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2053F-9286-400E-85E3-55DD75C504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inkeezyelp.appspo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Finding Similar Businesses – Clustering and Pattern mining</a:t>
            </a:r>
            <a:endParaRPr lang="en-US" dirty="0"/>
          </a:p>
        </p:txBody>
      </p:sp>
      <p:sp>
        <p:nvSpPr>
          <p:cNvPr id="3" name="Subtitle 2"/>
          <p:cNvSpPr>
            <a:spLocks noGrp="1"/>
          </p:cNvSpPr>
          <p:nvPr>
            <p:ph type="subTitle" idx="1"/>
          </p:nvPr>
        </p:nvSpPr>
        <p:spPr/>
        <p:txBody>
          <a:bodyPr>
            <a:normAutofit fontScale="92500"/>
          </a:bodyPr>
          <a:lstStyle/>
          <a:p>
            <a:r>
              <a:rPr lang="en-US" dirty="0" smtClean="0"/>
              <a:t>Animesh Pandey</a:t>
            </a:r>
          </a:p>
          <a:p>
            <a:r>
              <a:rPr lang="en-US" dirty="0" smtClean="0"/>
              <a:t>Northeastern University (Grad Student)</a:t>
            </a:r>
          </a:p>
          <a:p>
            <a:r>
              <a:rPr lang="en-US" dirty="0" smtClean="0"/>
              <a:t>(Will begin grad studies from Fall 2014)</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patterns in Categories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Since there were a total of 15585 businesses out of which 115 were under no category,  there were 15470 patterns.</a:t>
            </a:r>
          </a:p>
          <a:p>
            <a:pPr algn="just"/>
            <a:r>
              <a:rPr lang="en-US" dirty="0" smtClean="0"/>
              <a:t>After Frequent Item-set Mining with a minimum support of 0.004, a total of 1464 patterns were found.</a:t>
            </a:r>
          </a:p>
          <a:p>
            <a:pPr algn="just"/>
            <a:r>
              <a:rPr lang="en-US" dirty="0" smtClean="0"/>
              <a:t>Since the sequence of categories is not useful, so after the redundancies were removed, there were a total of 292 patterns.</a:t>
            </a:r>
          </a:p>
          <a:p>
            <a:pPr algn="just"/>
            <a:r>
              <a:rPr lang="en-US" dirty="0" smtClean="0"/>
              <a:t>The categories have been considered as tags and if we are able to find certain patterns in those tags. i.e. which tags generally occur together.</a:t>
            </a:r>
          </a:p>
          <a:p>
            <a:pPr algn="just"/>
            <a:r>
              <a:rPr lang="en-US" dirty="0" smtClean="0"/>
              <a:t>Next slide shows a graphical representation of those patterns</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E:\yelp\Repre_3II.png"/>
          <p:cNvPicPr>
            <a:picLocks noChangeAspect="1" noChangeArrowheads="1"/>
          </p:cNvPicPr>
          <p:nvPr/>
        </p:nvPicPr>
        <p:blipFill>
          <a:blip r:embed="rId2" cstate="print"/>
          <a:srcRect/>
          <a:stretch>
            <a:fillRect/>
          </a:stretch>
        </p:blipFill>
        <p:spPr bwMode="auto">
          <a:xfrm>
            <a:off x="152400" y="990600"/>
            <a:ext cx="6617368" cy="5715000"/>
          </a:xfrm>
          <a:prstGeom prst="rect">
            <a:avLst/>
          </a:prstGeom>
          <a:noFill/>
        </p:spPr>
      </p:pic>
      <p:sp>
        <p:nvSpPr>
          <p:cNvPr id="6" name="TextBox 5"/>
          <p:cNvSpPr txBox="1"/>
          <p:nvPr/>
        </p:nvSpPr>
        <p:spPr>
          <a:xfrm>
            <a:off x="4648200" y="228601"/>
            <a:ext cx="4267200" cy="2585323"/>
          </a:xfrm>
          <a:prstGeom prst="rect">
            <a:avLst/>
          </a:prstGeom>
          <a:noFill/>
        </p:spPr>
        <p:txBody>
          <a:bodyPr wrap="square" rtlCol="0">
            <a:spAutoFit/>
          </a:bodyPr>
          <a:lstStyle/>
          <a:p>
            <a:pPr algn="just"/>
            <a:r>
              <a:rPr lang="en-US" dirty="0" smtClean="0"/>
              <a:t>This is graph made using </a:t>
            </a:r>
            <a:r>
              <a:rPr lang="en-US" dirty="0" err="1" smtClean="0"/>
              <a:t>Gephi</a:t>
            </a:r>
            <a:r>
              <a:rPr lang="en-US" dirty="0" smtClean="0"/>
              <a:t>.</a:t>
            </a:r>
          </a:p>
          <a:p>
            <a:pPr algn="just"/>
            <a:r>
              <a:rPr lang="en-US" dirty="0" smtClean="0"/>
              <a:t>The graph shows which categories are well connected and frequent.</a:t>
            </a:r>
          </a:p>
          <a:p>
            <a:pPr algn="just"/>
            <a:r>
              <a:rPr lang="en-US" dirty="0" smtClean="0"/>
              <a:t>The thickness of an edge shows the strength of the connection i.e. this connection has occurred in many patterns that were calculated.</a:t>
            </a:r>
          </a:p>
          <a:p>
            <a:endParaRPr lang="en-US" dirty="0"/>
          </a:p>
          <a:p>
            <a:endParaRPr lang="en-US" dirty="0"/>
          </a:p>
        </p:txBody>
      </p:sp>
      <p:sp>
        <p:nvSpPr>
          <p:cNvPr id="7" name="TextBox 6"/>
          <p:cNvSpPr txBox="1"/>
          <p:nvPr/>
        </p:nvSpPr>
        <p:spPr>
          <a:xfrm>
            <a:off x="5562600" y="4419600"/>
            <a:ext cx="3352800" cy="923330"/>
          </a:xfrm>
          <a:prstGeom prst="rect">
            <a:avLst/>
          </a:prstGeom>
          <a:noFill/>
        </p:spPr>
        <p:txBody>
          <a:bodyPr wrap="square" rtlCol="0">
            <a:spAutoFit/>
          </a:bodyPr>
          <a:lstStyle/>
          <a:p>
            <a:r>
              <a:rPr lang="en-US" dirty="0" smtClean="0"/>
              <a:t>This graph has a total 122 nodes and 178 edges representing the 292 unique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Frequent Occurring Categories</a:t>
            </a:r>
            <a:endParaRPr lang="en-US" dirty="0"/>
          </a:p>
        </p:txBody>
      </p:sp>
      <p:pic>
        <p:nvPicPr>
          <p:cNvPr id="21506" name="Picture 2" descr="C:\Users\Animesh\Downloads\Repre_4.png"/>
          <p:cNvPicPr>
            <a:picLocks noGrp="1" noChangeAspect="1" noChangeArrowheads="1"/>
          </p:cNvPicPr>
          <p:nvPr>
            <p:ph idx="1"/>
          </p:nvPr>
        </p:nvPicPr>
        <p:blipFill>
          <a:blip r:embed="rId2"/>
          <a:srcRect/>
          <a:stretch>
            <a:fillRect/>
          </a:stretch>
        </p:blipFill>
        <p:spPr bwMode="auto">
          <a:xfrm>
            <a:off x="304800" y="1600201"/>
            <a:ext cx="4953000" cy="4953000"/>
          </a:xfrm>
          <a:prstGeom prst="rect">
            <a:avLst/>
          </a:prstGeom>
          <a:noFill/>
        </p:spPr>
      </p:pic>
      <p:sp>
        <p:nvSpPr>
          <p:cNvPr id="5" name="TextBox 4"/>
          <p:cNvSpPr txBox="1"/>
          <p:nvPr/>
        </p:nvSpPr>
        <p:spPr>
          <a:xfrm>
            <a:off x="5486400" y="2133600"/>
            <a:ext cx="2947025" cy="3970318"/>
          </a:xfrm>
          <a:prstGeom prst="rect">
            <a:avLst/>
          </a:prstGeom>
          <a:noFill/>
        </p:spPr>
        <p:txBody>
          <a:bodyPr wrap="none" rtlCol="0">
            <a:spAutoFit/>
          </a:bodyPr>
          <a:lstStyle/>
          <a:p>
            <a:r>
              <a:rPr lang="en-US" dirty="0" smtClean="0"/>
              <a:t>['Shopping',</a:t>
            </a:r>
          </a:p>
          <a:p>
            <a:r>
              <a:rPr lang="en-US" dirty="0" smtClean="0"/>
              <a:t> 'Restaurants',</a:t>
            </a:r>
          </a:p>
          <a:p>
            <a:r>
              <a:rPr lang="en-US" dirty="0" smtClean="0"/>
              <a:t> 'Food',</a:t>
            </a:r>
          </a:p>
          <a:p>
            <a:r>
              <a:rPr lang="en-US" dirty="0" smtClean="0"/>
              <a:t> 'Beauty &amp; Spas',</a:t>
            </a:r>
          </a:p>
          <a:p>
            <a:r>
              <a:rPr lang="en-US" dirty="0" smtClean="0"/>
              <a:t> 'Convenience Stores',</a:t>
            </a:r>
          </a:p>
          <a:p>
            <a:r>
              <a:rPr lang="en-US" dirty="0" smtClean="0"/>
              <a:t> 'Drugstores',</a:t>
            </a:r>
          </a:p>
          <a:p>
            <a:r>
              <a:rPr lang="en-US" dirty="0" smtClean="0"/>
              <a:t> 'Cosmetics &amp; Beauty Supply',</a:t>
            </a:r>
          </a:p>
          <a:p>
            <a:r>
              <a:rPr lang="en-US" dirty="0" smtClean="0"/>
              <a:t> 'Nightlife',</a:t>
            </a:r>
          </a:p>
          <a:p>
            <a:r>
              <a:rPr lang="en-US" dirty="0" smtClean="0"/>
              <a:t> 'Bars',</a:t>
            </a:r>
          </a:p>
          <a:p>
            <a:r>
              <a:rPr lang="en-US" dirty="0" smtClean="0"/>
              <a:t> 'Fashion',</a:t>
            </a:r>
          </a:p>
          <a:p>
            <a:r>
              <a:rPr lang="en-US" dirty="0" smtClean="0"/>
              <a:t> 'American (Traditional)',</a:t>
            </a:r>
          </a:p>
          <a:p>
            <a:r>
              <a:rPr lang="en-US" dirty="0" smtClean="0"/>
              <a:t> 'Sports Bars',</a:t>
            </a:r>
          </a:p>
          <a:p>
            <a:r>
              <a:rPr lang="en-US" dirty="0" smtClean="0"/>
              <a:t> 'Automotive',</a:t>
            </a:r>
          </a:p>
          <a:p>
            <a:r>
              <a:rPr lang="en-US" dirty="0" smtClean="0"/>
              <a:t> "Women's Clothing"]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Scoring of Reviews</a:t>
            </a:r>
            <a:endParaRPr lang="en-US" dirty="0"/>
          </a:p>
        </p:txBody>
      </p:sp>
      <p:pic>
        <p:nvPicPr>
          <p:cNvPr id="22530" name="Picture 2" descr="E:\yelp\2.png"/>
          <p:cNvPicPr>
            <a:picLocks noGrp="1" noChangeAspect="1" noChangeArrowheads="1"/>
          </p:cNvPicPr>
          <p:nvPr>
            <p:ph idx="1"/>
          </p:nvPr>
        </p:nvPicPr>
        <p:blipFill>
          <a:blip r:embed="rId2"/>
          <a:srcRect/>
          <a:stretch>
            <a:fillRect/>
          </a:stretch>
        </p:blipFill>
        <p:spPr bwMode="auto">
          <a:xfrm>
            <a:off x="815917" y="1600200"/>
            <a:ext cx="7512165" cy="45259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scores and topics for Business</a:t>
            </a:r>
            <a:endParaRPr lang="en-US" dirty="0"/>
          </a:p>
        </p:txBody>
      </p:sp>
      <p:sp>
        <p:nvSpPr>
          <p:cNvPr id="3" name="Content Placeholder 2"/>
          <p:cNvSpPr>
            <a:spLocks noGrp="1"/>
          </p:cNvSpPr>
          <p:nvPr>
            <p:ph idx="1"/>
          </p:nvPr>
        </p:nvSpPr>
        <p:spPr/>
        <p:txBody>
          <a:bodyPr>
            <a:normAutofit/>
          </a:bodyPr>
          <a:lstStyle/>
          <a:p>
            <a:pPr algn="just"/>
            <a:r>
              <a:rPr lang="en-US" dirty="0" smtClean="0"/>
              <a:t>Using Latent </a:t>
            </a:r>
            <a:r>
              <a:rPr lang="en-US" dirty="0" err="1" smtClean="0"/>
              <a:t>Dirichelet</a:t>
            </a:r>
            <a:r>
              <a:rPr lang="en-US" dirty="0" smtClean="0"/>
              <a:t> Allocation (LDA), 200 topics were extracted from 335022 reviews.</a:t>
            </a:r>
          </a:p>
          <a:p>
            <a:pPr algn="just"/>
            <a:r>
              <a:rPr lang="en-US" dirty="0" smtClean="0"/>
              <a:t>These topics were then mapped to a particular business. E.g. following are top 20 topics for “Lucille's Smokehouse Bar-B-</a:t>
            </a:r>
            <a:r>
              <a:rPr lang="en-US" dirty="0" err="1" smtClean="0"/>
              <a:t>Que</a:t>
            </a:r>
            <a:r>
              <a:rPr lang="en-US" dirty="0" smtClean="0"/>
              <a:t>”.</a:t>
            </a:r>
          </a:p>
          <a:p>
            <a:pPr algn="just"/>
            <a:r>
              <a:rPr lang="en-US" dirty="0" smtClean="0"/>
              <a:t>As per next slide, one can see that a large no. of positive scored reviews don’t help in getting a good review.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Lucille's Smokehouse Bar-B-</a:t>
            </a:r>
            <a:r>
              <a:rPr lang="en-US" dirty="0" err="1" smtClean="0"/>
              <a:t>Que</a:t>
            </a:r>
            <a:endParaRPr lang="en-US" dirty="0"/>
          </a:p>
        </p:txBody>
      </p:sp>
      <p:sp>
        <p:nvSpPr>
          <p:cNvPr id="3" name="Content Placeholder 2"/>
          <p:cNvSpPr>
            <a:spLocks noGrp="1"/>
          </p:cNvSpPr>
          <p:nvPr>
            <p:ph idx="1"/>
          </p:nvPr>
        </p:nvSpPr>
        <p:spPr>
          <a:xfrm>
            <a:off x="228600" y="1295400"/>
            <a:ext cx="4572000" cy="5257799"/>
          </a:xfrm>
        </p:spPr>
        <p:txBody>
          <a:bodyPr>
            <a:normAutofit fontScale="92500" lnSpcReduction="10000"/>
          </a:bodyPr>
          <a:lstStyle/>
          <a:p>
            <a:pPr algn="just"/>
            <a:r>
              <a:rPr lang="en-US" dirty="0" smtClean="0"/>
              <a:t>This restaurant has 228 reviews which have 192 positive sentiments, 18 neutral and 18 negative and the overall score is 4.95 which is not very high, so it can be concluded that this restaurant does not have an excellent review. </a:t>
            </a:r>
          </a:p>
          <a:p>
            <a:pPr algn="just"/>
            <a:r>
              <a:rPr lang="en-US" dirty="0" smtClean="0"/>
              <a:t>The average rating is 3.26/5.00.</a:t>
            </a:r>
            <a:endParaRPr lang="en-US" dirty="0"/>
          </a:p>
        </p:txBody>
      </p:sp>
      <p:graphicFrame>
        <p:nvGraphicFramePr>
          <p:cNvPr id="5" name="Table 4"/>
          <p:cNvGraphicFramePr>
            <a:graphicFrameLocks noGrp="1"/>
          </p:cNvGraphicFramePr>
          <p:nvPr/>
        </p:nvGraphicFramePr>
        <p:xfrm>
          <a:off x="5410200" y="1447800"/>
          <a:ext cx="3200400" cy="4648204"/>
        </p:xfrm>
        <a:graphic>
          <a:graphicData uri="http://schemas.openxmlformats.org/drawingml/2006/table">
            <a:tbl>
              <a:tblPr/>
              <a:tblGrid>
                <a:gridCol w="1066800"/>
                <a:gridCol w="1066800"/>
                <a:gridCol w="1066800"/>
              </a:tblGrid>
              <a:tr h="551064">
                <a:tc>
                  <a:txBody>
                    <a:bodyPr/>
                    <a:lstStyle/>
                    <a:p>
                      <a:pPr algn="l" fontAlgn="b"/>
                      <a:r>
                        <a:rPr lang="en-US" sz="1000" b="1" i="0" u="none" strike="noStrike" dirty="0">
                          <a:solidFill>
                            <a:srgbClr val="000000"/>
                          </a:solidFill>
                          <a:latin typeface="Calibri"/>
                        </a:rPr>
                        <a:t>TOPIC</a:t>
                      </a:r>
                    </a:p>
                  </a:txBody>
                  <a:tcPr marL="8955" marR="8955" marT="8955" marB="0" anchor="b">
                    <a:lnL>
                      <a:noFill/>
                    </a:lnL>
                    <a:lnR>
                      <a:noFill/>
                    </a:lnR>
                    <a:lnT>
                      <a:noFill/>
                    </a:lnT>
                    <a:lnB>
                      <a:noFill/>
                    </a:lnB>
                  </a:tcPr>
                </a:tc>
                <a:tc>
                  <a:txBody>
                    <a:bodyPr/>
                    <a:lstStyle/>
                    <a:p>
                      <a:pPr algn="l" fontAlgn="b"/>
                      <a:r>
                        <a:rPr lang="en-US" sz="1000" b="1" i="0" u="none" strike="noStrike" dirty="0">
                          <a:solidFill>
                            <a:srgbClr val="000000"/>
                          </a:solidFill>
                          <a:latin typeface="Calibri"/>
                        </a:rPr>
                        <a:t> </a:t>
                      </a:r>
                      <a:r>
                        <a:rPr lang="en-US" sz="1000" b="1" i="0" u="none" strike="noStrike" dirty="0" smtClean="0">
                          <a:solidFill>
                            <a:srgbClr val="000000"/>
                          </a:solidFill>
                          <a:latin typeface="Calibri"/>
                        </a:rPr>
                        <a:t>FREQUENCY IN BUSINESS</a:t>
                      </a:r>
                      <a:r>
                        <a:rPr lang="en-US" sz="1000" b="1" i="0" u="none" strike="noStrike" baseline="0" dirty="0" smtClean="0">
                          <a:solidFill>
                            <a:srgbClr val="000000"/>
                          </a:solidFill>
                          <a:latin typeface="Calibri"/>
                        </a:rPr>
                        <a:t> TOPICS</a:t>
                      </a:r>
                      <a:endParaRPr lang="en-US" sz="1000" b="1"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l" fontAlgn="b"/>
                      <a:r>
                        <a:rPr lang="en-US" sz="1000" b="1" i="0" u="none" strike="noStrike" dirty="0">
                          <a:solidFill>
                            <a:srgbClr val="000000"/>
                          </a:solidFill>
                          <a:latin typeface="Calibri"/>
                        </a:rPr>
                        <a:t> PROBABILITY</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Stroller</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0.149</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Baked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101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0.14</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Fresh</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47</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0.088</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Burros</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0.08</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Hugely</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0.078</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Cooked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0.066</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Mash</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0.062333</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Walked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24</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0.062</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Buffalo</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0.062</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Ranks</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0.058</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Wife</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7</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0.058</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Hiked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0.057</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Ago</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0.056</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Trusty</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0.049</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Meals</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3</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0.045</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Friends</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31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0.042</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Priced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Occasion</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4</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Prepared</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0.04</a:t>
                      </a:r>
                    </a:p>
                  </a:txBody>
                  <a:tcPr marL="8955" marR="8955" marT="8955" marB="0" anchor="b">
                    <a:lnL>
                      <a:noFill/>
                    </a:lnL>
                    <a:lnR>
                      <a:noFill/>
                    </a:lnR>
                    <a:lnT>
                      <a:noFill/>
                    </a:lnT>
                    <a:lnB>
                      <a:noFill/>
                    </a:lnB>
                  </a:tcPr>
                </a:tc>
              </a:tr>
              <a:tr h="204857">
                <a:tc>
                  <a:txBody>
                    <a:bodyPr/>
                    <a:lstStyle/>
                    <a:p>
                      <a:pPr algn="l" fontAlgn="b"/>
                      <a:r>
                        <a:rPr lang="en-US" sz="1000" b="0" i="0" u="none" strike="noStrike" dirty="0" smtClean="0">
                          <a:solidFill>
                            <a:srgbClr val="000000"/>
                          </a:solidFill>
                          <a:latin typeface="Calibri"/>
                        </a:rPr>
                        <a:t>Football</a:t>
                      </a:r>
                      <a:endParaRPr lang="en-US" sz="1000" b="0" i="0" u="none" strike="noStrike" dirty="0">
                        <a:solidFill>
                          <a:srgbClr val="000000"/>
                        </a:solidFill>
                        <a:latin typeface="Calibri"/>
                      </a:endParaRP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a:t>
                      </a:r>
                    </a:p>
                  </a:txBody>
                  <a:tcPr marL="8955" marR="8955" marT="8955"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0.039</a:t>
                      </a:r>
                    </a:p>
                  </a:txBody>
                  <a:tcPr marL="8955" marR="8955" marT="8955" marB="0" anchor="b">
                    <a:lnL>
                      <a:noFill/>
                    </a:lnL>
                    <a:lnR>
                      <a:noFill/>
                    </a:lnR>
                    <a:lnT>
                      <a:noFill/>
                    </a:lnT>
                    <a:lnB>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Categories show good clusters using DBSCAN.</a:t>
            </a:r>
          </a:p>
          <a:p>
            <a:r>
              <a:rPr lang="en-US" dirty="0" smtClean="0"/>
              <a:t>In categories there are certain categories that are mostly tagged to a business.</a:t>
            </a:r>
          </a:p>
          <a:p>
            <a:r>
              <a:rPr lang="en-US" dirty="0" smtClean="0"/>
              <a:t>Sentiment score may not strictly determine the overall review of the business but still can give a vague idea about how the business may go in future.</a:t>
            </a:r>
          </a:p>
          <a:p>
            <a:r>
              <a:rPr lang="en-US" dirty="0" smtClean="0"/>
              <a:t>Topics related to a business may help a business identify the current issues and work upon them. </a:t>
            </a:r>
          </a:p>
          <a:p>
            <a:r>
              <a:rPr lang="en-US" dirty="0" smtClean="0"/>
              <a:t>Having certain topics associated with a business and also an overall sentiment score attached it helps the business to see what terms are being used in the reviews mostly and check if they need any attention.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Finding patterns in the 6 clusters made for Categories.</a:t>
            </a:r>
          </a:p>
          <a:p>
            <a:r>
              <a:rPr lang="en-US" dirty="0" smtClean="0"/>
              <a:t>Just like categories, clustering and pattern analysis should also be done on Attributes of the businesses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Softwares</a:t>
            </a:r>
            <a:r>
              <a:rPr lang="en-US" dirty="0" smtClean="0"/>
              <a:t> Used</a:t>
            </a:r>
            <a:endParaRPr lang="en-US" dirty="0"/>
          </a:p>
        </p:txBody>
      </p:sp>
      <p:sp>
        <p:nvSpPr>
          <p:cNvPr id="3" name="Content Placeholder 2"/>
          <p:cNvSpPr>
            <a:spLocks noGrp="1"/>
          </p:cNvSpPr>
          <p:nvPr>
            <p:ph idx="1"/>
          </p:nvPr>
        </p:nvSpPr>
        <p:spPr/>
        <p:txBody>
          <a:bodyPr/>
          <a:lstStyle/>
          <a:p>
            <a:r>
              <a:rPr lang="en-US" dirty="0" smtClean="0"/>
              <a:t>Python 2.7.3 with </a:t>
            </a:r>
            <a:r>
              <a:rPr lang="en-US" dirty="0" err="1" smtClean="0"/>
              <a:t>Gensim</a:t>
            </a:r>
            <a:r>
              <a:rPr lang="en-US" dirty="0" smtClean="0"/>
              <a:t>, </a:t>
            </a:r>
            <a:r>
              <a:rPr lang="en-US" dirty="0" err="1" smtClean="0"/>
              <a:t>sklearn</a:t>
            </a:r>
            <a:r>
              <a:rPr lang="en-US" dirty="0" smtClean="0"/>
              <a:t> and </a:t>
            </a:r>
            <a:r>
              <a:rPr lang="en-US" dirty="0" err="1" smtClean="0"/>
              <a:t>NetworkX</a:t>
            </a:r>
            <a:r>
              <a:rPr lang="en-US" dirty="0" smtClean="0"/>
              <a:t>.</a:t>
            </a:r>
          </a:p>
          <a:p>
            <a:r>
              <a:rPr lang="en-US" dirty="0" smtClean="0"/>
              <a:t>R for Sentiment Scoring using </a:t>
            </a:r>
            <a:r>
              <a:rPr lang="en-US" dirty="0" err="1" smtClean="0"/>
              <a:t>Hu</a:t>
            </a:r>
            <a:r>
              <a:rPr lang="en-US" dirty="0" smtClean="0"/>
              <a:t> and Liu’s positive and negative word repository.</a:t>
            </a:r>
          </a:p>
          <a:p>
            <a:r>
              <a:rPr lang="en-US" dirty="0" err="1" smtClean="0"/>
              <a:t>Gephi</a:t>
            </a:r>
            <a:r>
              <a:rPr lang="en-US" dirty="0" smtClean="0"/>
              <a:t> for graphical representations</a:t>
            </a:r>
          </a:p>
          <a:p>
            <a:r>
              <a:rPr lang="en-US" dirty="0" smtClean="0"/>
              <a:t>System used: Windows 7, 32 Bit, Core 2 Duo processor, 4 GB RAM.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identifying similar businesses is necessary?</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Identify similar businesses helps in better recommendations.</a:t>
            </a:r>
          </a:p>
          <a:p>
            <a:pPr algn="just"/>
            <a:r>
              <a:rPr lang="en-US" dirty="0" smtClean="0"/>
              <a:t>If a user is not happy with the services provided by a business then he may immediately go for an alternative business of similar kind.</a:t>
            </a:r>
          </a:p>
          <a:p>
            <a:pPr algn="just"/>
            <a:r>
              <a:rPr lang="en-US" dirty="0" smtClean="0"/>
              <a:t>Correct recommendations help in the growth of businesses as the recommendation becomes some kind of a advertisement.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categories as a metric?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Mostly recommendations are done with things that are of a similar nature so it becomes a major task to find what similarity metric should be take.</a:t>
            </a:r>
          </a:p>
          <a:p>
            <a:r>
              <a:rPr lang="en-US" dirty="0" smtClean="0"/>
              <a:t>In the data set provided we have a total 15585 businesses. For businesses we had categories and there were a total of 591 categories in the whole data set.</a:t>
            </a:r>
          </a:p>
          <a:p>
            <a:r>
              <a:rPr lang="en-US" dirty="0" smtClean="0"/>
              <a:t>The no. of categories in a dataset is not constant. So, we can take it as a tag that is given to a business and on the basis of that we try find the similar businesses.</a:t>
            </a:r>
          </a:p>
          <a:p>
            <a:r>
              <a:rPr lang="en-US" dirty="0" smtClean="0"/>
              <a:t>Here, observations will be presented where certain unusual patterns are seen.</a:t>
            </a:r>
          </a:p>
          <a:p>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Dataset that has been used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beginning the whole data set was divided into 5 </a:t>
            </a:r>
            <a:r>
              <a:rPr lang="en-US" dirty="0" err="1" smtClean="0"/>
              <a:t>json</a:t>
            </a:r>
            <a:r>
              <a:rPr lang="en-US" dirty="0" smtClean="0"/>
              <a:t> files namely </a:t>
            </a:r>
            <a:r>
              <a:rPr lang="en-US" dirty="0" err="1" smtClean="0"/>
              <a:t>users.json</a:t>
            </a:r>
            <a:r>
              <a:rPr lang="en-US" dirty="0" smtClean="0"/>
              <a:t>, </a:t>
            </a:r>
            <a:r>
              <a:rPr lang="en-US" dirty="0" err="1" smtClean="0"/>
              <a:t>business.json</a:t>
            </a:r>
            <a:r>
              <a:rPr lang="en-US" dirty="0" smtClean="0"/>
              <a:t>, </a:t>
            </a:r>
            <a:r>
              <a:rPr lang="en-US" dirty="0" err="1" smtClean="0"/>
              <a:t>review.json</a:t>
            </a:r>
            <a:r>
              <a:rPr lang="en-US" dirty="0" smtClean="0"/>
              <a:t>, </a:t>
            </a:r>
            <a:r>
              <a:rPr lang="en-US" dirty="0" err="1" smtClean="0"/>
              <a:t>tip.json</a:t>
            </a:r>
            <a:r>
              <a:rPr lang="en-US" dirty="0"/>
              <a:t> </a:t>
            </a:r>
            <a:r>
              <a:rPr lang="en-US" dirty="0" smtClean="0"/>
              <a:t>and </a:t>
            </a:r>
            <a:r>
              <a:rPr lang="en-US" dirty="0" err="1" smtClean="0"/>
              <a:t>checkin.json</a:t>
            </a:r>
            <a:endParaRPr lang="en-US" dirty="0" smtClean="0"/>
          </a:p>
          <a:p>
            <a:r>
              <a:rPr lang="en-US" dirty="0" smtClean="0"/>
              <a:t>Of the whole dataset we used data related to ‘business’, ‘users’, ‘review’ and ‘</a:t>
            </a:r>
            <a:r>
              <a:rPr lang="en-US" dirty="0" err="1" smtClean="0"/>
              <a:t>checkin</a:t>
            </a:r>
            <a:r>
              <a:rPr lang="en-US" dirty="0" smtClean="0"/>
              <a:t>’.</a:t>
            </a:r>
          </a:p>
          <a:p>
            <a:r>
              <a:rPr lang="en-US" dirty="0" smtClean="0"/>
              <a:t>The set has a total of 15585 businesses, 70817 users, 11434 check-in sets and 335022 user reviews.</a:t>
            </a:r>
          </a:p>
          <a:p>
            <a:r>
              <a:rPr lang="en-US" dirty="0" smtClean="0"/>
              <a:t>There can be more features but we chose businesses’ 591 categories for mining.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Business_id</a:t>
            </a:r>
            <a:r>
              <a:rPr lang="en-US" dirty="0" smtClean="0"/>
              <a:t> Vs. Category Binary Matrix</a:t>
            </a:r>
            <a:endParaRPr lang="en-US" dirty="0"/>
          </a:p>
        </p:txBody>
      </p:sp>
      <p:sp>
        <p:nvSpPr>
          <p:cNvPr id="3" name="Content Placeholder 2"/>
          <p:cNvSpPr>
            <a:spLocks noGrp="1"/>
          </p:cNvSpPr>
          <p:nvPr>
            <p:ph idx="1"/>
          </p:nvPr>
        </p:nvSpPr>
        <p:spPr/>
        <p:txBody>
          <a:bodyPr/>
          <a:lstStyle/>
          <a:p>
            <a:r>
              <a:rPr lang="en-US" dirty="0" smtClean="0"/>
              <a:t>A binary matrix of dimensions 15585X591 was made which had a </a:t>
            </a:r>
            <a:r>
              <a:rPr lang="en-US" dirty="0" err="1" smtClean="0"/>
              <a:t>sparsity</a:t>
            </a:r>
            <a:r>
              <a:rPr lang="en-US" dirty="0" smtClean="0"/>
              <a:t> level of 99.52%.</a:t>
            </a:r>
          </a:p>
          <a:p>
            <a:r>
              <a:rPr lang="en-US" dirty="0" smtClean="0"/>
              <a:t>This matrix was to be used to cluster businesses according to </a:t>
            </a:r>
            <a:r>
              <a:rPr lang="en-US" dirty="0" err="1" smtClean="0"/>
              <a:t>cateogries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a:xfrm>
            <a:off x="457200" y="1570037"/>
            <a:ext cx="8229600" cy="4525963"/>
          </a:xfrm>
        </p:spPr>
        <p:txBody>
          <a:bodyPr/>
          <a:lstStyle/>
          <a:p>
            <a:r>
              <a:rPr lang="en-US" dirty="0" smtClean="0"/>
              <a:t>Since the binary matrix that was formed was very high dimensional to it was important to use Dimensionality reduction.</a:t>
            </a:r>
          </a:p>
          <a:p>
            <a:r>
              <a:rPr lang="en-US" dirty="0" smtClean="0"/>
              <a:t>Principal Component Analysis (PCA) was used for this purpose. Applying this the matrix was reduced to the dimension of 15585x2.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DBSCAN?</a:t>
            </a:r>
            <a:endParaRPr lang="en-US" dirty="0"/>
          </a:p>
        </p:txBody>
      </p:sp>
      <p:sp>
        <p:nvSpPr>
          <p:cNvPr id="3" name="Content Placeholder 2"/>
          <p:cNvSpPr>
            <a:spLocks noGrp="1"/>
          </p:cNvSpPr>
          <p:nvPr>
            <p:ph idx="1"/>
          </p:nvPr>
        </p:nvSpPr>
        <p:spPr/>
        <p:txBody>
          <a:bodyPr/>
          <a:lstStyle/>
          <a:p>
            <a:r>
              <a:rPr lang="en-US" dirty="0" smtClean="0"/>
              <a:t>DBSCAN is a density based clustering method.</a:t>
            </a:r>
          </a:p>
          <a:p>
            <a:r>
              <a:rPr lang="en-US" dirty="0" smtClean="0"/>
              <a:t>After applying PCA to the matrix, the plot of the points contained 6 disjoint clusters where one could visually make out how many clusters were there. (Fig. 1.)</a:t>
            </a:r>
          </a:p>
          <a:p>
            <a:r>
              <a:rPr lang="en-US" dirty="0" smtClean="0"/>
              <a:t>Since, the clusters were dense too, so it was decided to use DBSCAN as the clustering algorithm. (Fig. 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yelp\allPointsPCA.png"/>
          <p:cNvPicPr>
            <a:picLocks noGrp="1" noChangeAspect="1" noChangeArrowheads="1"/>
          </p:cNvPicPr>
          <p:nvPr>
            <p:ph idx="1"/>
          </p:nvPr>
        </p:nvPicPr>
        <p:blipFill>
          <a:blip r:embed="rId2"/>
          <a:srcRect/>
          <a:stretch>
            <a:fillRect/>
          </a:stretch>
        </p:blipFill>
        <p:spPr bwMode="auto">
          <a:xfrm>
            <a:off x="0" y="1828800"/>
            <a:ext cx="4419600" cy="4267200"/>
          </a:xfrm>
          <a:prstGeom prst="rect">
            <a:avLst/>
          </a:prstGeom>
          <a:noFill/>
        </p:spPr>
      </p:pic>
      <p:pic>
        <p:nvPicPr>
          <p:cNvPr id="19459" name="Picture 3" descr="E:\yelp\DBSCANII.png"/>
          <p:cNvPicPr>
            <a:picLocks noChangeAspect="1" noChangeArrowheads="1"/>
          </p:cNvPicPr>
          <p:nvPr/>
        </p:nvPicPr>
        <p:blipFill>
          <a:blip r:embed="rId3"/>
          <a:srcRect/>
          <a:stretch>
            <a:fillRect/>
          </a:stretch>
        </p:blipFill>
        <p:spPr bwMode="auto">
          <a:xfrm>
            <a:off x="4323644" y="1828800"/>
            <a:ext cx="4820356" cy="4267200"/>
          </a:xfrm>
          <a:prstGeom prst="rect">
            <a:avLst/>
          </a:prstGeom>
          <a:noFill/>
        </p:spPr>
      </p:pic>
      <p:sp>
        <p:nvSpPr>
          <p:cNvPr id="6" name="Title 1"/>
          <p:cNvSpPr>
            <a:spLocks noGrp="1"/>
          </p:cNvSpPr>
          <p:nvPr>
            <p:ph type="title"/>
          </p:nvPr>
        </p:nvSpPr>
        <p:spPr>
          <a:xfrm>
            <a:off x="457200" y="274638"/>
            <a:ext cx="8229600" cy="1143000"/>
          </a:xfrm>
        </p:spPr>
        <p:txBody>
          <a:bodyPr/>
          <a:lstStyle/>
          <a:p>
            <a:r>
              <a:rPr lang="en-US" dirty="0" smtClean="0"/>
              <a:t>Clustering of the Matrix</a:t>
            </a:r>
            <a:endParaRPr lang="en-US" dirty="0"/>
          </a:p>
        </p:txBody>
      </p:sp>
      <p:sp>
        <p:nvSpPr>
          <p:cNvPr id="8" name="TextBox 7"/>
          <p:cNvSpPr txBox="1"/>
          <p:nvPr/>
        </p:nvSpPr>
        <p:spPr>
          <a:xfrm>
            <a:off x="990600" y="1676400"/>
            <a:ext cx="2546931" cy="381000"/>
          </a:xfrm>
          <a:prstGeom prst="rect">
            <a:avLst/>
          </a:prstGeom>
          <a:noFill/>
        </p:spPr>
        <p:txBody>
          <a:bodyPr wrap="square" rtlCol="0">
            <a:spAutoFit/>
          </a:bodyPr>
          <a:lstStyle/>
          <a:p>
            <a:r>
              <a:rPr lang="en-US" dirty="0" smtClean="0"/>
              <a:t>After applying PCA</a:t>
            </a:r>
            <a:endParaRPr lang="en-US" dirty="0"/>
          </a:p>
        </p:txBody>
      </p:sp>
      <p:sp>
        <p:nvSpPr>
          <p:cNvPr id="9" name="TextBox 8"/>
          <p:cNvSpPr txBox="1"/>
          <p:nvPr/>
        </p:nvSpPr>
        <p:spPr>
          <a:xfrm>
            <a:off x="5715000" y="1447800"/>
            <a:ext cx="2546931" cy="646331"/>
          </a:xfrm>
          <a:prstGeom prst="rect">
            <a:avLst/>
          </a:prstGeom>
          <a:noFill/>
        </p:spPr>
        <p:txBody>
          <a:bodyPr wrap="square" rtlCol="0">
            <a:spAutoFit/>
          </a:bodyPr>
          <a:lstStyle/>
          <a:p>
            <a:r>
              <a:rPr lang="en-US" dirty="0" smtClean="0"/>
              <a:t>After applying DBSCAN with </a:t>
            </a:r>
            <a:r>
              <a:rPr lang="en-US" dirty="0" err="1" smtClean="0"/>
              <a:t>eps</a:t>
            </a:r>
            <a:r>
              <a:rPr lang="en-US" dirty="0" smtClean="0"/>
              <a:t> = 0.15</a:t>
            </a:r>
            <a:endParaRPr lang="en-US" dirty="0"/>
          </a:p>
        </p:txBody>
      </p:sp>
      <p:sp>
        <p:nvSpPr>
          <p:cNvPr id="10" name="TextBox 9"/>
          <p:cNvSpPr txBox="1"/>
          <p:nvPr/>
        </p:nvSpPr>
        <p:spPr>
          <a:xfrm>
            <a:off x="533400" y="6019800"/>
            <a:ext cx="8153400" cy="369332"/>
          </a:xfrm>
          <a:prstGeom prst="rect">
            <a:avLst/>
          </a:prstGeom>
          <a:noFill/>
        </p:spPr>
        <p:txBody>
          <a:bodyPr wrap="square" rtlCol="0">
            <a:spAutoFit/>
          </a:bodyPr>
          <a:lstStyle/>
          <a:p>
            <a:r>
              <a:rPr lang="en-US" dirty="0" smtClean="0"/>
              <a:t>The points represent the business and cluster represents the similar businesses.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Clusters on Google Maps</a:t>
            </a:r>
            <a:endParaRPr lang="en-US" dirty="0"/>
          </a:p>
        </p:txBody>
      </p:sp>
      <p:sp>
        <p:nvSpPr>
          <p:cNvPr id="3" name="Content Placeholder 2"/>
          <p:cNvSpPr>
            <a:spLocks noGrp="1"/>
          </p:cNvSpPr>
          <p:nvPr>
            <p:ph idx="1"/>
          </p:nvPr>
        </p:nvSpPr>
        <p:spPr/>
        <p:txBody>
          <a:bodyPr/>
          <a:lstStyle/>
          <a:p>
            <a:r>
              <a:rPr lang="en-US" dirty="0" smtClean="0"/>
              <a:t>Since there were 6 clusters formed and coordinates were also given for each of the businesses. The clusters were mapped on the </a:t>
            </a:r>
            <a:r>
              <a:rPr lang="en-US" dirty="0"/>
              <a:t>G</a:t>
            </a:r>
            <a:r>
              <a:rPr lang="en-US" dirty="0" smtClean="0"/>
              <a:t>oogle maps so the locations of the similar businesses can also be seen.</a:t>
            </a:r>
          </a:p>
          <a:p>
            <a:r>
              <a:rPr lang="en-US" dirty="0" smtClean="0"/>
              <a:t>The web-app is hosted at </a:t>
            </a:r>
            <a:r>
              <a:rPr lang="en-US" dirty="0" smtClean="0">
                <a:hlinkClick r:id="rId2"/>
              </a:rPr>
              <a:t>http://jinkeezyelp.appspot.com/</a:t>
            </a:r>
            <a:r>
              <a:rPr lang="en-US"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15023</TotalTime>
  <Words>1110</Words>
  <Application>Microsoft Office PowerPoint</Application>
  <PresentationFormat>On-screen Show (4:3)</PresentationFormat>
  <Paragraphs>145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Finding Similar Businesses – Clustering and Pattern mining</vt:lpstr>
      <vt:lpstr>Why identifying similar businesses is necessary?</vt:lpstr>
      <vt:lpstr>Why use categories as a metric?</vt:lpstr>
      <vt:lpstr>Part of Dataset that has been used</vt:lpstr>
      <vt:lpstr>Business_id Vs. Category Binary Matrix</vt:lpstr>
      <vt:lpstr>Dimensionality Reduction</vt:lpstr>
      <vt:lpstr>Clustering with DBSCAN?</vt:lpstr>
      <vt:lpstr>Clustering of the Matrix</vt:lpstr>
      <vt:lpstr>Putting Clusters on Google Maps</vt:lpstr>
      <vt:lpstr>Finding patterns in Categories</vt:lpstr>
      <vt:lpstr>Slide 11</vt:lpstr>
      <vt:lpstr>Most Frequent Occurring Categories</vt:lpstr>
      <vt:lpstr>Sentiment Scoring of Reviews</vt:lpstr>
      <vt:lpstr>Combining scores and topics for Business</vt:lpstr>
      <vt:lpstr>Lucille's Smokehouse Bar-B-Que</vt:lpstr>
      <vt:lpstr>Results</vt:lpstr>
      <vt:lpstr>FUTURE WORK</vt:lpstr>
      <vt:lpstr>Softwares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Animesh</dc:creator>
  <cp:lastModifiedBy>Animesh</cp:lastModifiedBy>
  <cp:revision>1188</cp:revision>
  <dcterms:created xsi:type="dcterms:W3CDTF">2014-07-21T10:57:50Z</dcterms:created>
  <dcterms:modified xsi:type="dcterms:W3CDTF">2014-07-31T21:21:45Z</dcterms:modified>
</cp:coreProperties>
</file>