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1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6"/>
    <p:restoredTop sz="96208"/>
  </p:normalViewPr>
  <p:slideViewPr>
    <p:cSldViewPr snapToGrid="0" snapToObjects="1">
      <p:cViewPr>
        <p:scale>
          <a:sx n="56" d="100"/>
          <a:sy n="56" d="100"/>
        </p:scale>
        <p:origin x="1752" y="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5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9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61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2739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53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70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81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93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8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3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6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2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7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7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31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  <p:sldLayoutId id="21474839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E6D5-2442-344D-A429-89AB56B37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1668780"/>
            <a:ext cx="8641576" cy="2514600"/>
          </a:xfrm>
        </p:spPr>
        <p:txBody>
          <a:bodyPr>
            <a:normAutofit/>
          </a:bodyPr>
          <a:lstStyle/>
          <a:p>
            <a:r>
              <a:rPr lang="en-US" dirty="0"/>
              <a:t>Final Exam </a:t>
            </a:r>
            <a:br>
              <a:rPr lang="en-US" dirty="0"/>
            </a:br>
            <a:r>
              <a:rPr lang="en-US" dirty="0"/>
              <a:t>Quantitative Management Modeling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2BF1A-55CD-CA45-B2BF-5358C286F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29554"/>
            <a:ext cx="12192000" cy="2128446"/>
          </a:xfrm>
        </p:spPr>
        <p:txBody>
          <a:bodyPr>
            <a:normAutofit/>
          </a:bodyPr>
          <a:lstStyle/>
          <a:p>
            <a:r>
              <a:rPr lang="en-US" dirty="0"/>
              <a:t>Faculty Member: DAMBAR UPRETY</a:t>
            </a:r>
          </a:p>
          <a:p>
            <a:r>
              <a:rPr lang="en-US" dirty="0"/>
              <a:t>MSBA Candidate: SHIVANI HARIDAS PITLA , ABHINAYA SUNDARI PANNEERSELVAM, NIKHIL REDDY ADDULA</a:t>
            </a:r>
          </a:p>
        </p:txBody>
      </p:sp>
    </p:spTree>
    <p:extLst>
      <p:ext uri="{BB962C8B-B14F-4D97-AF65-F5344CB8AC3E}">
        <p14:creationId xmlns:p14="http://schemas.microsoft.com/office/powerpoint/2010/main" val="347399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8EEF-D510-6A4F-ACF2-62B89944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33" y="486438"/>
            <a:ext cx="9905998" cy="1478570"/>
          </a:xfrm>
        </p:spPr>
        <p:txBody>
          <a:bodyPr/>
          <a:lstStyle/>
          <a:p>
            <a:r>
              <a:rPr lang="en-US" b="1" u="sng" dirty="0"/>
              <a:t>Goal</a:t>
            </a:r>
            <a:r>
              <a:rPr lang="en-US" dirty="0"/>
              <a:t>: Form four Groups of Students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4F74-EE8B-134D-9233-C32927A26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group must have exactly three students </a:t>
            </a:r>
          </a:p>
          <a:p>
            <a:r>
              <a:rPr lang="en-US" dirty="0"/>
              <a:t>The objective is to maximize the chance of success for each group on a class project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_______________________________________________________________</a:t>
            </a:r>
          </a:p>
          <a:p>
            <a:pPr marL="0" indent="0" algn="ctr">
              <a:buNone/>
            </a:pPr>
            <a:r>
              <a:rPr lang="en-US" dirty="0"/>
              <a:t>Assumptions about the context of the group</a:t>
            </a:r>
          </a:p>
          <a:p>
            <a:r>
              <a:rPr lang="en-US" dirty="0"/>
              <a:t>Groups are for a course in the MSBA program</a:t>
            </a:r>
          </a:p>
          <a:p>
            <a:r>
              <a:rPr lang="en-US" dirty="0"/>
              <a:t>All students have completed one semester in the MSBA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9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0368-DA3D-BA42-B9EA-39633F89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Success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3669-0388-3540-9968-6CD9EB0EC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962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Group success based on</a:t>
            </a:r>
            <a:r>
              <a:rPr lang="en-US" sz="3600" dirty="0"/>
              <a:t>:</a:t>
            </a:r>
          </a:p>
          <a:p>
            <a:r>
              <a:rPr lang="en-US" sz="3200" dirty="0"/>
              <a:t>current mastery of related content</a:t>
            </a:r>
          </a:p>
          <a:p>
            <a:r>
              <a:rPr lang="en-US" sz="3200" dirty="0"/>
              <a:t>relevancy of academic background</a:t>
            </a:r>
          </a:p>
          <a:p>
            <a:r>
              <a:rPr lang="en-US" sz="3200" dirty="0"/>
              <a:t>Participation to apply the aforementioned knowledge.</a:t>
            </a:r>
          </a:p>
        </p:txBody>
      </p:sp>
    </p:spTree>
    <p:extLst>
      <p:ext uri="{BB962C8B-B14F-4D97-AF65-F5344CB8AC3E}">
        <p14:creationId xmlns:p14="http://schemas.microsoft.com/office/powerpoint/2010/main" val="128527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4210-5BE5-0845-B291-4D26C4CD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Data for 12 students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C63427-8553-6043-AC8E-C95122A35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520915"/>
              </p:ext>
            </p:extLst>
          </p:nvPr>
        </p:nvGraphicFramePr>
        <p:xfrm>
          <a:off x="1217092" y="2189042"/>
          <a:ext cx="9757815" cy="40990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51563">
                  <a:extLst>
                    <a:ext uri="{9D8B030D-6E8A-4147-A177-3AD203B41FA5}">
                      <a16:colId xmlns:a16="http://schemas.microsoft.com/office/drawing/2014/main" val="3631449726"/>
                    </a:ext>
                  </a:extLst>
                </a:gridCol>
                <a:gridCol w="1951563">
                  <a:extLst>
                    <a:ext uri="{9D8B030D-6E8A-4147-A177-3AD203B41FA5}">
                      <a16:colId xmlns:a16="http://schemas.microsoft.com/office/drawing/2014/main" val="2221579960"/>
                    </a:ext>
                  </a:extLst>
                </a:gridCol>
                <a:gridCol w="1951563">
                  <a:extLst>
                    <a:ext uri="{9D8B030D-6E8A-4147-A177-3AD203B41FA5}">
                      <a16:colId xmlns:a16="http://schemas.microsoft.com/office/drawing/2014/main" val="2597356547"/>
                    </a:ext>
                  </a:extLst>
                </a:gridCol>
                <a:gridCol w="1951563">
                  <a:extLst>
                    <a:ext uri="{9D8B030D-6E8A-4147-A177-3AD203B41FA5}">
                      <a16:colId xmlns:a16="http://schemas.microsoft.com/office/drawing/2014/main" val="1606416714"/>
                    </a:ext>
                  </a:extLst>
                </a:gridCol>
                <a:gridCol w="1951563">
                  <a:extLst>
                    <a:ext uri="{9D8B030D-6E8A-4147-A177-3AD203B41FA5}">
                      <a16:colId xmlns:a16="http://schemas.microsoft.com/office/drawing/2014/main" val="2879128820"/>
                    </a:ext>
                  </a:extLst>
                </a:gridCol>
              </a:tblGrid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Student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GPA (.5)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Participation (.25)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Activity (.25)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Combined 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6128571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5543365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1871692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3309332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2206086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58939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759273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8351275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3137556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278904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145744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141852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7195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9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9133E2-ABFE-C35A-C9F1-AF990CE339FB}"/>
              </a:ext>
            </a:extLst>
          </p:cNvPr>
          <p:cNvSpPr txBox="1"/>
          <p:nvPr/>
        </p:nvSpPr>
        <p:spPr>
          <a:xfrm>
            <a:off x="400050" y="1720840"/>
            <a:ext cx="59093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/>
              <a:t>Decision Variables</a:t>
            </a:r>
          </a:p>
          <a:p>
            <a:r>
              <a:rPr lang="en-US" sz="2400" dirty="0"/>
              <a:t>Decision variable is </a:t>
            </a:r>
            <a:r>
              <a:rPr lang="en-US" sz="2400" dirty="0" err="1"/>
              <a:t>N</a:t>
            </a:r>
            <a:r>
              <a:rPr lang="en-US" sz="2400" baseline="-25000" dirty="0" err="1"/>
              <a:t>ij</a:t>
            </a:r>
            <a:r>
              <a:rPr lang="en-US" sz="2400" dirty="0"/>
              <a:t> where; </a:t>
            </a:r>
          </a:p>
          <a:p>
            <a:pPr lvl="1"/>
            <a:r>
              <a:rPr lang="en-US" sz="2400" dirty="0"/>
              <a:t>A = Group number</a:t>
            </a:r>
          </a:p>
          <a:p>
            <a:pPr lvl="1"/>
            <a:r>
              <a:rPr lang="en-US" sz="2400" dirty="0"/>
              <a:t>R = student </a:t>
            </a:r>
          </a:p>
          <a:p>
            <a:pPr lvl="1"/>
            <a:r>
              <a:rPr lang="en-US" sz="2400" dirty="0"/>
              <a:t>Total of 78 variables </a:t>
            </a:r>
          </a:p>
          <a:p>
            <a:pPr lvl="1"/>
            <a:endParaRPr lang="en-US" sz="2400" dirty="0"/>
          </a:p>
          <a:p>
            <a:r>
              <a:rPr lang="en-US" sz="2400" dirty="0"/>
              <a:t>Coefficient for each decision variable is the combined score the student (j)</a:t>
            </a:r>
          </a:p>
          <a:p>
            <a:r>
              <a:rPr lang="en-US" sz="2400" dirty="0"/>
              <a:t>Technique: binary integer programing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DD25B-5C6A-BE13-85DE-BC7E309C32B9}"/>
              </a:ext>
            </a:extLst>
          </p:cNvPr>
          <p:cNvSpPr txBox="1"/>
          <p:nvPr/>
        </p:nvSpPr>
        <p:spPr>
          <a:xfrm>
            <a:off x="6096000" y="2090172"/>
            <a:ext cx="61036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/>
              <a:t>Constraints </a:t>
            </a:r>
          </a:p>
          <a:p>
            <a:r>
              <a:rPr lang="en-US" sz="2400" dirty="0"/>
              <a:t>Group Size </a:t>
            </a:r>
          </a:p>
          <a:p>
            <a:r>
              <a:rPr lang="en-US" sz="2400" dirty="0"/>
              <a:t>One student per group</a:t>
            </a:r>
          </a:p>
          <a:p>
            <a:r>
              <a:rPr lang="en-US" sz="2400" dirty="0"/>
              <a:t>Average Activity must be above 7 per group</a:t>
            </a:r>
          </a:p>
          <a:p>
            <a:r>
              <a:rPr lang="en-US" sz="2400" dirty="0"/>
              <a:t>Average G.P.A. must be above 3.5 per group</a:t>
            </a:r>
          </a:p>
        </p:txBody>
      </p:sp>
    </p:spTree>
    <p:extLst>
      <p:ext uri="{BB962C8B-B14F-4D97-AF65-F5344CB8AC3E}">
        <p14:creationId xmlns:p14="http://schemas.microsoft.com/office/powerpoint/2010/main" val="105190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5C1B-4C98-2348-853D-CC653A85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Assignments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696704A-410B-FF43-9039-1042A4393A6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04254927"/>
              </p:ext>
            </p:extLst>
          </p:nvPr>
        </p:nvGraphicFramePr>
        <p:xfrm>
          <a:off x="725550" y="2101697"/>
          <a:ext cx="9568632" cy="42809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4772">
                  <a:extLst>
                    <a:ext uri="{9D8B030D-6E8A-4147-A177-3AD203B41FA5}">
                      <a16:colId xmlns:a16="http://schemas.microsoft.com/office/drawing/2014/main" val="3631449726"/>
                    </a:ext>
                  </a:extLst>
                </a:gridCol>
                <a:gridCol w="1594772">
                  <a:extLst>
                    <a:ext uri="{9D8B030D-6E8A-4147-A177-3AD203B41FA5}">
                      <a16:colId xmlns:a16="http://schemas.microsoft.com/office/drawing/2014/main" val="2221579960"/>
                    </a:ext>
                  </a:extLst>
                </a:gridCol>
                <a:gridCol w="1594772">
                  <a:extLst>
                    <a:ext uri="{9D8B030D-6E8A-4147-A177-3AD203B41FA5}">
                      <a16:colId xmlns:a16="http://schemas.microsoft.com/office/drawing/2014/main" val="2597356547"/>
                    </a:ext>
                  </a:extLst>
                </a:gridCol>
                <a:gridCol w="1594772">
                  <a:extLst>
                    <a:ext uri="{9D8B030D-6E8A-4147-A177-3AD203B41FA5}">
                      <a16:colId xmlns:a16="http://schemas.microsoft.com/office/drawing/2014/main" val="1606416714"/>
                    </a:ext>
                  </a:extLst>
                </a:gridCol>
                <a:gridCol w="1594772">
                  <a:extLst>
                    <a:ext uri="{9D8B030D-6E8A-4147-A177-3AD203B41FA5}">
                      <a16:colId xmlns:a16="http://schemas.microsoft.com/office/drawing/2014/main" val="2879128820"/>
                    </a:ext>
                  </a:extLst>
                </a:gridCol>
                <a:gridCol w="1594772">
                  <a:extLst>
                    <a:ext uri="{9D8B030D-6E8A-4147-A177-3AD203B41FA5}">
                      <a16:colId xmlns:a16="http://schemas.microsoft.com/office/drawing/2014/main" val="2834601317"/>
                    </a:ext>
                  </a:extLst>
                </a:gridCol>
              </a:tblGrid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Student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GPA (.5)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Participation (.25)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Activity (.25)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Combined 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8571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43365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71692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309332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206086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8939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759273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351275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137556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78904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45744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41852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195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80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E21C2-4276-344D-96BF-AF04C583D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1330" y="1588376"/>
            <a:ext cx="4878389" cy="500292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Limitations </a:t>
            </a:r>
          </a:p>
          <a:p>
            <a:r>
              <a:rPr lang="en-US" dirty="0"/>
              <a:t>Assumptions on factors leading to success</a:t>
            </a:r>
          </a:p>
          <a:p>
            <a:r>
              <a:rPr lang="en-US" dirty="0"/>
              <a:t>Constraints are harsh and may not yield an objective solution depending on data 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FDF88C-438E-1E4F-B658-672B0695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588376"/>
            <a:ext cx="4875211" cy="500292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Opportunities </a:t>
            </a:r>
          </a:p>
          <a:p>
            <a:r>
              <a:rPr lang="en-US" dirty="0"/>
              <a:t>Capture synergies between group members</a:t>
            </a:r>
          </a:p>
          <a:p>
            <a:r>
              <a:rPr lang="en-US" dirty="0"/>
              <a:t>Using decision variables that consider group roles</a:t>
            </a:r>
          </a:p>
        </p:txBody>
      </p:sp>
    </p:spTree>
    <p:extLst>
      <p:ext uri="{BB962C8B-B14F-4D97-AF65-F5344CB8AC3E}">
        <p14:creationId xmlns:p14="http://schemas.microsoft.com/office/powerpoint/2010/main" val="32753470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{2A98820D-42F8-9E47-AFF3-22F183CBAD65}tf10001057</Template>
  <TotalTime>4865</TotalTime>
  <Words>375</Words>
  <Application>Microsoft Macintosh PowerPoint</Application>
  <PresentationFormat>Widescreen</PresentationFormat>
  <Paragraphs>179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Final Exam  Quantitative Management Modeling </vt:lpstr>
      <vt:lpstr>Goal: Form four Groups of Students </vt:lpstr>
      <vt:lpstr>Defining Success </vt:lpstr>
      <vt:lpstr>Generated Data for 12 students</vt:lpstr>
      <vt:lpstr>PowerPoint Presentation</vt:lpstr>
      <vt:lpstr>Group Assignments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 Quantitative Modeling Management </dc:title>
  <dc:creator>Microsoft Office User</dc:creator>
  <cp:lastModifiedBy>Microsoft Office User</cp:lastModifiedBy>
  <cp:revision>8</cp:revision>
  <dcterms:created xsi:type="dcterms:W3CDTF">2019-12-05T02:26:38Z</dcterms:created>
  <dcterms:modified xsi:type="dcterms:W3CDTF">2022-12-12T07:41:28Z</dcterms:modified>
</cp:coreProperties>
</file>