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62" r:id="rId2"/>
    <p:sldId id="263" r:id="rId3"/>
    <p:sldId id="258" r:id="rId4"/>
    <p:sldId id="259" r:id="rId5"/>
    <p:sldId id="264" r:id="rId6"/>
    <p:sldId id="265" r:id="rId7"/>
    <p:sldId id="266" r:id="rId8"/>
    <p:sldId id="260" r:id="rId9"/>
    <p:sldId id="26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D1603-F29B-4D88-A50C-77209CFB1499}" v="32" dt="2022-12-13T04:00:27.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1669-DDB0-A7D5-4794-72BF7ED9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0CA8E-810F-28A1-F024-6F688A98B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1881C-A808-61CC-C643-28941BFBC167}"/>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99916F11-4A8B-79B7-0587-A8CA22767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66B7B-2299-98B6-A734-39E0C7F31E82}"/>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02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3655-BFBD-32DF-DD4E-39A71ED0A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68EDD0-7095-CB4A-0E9F-7A0884FDF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58A05-219B-16E7-DE61-19564FE79E8A}"/>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C5A36DE2-126E-9855-52EF-5B4984808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E3897-9610-83F7-522C-C5FF7E74B150}"/>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0018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6ACC1-DB89-64FA-668C-AADE274BF7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2F319-6F3E-02BB-83FC-CA4878CC3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20C52-C5A7-363B-E105-82B02B0FC603}"/>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AB5D7926-AF8D-95D7-93E4-E73629698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59CC2-6F05-F491-4A18-8B0D91CF1A51}"/>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9318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2659-4283-05D5-AE66-B531ABDCB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83E68-F69E-623F-A1AE-D21AA9883D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32DB2-8972-7636-FA42-C05E17C8C350}"/>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C78B8390-2F12-EE6F-9DAB-68A396548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507DF-EF37-848C-BC7F-81E6E446FE42}"/>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5523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40BF-FCC5-C229-122F-E4F0C0771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45F495-847A-4C26-7AAA-579046A91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74711-2722-EC64-FD8F-52D1476E5E67}"/>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92DCD530-0F76-45BE-094A-C7DA5BE9E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C6034-BEEC-E489-ECA4-27C18721C8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737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6F9B-102E-6DFB-FBE3-AF18E552A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C53F3-72F1-A71A-2B01-B5FA1E60B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00FF78-F5D6-40E4-3086-27C2820E5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6AAAB1-4497-D98E-D2E3-AA876A9FF64D}"/>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6" name="Footer Placeholder 5">
            <a:extLst>
              <a:ext uri="{FF2B5EF4-FFF2-40B4-BE49-F238E27FC236}">
                <a16:creationId xmlns:a16="http://schemas.microsoft.com/office/drawing/2014/main" id="{70DFB03B-F03E-0CE2-678A-96151DF8B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7A658-54E4-625F-CE3D-5B72D4DD0564}"/>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752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AAA9-AA01-1943-ADC2-F5545681F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D051C1-2772-9189-1C72-C6C024610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6C6D4-FDDC-B09C-C665-C01C004B8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CD7FF5-9928-100B-8CCF-AE0B1E310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E7CF1-93B6-D083-8E58-F63C7AE28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4D0EEB-DC2E-8E46-6C99-7C6568739325}"/>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8" name="Footer Placeholder 7">
            <a:extLst>
              <a:ext uri="{FF2B5EF4-FFF2-40B4-BE49-F238E27FC236}">
                <a16:creationId xmlns:a16="http://schemas.microsoft.com/office/drawing/2014/main" id="{5A6EAD39-D432-D625-7CE6-9A606FDDCE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CACC7D-D06C-7323-2FE7-9A9919C906E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0169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29BC-A19C-F041-3036-01531A3420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DC642-2B42-7E78-2966-2107AE505C03}"/>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4" name="Footer Placeholder 3">
            <a:extLst>
              <a:ext uri="{FF2B5EF4-FFF2-40B4-BE49-F238E27FC236}">
                <a16:creationId xmlns:a16="http://schemas.microsoft.com/office/drawing/2014/main" id="{65B57392-5DB5-8C84-E96A-8F7A73657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86114-FA38-661D-88B7-E5D5D3C692D2}"/>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5835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03E42-9B54-383E-AD58-D355AC93EC15}"/>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3" name="Footer Placeholder 2">
            <a:extLst>
              <a:ext uri="{FF2B5EF4-FFF2-40B4-BE49-F238E27FC236}">
                <a16:creationId xmlns:a16="http://schemas.microsoft.com/office/drawing/2014/main" id="{BFE4BFB6-4F28-BD4D-806C-788F0E3B9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CD638-E57E-84DE-95EF-465F4AEE20A1}"/>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8112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4850-FFDC-D211-4554-2DDA4F658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6CDD6-33FF-5335-D84F-B98A28EFE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899E3-98B1-FCC9-9CC3-959105D7E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F8254-C2F6-2D41-A725-A147A609DA64}"/>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6" name="Footer Placeholder 5">
            <a:extLst>
              <a:ext uri="{FF2B5EF4-FFF2-40B4-BE49-F238E27FC236}">
                <a16:creationId xmlns:a16="http://schemas.microsoft.com/office/drawing/2014/main" id="{53294D64-0B51-194C-D20F-35B49D826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D09CD-D815-10E6-A4D4-DF005716E35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7421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2244-B320-D5C8-0BB8-9C57F5A8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F6F31-1613-7724-F93C-C8DB8D2DD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7DED9-F9F7-91DD-BE7C-B8BF3359D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3DB07-7E0A-7FFC-6DA7-5F5B70627D52}"/>
              </a:ext>
            </a:extLst>
          </p:cNvPr>
          <p:cNvSpPr>
            <a:spLocks noGrp="1"/>
          </p:cNvSpPr>
          <p:nvPr>
            <p:ph type="dt" sz="half" idx="10"/>
          </p:nvPr>
        </p:nvSpPr>
        <p:spPr/>
        <p:txBody>
          <a:bodyPr/>
          <a:lstStyle/>
          <a:p>
            <a:fld id="{F6CCBF3A-D7FB-4B97-8FD5-6FFB20CB1E84}" type="datetimeFigureOut">
              <a:rPr lang="en-US" smtClean="0"/>
              <a:t>12/12/2022</a:t>
            </a:fld>
            <a:endParaRPr lang="en-US"/>
          </a:p>
        </p:txBody>
      </p:sp>
      <p:sp>
        <p:nvSpPr>
          <p:cNvPr id="6" name="Footer Placeholder 5">
            <a:extLst>
              <a:ext uri="{FF2B5EF4-FFF2-40B4-BE49-F238E27FC236}">
                <a16:creationId xmlns:a16="http://schemas.microsoft.com/office/drawing/2014/main" id="{B3984953-B166-18CD-6A74-E16E4C520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3C97D-80E4-84C8-176C-771A4E319D9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3687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39646-EEA6-1EDB-655E-B4D08AD39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EB395-1155-1224-D4AE-8865602E0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9E65B-A35C-FE79-514E-E409337BB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CBF3A-D7FB-4B97-8FD5-6FFB20CB1E84}" type="datetimeFigureOut">
              <a:rPr lang="en-US" smtClean="0"/>
              <a:t>12/12/2022</a:t>
            </a:fld>
            <a:endParaRPr lang="en-US"/>
          </a:p>
        </p:txBody>
      </p:sp>
      <p:sp>
        <p:nvSpPr>
          <p:cNvPr id="5" name="Footer Placeholder 4">
            <a:extLst>
              <a:ext uri="{FF2B5EF4-FFF2-40B4-BE49-F238E27FC236}">
                <a16:creationId xmlns:a16="http://schemas.microsoft.com/office/drawing/2014/main" id="{A5EA969C-D8E5-5C2F-2881-888393DF8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F109A-0BA3-6F00-A36F-920F76E98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24386080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D0359-024F-3ADF-A94D-BE81206F4AB1}"/>
              </a:ext>
            </a:extLst>
          </p:cNvPr>
          <p:cNvSpPr>
            <a:spLocks noGrp="1"/>
          </p:cNvSpPr>
          <p:nvPr>
            <p:ph type="ctrTitle"/>
          </p:nvPr>
        </p:nvSpPr>
        <p:spPr>
          <a:xfrm>
            <a:off x="965200" y="1383527"/>
            <a:ext cx="6117158" cy="4175166"/>
          </a:xfrm>
        </p:spPr>
        <p:txBody>
          <a:bodyPr anchor="ctr">
            <a:normAutofit/>
          </a:bodyPr>
          <a:lstStyle/>
          <a:p>
            <a:pPr algn="r"/>
            <a:r>
              <a:rPr lang="en-US" sz="7400" dirty="0">
                <a:latin typeface="Times New Roman" panose="02020603050405020304" pitchFamily="18" charset="0"/>
                <a:cs typeface="Times New Roman" panose="02020603050405020304" pitchFamily="18" charset="0"/>
              </a:rPr>
              <a:t>Fundamentals Of Machine Learning</a:t>
            </a:r>
          </a:p>
        </p:txBody>
      </p:sp>
      <p:sp>
        <p:nvSpPr>
          <p:cNvPr id="3" name="Subtitle 2">
            <a:extLst>
              <a:ext uri="{FF2B5EF4-FFF2-40B4-BE49-F238E27FC236}">
                <a16:creationId xmlns:a16="http://schemas.microsoft.com/office/drawing/2014/main" id="{57EDBABE-5EC8-AA20-BF36-C82B0C5DEC8E}"/>
              </a:ext>
            </a:extLst>
          </p:cNvPr>
          <p:cNvSpPr>
            <a:spLocks noGrp="1"/>
          </p:cNvSpPr>
          <p:nvPr>
            <p:ph type="subTitle" idx="1"/>
          </p:nvPr>
        </p:nvSpPr>
        <p:spPr>
          <a:xfrm>
            <a:off x="8013517" y="2671638"/>
            <a:ext cx="3086502" cy="1598946"/>
          </a:xfrm>
        </p:spPr>
        <p:txBody>
          <a:bodyPr anchor="ctr">
            <a:normAutofit/>
          </a:bodyPr>
          <a:lstStyle/>
          <a:p>
            <a:pPr algn="l"/>
            <a:r>
              <a:rPr lang="en-US" dirty="0">
                <a:latin typeface="Times New Roman" panose="02020603050405020304" pitchFamily="18" charset="0"/>
                <a:cs typeface="Times New Roman" panose="02020603050405020304" pitchFamily="18" charset="0"/>
              </a:rPr>
              <a:t>Abinaya sundari Panneerselvam</a:t>
            </a:r>
          </a:p>
        </p:txBody>
      </p:sp>
    </p:spTree>
    <p:extLst>
      <p:ext uri="{BB962C8B-B14F-4D97-AF65-F5344CB8AC3E}">
        <p14:creationId xmlns:p14="http://schemas.microsoft.com/office/powerpoint/2010/main" val="390261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68FA-D3FD-DB77-1C57-8E1290D6CD31}"/>
              </a:ext>
            </a:extLst>
          </p:cNvPr>
          <p:cNvSpPr>
            <a:spLocks noGrp="1"/>
          </p:cNvSpPr>
          <p:nvPr>
            <p:ph type="title"/>
          </p:nvPr>
        </p:nvSpPr>
        <p:spPr>
          <a:xfrm>
            <a:off x="4693920" y="365125"/>
            <a:ext cx="4175760" cy="4765675"/>
          </a:xfrm>
        </p:spPr>
        <p:txBody>
          <a:bodyPr/>
          <a:lstStyle/>
          <a:p>
            <a:r>
              <a:rPr lang="en-US" dirty="0"/>
              <a:t>Thank You</a:t>
            </a:r>
          </a:p>
        </p:txBody>
      </p:sp>
    </p:spTree>
    <p:extLst>
      <p:ext uri="{BB962C8B-B14F-4D97-AF65-F5344CB8AC3E}">
        <p14:creationId xmlns:p14="http://schemas.microsoft.com/office/powerpoint/2010/main" val="53591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9">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20E6B-84B9-6A20-6DB6-11D090F61EFE}"/>
              </a:ext>
            </a:extLst>
          </p:cNvPr>
          <p:cNvSpPr>
            <a:spLocks noGrp="1"/>
          </p:cNvSpPr>
          <p:nvPr>
            <p:ph type="title"/>
          </p:nvPr>
        </p:nvSpPr>
        <p:spPr>
          <a:xfrm>
            <a:off x="965200" y="1383527"/>
            <a:ext cx="4607827" cy="4175166"/>
          </a:xfrm>
        </p:spPr>
        <p:txBody>
          <a:bodyPr vert="horz" lIns="91440" tIns="45720" rIns="91440" bIns="45720" rtlCol="0" anchor="ctr">
            <a:normAutofit/>
          </a:bodyPr>
          <a:lstStyle/>
          <a:p>
            <a:pPr algn="r"/>
            <a:r>
              <a:rPr lang="en-US" sz="7200" kern="1200" dirty="0">
                <a:solidFill>
                  <a:schemeClr val="tx1"/>
                </a:solidFill>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FB4E9930-4E60-28AF-11AF-68F71BCDC31D}"/>
              </a:ext>
            </a:extLst>
          </p:cNvPr>
          <p:cNvSpPr>
            <a:spLocks noGrp="1"/>
          </p:cNvSpPr>
          <p:nvPr>
            <p:ph idx="1"/>
          </p:nvPr>
        </p:nvSpPr>
        <p:spPr>
          <a:xfrm>
            <a:off x="7741922" y="1625600"/>
            <a:ext cx="3647436" cy="4074160"/>
          </a:xfrm>
        </p:spPr>
        <p:txBody>
          <a:bodyPr vert="horz" lIns="91440" tIns="45720" rIns="91440" bIns="45720" rtlCol="0" anchor="ctr">
            <a:norm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1)Which fuel that produce high heat content with reasonable cost?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2)Which fuel that produce least sulfur and ash content?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3)What is the future scope of fossil fuel?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4)Which fuel gives more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kern="1200" dirty="0">
              <a:solidFill>
                <a:schemeClr val="tx1"/>
              </a:solidFill>
              <a:latin typeface="+mn-lt"/>
              <a:ea typeface="+mn-ea"/>
              <a:cs typeface="+mn-cs"/>
            </a:endParaRPr>
          </a:p>
        </p:txBody>
      </p:sp>
      <p:cxnSp>
        <p:nvCxnSpPr>
          <p:cNvPr id="9" name="Straight Connector 13">
            <a:extLst>
              <a:ext uri="{FF2B5EF4-FFF2-40B4-BE49-F238E27FC236}">
                <a16:creationId xmlns:a16="http://schemas.microsoft.com/office/drawing/2014/main" id="{BDF0D3DE-EC74-4C9F-AFA1-DC5CE5236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96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DC9A3-D964-2F9A-91A3-2E79AC9FC4C6}"/>
              </a:ext>
            </a:extLst>
          </p:cNvPr>
          <p:cNvSpPr>
            <a:spLocks noGrp="1"/>
          </p:cNvSpPr>
          <p:nvPr>
            <p:ph type="title"/>
          </p:nvPr>
        </p:nvSpPr>
        <p:spPr>
          <a:xfrm>
            <a:off x="1285240" y="1050596"/>
            <a:ext cx="8074815" cy="1519350"/>
          </a:xfrm>
        </p:spPr>
        <p:txBody>
          <a:bodyPr anchor="ctr">
            <a:normAutofit/>
          </a:bodyPr>
          <a:lstStyle/>
          <a:p>
            <a:r>
              <a:rPr lang="en-US" sz="6000"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29245B3C-80F4-90BE-BBD1-9FE241544513}"/>
              </a:ext>
            </a:extLst>
          </p:cNvPr>
          <p:cNvSpPr>
            <a:spLocks noGrp="1"/>
          </p:cNvSpPr>
          <p:nvPr>
            <p:ph idx="1"/>
          </p:nvPr>
        </p:nvSpPr>
        <p:spPr>
          <a:xfrm>
            <a:off x="1362242" y="2337978"/>
            <a:ext cx="8074815" cy="3469426"/>
          </a:xfrm>
        </p:spPr>
        <p:txBody>
          <a:bodyPr anchor="t">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Data is collected from PUDL- The Public Utility Data Liberation Project (EIA Form 923 (2001-2021)</a:t>
            </a:r>
          </a:p>
          <a:p>
            <a:pPr marL="0" indent="0">
              <a:buNone/>
            </a:pPr>
            <a:r>
              <a:rPr lang="en-US" sz="2400" dirty="0">
                <a:latin typeface="Times New Roman" panose="02020603050405020304" pitchFamily="18" charset="0"/>
                <a:cs typeface="Times New Roman" panose="02020603050405020304" pitchFamily="18" charset="0"/>
              </a:rPr>
              <a:t>Data set has 608,565 rows of 30 variables</a:t>
            </a:r>
          </a:p>
          <a:p>
            <a:pPr>
              <a:buFontTx/>
              <a:buChar char="-"/>
            </a:pPr>
            <a:r>
              <a:rPr lang="en-US" sz="2400" dirty="0">
                <a:latin typeface="Times New Roman" panose="02020603050405020304" pitchFamily="18" charset="0"/>
                <a:cs typeface="Times New Roman" panose="02020603050405020304" pitchFamily="18" charset="0"/>
              </a:rPr>
              <a:t>fuel_type_code_pudl</a:t>
            </a:r>
          </a:p>
          <a:p>
            <a:pPr>
              <a:buFontTx/>
              <a:buChar char="-"/>
            </a:pPr>
            <a:r>
              <a:rPr lang="en-US" sz="2400" dirty="0">
                <a:latin typeface="Times New Roman" panose="02020603050405020304" pitchFamily="18" charset="0"/>
                <a:cs typeface="Times New Roman" panose="02020603050405020304" pitchFamily="18" charset="0"/>
              </a:rPr>
              <a:t>fuel_received_units</a:t>
            </a:r>
          </a:p>
          <a:p>
            <a:pPr>
              <a:buFontTx/>
              <a:buChar char="-"/>
            </a:pPr>
            <a:r>
              <a:rPr lang="en-US" sz="2400" dirty="0">
                <a:latin typeface="Times New Roman" panose="02020603050405020304" pitchFamily="18" charset="0"/>
                <a:cs typeface="Times New Roman" panose="02020603050405020304" pitchFamily="18" charset="0"/>
              </a:rPr>
              <a:t>fuel_mmbtu_per_unit</a:t>
            </a:r>
          </a:p>
          <a:p>
            <a:pPr>
              <a:buFontTx/>
              <a:buChar char="-"/>
            </a:pPr>
            <a:r>
              <a:rPr lang="en-US" sz="2400" dirty="0">
                <a:latin typeface="Times New Roman" panose="02020603050405020304" pitchFamily="18" charset="0"/>
                <a:cs typeface="Times New Roman" panose="02020603050405020304" pitchFamily="18" charset="0"/>
              </a:rPr>
              <a:t>sulfur_content_pct</a:t>
            </a:r>
          </a:p>
          <a:p>
            <a:pPr>
              <a:buFontTx/>
              <a:buChar char="-"/>
            </a:pPr>
            <a:r>
              <a:rPr lang="en-US" sz="2400" dirty="0">
                <a:latin typeface="Times New Roman" panose="02020603050405020304" pitchFamily="18" charset="0"/>
                <a:cs typeface="Times New Roman" panose="02020603050405020304" pitchFamily="18" charset="0"/>
              </a:rPr>
              <a:t>ash_content_pct</a:t>
            </a:r>
          </a:p>
          <a:p>
            <a:pPr>
              <a:buFontTx/>
              <a:buChar char="-"/>
            </a:pPr>
            <a:r>
              <a:rPr lang="en-US" sz="2400" dirty="0">
                <a:latin typeface="Times New Roman" panose="02020603050405020304" pitchFamily="18" charset="0"/>
                <a:cs typeface="Times New Roman" panose="02020603050405020304" pitchFamily="18" charset="0"/>
              </a:rPr>
              <a:t>fuel_cost_per_mmbtu</a:t>
            </a:r>
          </a:p>
          <a:p>
            <a:pPr>
              <a:buFontTx/>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5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EFC4-BB6B-C6A9-8C32-8308FC902817}"/>
              </a:ext>
            </a:extLst>
          </p:cNvPr>
          <p:cNvSpPr>
            <a:spLocks noGrp="1"/>
          </p:cNvSpPr>
          <p:nvPr>
            <p:ph type="title"/>
          </p:nvPr>
        </p:nvSpPr>
        <p:spPr>
          <a:xfrm>
            <a:off x="1285240" y="1050595"/>
            <a:ext cx="8074815" cy="1618489"/>
          </a:xfrm>
        </p:spPr>
        <p:txBody>
          <a:bodyPr anchor="ctr">
            <a:normAutofit/>
          </a:bodyPr>
          <a:lstStyle/>
          <a:p>
            <a:r>
              <a:rPr lang="en-US" sz="7200"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11F4BD6B-841D-11F5-48BA-4B7DD94B41ED}"/>
              </a:ext>
            </a:extLst>
          </p:cNvPr>
          <p:cNvSpPr>
            <a:spLocks noGrp="1"/>
          </p:cNvSpPr>
          <p:nvPr>
            <p:ph idx="1"/>
          </p:nvPr>
        </p:nvSpPr>
        <p:spPr>
          <a:xfrm>
            <a:off x="1285240" y="2969469"/>
            <a:ext cx="8074815" cy="2800395"/>
          </a:xfrm>
        </p:spPr>
        <p:txBody>
          <a:bodyPr anchor="t">
            <a:normAutofit/>
          </a:bodyPr>
          <a:lstStyle/>
          <a:p>
            <a:pPr marL="0" indent="0">
              <a:buNone/>
            </a:pPr>
            <a:r>
              <a:rPr lang="en-US" sz="2400" dirty="0">
                <a:latin typeface="Times New Roman" panose="02020603050405020304" pitchFamily="18" charset="0"/>
                <a:cs typeface="Times New Roman" panose="02020603050405020304" pitchFamily="18" charset="0"/>
              </a:rPr>
              <a:t>-  The Method I used Kmean Algorithm,</a:t>
            </a:r>
          </a:p>
          <a:p>
            <a:pPr>
              <a:buFontTx/>
              <a:buChar char="-"/>
            </a:pPr>
            <a:r>
              <a:rPr lang="en-US" sz="2400" dirty="0">
                <a:latin typeface="Times New Roman" panose="02020603050405020304" pitchFamily="18" charset="0"/>
                <a:cs typeface="Times New Roman" panose="02020603050405020304" pitchFamily="18" charset="0"/>
              </a:rPr>
              <a:t>First, I choose variables which is required for my analysis then I prepared the data.</a:t>
            </a:r>
          </a:p>
          <a:p>
            <a:pPr>
              <a:buFontTx/>
              <a:buChar char="-"/>
            </a:pPr>
            <a:r>
              <a:rPr lang="en-US" sz="2400" dirty="0">
                <a:latin typeface="Times New Roman" panose="02020603050405020304" pitchFamily="18" charset="0"/>
                <a:cs typeface="Times New Roman" panose="02020603050405020304" pitchFamily="18" charset="0"/>
              </a:rPr>
              <a:t>Second, I use two methods wss and silhouette to find optimal K (center).</a:t>
            </a:r>
          </a:p>
        </p:txBody>
      </p:sp>
    </p:spTree>
    <p:extLst>
      <p:ext uri="{BB962C8B-B14F-4D97-AF65-F5344CB8AC3E}">
        <p14:creationId xmlns:p14="http://schemas.microsoft.com/office/powerpoint/2010/main" val="33880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532C9400-11F5-F1CB-6AD8-62EB93F5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378758"/>
            <a:ext cx="6589537" cy="4096915"/>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783FA-42FC-8108-393C-C8000AA565A2}"/>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kern="1200">
                <a:solidFill>
                  <a:schemeClr val="tx1"/>
                </a:solidFill>
                <a:latin typeface="+mj-lt"/>
                <a:ea typeface="+mj-ea"/>
                <a:cs typeface="+mj-cs"/>
              </a:rPr>
              <a:t>Finding Optimal K (WSS)</a:t>
            </a:r>
          </a:p>
        </p:txBody>
      </p:sp>
      <p:sp>
        <p:nvSpPr>
          <p:cNvPr id="9" name="Content Placeholder 8">
            <a:extLst>
              <a:ext uri="{FF2B5EF4-FFF2-40B4-BE49-F238E27FC236}">
                <a16:creationId xmlns:a16="http://schemas.microsoft.com/office/drawing/2014/main" id="{D76DB64F-09E3-F8AF-6E70-6271E8015A9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2000" kern="1200">
                <a:solidFill>
                  <a:schemeClr val="tx1"/>
                </a:solidFill>
                <a:latin typeface="+mn-lt"/>
                <a:ea typeface="+mn-ea"/>
                <a:cs typeface="+mn-cs"/>
              </a:rPr>
              <a:t>K (WSS) – 2 </a:t>
            </a:r>
          </a:p>
        </p:txBody>
      </p:sp>
    </p:spTree>
    <p:extLst>
      <p:ext uri="{BB962C8B-B14F-4D97-AF65-F5344CB8AC3E}">
        <p14:creationId xmlns:p14="http://schemas.microsoft.com/office/powerpoint/2010/main" val="8162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38E9FF39-6A72-921F-2F5D-D8D8B0E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25440"/>
            <a:ext cx="5474323" cy="3403552"/>
          </a:xfrm>
          <a:prstGeom prst="rect">
            <a:avLst/>
          </a:prstGeom>
        </p:spPr>
      </p:pic>
      <p:sp>
        <p:nvSpPr>
          <p:cNvPr id="35" name="Right Triangle 3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5">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D0B3565B-A5ED-7D7F-C19A-A17587F8DC15}"/>
              </a:ext>
            </a:extLst>
          </p:cNvPr>
          <p:cNvSpPr>
            <a:spLocks noGrp="1"/>
          </p:cNvSpPr>
          <p:nvPr>
            <p:ph type="title"/>
          </p:nvPr>
        </p:nvSpPr>
        <p:spPr>
          <a:xfrm>
            <a:off x="6889833" y="1188637"/>
            <a:ext cx="4218138" cy="1597228"/>
          </a:xfrm>
        </p:spPr>
        <p:txBody>
          <a:bodyPr vert="horz" lIns="91440" tIns="45720" rIns="91440" bIns="45720" rtlCol="0">
            <a:normAutofit/>
          </a:bodyPr>
          <a:lstStyle/>
          <a:p>
            <a:r>
              <a:rPr lang="en-US" sz="5400" kern="1200">
                <a:latin typeface="+mj-lt"/>
                <a:ea typeface="+mj-ea"/>
                <a:cs typeface="+mj-cs"/>
              </a:rPr>
              <a:t>Silhouette</a:t>
            </a:r>
          </a:p>
        </p:txBody>
      </p:sp>
      <p:sp>
        <p:nvSpPr>
          <p:cNvPr id="9" name="Content Placeholder 8">
            <a:extLst>
              <a:ext uri="{FF2B5EF4-FFF2-40B4-BE49-F238E27FC236}">
                <a16:creationId xmlns:a16="http://schemas.microsoft.com/office/drawing/2014/main" id="{F82C2B69-FF85-4537-112C-144988A5547F}"/>
              </a:ext>
            </a:extLst>
          </p:cNvPr>
          <p:cNvSpPr>
            <a:spLocks noGrp="1"/>
          </p:cNvSpPr>
          <p:nvPr>
            <p:ph idx="1"/>
          </p:nvPr>
        </p:nvSpPr>
        <p:spPr>
          <a:xfrm>
            <a:off x="6889832" y="2998278"/>
            <a:ext cx="4114773" cy="1893762"/>
          </a:xfrm>
        </p:spPr>
        <p:txBody>
          <a:bodyPr vert="horz" lIns="91440" tIns="45720" rIns="91440" bIns="45720" rtlCol="0" anchor="t">
            <a:normAutofit/>
          </a:bodyPr>
          <a:lstStyle/>
          <a:p>
            <a:pPr marL="0" indent="0">
              <a:buNone/>
            </a:pPr>
            <a:r>
              <a:rPr lang="en-US" sz="2000" kern="1200">
                <a:latin typeface="+mn-lt"/>
                <a:ea typeface="+mn-ea"/>
                <a:cs typeface="+mn-cs"/>
              </a:rPr>
              <a:t>K=2,</a:t>
            </a:r>
          </a:p>
          <a:p>
            <a:pPr marL="0" indent="0">
              <a:buNone/>
            </a:pPr>
            <a:r>
              <a:rPr lang="en-US" sz="200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K-means clustering with 2 clusters of sizes 3300, 5831</a:t>
            </a:r>
          </a:p>
          <a:p>
            <a:pPr marL="0" indent="0">
              <a:buNone/>
            </a:pPr>
            <a:endParaRPr lang="en-US" sz="2000" kern="1200">
              <a:latin typeface="+mn-lt"/>
              <a:ea typeface="+mn-ea"/>
              <a:cs typeface="+mn-cs"/>
            </a:endParaRPr>
          </a:p>
        </p:txBody>
      </p:sp>
    </p:spTree>
    <p:extLst>
      <p:ext uri="{BB962C8B-B14F-4D97-AF65-F5344CB8AC3E}">
        <p14:creationId xmlns:p14="http://schemas.microsoft.com/office/powerpoint/2010/main" val="24475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2166-59A4-CF05-3E4B-123AC8060C6B}"/>
              </a:ext>
            </a:extLst>
          </p:cNvPr>
          <p:cNvSpPr>
            <a:spLocks noGrp="1"/>
          </p:cNvSpPr>
          <p:nvPr>
            <p:ph type="title"/>
          </p:nvPr>
        </p:nvSpPr>
        <p:spPr/>
        <p:txBody>
          <a:bodyPr vert="horz" lIns="91440" tIns="45720" rIns="91440" bIns="45720" rtlCol="0" anchor="b">
            <a:normAutofit/>
          </a:bodyPr>
          <a:lstStyle/>
          <a:p>
            <a:r>
              <a:rPr lang="en-US" sz="7200" kern="1200" dirty="0">
                <a:solidFill>
                  <a:schemeClr val="tx1"/>
                </a:solidFill>
                <a:latin typeface="Times New Roman" panose="02020603050405020304" pitchFamily="18" charset="0"/>
                <a:cs typeface="Times New Roman" panose="02020603050405020304" pitchFamily="18" charset="0"/>
              </a:rPr>
              <a:t>Cluster</a:t>
            </a:r>
          </a:p>
        </p:txBody>
      </p:sp>
      <p:pic>
        <p:nvPicPr>
          <p:cNvPr id="5" name="Content Placeholder 4" descr="Chart, line chart&#10;&#10;Description automatically generated">
            <a:extLst>
              <a:ext uri="{FF2B5EF4-FFF2-40B4-BE49-F238E27FC236}">
                <a16:creationId xmlns:a16="http://schemas.microsoft.com/office/drawing/2014/main" id="{B951119E-9DAB-7242-71C4-69FDA03B8A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562" y="1848051"/>
            <a:ext cx="6191731" cy="4109987"/>
          </a:xfrm>
          <a:prstGeom prst="rect">
            <a:avLst/>
          </a:prstGeom>
        </p:spPr>
      </p:pic>
    </p:spTree>
    <p:extLst>
      <p:ext uri="{BB962C8B-B14F-4D97-AF65-F5344CB8AC3E}">
        <p14:creationId xmlns:p14="http://schemas.microsoft.com/office/powerpoint/2010/main" val="369252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403B2-ADD5-BB06-41EB-C1F0E6DD6265}"/>
              </a:ext>
            </a:extLst>
          </p:cNvPr>
          <p:cNvSpPr>
            <a:spLocks noGrp="1"/>
          </p:cNvSpPr>
          <p:nvPr>
            <p:ph type="title"/>
          </p:nvPr>
        </p:nvSpPr>
        <p:spPr>
          <a:xfrm>
            <a:off x="1075767" y="1188637"/>
            <a:ext cx="2988234" cy="4480726"/>
          </a:xfrm>
        </p:spPr>
        <p:txBody>
          <a:bodyPr>
            <a:normAutofit/>
          </a:bodyPr>
          <a:lstStyle/>
          <a:p>
            <a:pPr algn="r"/>
            <a:r>
              <a:rPr lang="en-US" sz="6600" dirty="0">
                <a:latin typeface="Times New Roman" panose="02020603050405020304" pitchFamily="18" charset="0"/>
                <a:cs typeface="Times New Roman" panose="02020603050405020304" pitchFamily="18" charset="0"/>
              </a:rPr>
              <a:t>Result</a:t>
            </a:r>
          </a:p>
        </p:txBody>
      </p:sp>
      <p:cxnSp>
        <p:nvCxnSpPr>
          <p:cNvPr id="9"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22CFB-5C0B-60DE-34D1-D78D118E02C5}"/>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 Cluster 1: Coal,</a:t>
            </a:r>
          </a:p>
          <a:p>
            <a:pPr marL="0" indent="0">
              <a:buNone/>
            </a:pPr>
            <a:r>
              <a:rPr lang="en-US" sz="2400" dirty="0">
                <a:latin typeface="Times New Roman" panose="02020603050405020304" pitchFamily="18" charset="0"/>
                <a:cs typeface="Times New Roman" panose="02020603050405020304" pitchFamily="18" charset="0"/>
              </a:rPr>
              <a:t> Cluster 2: Gas, Oil.</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1912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0668-7003-BC0B-12E2-6E4A11A8343C}"/>
              </a:ext>
            </a:extLst>
          </p:cNvPr>
          <p:cNvSpPr>
            <a:spLocks noGrp="1"/>
          </p:cNvSpPr>
          <p:nvPr>
            <p:ph type="title"/>
          </p:nvPr>
        </p:nvSpPr>
        <p:spPr>
          <a:xfrm>
            <a:off x="648929" y="629266"/>
            <a:ext cx="3505495" cy="1622321"/>
          </a:xfrm>
        </p:spPr>
        <p:txBody>
          <a:bodyPr>
            <a:normAutofit/>
          </a:bodyPr>
          <a:lstStyle/>
          <a:p>
            <a:r>
              <a:rPr lang="en-US">
                <a:latin typeface="Times New Roman" panose="02020603050405020304" pitchFamily="18" charset="0"/>
                <a:cs typeface="Times New Roman" panose="02020603050405020304" pitchFamily="18" charset="0"/>
              </a:rPr>
              <a:t>Summary</a:t>
            </a:r>
          </a:p>
        </p:txBody>
      </p:sp>
      <p:sp>
        <p:nvSpPr>
          <p:cNvPr id="18" name="Content Placeholder 8">
            <a:extLst>
              <a:ext uri="{FF2B5EF4-FFF2-40B4-BE49-F238E27FC236}">
                <a16:creationId xmlns:a16="http://schemas.microsoft.com/office/drawing/2014/main" id="{734CFB61-F8DF-CFD3-A728-4E5DCFE24A1F}"/>
              </a:ext>
            </a:extLst>
          </p:cNvPr>
          <p:cNvSpPr>
            <a:spLocks noGrp="1"/>
          </p:cNvSpPr>
          <p:nvPr>
            <p:ph idx="1"/>
          </p:nvPr>
        </p:nvSpPr>
        <p:spPr>
          <a:xfrm>
            <a:off x="648931" y="1717040"/>
            <a:ext cx="3505494" cy="4506779"/>
          </a:xfrm>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1, with fossil fuel coal produce high heat content in turn produce electricity with reasonable cost thus maximizing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2, with gas and oil, does not radiate either sulfur or ash while heating the fuel to produce electricity.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cluster 2, In the future gas and oil will play important role in the production of electricity. Although, the coal is the cheapest and efficient fuel, but it will emit more co2 when heating it will cause global warming. So, in future use of coal will get reduced, but use of oil and gas will grow rapidly.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Cluster 1- maximum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32" name="Rectangle 3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with medium confidence">
            <a:extLst>
              <a:ext uri="{FF2B5EF4-FFF2-40B4-BE49-F238E27FC236}">
                <a16:creationId xmlns:a16="http://schemas.microsoft.com/office/drawing/2014/main" id="{3997D6D0-DCED-D479-48F9-4210B6D5C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717040"/>
            <a:ext cx="6019331" cy="2926079"/>
          </a:xfrm>
          <a:prstGeom prst="rect">
            <a:avLst/>
          </a:prstGeom>
          <a:effectLst/>
        </p:spPr>
      </p:pic>
    </p:spTree>
    <p:extLst>
      <p:ext uri="{BB962C8B-B14F-4D97-AF65-F5344CB8AC3E}">
        <p14:creationId xmlns:p14="http://schemas.microsoft.com/office/powerpoint/2010/main" val="2468484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322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Fundamentals Of Machine Learning</vt:lpstr>
      <vt:lpstr>Problem</vt:lpstr>
      <vt:lpstr>Data Description</vt:lpstr>
      <vt:lpstr>Analysis</vt:lpstr>
      <vt:lpstr>Finding Optimal K (WSS)</vt:lpstr>
      <vt:lpstr>Silhouette</vt:lpstr>
      <vt:lpstr>Cluster</vt:lpstr>
      <vt:lpstr>Result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Fuel Receipts Cost</dc:title>
  <dc:creator>abinaya</dc:creator>
  <cp:lastModifiedBy>abinaya</cp:lastModifiedBy>
  <cp:revision>3</cp:revision>
  <dcterms:created xsi:type="dcterms:W3CDTF">2022-12-08T14:20:22Z</dcterms:created>
  <dcterms:modified xsi:type="dcterms:W3CDTF">2022-12-13T04:50:25Z</dcterms:modified>
</cp:coreProperties>
</file>