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bba077ee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bba077ee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bba077ee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bba077ee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bba077ee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bba077ee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Collins-Gisin-Linden-MassarPopescu</a:t>
            </a:r>
            <a:endParaRPr/>
          </a:p>
          <a:p>
            <a:pPr indent="0" lvl="0" marL="0" rtl="0" algn="l">
              <a:spcBef>
                <a:spcPts val="0"/>
              </a:spcBef>
              <a:spcAft>
                <a:spcPts val="0"/>
              </a:spcAft>
              <a:buNone/>
            </a:pPr>
            <a:r>
              <a:rPr lang="sv"/>
              <a:t>CGLMP inequality, classical limit 2</a:t>
            </a:r>
            <a:endParaRPr/>
          </a:p>
          <a:p>
            <a:pPr indent="0" lvl="0" marL="0" rtl="0" algn="l">
              <a:spcBef>
                <a:spcPts val="0"/>
              </a:spcBef>
              <a:spcAft>
                <a:spcPts val="0"/>
              </a:spcAft>
              <a:buNone/>
            </a:pPr>
            <a:r>
              <a:rPr lang="sv"/>
              <a:t>Why x and y but not z</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bba077ee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bba077ee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ce7e9b9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ce7e9b9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c0d8f3de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c0d8f3de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Rotations to the coordinate system added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c0d8f3d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c0d8f3d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ReLu activation in hidden and Sigmoid in output</a:t>
            </a:r>
            <a:endParaRPr/>
          </a:p>
          <a:p>
            <a:pPr indent="0" lvl="0" marL="0" rtl="0" algn="l">
              <a:spcBef>
                <a:spcPts val="0"/>
              </a:spcBef>
              <a:spcAft>
                <a:spcPts val="0"/>
              </a:spcAft>
              <a:buNone/>
            </a:pPr>
            <a:r>
              <a:rPr lang="sv"/>
              <a:t>learning rate = 0.00005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bba077ee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bba077ee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ce7e9b96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ce7e9b96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c0d8f3d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c0d8f3d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Both are spectrums, the DNN just fall into two bins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bba077e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bba077e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bba077ee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bba077ee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c0d8f3de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c0d8f3de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bba077e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bba077ee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bba077ee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bba077ee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bba077ee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4bba077ee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bba077e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bba077e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Axel</a:t>
            </a:r>
            <a:endParaRPr/>
          </a:p>
          <a:p>
            <a:pPr indent="0" lvl="0" marL="0" rtl="0" algn="l">
              <a:spcBef>
                <a:spcPts val="0"/>
              </a:spcBef>
              <a:spcAft>
                <a:spcPts val="0"/>
              </a:spcAft>
              <a:buNone/>
            </a:pPr>
            <a:r>
              <a:rPr lang="sv" sz="1150">
                <a:solidFill>
                  <a:srgbClr val="050505"/>
                </a:solidFill>
                <a:highlight>
                  <a:srgbClr val="E4E6EB"/>
                </a:highlight>
              </a:rPr>
              <a:t>För att summera frågorna har jag tänker ungefär:</a:t>
            </a:r>
            <a:endParaRPr sz="1150">
              <a:solidFill>
                <a:srgbClr val="050505"/>
              </a:solidFill>
              <a:highlight>
                <a:srgbClr val="E4E6EB"/>
              </a:highlight>
            </a:endParaRPr>
          </a:p>
          <a:p>
            <a:pPr indent="0" lvl="0" marL="0" rtl="0" algn="l">
              <a:spcBef>
                <a:spcPts val="0"/>
              </a:spcBef>
              <a:spcAft>
                <a:spcPts val="0"/>
              </a:spcAft>
              <a:buNone/>
            </a:pPr>
            <a:r>
              <a:t/>
            </a:r>
            <a:endParaRPr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Om datan:</a:t>
            </a:r>
            <a:endParaRPr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Påverkar det resultatet att du använder både data som du skapat själv samt data från ATLAS? </a:t>
            </a:r>
            <a:r>
              <a:rPr b="1" lang="sv" sz="1150">
                <a:solidFill>
                  <a:srgbClr val="050505"/>
                </a:solidFill>
                <a:highlight>
                  <a:srgbClr val="E4E6EB"/>
                </a:highlight>
              </a:rPr>
              <a:t>Ja, jag har inte testad den skillnaden ensamt men jag ökade träningsdatan med en faktor 20 genom att ha lösare selection criteria, roterat coordinatsystem och extra data vilket ökade BA med ca 16 % från 70 →86.</a:t>
            </a:r>
            <a:endParaRPr b="1"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Är det någon skillnad på dem? </a:t>
            </a:r>
            <a:r>
              <a:rPr b="1" lang="sv" sz="1150">
                <a:solidFill>
                  <a:srgbClr val="050505"/>
                </a:solidFill>
                <a:highlight>
                  <a:srgbClr val="E4E6EB"/>
                </a:highlight>
              </a:rPr>
              <a:t>Inte vad man kan se med blotta ögat men eftersom jag inte hade tillgång till deras script eller exakt deras inställningar kan jag inte garantera att det är samma</a:t>
            </a:r>
            <a:endParaRPr b="1"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Skapades extra H-&gt;WW events för att det fanns för lite av dem i datan från ATLAS? </a:t>
            </a:r>
            <a:r>
              <a:rPr b="1" lang="sv" sz="1150">
                <a:solidFill>
                  <a:srgbClr val="050505"/>
                </a:solidFill>
                <a:highlight>
                  <a:srgbClr val="E4E6EB"/>
                </a:highlight>
              </a:rPr>
              <a:t>Ja, med endast de så var träningssettet 75-25 och med de extra jag skapat var det mer 50-50</a:t>
            </a:r>
            <a:endParaRPr b="1" sz="1150">
              <a:solidFill>
                <a:srgbClr val="050505"/>
              </a:solidFill>
              <a:highlight>
                <a:srgbClr val="E4E6EB"/>
              </a:highlight>
            </a:endParaRPr>
          </a:p>
          <a:p>
            <a:pPr indent="0" lvl="0" marL="0" rtl="0" algn="l">
              <a:spcBef>
                <a:spcPts val="0"/>
              </a:spcBef>
              <a:spcAft>
                <a:spcPts val="0"/>
              </a:spcAft>
              <a:buNone/>
            </a:pPr>
            <a:r>
              <a:t/>
            </a:r>
            <a:endParaRPr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Om filtreringen:</a:t>
            </a:r>
            <a:endParaRPr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PCA drog ner antal features från 49 till 45, gjorde detta någon skillnad? </a:t>
            </a:r>
            <a:r>
              <a:rPr b="1" lang="sv" sz="1150">
                <a:solidFill>
                  <a:srgbClr val="050505"/>
                </a:solidFill>
                <a:highlight>
                  <a:srgbClr val="E4E6EB"/>
                </a:highlight>
              </a:rPr>
              <a:t>Ja, ökade accuracy med några procent men inte extremt</a:t>
            </a:r>
            <a:endParaRPr b="1"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Var det aktuellt att testa att dra ner antal features mer trots att man offrar lite av den förklarade variansen?  </a:t>
            </a:r>
            <a:r>
              <a:rPr b="1" lang="sv" sz="1150">
                <a:solidFill>
                  <a:srgbClr val="050505"/>
                </a:solidFill>
                <a:highlight>
                  <a:srgbClr val="E4E6EB"/>
                </a:highlight>
              </a:rPr>
              <a:t>Det testade jag inte (eftersom jag ändå inte kunde overfitta till 100%) men det hade varit en sak man kan testa som fortsättning. Det kan hjälpa eftersom det får ner dimensionaliteten mycket.</a:t>
            </a:r>
            <a:endParaRPr b="1" sz="1150">
              <a:solidFill>
                <a:srgbClr val="050505"/>
              </a:solidFill>
              <a:highlight>
                <a:srgbClr val="E4E6EB"/>
              </a:highlight>
            </a:endParaRPr>
          </a:p>
          <a:p>
            <a:pPr indent="0" lvl="0" marL="0" rtl="0" algn="l">
              <a:spcBef>
                <a:spcPts val="0"/>
              </a:spcBef>
              <a:spcAft>
                <a:spcPts val="0"/>
              </a:spcAft>
              <a:buNone/>
            </a:pPr>
            <a:r>
              <a:t/>
            </a:r>
            <a:endParaRPr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Om nätverken:</a:t>
            </a:r>
            <a:endParaRPr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Hur gick tankarna med strukturen på närverken, var det endast trial and error eller utgick du från något annat? </a:t>
            </a:r>
            <a:r>
              <a:rPr b="1" lang="sv" sz="1150">
                <a:solidFill>
                  <a:srgbClr val="050505"/>
                </a:solidFill>
                <a:highlight>
                  <a:srgbClr val="E4E6EB"/>
                </a:highlight>
              </a:rPr>
              <a:t>Läst att fler lager och färre neuroner per lager kan vara bra, testade det lite fram och tillbaka utan att få tydliga skillnader</a:t>
            </a:r>
            <a:endParaRPr b="1"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Hur gick träningsprocessen av nätverken till? inte förklarat så ingående i rapporten, hur uppdaterades vikterna? </a:t>
            </a:r>
            <a:r>
              <a:rPr b="1" lang="sv" sz="1150">
                <a:solidFill>
                  <a:srgbClr val="050505"/>
                </a:solidFill>
                <a:highlight>
                  <a:srgbClr val="E4E6EB"/>
                </a:highlight>
              </a:rPr>
              <a:t>Back propagation, in other words, compute the gradient of the loss for each weight and with that update the weights for the next epoch.</a:t>
            </a:r>
            <a:endParaRPr b="1" sz="1150">
              <a:solidFill>
                <a:srgbClr val="050505"/>
              </a:solidFill>
              <a:highlight>
                <a:srgbClr val="E4E6EB"/>
              </a:highlight>
            </a:endParaRPr>
          </a:p>
          <a:p>
            <a:pPr indent="0" lvl="0" marL="0" rtl="0" algn="l">
              <a:spcBef>
                <a:spcPts val="0"/>
              </a:spcBef>
              <a:spcAft>
                <a:spcPts val="0"/>
              </a:spcAft>
              <a:buNone/>
            </a:pPr>
            <a:r>
              <a:rPr lang="sv" sz="1150">
                <a:solidFill>
                  <a:srgbClr val="050505"/>
                </a:solidFill>
                <a:highlight>
                  <a:srgbClr val="E4E6EB"/>
                </a:highlight>
              </a:rPr>
              <a:t>För DNN var det 8 lager av 1000 neuroner är väldigt stort närverk, tog det lång tid att köra och behövdes verkligen ett så stort? </a:t>
            </a:r>
            <a:r>
              <a:rPr b="1" lang="sv" sz="1150">
                <a:solidFill>
                  <a:srgbClr val="050505"/>
                </a:solidFill>
                <a:highlight>
                  <a:srgbClr val="E4E6EB"/>
                </a:highlight>
              </a:rPr>
              <a:t>Ja, gick inte att köra på min PC med GPU utan behövde köras på kluster och där tog det ca 2 timmar på de starkaste noderna</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bba077e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bba077e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bba077e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bba077e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bba077ee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bba077e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bba077ee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bba077ee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Note spins of H and W, green are leptons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bba077ee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bba077ee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Electromagnetic - Photon</a:t>
            </a:r>
            <a:endParaRPr/>
          </a:p>
          <a:p>
            <a:pPr indent="0" lvl="0" marL="0" rtl="0" algn="l">
              <a:spcBef>
                <a:spcPts val="0"/>
              </a:spcBef>
              <a:spcAft>
                <a:spcPts val="0"/>
              </a:spcAft>
              <a:buNone/>
            </a:pPr>
            <a:r>
              <a:rPr lang="sv"/>
              <a:t>Weak - W, Z</a:t>
            </a:r>
            <a:endParaRPr/>
          </a:p>
          <a:p>
            <a:pPr indent="0" lvl="0" marL="0" rtl="0" algn="l">
              <a:spcBef>
                <a:spcPts val="0"/>
              </a:spcBef>
              <a:spcAft>
                <a:spcPts val="0"/>
              </a:spcAft>
              <a:buNone/>
            </a:pPr>
            <a:r>
              <a:rPr lang="sv"/>
              <a:t>Strong - gluon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bba077ee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bba077e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27 Km, supercooled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bba077ee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bba077ee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Koordinatsystem, symmetri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v" sz="2800">
                <a:solidFill>
                  <a:schemeClr val="dk2"/>
                </a:solidFill>
              </a:rPr>
              <a:t>Testing the Bell inequality for Higgs boson decay with supervised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sv"/>
              <a:t>Axel Pantzare</a:t>
            </a:r>
            <a:endParaRPr/>
          </a:p>
          <a:p>
            <a:pPr indent="0" lvl="0" marL="0" rtl="0" algn="ctr">
              <a:spcBef>
                <a:spcPts val="0"/>
              </a:spcBef>
              <a:spcAft>
                <a:spcPts val="0"/>
              </a:spcAft>
              <a:buNone/>
            </a:pPr>
            <a:r>
              <a:rPr lang="sv"/>
              <a:t>2023-06-02</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sv"/>
              <a:t>Theory - </a:t>
            </a:r>
            <a:r>
              <a:rPr lang="sv" sz="2750"/>
              <a:t>Decay</a:t>
            </a:r>
            <a:endParaRPr sz="2750"/>
          </a:p>
          <a:p>
            <a:pPr indent="0" lvl="0" marL="0" rtl="0" algn="l">
              <a:spcBef>
                <a:spcPts val="0"/>
              </a:spcBef>
              <a:spcAft>
                <a:spcPts val="0"/>
              </a:spcAft>
              <a:buNone/>
            </a:pPr>
            <a:r>
              <a:t/>
            </a:r>
            <a:endParaRPr/>
          </a:p>
        </p:txBody>
      </p:sp>
      <p:sp>
        <p:nvSpPr>
          <p:cNvPr id="121" name="Google Shape;121;p22"/>
          <p:cNvSpPr txBox="1"/>
          <p:nvPr>
            <p:ph idx="1" type="body"/>
          </p:nvPr>
        </p:nvSpPr>
        <p:spPr>
          <a:xfrm>
            <a:off x="5136625" y="1152475"/>
            <a:ext cx="3695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v"/>
              <a:t>WW and ZZ is about 50 heavier than other options, stronger coupling to the Higgs field</a:t>
            </a:r>
            <a:endParaRPr/>
          </a:p>
          <a:p>
            <a:pPr indent="-342900" lvl="0" marL="457200" rtl="0" algn="l">
              <a:spcBef>
                <a:spcPts val="0"/>
              </a:spcBef>
              <a:spcAft>
                <a:spcPts val="0"/>
              </a:spcAft>
              <a:buSzPts val="1800"/>
              <a:buChar char="●"/>
            </a:pPr>
            <a:r>
              <a:rPr lang="sv"/>
              <a:t>WW decay mode was </a:t>
            </a:r>
            <a:r>
              <a:rPr lang="sv"/>
              <a:t>chosen</a:t>
            </a:r>
            <a:r>
              <a:rPr lang="sv"/>
              <a:t> because of the relatively high branching ratio</a:t>
            </a:r>
            <a:endParaRPr/>
          </a:p>
        </p:txBody>
      </p:sp>
      <p:pic>
        <p:nvPicPr>
          <p:cNvPr id="122" name="Google Shape;122;p22"/>
          <p:cNvPicPr preferRelativeResize="0"/>
          <p:nvPr/>
        </p:nvPicPr>
        <p:blipFill>
          <a:blip r:embed="rId3">
            <a:alphaModFix/>
          </a:blip>
          <a:stretch>
            <a:fillRect/>
          </a:stretch>
        </p:blipFill>
        <p:spPr>
          <a:xfrm>
            <a:off x="405550" y="1734332"/>
            <a:ext cx="4311243" cy="2252675"/>
          </a:xfrm>
          <a:prstGeom prst="rect">
            <a:avLst/>
          </a:prstGeom>
          <a:noFill/>
          <a:ln>
            <a:noFill/>
          </a:ln>
        </p:spPr>
      </p:pic>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Theory - </a:t>
            </a:r>
            <a:r>
              <a:rPr lang="sv" sz="2750"/>
              <a:t>Decay</a:t>
            </a:r>
            <a:endParaRPr sz="2750"/>
          </a:p>
        </p:txBody>
      </p:sp>
      <p:sp>
        <p:nvSpPr>
          <p:cNvPr id="129" name="Google Shape;129;p23"/>
          <p:cNvSpPr/>
          <p:nvPr/>
        </p:nvSpPr>
        <p:spPr>
          <a:xfrm>
            <a:off x="794725" y="1399475"/>
            <a:ext cx="404400" cy="40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
              <a:t>p</a:t>
            </a:r>
            <a:endParaRPr/>
          </a:p>
        </p:txBody>
      </p:sp>
      <p:sp>
        <p:nvSpPr>
          <p:cNvPr id="130" name="Google Shape;130;p23"/>
          <p:cNvSpPr/>
          <p:nvPr/>
        </p:nvSpPr>
        <p:spPr>
          <a:xfrm>
            <a:off x="1761100" y="1399475"/>
            <a:ext cx="404400" cy="40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
              <a:t>p</a:t>
            </a:r>
            <a:endParaRPr/>
          </a:p>
        </p:txBody>
      </p:sp>
      <p:sp>
        <p:nvSpPr>
          <p:cNvPr id="131" name="Google Shape;131;p23"/>
          <p:cNvSpPr/>
          <p:nvPr/>
        </p:nvSpPr>
        <p:spPr>
          <a:xfrm>
            <a:off x="1128775" y="2181425"/>
            <a:ext cx="720600" cy="724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
              <a:t>  H</a:t>
            </a:r>
            <a:endParaRPr/>
          </a:p>
        </p:txBody>
      </p:sp>
      <p:sp>
        <p:nvSpPr>
          <p:cNvPr id="132" name="Google Shape;132;p23"/>
          <p:cNvSpPr/>
          <p:nvPr/>
        </p:nvSpPr>
        <p:spPr>
          <a:xfrm>
            <a:off x="712525" y="3405850"/>
            <a:ext cx="404400" cy="400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2089250" y="3405850"/>
            <a:ext cx="404400" cy="400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371550" y="4494775"/>
            <a:ext cx="341100" cy="315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a:off x="2657925" y="4494775"/>
            <a:ext cx="341100" cy="315300"/>
          </a:xfrm>
          <a:prstGeom prst="ellipse">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FFFFFF">
                <a:alpha val="6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flipH="1">
            <a:off x="1128475" y="4558225"/>
            <a:ext cx="89400" cy="9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flipH="1">
            <a:off x="1836475" y="4558225"/>
            <a:ext cx="89400" cy="9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nvSpPr>
        <p:spPr>
          <a:xfrm>
            <a:off x="334600" y="4452313"/>
            <a:ext cx="46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e</a:t>
            </a:r>
            <a:r>
              <a:rPr baseline="30000" lang="sv">
                <a:solidFill>
                  <a:schemeClr val="dk1"/>
                </a:solidFill>
              </a:rPr>
              <a:t>土</a:t>
            </a:r>
            <a:endParaRPr/>
          </a:p>
        </p:txBody>
      </p:sp>
      <p:sp>
        <p:nvSpPr>
          <p:cNvPr id="139" name="Google Shape;139;p23"/>
          <p:cNvSpPr txBox="1"/>
          <p:nvPr/>
        </p:nvSpPr>
        <p:spPr>
          <a:xfrm>
            <a:off x="712525" y="3405850"/>
            <a:ext cx="5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W</a:t>
            </a:r>
            <a:r>
              <a:rPr baseline="30000" lang="sv">
                <a:solidFill>
                  <a:schemeClr val="dk1"/>
                </a:solidFill>
              </a:rPr>
              <a:t>土</a:t>
            </a:r>
            <a:endParaRPr baseline="-25000"/>
          </a:p>
        </p:txBody>
      </p:sp>
      <p:pic>
        <p:nvPicPr>
          <p:cNvPr id="140" name="Google Shape;140;p23"/>
          <p:cNvPicPr preferRelativeResize="0"/>
          <p:nvPr/>
        </p:nvPicPr>
        <p:blipFill rotWithShape="1">
          <a:blip r:embed="rId3">
            <a:alphaModFix/>
          </a:blip>
          <a:srcRect b="9053" l="15185" r="5807" t="18049"/>
          <a:stretch/>
        </p:blipFill>
        <p:spPr>
          <a:xfrm>
            <a:off x="2708388" y="4548476"/>
            <a:ext cx="240171" cy="207875"/>
          </a:xfrm>
          <a:prstGeom prst="rect">
            <a:avLst/>
          </a:prstGeom>
          <a:noFill/>
          <a:ln>
            <a:noFill/>
          </a:ln>
          <a:effectLst>
            <a:outerShdw blurRad="57150" rotWithShape="0" algn="bl" dir="5400000" dist="19050">
              <a:srgbClr val="FFFFFF">
                <a:alpha val="61000"/>
              </a:srgbClr>
            </a:outerShdw>
          </a:effectLst>
        </p:spPr>
      </p:pic>
      <p:pic>
        <p:nvPicPr>
          <p:cNvPr id="141" name="Google Shape;141;p23"/>
          <p:cNvPicPr preferRelativeResize="0"/>
          <p:nvPr/>
        </p:nvPicPr>
        <p:blipFill>
          <a:blip r:embed="rId4">
            <a:alphaModFix/>
          </a:blip>
          <a:stretch>
            <a:fillRect/>
          </a:stretch>
        </p:blipFill>
        <p:spPr>
          <a:xfrm>
            <a:off x="800488" y="4512462"/>
            <a:ext cx="240150" cy="190550"/>
          </a:xfrm>
          <a:prstGeom prst="rect">
            <a:avLst/>
          </a:prstGeom>
          <a:noFill/>
          <a:ln>
            <a:noFill/>
          </a:ln>
        </p:spPr>
      </p:pic>
      <p:pic>
        <p:nvPicPr>
          <p:cNvPr id="142" name="Google Shape;142;p23"/>
          <p:cNvPicPr preferRelativeResize="0"/>
          <p:nvPr/>
        </p:nvPicPr>
        <p:blipFill>
          <a:blip r:embed="rId5">
            <a:alphaModFix/>
          </a:blip>
          <a:stretch>
            <a:fillRect/>
          </a:stretch>
        </p:blipFill>
        <p:spPr>
          <a:xfrm>
            <a:off x="2048237" y="4558890"/>
            <a:ext cx="240150" cy="187047"/>
          </a:xfrm>
          <a:prstGeom prst="rect">
            <a:avLst/>
          </a:prstGeom>
          <a:noFill/>
          <a:ln>
            <a:noFill/>
          </a:ln>
        </p:spPr>
      </p:pic>
      <p:pic>
        <p:nvPicPr>
          <p:cNvPr id="143" name="Google Shape;143;p23"/>
          <p:cNvPicPr preferRelativeResize="0"/>
          <p:nvPr/>
        </p:nvPicPr>
        <p:blipFill>
          <a:blip r:embed="rId6">
            <a:alphaModFix/>
          </a:blip>
          <a:stretch>
            <a:fillRect/>
          </a:stretch>
        </p:blipFill>
        <p:spPr>
          <a:xfrm>
            <a:off x="2120900" y="3500450"/>
            <a:ext cx="341100" cy="210994"/>
          </a:xfrm>
          <a:prstGeom prst="rect">
            <a:avLst/>
          </a:prstGeom>
          <a:noFill/>
          <a:ln>
            <a:noFill/>
          </a:ln>
        </p:spPr>
      </p:pic>
      <p:sp>
        <p:nvSpPr>
          <p:cNvPr id="144" name="Google Shape;144;p23"/>
          <p:cNvSpPr txBox="1"/>
          <p:nvPr/>
        </p:nvSpPr>
        <p:spPr>
          <a:xfrm>
            <a:off x="2342650" y="2371650"/>
            <a:ext cx="7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125000</a:t>
            </a:r>
            <a:endParaRPr/>
          </a:p>
        </p:txBody>
      </p:sp>
      <p:sp>
        <p:nvSpPr>
          <p:cNvPr id="145" name="Google Shape;145;p23"/>
          <p:cNvSpPr txBox="1"/>
          <p:nvPr/>
        </p:nvSpPr>
        <p:spPr>
          <a:xfrm>
            <a:off x="2657925" y="3433213"/>
            <a:ext cx="7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80</a:t>
            </a:r>
            <a:r>
              <a:rPr lang="sv"/>
              <a:t>000</a:t>
            </a:r>
            <a:endParaRPr/>
          </a:p>
        </p:txBody>
      </p:sp>
      <p:sp>
        <p:nvSpPr>
          <p:cNvPr id="146" name="Google Shape;146;p23"/>
          <p:cNvSpPr txBox="1"/>
          <p:nvPr/>
        </p:nvSpPr>
        <p:spPr>
          <a:xfrm>
            <a:off x="0" y="3405838"/>
            <a:ext cx="7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80000</a:t>
            </a:r>
            <a:endParaRPr/>
          </a:p>
        </p:txBody>
      </p:sp>
      <p:sp>
        <p:nvSpPr>
          <p:cNvPr id="147" name="Google Shape;147;p23"/>
          <p:cNvSpPr txBox="1"/>
          <p:nvPr/>
        </p:nvSpPr>
        <p:spPr>
          <a:xfrm>
            <a:off x="2352675" y="1399475"/>
            <a:ext cx="5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938</a:t>
            </a:r>
            <a:endParaRPr/>
          </a:p>
        </p:txBody>
      </p:sp>
      <p:sp>
        <p:nvSpPr>
          <p:cNvPr id="148" name="Google Shape;148;p23"/>
          <p:cNvSpPr txBox="1"/>
          <p:nvPr/>
        </p:nvSpPr>
        <p:spPr>
          <a:xfrm>
            <a:off x="133350" y="1399475"/>
            <a:ext cx="5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938</a:t>
            </a:r>
            <a:endParaRPr/>
          </a:p>
        </p:txBody>
      </p:sp>
      <p:sp>
        <p:nvSpPr>
          <p:cNvPr id="149" name="Google Shape;149;p23"/>
          <p:cNvSpPr txBox="1"/>
          <p:nvPr/>
        </p:nvSpPr>
        <p:spPr>
          <a:xfrm>
            <a:off x="3118750" y="4494788"/>
            <a:ext cx="7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105</a:t>
            </a:r>
            <a:endParaRPr/>
          </a:p>
        </p:txBody>
      </p:sp>
      <p:sp>
        <p:nvSpPr>
          <p:cNvPr id="150" name="Google Shape;150;p23"/>
          <p:cNvSpPr txBox="1"/>
          <p:nvPr/>
        </p:nvSpPr>
        <p:spPr>
          <a:xfrm>
            <a:off x="1596775" y="4720675"/>
            <a:ext cx="7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&lt;0.17</a:t>
            </a:r>
            <a:endParaRPr/>
          </a:p>
        </p:txBody>
      </p:sp>
      <p:sp>
        <p:nvSpPr>
          <p:cNvPr id="151" name="Google Shape;151;p23"/>
          <p:cNvSpPr txBox="1"/>
          <p:nvPr/>
        </p:nvSpPr>
        <p:spPr>
          <a:xfrm>
            <a:off x="785125" y="4718925"/>
            <a:ext cx="7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&lt;0.001</a:t>
            </a:r>
            <a:endParaRPr/>
          </a:p>
        </p:txBody>
      </p:sp>
      <p:sp>
        <p:nvSpPr>
          <p:cNvPr id="152" name="Google Shape;152;p23"/>
          <p:cNvSpPr txBox="1"/>
          <p:nvPr/>
        </p:nvSpPr>
        <p:spPr>
          <a:xfrm>
            <a:off x="0" y="4720675"/>
            <a:ext cx="5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
              <a:t>0.5</a:t>
            </a:r>
            <a:endParaRPr/>
          </a:p>
        </p:txBody>
      </p:sp>
      <p:sp>
        <p:nvSpPr>
          <p:cNvPr id="153" name="Google Shape;153;p23"/>
          <p:cNvSpPr/>
          <p:nvPr/>
        </p:nvSpPr>
        <p:spPr>
          <a:xfrm rot="-1068987">
            <a:off x="1956882" y="2101362"/>
            <a:ext cx="720662" cy="315455"/>
          </a:xfrm>
          <a:prstGeom prst="rightArrow">
            <a:avLst>
              <a:gd fmla="val 50000" name="adj1"/>
              <a:gd fmla="val 6330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
              <a:t>Jets</a:t>
            </a:r>
            <a:endParaRPr/>
          </a:p>
        </p:txBody>
      </p:sp>
      <p:sp>
        <p:nvSpPr>
          <p:cNvPr id="154" name="Google Shape;154;p23"/>
          <p:cNvSpPr/>
          <p:nvPr/>
        </p:nvSpPr>
        <p:spPr>
          <a:xfrm flipH="1" rot="1586864">
            <a:off x="282611" y="1987439"/>
            <a:ext cx="720731" cy="315286"/>
          </a:xfrm>
          <a:prstGeom prst="rightArrow">
            <a:avLst>
              <a:gd fmla="val 50000" name="adj1"/>
              <a:gd fmla="val 6330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
              <a:t>Jets</a:t>
            </a:r>
            <a:endParaRPr/>
          </a:p>
        </p:txBody>
      </p:sp>
      <p:cxnSp>
        <p:nvCxnSpPr>
          <p:cNvPr id="155" name="Google Shape;155;p23"/>
          <p:cNvCxnSpPr>
            <a:stCxn id="131" idx="5"/>
            <a:endCxn id="133" idx="1"/>
          </p:cNvCxnSpPr>
          <p:nvPr/>
        </p:nvCxnSpPr>
        <p:spPr>
          <a:xfrm>
            <a:off x="1743846" y="2799824"/>
            <a:ext cx="404700" cy="664500"/>
          </a:xfrm>
          <a:prstGeom prst="straightConnector1">
            <a:avLst/>
          </a:prstGeom>
          <a:noFill/>
          <a:ln cap="flat" cmpd="sng" w="28575">
            <a:solidFill>
              <a:schemeClr val="dk2"/>
            </a:solidFill>
            <a:prstDash val="solid"/>
            <a:round/>
            <a:headEnd len="med" w="med" type="none"/>
            <a:tailEnd len="med" w="med" type="triangle"/>
          </a:ln>
        </p:spPr>
      </p:cxnSp>
      <p:cxnSp>
        <p:nvCxnSpPr>
          <p:cNvPr id="156" name="Google Shape;156;p23"/>
          <p:cNvCxnSpPr>
            <a:stCxn id="131" idx="3"/>
            <a:endCxn id="139" idx="0"/>
          </p:cNvCxnSpPr>
          <p:nvPr/>
        </p:nvCxnSpPr>
        <p:spPr>
          <a:xfrm flipH="1">
            <a:off x="997004" y="2799824"/>
            <a:ext cx="237300" cy="606000"/>
          </a:xfrm>
          <a:prstGeom prst="straightConnector1">
            <a:avLst/>
          </a:prstGeom>
          <a:noFill/>
          <a:ln cap="flat" cmpd="sng" w="28575">
            <a:solidFill>
              <a:schemeClr val="dk2"/>
            </a:solidFill>
            <a:prstDash val="solid"/>
            <a:round/>
            <a:headEnd len="med" w="med" type="none"/>
            <a:tailEnd len="med" w="med" type="triangle"/>
          </a:ln>
        </p:spPr>
      </p:cxnSp>
      <p:cxnSp>
        <p:nvCxnSpPr>
          <p:cNvPr id="157" name="Google Shape;157;p23"/>
          <p:cNvCxnSpPr>
            <a:stCxn id="133" idx="5"/>
            <a:endCxn id="135" idx="0"/>
          </p:cNvCxnSpPr>
          <p:nvPr/>
        </p:nvCxnSpPr>
        <p:spPr>
          <a:xfrm>
            <a:off x="2434427" y="3747442"/>
            <a:ext cx="393900" cy="747300"/>
          </a:xfrm>
          <a:prstGeom prst="straightConnector1">
            <a:avLst/>
          </a:prstGeom>
          <a:noFill/>
          <a:ln cap="flat" cmpd="sng" w="28575">
            <a:solidFill>
              <a:schemeClr val="dk2"/>
            </a:solidFill>
            <a:prstDash val="solid"/>
            <a:round/>
            <a:headEnd len="med" w="med" type="none"/>
            <a:tailEnd len="med" w="med" type="triangle"/>
          </a:ln>
        </p:spPr>
      </p:cxnSp>
      <p:cxnSp>
        <p:nvCxnSpPr>
          <p:cNvPr id="158" name="Google Shape;158;p23"/>
          <p:cNvCxnSpPr>
            <a:stCxn id="133" idx="3"/>
            <a:endCxn id="137" idx="1"/>
          </p:cNvCxnSpPr>
          <p:nvPr/>
        </p:nvCxnSpPr>
        <p:spPr>
          <a:xfrm flipH="1">
            <a:off x="1912673" y="3747442"/>
            <a:ext cx="235800" cy="825300"/>
          </a:xfrm>
          <a:prstGeom prst="straightConnector1">
            <a:avLst/>
          </a:prstGeom>
          <a:noFill/>
          <a:ln cap="flat" cmpd="sng" w="28575">
            <a:solidFill>
              <a:schemeClr val="dk2"/>
            </a:solidFill>
            <a:prstDash val="solid"/>
            <a:round/>
            <a:headEnd len="med" w="med" type="none"/>
            <a:tailEnd len="med" w="med" type="triangle"/>
          </a:ln>
        </p:spPr>
      </p:cxnSp>
      <p:cxnSp>
        <p:nvCxnSpPr>
          <p:cNvPr id="159" name="Google Shape;159;p23"/>
          <p:cNvCxnSpPr>
            <a:stCxn id="139" idx="2"/>
            <a:endCxn id="136" idx="0"/>
          </p:cNvCxnSpPr>
          <p:nvPr/>
        </p:nvCxnSpPr>
        <p:spPr>
          <a:xfrm>
            <a:off x="996925" y="3806050"/>
            <a:ext cx="176400" cy="752100"/>
          </a:xfrm>
          <a:prstGeom prst="straightConnector1">
            <a:avLst/>
          </a:prstGeom>
          <a:noFill/>
          <a:ln cap="flat" cmpd="sng" w="28575">
            <a:solidFill>
              <a:schemeClr val="dk2"/>
            </a:solidFill>
            <a:prstDash val="solid"/>
            <a:round/>
            <a:headEnd len="med" w="med" type="none"/>
            <a:tailEnd len="med" w="med" type="triangle"/>
          </a:ln>
        </p:spPr>
      </p:cxnSp>
      <p:cxnSp>
        <p:nvCxnSpPr>
          <p:cNvPr id="160" name="Google Shape;160;p23"/>
          <p:cNvCxnSpPr>
            <a:endCxn id="134" idx="0"/>
          </p:cNvCxnSpPr>
          <p:nvPr/>
        </p:nvCxnSpPr>
        <p:spPr>
          <a:xfrm flipH="1">
            <a:off x="542100" y="3831775"/>
            <a:ext cx="259800" cy="663000"/>
          </a:xfrm>
          <a:prstGeom prst="straightConnector1">
            <a:avLst/>
          </a:prstGeom>
          <a:noFill/>
          <a:ln cap="flat" cmpd="sng" w="28575">
            <a:solidFill>
              <a:schemeClr val="dk2"/>
            </a:solidFill>
            <a:prstDash val="solid"/>
            <a:round/>
            <a:headEnd len="med" w="med" type="none"/>
            <a:tailEnd len="med" w="med" type="triangle"/>
          </a:ln>
        </p:spPr>
      </p:cxnSp>
      <p:sp>
        <p:nvSpPr>
          <p:cNvPr id="161" name="Google Shape;161;p23"/>
          <p:cNvSpPr txBox="1"/>
          <p:nvPr>
            <p:ph idx="1" type="body"/>
          </p:nvPr>
        </p:nvSpPr>
        <p:spPr>
          <a:xfrm>
            <a:off x="4315800" y="1152475"/>
            <a:ext cx="4516500" cy="378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v"/>
              <a:t>Jets</a:t>
            </a:r>
            <a:endParaRPr/>
          </a:p>
          <a:p>
            <a:pPr indent="-342900" lvl="0" marL="457200" rtl="0" algn="l">
              <a:spcBef>
                <a:spcPts val="0"/>
              </a:spcBef>
              <a:spcAft>
                <a:spcPts val="0"/>
              </a:spcAft>
              <a:buSzPts val="1800"/>
              <a:buChar char="●"/>
            </a:pPr>
            <a:r>
              <a:rPr lang="sv"/>
              <a:t>Lab frame</a:t>
            </a:r>
            <a:endParaRPr/>
          </a:p>
          <a:p>
            <a:pPr indent="-342900" lvl="0" marL="457200" rtl="0" algn="l">
              <a:spcBef>
                <a:spcPts val="0"/>
              </a:spcBef>
              <a:spcAft>
                <a:spcPts val="0"/>
              </a:spcAft>
              <a:buSzPts val="1800"/>
              <a:buChar char="●"/>
            </a:pPr>
            <a:r>
              <a:rPr lang="sv"/>
              <a:t>Off shell</a:t>
            </a:r>
            <a:endParaRPr/>
          </a:p>
          <a:p>
            <a:pPr indent="-342900" lvl="0" marL="457200" rtl="0" algn="l">
              <a:spcBef>
                <a:spcPts val="0"/>
              </a:spcBef>
              <a:spcAft>
                <a:spcPts val="0"/>
              </a:spcAft>
              <a:buSzPts val="1800"/>
              <a:buChar char="●"/>
            </a:pPr>
            <a:r>
              <a:rPr lang="sv"/>
              <a:t>W decay</a:t>
            </a:r>
            <a:endParaRPr/>
          </a:p>
        </p:txBody>
      </p:sp>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Theory - Bell inequality</a:t>
            </a:r>
            <a:endParaRPr/>
          </a:p>
        </p:txBody>
      </p:sp>
      <p:sp>
        <p:nvSpPr>
          <p:cNvPr id="168" name="Google Shape;168;p24"/>
          <p:cNvSpPr txBox="1"/>
          <p:nvPr>
            <p:ph idx="1" type="body"/>
          </p:nvPr>
        </p:nvSpPr>
        <p:spPr>
          <a:xfrm>
            <a:off x="311700" y="1465475"/>
            <a:ext cx="8520600" cy="183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t>Form 3 level system with the spin of the bosons, should be correlations of the angles of the leptons</a:t>
            </a:r>
            <a:endParaRPr/>
          </a:p>
        </p:txBody>
      </p:sp>
      <p:pic>
        <p:nvPicPr>
          <p:cNvPr id="169" name="Google Shape;169;p24"/>
          <p:cNvPicPr preferRelativeResize="0"/>
          <p:nvPr/>
        </p:nvPicPr>
        <p:blipFill>
          <a:blip r:embed="rId3">
            <a:alphaModFix/>
          </a:blip>
          <a:stretch>
            <a:fillRect/>
          </a:stretch>
        </p:blipFill>
        <p:spPr>
          <a:xfrm>
            <a:off x="2778125" y="3296075"/>
            <a:ext cx="6365885" cy="678125"/>
          </a:xfrm>
          <a:prstGeom prst="rect">
            <a:avLst/>
          </a:prstGeom>
          <a:noFill/>
          <a:ln>
            <a:noFill/>
          </a:ln>
        </p:spPr>
      </p:pic>
      <p:pic>
        <p:nvPicPr>
          <p:cNvPr id="170" name="Google Shape;170;p24"/>
          <p:cNvPicPr preferRelativeResize="0"/>
          <p:nvPr/>
        </p:nvPicPr>
        <p:blipFill>
          <a:blip r:embed="rId4">
            <a:alphaModFix/>
          </a:blip>
          <a:stretch>
            <a:fillRect/>
          </a:stretch>
        </p:blipFill>
        <p:spPr>
          <a:xfrm>
            <a:off x="2821075" y="3974199"/>
            <a:ext cx="4572001" cy="1169300"/>
          </a:xfrm>
          <a:prstGeom prst="rect">
            <a:avLst/>
          </a:prstGeom>
          <a:noFill/>
          <a:ln>
            <a:noFill/>
          </a:ln>
        </p:spPr>
      </p:pic>
      <p:pic>
        <p:nvPicPr>
          <p:cNvPr id="171" name="Google Shape;171;p24"/>
          <p:cNvPicPr preferRelativeResize="0"/>
          <p:nvPr/>
        </p:nvPicPr>
        <p:blipFill>
          <a:blip r:embed="rId5">
            <a:alphaModFix/>
          </a:blip>
          <a:stretch>
            <a:fillRect/>
          </a:stretch>
        </p:blipFill>
        <p:spPr>
          <a:xfrm>
            <a:off x="8074224" y="3974199"/>
            <a:ext cx="1069775" cy="801175"/>
          </a:xfrm>
          <a:prstGeom prst="rect">
            <a:avLst/>
          </a:prstGeom>
          <a:noFill/>
          <a:ln>
            <a:noFill/>
          </a:ln>
        </p:spPr>
      </p:pic>
      <p:pic>
        <p:nvPicPr>
          <p:cNvPr id="172" name="Google Shape;172;p24"/>
          <p:cNvPicPr preferRelativeResize="0"/>
          <p:nvPr/>
        </p:nvPicPr>
        <p:blipFill>
          <a:blip r:embed="rId6">
            <a:alphaModFix/>
          </a:blip>
          <a:stretch>
            <a:fillRect/>
          </a:stretch>
        </p:blipFill>
        <p:spPr>
          <a:xfrm>
            <a:off x="0" y="3312900"/>
            <a:ext cx="2821078" cy="1830599"/>
          </a:xfrm>
          <a:prstGeom prst="rect">
            <a:avLst/>
          </a:prstGeom>
          <a:noFill/>
          <a:ln>
            <a:noFill/>
          </a:ln>
        </p:spPr>
      </p:pic>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174" name="Google Shape;174;p24"/>
          <p:cNvPicPr preferRelativeResize="0"/>
          <p:nvPr/>
        </p:nvPicPr>
        <p:blipFill>
          <a:blip r:embed="rId7">
            <a:alphaModFix/>
          </a:blip>
          <a:stretch>
            <a:fillRect/>
          </a:stretch>
        </p:blipFill>
        <p:spPr>
          <a:xfrm>
            <a:off x="4819071" y="2094425"/>
            <a:ext cx="3148054"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Method - Detector data and simulation</a:t>
            </a:r>
            <a:endParaRPr/>
          </a:p>
        </p:txBody>
      </p:sp>
      <p:sp>
        <p:nvSpPr>
          <p:cNvPr id="180" name="Google Shape;180;p25"/>
          <p:cNvSpPr txBox="1"/>
          <p:nvPr>
            <p:ph idx="1" type="body"/>
          </p:nvPr>
        </p:nvSpPr>
        <p:spPr>
          <a:xfrm>
            <a:off x="311700" y="1152475"/>
            <a:ext cx="446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Detector data is taken from the ATLAS Open Data set</a:t>
            </a:r>
            <a:endParaRPr/>
          </a:p>
          <a:p>
            <a:pPr indent="0" lvl="0" marL="0" rtl="0" algn="l">
              <a:spcBef>
                <a:spcPts val="1200"/>
              </a:spcBef>
              <a:spcAft>
                <a:spcPts val="0"/>
              </a:spcAft>
              <a:buNone/>
            </a:pPr>
            <a:r>
              <a:rPr lang="sv"/>
              <a:t>21000 Events in total, around 425 Higgs</a:t>
            </a:r>
            <a:endParaRPr/>
          </a:p>
          <a:p>
            <a:pPr indent="0" lvl="0" marL="0" rtl="0" algn="l">
              <a:spcBef>
                <a:spcPts val="1200"/>
              </a:spcBef>
              <a:spcAft>
                <a:spcPts val="1200"/>
              </a:spcAft>
              <a:buNone/>
            </a:pPr>
            <a:r>
              <a:rPr lang="sv"/>
              <a:t>49 different variables describe each event</a:t>
            </a:r>
            <a:endParaRPr/>
          </a:p>
        </p:txBody>
      </p:sp>
      <p:sp>
        <p:nvSpPr>
          <p:cNvPr id="181" name="Google Shape;18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182" name="Google Shape;182;p25"/>
          <p:cNvPicPr preferRelativeResize="0"/>
          <p:nvPr/>
        </p:nvPicPr>
        <p:blipFill>
          <a:blip r:embed="rId3">
            <a:alphaModFix/>
          </a:blip>
          <a:stretch>
            <a:fillRect/>
          </a:stretch>
        </p:blipFill>
        <p:spPr>
          <a:xfrm>
            <a:off x="5033976" y="879950"/>
            <a:ext cx="4110024" cy="4263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Method - MVA classifier</a:t>
            </a:r>
            <a:endParaRPr/>
          </a:p>
        </p:txBody>
      </p:sp>
      <p:sp>
        <p:nvSpPr>
          <p:cNvPr id="188" name="Google Shape;188;p26"/>
          <p:cNvSpPr txBox="1"/>
          <p:nvPr>
            <p:ph idx="1" type="body"/>
          </p:nvPr>
        </p:nvSpPr>
        <p:spPr>
          <a:xfrm>
            <a:off x="311700" y="1152475"/>
            <a:ext cx="85206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t>Two different networks, Deep (left) and convolutional (right)</a:t>
            </a:r>
            <a:endParaRPr/>
          </a:p>
        </p:txBody>
      </p:sp>
      <p:sp>
        <p:nvSpPr>
          <p:cNvPr id="189" name="Google Shape;18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190" name="Google Shape;190;p26"/>
          <p:cNvPicPr preferRelativeResize="0"/>
          <p:nvPr/>
        </p:nvPicPr>
        <p:blipFill>
          <a:blip r:embed="rId3">
            <a:alphaModFix/>
          </a:blip>
          <a:stretch>
            <a:fillRect/>
          </a:stretch>
        </p:blipFill>
        <p:spPr>
          <a:xfrm>
            <a:off x="0" y="2101150"/>
            <a:ext cx="4515826" cy="3042350"/>
          </a:xfrm>
          <a:prstGeom prst="rect">
            <a:avLst/>
          </a:prstGeom>
          <a:noFill/>
          <a:ln>
            <a:noFill/>
          </a:ln>
        </p:spPr>
      </p:pic>
      <p:pic>
        <p:nvPicPr>
          <p:cNvPr id="191" name="Google Shape;191;p26"/>
          <p:cNvPicPr preferRelativeResize="0"/>
          <p:nvPr/>
        </p:nvPicPr>
        <p:blipFill rotWithShape="1">
          <a:blip r:embed="rId4">
            <a:alphaModFix/>
          </a:blip>
          <a:srcRect b="0" l="21553" r="10392" t="0"/>
          <a:stretch/>
        </p:blipFill>
        <p:spPr>
          <a:xfrm rot="5400000">
            <a:off x="5624263" y="1520762"/>
            <a:ext cx="3765400" cy="251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Method - Preprocessing</a:t>
            </a:r>
            <a:endParaRPr/>
          </a:p>
        </p:txBody>
      </p:sp>
      <p:sp>
        <p:nvSpPr>
          <p:cNvPr id="197" name="Google Shape;197;p2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Cuts to reject most of the background</a:t>
            </a:r>
            <a:endParaRPr/>
          </a:p>
          <a:p>
            <a:pPr indent="0" lvl="0" marL="0" rtl="0" algn="l">
              <a:spcBef>
                <a:spcPts val="1200"/>
              </a:spcBef>
              <a:spcAft>
                <a:spcPts val="0"/>
              </a:spcAft>
              <a:buNone/>
            </a:pPr>
            <a:r>
              <a:rPr lang="sv"/>
              <a:t>Setting the mean to 0 and variance to 1</a:t>
            </a:r>
            <a:endParaRPr/>
          </a:p>
          <a:p>
            <a:pPr indent="0" lvl="0" marL="0" rtl="0" algn="l">
              <a:spcBef>
                <a:spcPts val="1200"/>
              </a:spcBef>
              <a:spcAft>
                <a:spcPts val="0"/>
              </a:spcAft>
              <a:buNone/>
            </a:pPr>
            <a:r>
              <a:rPr lang="sv"/>
              <a:t>PCA for DNN</a:t>
            </a:r>
            <a:endParaRPr/>
          </a:p>
          <a:p>
            <a:pPr indent="0" lvl="0" marL="0" rtl="0" algn="l">
              <a:spcBef>
                <a:spcPts val="1200"/>
              </a:spcBef>
              <a:spcAft>
                <a:spcPts val="1200"/>
              </a:spcAft>
              <a:buNone/>
            </a:pPr>
            <a:r>
              <a:rPr lang="sv"/>
              <a:t>Organizing the 1D convolutional network data into 5 channels with 10 features each</a:t>
            </a:r>
            <a:endParaRPr/>
          </a:p>
        </p:txBody>
      </p:sp>
      <p:sp>
        <p:nvSpPr>
          <p:cNvPr id="198" name="Google Shape;19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199" name="Google Shape;199;p27"/>
          <p:cNvPicPr preferRelativeResize="0"/>
          <p:nvPr/>
        </p:nvPicPr>
        <p:blipFill>
          <a:blip r:embed="rId3">
            <a:alphaModFix/>
          </a:blip>
          <a:stretch>
            <a:fillRect/>
          </a:stretch>
        </p:blipFill>
        <p:spPr>
          <a:xfrm>
            <a:off x="4456175" y="1609275"/>
            <a:ext cx="4687826" cy="3053950"/>
          </a:xfrm>
          <a:prstGeom prst="rect">
            <a:avLst/>
          </a:prstGeom>
          <a:noFill/>
          <a:ln>
            <a:noFill/>
          </a:ln>
        </p:spPr>
      </p:pic>
      <p:pic>
        <p:nvPicPr>
          <p:cNvPr id="200" name="Google Shape;200;p27"/>
          <p:cNvPicPr preferRelativeResize="0"/>
          <p:nvPr/>
        </p:nvPicPr>
        <p:blipFill>
          <a:blip r:embed="rId4">
            <a:alphaModFix/>
          </a:blip>
          <a:stretch>
            <a:fillRect/>
          </a:stretch>
        </p:blipFill>
        <p:spPr>
          <a:xfrm>
            <a:off x="6377438" y="333862"/>
            <a:ext cx="904125" cy="79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Method - MVA classifier</a:t>
            </a:r>
            <a:endParaRPr/>
          </a:p>
        </p:txBody>
      </p:sp>
      <p:sp>
        <p:nvSpPr>
          <p:cNvPr id="206" name="Google Shape;206;p28"/>
          <p:cNvSpPr txBox="1"/>
          <p:nvPr>
            <p:ph idx="1" type="body"/>
          </p:nvPr>
        </p:nvSpPr>
        <p:spPr>
          <a:xfrm>
            <a:off x="311700" y="2867350"/>
            <a:ext cx="4260300" cy="170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v" sz="1350"/>
              <a:t>DNN</a:t>
            </a:r>
            <a:endParaRPr sz="1350"/>
          </a:p>
          <a:p>
            <a:pPr indent="0" lvl="0" marL="0" rtl="0" algn="l">
              <a:spcBef>
                <a:spcPts val="1200"/>
              </a:spcBef>
              <a:spcAft>
                <a:spcPts val="0"/>
              </a:spcAft>
              <a:buNone/>
            </a:pPr>
            <a:r>
              <a:rPr lang="sv" sz="1350"/>
              <a:t>8 layers, 1000 neurons</a:t>
            </a:r>
            <a:endParaRPr sz="1350"/>
          </a:p>
          <a:p>
            <a:pPr indent="0" lvl="0" marL="0" rtl="0" algn="l">
              <a:spcBef>
                <a:spcPts val="1200"/>
              </a:spcBef>
              <a:spcAft>
                <a:spcPts val="1200"/>
              </a:spcAft>
              <a:buNone/>
            </a:pPr>
            <a:r>
              <a:rPr lang="sv" sz="1350"/>
              <a:t>0.01 dropout</a:t>
            </a:r>
            <a:endParaRPr sz="1350"/>
          </a:p>
        </p:txBody>
      </p:sp>
      <p:sp>
        <p:nvSpPr>
          <p:cNvPr id="207" name="Google Shape;20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
        <p:nvSpPr>
          <p:cNvPr id="208" name="Google Shape;208;p28"/>
          <p:cNvSpPr txBox="1"/>
          <p:nvPr>
            <p:ph idx="1" type="body"/>
          </p:nvPr>
        </p:nvSpPr>
        <p:spPr>
          <a:xfrm>
            <a:off x="4760850" y="2847075"/>
            <a:ext cx="4260300" cy="1701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sv"/>
              <a:t>1D convolutional</a:t>
            </a:r>
            <a:endParaRPr/>
          </a:p>
          <a:p>
            <a:pPr indent="0" lvl="0" marL="0" rtl="0" algn="l">
              <a:spcBef>
                <a:spcPts val="1200"/>
              </a:spcBef>
              <a:spcAft>
                <a:spcPts val="0"/>
              </a:spcAft>
              <a:buNone/>
            </a:pPr>
            <a:r>
              <a:rPr lang="sv"/>
              <a:t>256+128 neurons convolutional network with kernel 3</a:t>
            </a:r>
            <a:endParaRPr/>
          </a:p>
          <a:p>
            <a:pPr indent="0" lvl="0" marL="0" rtl="0" algn="l">
              <a:spcBef>
                <a:spcPts val="1200"/>
              </a:spcBef>
              <a:spcAft>
                <a:spcPts val="0"/>
              </a:spcAft>
              <a:buNone/>
            </a:pPr>
            <a:r>
              <a:rPr lang="sv"/>
              <a:t>128 neurons 1 dense layer</a:t>
            </a:r>
            <a:endParaRPr/>
          </a:p>
          <a:p>
            <a:pPr indent="0" lvl="0" marL="0" rtl="0" algn="l">
              <a:spcBef>
                <a:spcPts val="1200"/>
              </a:spcBef>
              <a:spcAft>
                <a:spcPts val="1200"/>
              </a:spcAft>
              <a:buNone/>
            </a:pPr>
            <a:r>
              <a:rPr lang="sv"/>
              <a:t>0.2 Dropout</a:t>
            </a:r>
            <a:endParaRPr/>
          </a:p>
        </p:txBody>
      </p:sp>
      <p:sp>
        <p:nvSpPr>
          <p:cNvPr id="209" name="Google Shape;209;p28"/>
          <p:cNvSpPr txBox="1"/>
          <p:nvPr>
            <p:ph idx="1" type="body"/>
          </p:nvPr>
        </p:nvSpPr>
        <p:spPr>
          <a:xfrm>
            <a:off x="311700" y="1017725"/>
            <a:ext cx="8709300" cy="1638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sv"/>
              <a:t>Trial and error</a:t>
            </a:r>
            <a:endParaRPr/>
          </a:p>
          <a:p>
            <a:pPr indent="0" lvl="0" marL="0" rtl="0" algn="l">
              <a:spcBef>
                <a:spcPts val="1200"/>
              </a:spcBef>
              <a:spcAft>
                <a:spcPts val="0"/>
              </a:spcAft>
              <a:buNone/>
            </a:pPr>
            <a:r>
              <a:rPr lang="sv"/>
              <a:t>Increase complexity </a:t>
            </a:r>
            <a:r>
              <a:rPr lang="sv"/>
              <a:t>until</a:t>
            </a:r>
            <a:r>
              <a:rPr lang="sv"/>
              <a:t> perfect overfit, add dropout until training and validation is similar</a:t>
            </a:r>
            <a:endParaRPr/>
          </a:p>
          <a:p>
            <a:pPr indent="0" lvl="0" marL="0" rtl="0" algn="l">
              <a:spcBef>
                <a:spcPts val="1200"/>
              </a:spcBef>
              <a:spcAft>
                <a:spcPts val="0"/>
              </a:spcAft>
              <a:buNone/>
            </a:pPr>
            <a:r>
              <a:rPr lang="sv"/>
              <a:t>Adam optimizer, Activation, Learning rate</a:t>
            </a:r>
            <a:endParaRPr/>
          </a:p>
          <a:p>
            <a:pPr indent="0" lvl="0" marL="0" rtl="0" algn="l">
              <a:spcBef>
                <a:spcPts val="1200"/>
              </a:spcBef>
              <a:spcAft>
                <a:spcPts val="1200"/>
              </a:spcAft>
              <a:buNone/>
            </a:pPr>
            <a:r>
              <a:rPr lang="sv"/>
              <a:t>Trained on the simulated data from ATLAS Open Data and my own simulated using pythia to balance the set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Method - MVA Classifier</a:t>
            </a:r>
            <a:endParaRPr/>
          </a:p>
        </p:txBody>
      </p:sp>
      <p:sp>
        <p:nvSpPr>
          <p:cNvPr id="215" name="Google Shape;215;p29"/>
          <p:cNvSpPr txBox="1"/>
          <p:nvPr>
            <p:ph idx="1" type="body"/>
          </p:nvPr>
        </p:nvSpPr>
        <p:spPr>
          <a:xfrm>
            <a:off x="311700" y="1152475"/>
            <a:ext cx="8520600" cy="9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Precision vs Accuracy</a:t>
            </a:r>
            <a:endParaRPr/>
          </a:p>
          <a:p>
            <a:pPr indent="0" lvl="0" marL="0" rtl="0" algn="l">
              <a:spcBef>
                <a:spcPts val="1200"/>
              </a:spcBef>
              <a:spcAft>
                <a:spcPts val="1200"/>
              </a:spcAft>
              <a:buNone/>
            </a:pPr>
            <a:r>
              <a:t/>
            </a:r>
            <a:endParaRPr/>
          </a:p>
        </p:txBody>
      </p:sp>
      <p:sp>
        <p:nvSpPr>
          <p:cNvPr id="216" name="Google Shape;2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217" name="Google Shape;217;p29"/>
          <p:cNvPicPr preferRelativeResize="0"/>
          <p:nvPr/>
        </p:nvPicPr>
        <p:blipFill>
          <a:blip r:embed="rId3">
            <a:alphaModFix/>
          </a:blip>
          <a:stretch>
            <a:fillRect/>
          </a:stretch>
        </p:blipFill>
        <p:spPr>
          <a:xfrm>
            <a:off x="4883700" y="530968"/>
            <a:ext cx="4260299" cy="7806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sv"/>
              <a:t>Method - MVA Classifier</a:t>
            </a:r>
            <a:endParaRPr/>
          </a:p>
          <a:p>
            <a:pPr indent="0" lvl="0" marL="0" rtl="0" algn="l">
              <a:spcBef>
                <a:spcPts val="0"/>
              </a:spcBef>
              <a:spcAft>
                <a:spcPts val="0"/>
              </a:spcAft>
              <a:buNone/>
            </a:pPr>
            <a:r>
              <a:t/>
            </a:r>
            <a:endParaRPr/>
          </a:p>
        </p:txBody>
      </p:sp>
      <p:sp>
        <p:nvSpPr>
          <p:cNvPr id="223" name="Google Shape;22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sv"/>
              <a:t>Validation score fluctuating more than training score</a:t>
            </a:r>
            <a:endParaRPr/>
          </a:p>
          <a:p>
            <a:pPr indent="0" lvl="0" marL="0" rtl="0" algn="l">
              <a:spcBef>
                <a:spcPts val="1200"/>
              </a:spcBef>
              <a:spcAft>
                <a:spcPts val="1200"/>
              </a:spcAft>
              <a:buNone/>
            </a:pPr>
            <a:r>
              <a:t/>
            </a:r>
            <a:endParaRPr/>
          </a:p>
        </p:txBody>
      </p:sp>
      <p:sp>
        <p:nvSpPr>
          <p:cNvPr id="224" name="Google Shape;22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225" name="Google Shape;225;p30"/>
          <p:cNvPicPr preferRelativeResize="0"/>
          <p:nvPr/>
        </p:nvPicPr>
        <p:blipFill>
          <a:blip r:embed="rId3">
            <a:alphaModFix/>
          </a:blip>
          <a:stretch>
            <a:fillRect/>
          </a:stretch>
        </p:blipFill>
        <p:spPr>
          <a:xfrm>
            <a:off x="0" y="2038990"/>
            <a:ext cx="4260298" cy="3104510"/>
          </a:xfrm>
          <a:prstGeom prst="rect">
            <a:avLst/>
          </a:prstGeom>
          <a:noFill/>
          <a:ln>
            <a:noFill/>
          </a:ln>
        </p:spPr>
      </p:pic>
      <p:pic>
        <p:nvPicPr>
          <p:cNvPr id="226" name="Google Shape;226;p30"/>
          <p:cNvPicPr preferRelativeResize="0"/>
          <p:nvPr/>
        </p:nvPicPr>
        <p:blipFill>
          <a:blip r:embed="rId4">
            <a:alphaModFix/>
          </a:blip>
          <a:stretch>
            <a:fillRect/>
          </a:stretch>
        </p:blipFill>
        <p:spPr>
          <a:xfrm>
            <a:off x="4260300" y="2004712"/>
            <a:ext cx="4354373" cy="3173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Method - Output from networks</a:t>
            </a:r>
            <a:endParaRPr/>
          </a:p>
        </p:txBody>
      </p:sp>
      <p:sp>
        <p:nvSpPr>
          <p:cNvPr id="232" name="Google Shape;232;p31"/>
          <p:cNvSpPr txBox="1"/>
          <p:nvPr>
            <p:ph idx="1" type="body"/>
          </p:nvPr>
        </p:nvSpPr>
        <p:spPr>
          <a:xfrm>
            <a:off x="311700" y="1152475"/>
            <a:ext cx="8520600" cy="8823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1200"/>
              </a:spcAft>
              <a:buNone/>
            </a:pPr>
            <a:r>
              <a:rPr lang="sv"/>
              <a:t>DNN							1D convolutional</a:t>
            </a:r>
            <a:endParaRPr/>
          </a:p>
        </p:txBody>
      </p:sp>
      <p:sp>
        <p:nvSpPr>
          <p:cNvPr id="233" name="Google Shape;23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234" name="Google Shape;234;p31"/>
          <p:cNvPicPr preferRelativeResize="0"/>
          <p:nvPr/>
        </p:nvPicPr>
        <p:blipFill>
          <a:blip r:embed="rId3">
            <a:alphaModFix/>
          </a:blip>
          <a:stretch>
            <a:fillRect/>
          </a:stretch>
        </p:blipFill>
        <p:spPr>
          <a:xfrm>
            <a:off x="4705400" y="2190725"/>
            <a:ext cx="3767050" cy="2986200"/>
          </a:xfrm>
          <a:prstGeom prst="rect">
            <a:avLst/>
          </a:prstGeom>
          <a:noFill/>
          <a:ln>
            <a:noFill/>
          </a:ln>
        </p:spPr>
      </p:pic>
      <p:pic>
        <p:nvPicPr>
          <p:cNvPr id="235" name="Google Shape;235;p31"/>
          <p:cNvPicPr preferRelativeResize="0"/>
          <p:nvPr/>
        </p:nvPicPr>
        <p:blipFill>
          <a:blip r:embed="rId4">
            <a:alphaModFix/>
          </a:blip>
          <a:stretch>
            <a:fillRect/>
          </a:stretch>
        </p:blipFill>
        <p:spPr>
          <a:xfrm>
            <a:off x="0" y="2034650"/>
            <a:ext cx="4145126" cy="31088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Background</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v"/>
              <a:t>1964 Prediction - A way to solve why some bosons had mass and not others</a:t>
            </a:r>
            <a:endParaRPr/>
          </a:p>
          <a:p>
            <a:pPr indent="-342900" lvl="0" marL="457200" rtl="0" algn="l">
              <a:spcBef>
                <a:spcPts val="0"/>
              </a:spcBef>
              <a:spcAft>
                <a:spcPts val="0"/>
              </a:spcAft>
              <a:buSzPts val="1800"/>
              <a:buChar char="●"/>
            </a:pPr>
            <a:r>
              <a:rPr lang="sv"/>
              <a:t>2012 Discovery</a:t>
            </a:r>
            <a:endParaRPr/>
          </a:p>
          <a:p>
            <a:pPr indent="-342900" lvl="0" marL="457200" rtl="0" algn="l">
              <a:spcBef>
                <a:spcPts val="0"/>
              </a:spcBef>
              <a:spcAft>
                <a:spcPts val="0"/>
              </a:spcAft>
              <a:buSzPts val="1800"/>
              <a:buChar char="●"/>
            </a:pPr>
            <a:r>
              <a:rPr lang="sv"/>
              <a:t>Entanglement, Bell inequality</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Results - Classifier effectiveness</a:t>
            </a:r>
            <a:endParaRPr/>
          </a:p>
        </p:txBody>
      </p:sp>
      <p:sp>
        <p:nvSpPr>
          <p:cNvPr id="241" name="Google Shape;241;p32"/>
          <p:cNvSpPr txBox="1"/>
          <p:nvPr>
            <p:ph idx="1" type="body"/>
          </p:nvPr>
        </p:nvSpPr>
        <p:spPr>
          <a:xfrm>
            <a:off x="311700" y="1152475"/>
            <a:ext cx="396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Almost full </a:t>
            </a:r>
            <a:r>
              <a:rPr lang="sv"/>
              <a:t>precision</a:t>
            </a:r>
            <a:r>
              <a:rPr lang="sv"/>
              <a:t> on the validation data when tuned to the right number of events for the detector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sv"/>
              <a:t>Lower Accuracy is to expect</a:t>
            </a:r>
            <a:endParaRPr/>
          </a:p>
        </p:txBody>
      </p:sp>
      <p:sp>
        <p:nvSpPr>
          <p:cNvPr id="242" name="Google Shape;24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243" name="Google Shape;243;p32"/>
          <p:cNvPicPr preferRelativeResize="0"/>
          <p:nvPr/>
        </p:nvPicPr>
        <p:blipFill>
          <a:blip r:embed="rId3">
            <a:alphaModFix/>
          </a:blip>
          <a:stretch>
            <a:fillRect/>
          </a:stretch>
        </p:blipFill>
        <p:spPr>
          <a:xfrm>
            <a:off x="4275725" y="1941975"/>
            <a:ext cx="4268698" cy="32015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Results - Predictions from simulation</a:t>
            </a:r>
            <a:endParaRPr/>
          </a:p>
        </p:txBody>
      </p:sp>
      <p:sp>
        <p:nvSpPr>
          <p:cNvPr id="249" name="Google Shape;249;p33"/>
          <p:cNvSpPr txBox="1"/>
          <p:nvPr>
            <p:ph idx="1" type="body"/>
          </p:nvPr>
        </p:nvSpPr>
        <p:spPr>
          <a:xfrm>
            <a:off x="311700" y="11322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t>Starting with only H to WW events and then randomly </a:t>
            </a:r>
            <a:r>
              <a:rPr lang="sv"/>
              <a:t>switching</a:t>
            </a:r>
            <a:r>
              <a:rPr lang="sv"/>
              <a:t> some events to background to get different values for different precision</a:t>
            </a:r>
            <a:endParaRPr/>
          </a:p>
        </p:txBody>
      </p:sp>
      <p:sp>
        <p:nvSpPr>
          <p:cNvPr id="250" name="Google Shape;25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251" name="Google Shape;251;p33"/>
          <p:cNvPicPr preferRelativeResize="0"/>
          <p:nvPr/>
        </p:nvPicPr>
        <p:blipFill>
          <a:blip r:embed="rId3">
            <a:alphaModFix/>
          </a:blip>
          <a:stretch>
            <a:fillRect/>
          </a:stretch>
        </p:blipFill>
        <p:spPr>
          <a:xfrm>
            <a:off x="4482126" y="1853525"/>
            <a:ext cx="4350176" cy="2872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Results - CGLMP Value</a:t>
            </a:r>
            <a:endParaRPr/>
          </a:p>
        </p:txBody>
      </p:sp>
      <p:sp>
        <p:nvSpPr>
          <p:cNvPr id="257" name="Google Shape;257;p34"/>
          <p:cNvSpPr txBox="1"/>
          <p:nvPr>
            <p:ph idx="1" type="body"/>
          </p:nvPr>
        </p:nvSpPr>
        <p:spPr>
          <a:xfrm>
            <a:off x="311700" y="1152475"/>
            <a:ext cx="349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t>For the DNN which passed significantly more events than expected, very high value.</a:t>
            </a:r>
            <a:endParaRPr/>
          </a:p>
        </p:txBody>
      </p:sp>
      <p:sp>
        <p:nvSpPr>
          <p:cNvPr id="258" name="Google Shape;25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259" name="Google Shape;259;p34"/>
          <p:cNvPicPr preferRelativeResize="0"/>
          <p:nvPr/>
        </p:nvPicPr>
        <p:blipFill>
          <a:blip r:embed="rId3">
            <a:alphaModFix/>
          </a:blip>
          <a:stretch>
            <a:fillRect/>
          </a:stretch>
        </p:blipFill>
        <p:spPr>
          <a:xfrm>
            <a:off x="3618575" y="1017725"/>
            <a:ext cx="5077502" cy="38081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Conclusions</a:t>
            </a:r>
            <a:r>
              <a:rPr lang="sv"/>
              <a:t> - Interpretation</a:t>
            </a:r>
            <a:endParaRPr/>
          </a:p>
        </p:txBody>
      </p:sp>
      <p:sp>
        <p:nvSpPr>
          <p:cNvPr id="265" name="Google Shape;26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MVA classifier actual </a:t>
            </a:r>
            <a:r>
              <a:rPr lang="sv"/>
              <a:t>precision</a:t>
            </a:r>
            <a:endParaRPr/>
          </a:p>
          <a:p>
            <a:pPr indent="0" lvl="0" marL="0" rtl="0" algn="l">
              <a:spcBef>
                <a:spcPts val="1200"/>
              </a:spcBef>
              <a:spcAft>
                <a:spcPts val="0"/>
              </a:spcAft>
              <a:buNone/>
            </a:pPr>
            <a:r>
              <a:rPr lang="sv"/>
              <a:t>Assumption of Lab and CM frame</a:t>
            </a:r>
            <a:endParaRPr/>
          </a:p>
          <a:p>
            <a:pPr indent="0" lvl="0" marL="0" rtl="0" algn="l">
              <a:spcBef>
                <a:spcPts val="1200"/>
              </a:spcBef>
              <a:spcAft>
                <a:spcPts val="1200"/>
              </a:spcAft>
              <a:buNone/>
            </a:pPr>
            <a:r>
              <a:rPr lang="sv"/>
              <a:t>Still pointing towards that H to WW breaks the Bell inequality</a:t>
            </a:r>
            <a:endParaRPr/>
          </a:p>
        </p:txBody>
      </p:sp>
      <p:sp>
        <p:nvSpPr>
          <p:cNvPr id="266" name="Google Shape;26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Conclusions</a:t>
            </a:r>
            <a:r>
              <a:rPr lang="sv"/>
              <a:t> - Possible improvements</a:t>
            </a:r>
            <a:endParaRPr/>
          </a:p>
        </p:txBody>
      </p:sp>
      <p:sp>
        <p:nvSpPr>
          <p:cNvPr id="272" name="Google Shape;27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More data</a:t>
            </a:r>
            <a:endParaRPr/>
          </a:p>
          <a:p>
            <a:pPr indent="0" lvl="0" marL="0" rtl="0" algn="l">
              <a:spcBef>
                <a:spcPts val="1200"/>
              </a:spcBef>
              <a:spcAft>
                <a:spcPts val="0"/>
              </a:spcAft>
              <a:buNone/>
            </a:pPr>
            <a:r>
              <a:rPr lang="sv"/>
              <a:t>Corrections for the CM frame of the Higgs</a:t>
            </a:r>
            <a:endParaRPr/>
          </a:p>
          <a:p>
            <a:pPr indent="0" lvl="0" marL="0" rtl="0" algn="l">
              <a:spcBef>
                <a:spcPts val="1200"/>
              </a:spcBef>
              <a:spcAft>
                <a:spcPts val="1200"/>
              </a:spcAft>
              <a:buNone/>
            </a:pPr>
            <a:r>
              <a:rPr lang="sv"/>
              <a:t>More advanced MVA classifier</a:t>
            </a:r>
            <a:endParaRPr/>
          </a:p>
        </p:txBody>
      </p:sp>
      <p:sp>
        <p:nvSpPr>
          <p:cNvPr id="273" name="Google Shape;27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Questions and </a:t>
            </a:r>
            <a:r>
              <a:rPr lang="sv"/>
              <a:t>discussion</a:t>
            </a:r>
            <a:endParaRPr/>
          </a:p>
        </p:txBody>
      </p:sp>
      <p:sp>
        <p:nvSpPr>
          <p:cNvPr id="279" name="Google Shape;27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Opponents</a:t>
            </a:r>
            <a:endParaRPr/>
          </a:p>
          <a:p>
            <a:pPr indent="0" lvl="0" marL="0" rtl="0" algn="l">
              <a:spcBef>
                <a:spcPts val="1200"/>
              </a:spcBef>
              <a:spcAft>
                <a:spcPts val="0"/>
              </a:spcAft>
              <a:buNone/>
            </a:pPr>
            <a:r>
              <a:rPr lang="sv"/>
              <a:t>Oskar More Arvidsson</a:t>
            </a:r>
            <a:endParaRPr/>
          </a:p>
          <a:p>
            <a:pPr indent="0" lvl="0" marL="0" rtl="0" algn="l">
              <a:spcBef>
                <a:spcPts val="1200"/>
              </a:spcBef>
              <a:spcAft>
                <a:spcPts val="1200"/>
              </a:spcAft>
              <a:buNone/>
            </a:pPr>
            <a:r>
              <a:rPr lang="sv"/>
              <a:t>Axel Prebensen</a:t>
            </a:r>
            <a:endParaRPr/>
          </a:p>
        </p:txBody>
      </p:sp>
      <p:sp>
        <p:nvSpPr>
          <p:cNvPr id="280" name="Google Shape;2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Goals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Filter out a part of the data with high Higgs concentration</a:t>
            </a:r>
            <a:endParaRPr/>
          </a:p>
          <a:p>
            <a:pPr indent="0" lvl="0" marL="0" rtl="0" algn="l">
              <a:spcBef>
                <a:spcPts val="1200"/>
              </a:spcBef>
              <a:spcAft>
                <a:spcPts val="1200"/>
              </a:spcAft>
              <a:buNone/>
            </a:pPr>
            <a:r>
              <a:rPr lang="sv"/>
              <a:t>Use the Bell inequality to investigate if it decays quantum mechanically or classically</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Limitations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t>Available</a:t>
            </a:r>
            <a:r>
              <a:rPr lang="sv"/>
              <a:t> data: ATLAS Open Data set which is only a fraction of all the data produced.</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Outline</a:t>
            </a:r>
            <a:endParaRPr/>
          </a:p>
        </p:txBody>
      </p:sp>
      <p:sp>
        <p:nvSpPr>
          <p:cNvPr id="83" name="Google Shape;83;p17"/>
          <p:cNvSpPr txBox="1"/>
          <p:nvPr>
            <p:ph idx="1" type="body"/>
          </p:nvPr>
        </p:nvSpPr>
        <p:spPr>
          <a:xfrm>
            <a:off x="311700" y="971800"/>
            <a:ext cx="8520600" cy="3597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sv"/>
              <a:t>Theory</a:t>
            </a:r>
            <a:endParaRPr/>
          </a:p>
          <a:p>
            <a:pPr indent="-317500" lvl="1" marL="914400" rtl="0" algn="l">
              <a:spcBef>
                <a:spcPts val="0"/>
              </a:spcBef>
              <a:spcAft>
                <a:spcPts val="0"/>
              </a:spcAft>
              <a:buSzPts val="1400"/>
              <a:buChar char="○"/>
            </a:pPr>
            <a:r>
              <a:rPr lang="sv"/>
              <a:t>Particle physics and the standard model</a:t>
            </a:r>
            <a:endParaRPr/>
          </a:p>
          <a:p>
            <a:pPr indent="-317500" lvl="1" marL="914400" rtl="0" algn="l">
              <a:spcBef>
                <a:spcPts val="0"/>
              </a:spcBef>
              <a:spcAft>
                <a:spcPts val="0"/>
              </a:spcAft>
              <a:buSzPts val="1400"/>
              <a:buChar char="○"/>
            </a:pPr>
            <a:r>
              <a:rPr lang="sv"/>
              <a:t>Experiment and detctor</a:t>
            </a:r>
            <a:endParaRPr/>
          </a:p>
          <a:p>
            <a:pPr indent="-317500" lvl="1" marL="914400" rtl="0" algn="l">
              <a:spcBef>
                <a:spcPts val="0"/>
              </a:spcBef>
              <a:spcAft>
                <a:spcPts val="0"/>
              </a:spcAft>
              <a:buSzPts val="1400"/>
              <a:buChar char="○"/>
            </a:pPr>
            <a:r>
              <a:rPr lang="sv"/>
              <a:t>Decay and Bells inequality</a:t>
            </a:r>
            <a:endParaRPr/>
          </a:p>
          <a:p>
            <a:pPr indent="-342900" lvl="0" marL="457200" rtl="0" algn="l">
              <a:spcBef>
                <a:spcPts val="0"/>
              </a:spcBef>
              <a:spcAft>
                <a:spcPts val="0"/>
              </a:spcAft>
              <a:buSzPts val="1800"/>
              <a:buChar char="●"/>
            </a:pPr>
            <a:r>
              <a:rPr lang="sv"/>
              <a:t>Method</a:t>
            </a:r>
            <a:endParaRPr/>
          </a:p>
          <a:p>
            <a:pPr indent="-317500" lvl="1" marL="914400" rtl="0" algn="l">
              <a:spcBef>
                <a:spcPts val="0"/>
              </a:spcBef>
              <a:spcAft>
                <a:spcPts val="0"/>
              </a:spcAft>
              <a:buSzPts val="1400"/>
              <a:buChar char="○"/>
            </a:pPr>
            <a:r>
              <a:rPr lang="sv"/>
              <a:t>Data and simulation</a:t>
            </a:r>
            <a:endParaRPr/>
          </a:p>
          <a:p>
            <a:pPr indent="-317500" lvl="1" marL="914400" rtl="0" algn="l">
              <a:spcBef>
                <a:spcPts val="0"/>
              </a:spcBef>
              <a:spcAft>
                <a:spcPts val="0"/>
              </a:spcAft>
              <a:buSzPts val="1400"/>
              <a:buChar char="○"/>
            </a:pPr>
            <a:r>
              <a:rPr lang="sv"/>
              <a:t>Preprocessing</a:t>
            </a:r>
            <a:endParaRPr/>
          </a:p>
          <a:p>
            <a:pPr indent="-317500" lvl="1" marL="914400" rtl="0" algn="l">
              <a:spcBef>
                <a:spcPts val="0"/>
              </a:spcBef>
              <a:spcAft>
                <a:spcPts val="0"/>
              </a:spcAft>
              <a:buSzPts val="1400"/>
              <a:buChar char="○"/>
            </a:pPr>
            <a:r>
              <a:rPr lang="sv"/>
              <a:t>MVA classifier</a:t>
            </a:r>
            <a:endParaRPr/>
          </a:p>
          <a:p>
            <a:pPr indent="-342900" lvl="0" marL="457200" rtl="0" algn="l">
              <a:spcBef>
                <a:spcPts val="0"/>
              </a:spcBef>
              <a:spcAft>
                <a:spcPts val="0"/>
              </a:spcAft>
              <a:buSzPts val="1800"/>
              <a:buChar char="●"/>
            </a:pPr>
            <a:r>
              <a:rPr lang="sv"/>
              <a:t>Results</a:t>
            </a:r>
            <a:endParaRPr/>
          </a:p>
          <a:p>
            <a:pPr indent="-317500" lvl="1" marL="914400" rtl="0" algn="l">
              <a:spcBef>
                <a:spcPts val="0"/>
              </a:spcBef>
              <a:spcAft>
                <a:spcPts val="0"/>
              </a:spcAft>
              <a:buSzPts val="1400"/>
              <a:buChar char="○"/>
            </a:pPr>
            <a:r>
              <a:rPr lang="sv"/>
              <a:t>MVA classification effectiveness</a:t>
            </a:r>
            <a:endParaRPr/>
          </a:p>
          <a:p>
            <a:pPr indent="-317500" lvl="1" marL="914400" rtl="0" algn="l">
              <a:spcBef>
                <a:spcPts val="0"/>
              </a:spcBef>
              <a:spcAft>
                <a:spcPts val="0"/>
              </a:spcAft>
              <a:buSzPts val="1400"/>
              <a:buChar char="○"/>
            </a:pPr>
            <a:r>
              <a:rPr lang="sv"/>
              <a:t>Predictions from simulation</a:t>
            </a:r>
            <a:endParaRPr/>
          </a:p>
          <a:p>
            <a:pPr indent="-317500" lvl="1" marL="914400" rtl="0" algn="l">
              <a:spcBef>
                <a:spcPts val="0"/>
              </a:spcBef>
              <a:spcAft>
                <a:spcPts val="0"/>
              </a:spcAft>
              <a:buSzPts val="1400"/>
              <a:buChar char="○"/>
            </a:pPr>
            <a:r>
              <a:rPr lang="sv"/>
              <a:t>CGLMP value</a:t>
            </a:r>
            <a:endParaRPr/>
          </a:p>
          <a:p>
            <a:pPr indent="-342900" lvl="0" marL="457200" rtl="0" algn="l">
              <a:spcBef>
                <a:spcPts val="0"/>
              </a:spcBef>
              <a:spcAft>
                <a:spcPts val="0"/>
              </a:spcAft>
              <a:buSzPts val="1800"/>
              <a:buChar char="●"/>
            </a:pPr>
            <a:r>
              <a:rPr lang="sv"/>
              <a:t>Discussion</a:t>
            </a:r>
            <a:endParaRPr/>
          </a:p>
          <a:p>
            <a:pPr indent="-317500" lvl="1" marL="914400" rtl="0" algn="l">
              <a:spcBef>
                <a:spcPts val="0"/>
              </a:spcBef>
              <a:spcAft>
                <a:spcPts val="0"/>
              </a:spcAft>
              <a:buSzPts val="1400"/>
              <a:buChar char="○"/>
            </a:pPr>
            <a:r>
              <a:rPr lang="sv"/>
              <a:t>Interpretation</a:t>
            </a:r>
            <a:endParaRPr/>
          </a:p>
          <a:p>
            <a:pPr indent="-317500" lvl="1" marL="914400" rtl="0" algn="l">
              <a:spcBef>
                <a:spcPts val="0"/>
              </a:spcBef>
              <a:spcAft>
                <a:spcPts val="0"/>
              </a:spcAft>
              <a:buSzPts val="1400"/>
              <a:buChar char="○"/>
            </a:pPr>
            <a:r>
              <a:rPr lang="sv"/>
              <a:t>Possible improvements</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Theory - </a:t>
            </a:r>
            <a:r>
              <a:rPr lang="sv" sz="2750"/>
              <a:t>Particle physics and the standard model</a:t>
            </a:r>
            <a:endParaRPr sz="2750"/>
          </a:p>
        </p:txBody>
      </p:sp>
      <p:sp>
        <p:nvSpPr>
          <p:cNvPr id="90" name="Google Shape;90;p18"/>
          <p:cNvSpPr txBox="1"/>
          <p:nvPr>
            <p:ph idx="1" type="body"/>
          </p:nvPr>
        </p:nvSpPr>
        <p:spPr>
          <a:xfrm>
            <a:off x="4225175" y="1152475"/>
            <a:ext cx="460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Particle physics - The study of particles and their interactions</a:t>
            </a:r>
            <a:endParaRPr/>
          </a:p>
          <a:p>
            <a:pPr indent="0" lvl="0" marL="0" rtl="0" algn="l">
              <a:spcBef>
                <a:spcPts val="1200"/>
              </a:spcBef>
              <a:spcAft>
                <a:spcPts val="1200"/>
              </a:spcAft>
              <a:buNone/>
            </a:pPr>
            <a:r>
              <a:rPr lang="sv"/>
              <a:t>Standard model - Self coherent mathematical description of all particles and forces (except gravity)</a:t>
            </a:r>
            <a:endParaRPr/>
          </a:p>
        </p:txBody>
      </p:sp>
      <p:pic>
        <p:nvPicPr>
          <p:cNvPr id="91" name="Google Shape;91;p18"/>
          <p:cNvPicPr preferRelativeResize="0"/>
          <p:nvPr/>
        </p:nvPicPr>
        <p:blipFill>
          <a:blip r:embed="rId3">
            <a:alphaModFix/>
          </a:blip>
          <a:stretch>
            <a:fillRect/>
          </a:stretch>
        </p:blipFill>
        <p:spPr>
          <a:xfrm>
            <a:off x="0" y="1152475"/>
            <a:ext cx="4172832" cy="3991025"/>
          </a:xfrm>
          <a:prstGeom prst="rect">
            <a:avLst/>
          </a:prstGeom>
          <a:noFill/>
          <a:ln>
            <a:noFill/>
          </a:ln>
        </p:spPr>
      </p:pic>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sv"/>
              <a:t>Theory - </a:t>
            </a:r>
            <a:r>
              <a:rPr lang="sv" sz="2750"/>
              <a:t>Particle physics and the standard model cont.</a:t>
            </a:r>
            <a:endParaRPr sz="2750"/>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QFT and gauge invariance</a:t>
            </a:r>
            <a:endParaRPr/>
          </a:p>
          <a:p>
            <a:pPr indent="0" lvl="0" marL="0" rtl="0" algn="l">
              <a:spcBef>
                <a:spcPts val="1200"/>
              </a:spcBef>
              <a:spcAft>
                <a:spcPts val="0"/>
              </a:spcAft>
              <a:buNone/>
            </a:pPr>
            <a:r>
              <a:rPr lang="sv"/>
              <a:t>Higgs Field</a:t>
            </a:r>
            <a:endParaRPr/>
          </a:p>
          <a:p>
            <a:pPr indent="0" lvl="0" marL="0" rtl="0" algn="l">
              <a:spcBef>
                <a:spcPts val="1200"/>
              </a:spcBef>
              <a:spcAft>
                <a:spcPts val="1200"/>
              </a:spcAft>
              <a:buNone/>
            </a:pPr>
            <a:r>
              <a:rPr lang="sv"/>
              <a:t>Higgs Boson</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Theory - </a:t>
            </a:r>
            <a:r>
              <a:rPr lang="sv" sz="2750"/>
              <a:t>Experiment</a:t>
            </a:r>
            <a:endParaRPr sz="2750"/>
          </a:p>
        </p:txBody>
      </p:sp>
      <p:sp>
        <p:nvSpPr>
          <p:cNvPr id="105" name="Google Shape;105;p20"/>
          <p:cNvSpPr txBox="1"/>
          <p:nvPr>
            <p:ph idx="1" type="body"/>
          </p:nvPr>
        </p:nvSpPr>
        <p:spPr>
          <a:xfrm>
            <a:off x="311700" y="1152475"/>
            <a:ext cx="215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LHC, CERN</a:t>
            </a:r>
            <a:endParaRPr/>
          </a:p>
          <a:p>
            <a:pPr indent="0" lvl="0" marL="0" rtl="0" algn="l">
              <a:spcBef>
                <a:spcPts val="1200"/>
              </a:spcBef>
              <a:spcAft>
                <a:spcPts val="0"/>
              </a:spcAft>
              <a:buNone/>
            </a:pPr>
            <a:r>
              <a:rPr lang="sv"/>
              <a:t>On the border between France and </a:t>
            </a:r>
            <a:r>
              <a:rPr lang="sv"/>
              <a:t>Switzerland</a:t>
            </a:r>
            <a:r>
              <a:rPr lang="sv"/>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sv"/>
              <a:t>Proton </a:t>
            </a:r>
            <a:r>
              <a:rPr lang="sv"/>
              <a:t>collider</a:t>
            </a:r>
            <a:r>
              <a:rPr lang="sv"/>
              <a:t>, CM energy 13 TeV</a:t>
            </a:r>
            <a:endParaRPr/>
          </a:p>
          <a:p>
            <a:pPr indent="0" lvl="0" marL="0" rtl="0" algn="l">
              <a:spcBef>
                <a:spcPts val="1200"/>
              </a:spcBef>
              <a:spcAft>
                <a:spcPts val="1200"/>
              </a:spcAft>
              <a:buNone/>
            </a:pPr>
            <a:r>
              <a:t/>
            </a:r>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107" name="Google Shape;107;p20"/>
          <p:cNvPicPr preferRelativeResize="0"/>
          <p:nvPr/>
        </p:nvPicPr>
        <p:blipFill>
          <a:blip r:embed="rId3">
            <a:alphaModFix/>
          </a:blip>
          <a:stretch>
            <a:fillRect/>
          </a:stretch>
        </p:blipFill>
        <p:spPr>
          <a:xfrm>
            <a:off x="2569400" y="1436475"/>
            <a:ext cx="6539151" cy="3707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Theory - ATLAS detector</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Magnetic fields and calorimeters</a:t>
            </a:r>
            <a:endParaRPr/>
          </a:p>
          <a:p>
            <a:pPr indent="0" lvl="0" marL="0" rtl="0" algn="l">
              <a:spcBef>
                <a:spcPts val="1200"/>
              </a:spcBef>
              <a:spcAft>
                <a:spcPts val="1200"/>
              </a:spcAft>
              <a:buNone/>
            </a:pPr>
            <a:r>
              <a:rPr lang="sv"/>
              <a:t>Directions, energies etc</a:t>
            </a:r>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sv"/>
              <a:t>‹#›</a:t>
            </a:fld>
            <a:endParaRPr/>
          </a:p>
        </p:txBody>
      </p:sp>
      <p:pic>
        <p:nvPicPr>
          <p:cNvPr id="115" name="Google Shape;115;p21"/>
          <p:cNvPicPr preferRelativeResize="0"/>
          <p:nvPr/>
        </p:nvPicPr>
        <p:blipFill>
          <a:blip r:embed="rId3">
            <a:alphaModFix/>
          </a:blip>
          <a:stretch>
            <a:fillRect/>
          </a:stretch>
        </p:blipFill>
        <p:spPr>
          <a:xfrm>
            <a:off x="3948828" y="2220000"/>
            <a:ext cx="5179351" cy="292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