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9" roundtripDataSignature="AMtx7mjzkx+9m0oTP9JNO0FYNLM+Qlqy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customschemas.google.com/relationships/presentationmetadata" Target="meta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sv-S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Relationship Id="rId4" Type="http://schemas.openxmlformats.org/officeDocument/2006/relationships/image" Target="../media/image22.png"/><Relationship Id="rId5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Relationship Id="rId4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Relationship Id="rId4" Type="http://schemas.openxmlformats.org/officeDocument/2006/relationships/image" Target="../media/image32.png"/><Relationship Id="rId5" Type="http://schemas.openxmlformats.org/officeDocument/2006/relationships/image" Target="../media/image24.png"/><Relationship Id="rId6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Relationship Id="rId4" Type="http://schemas.openxmlformats.org/officeDocument/2006/relationships/image" Target="../media/image29.png"/><Relationship Id="rId5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en.wikipedia.org/wiki/Higgs_mechanism#Structure_of_the_Higgs_field" TargetMode="External"/><Relationship Id="rId4" Type="http://schemas.openxmlformats.org/officeDocument/2006/relationships/hyperlink" Target="https://en.wikipedia.org/wiki/Higgs_mechanism#Structure_of_the_Higgs_field" TargetMode="External"/><Relationship Id="rId5" Type="http://schemas.openxmlformats.org/officeDocument/2006/relationships/hyperlink" Target="https://en.wikipedia.org/wiki/Higgs_boson#Gauge_invariant_theories_and_symmetries" TargetMode="External"/><Relationship Id="rId6" Type="http://schemas.openxmlformats.org/officeDocument/2006/relationships/hyperlink" Target="https://en.wikipedia.org/wiki/Large_Hadron_Collider" TargetMode="External"/><Relationship Id="rId7" Type="http://schemas.openxmlformats.org/officeDocument/2006/relationships/hyperlink" Target="https://en.wikipedia.org/wiki/ATLAS_experiment#ATLAS_detecto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sv-SE"/>
              <a:t>Testning Bell inequality for Higgs Boson decay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sv-SE"/>
              <a:t>PANTZARE, Axel Daniel Fredrik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sv-SE"/>
              <a:t>1155173267</a:t>
            </a:r>
            <a:endParaRPr/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sv-SE"/>
              <a:t>Theory – Higgs boson decay</a:t>
            </a:r>
            <a:endParaRPr/>
          </a:p>
        </p:txBody>
      </p:sp>
      <p:sp>
        <p:nvSpPr>
          <p:cNvPr id="153" name="Google Shape;153;p10"/>
          <p:cNvSpPr txBox="1"/>
          <p:nvPr>
            <p:ph idx="1" type="body"/>
          </p:nvPr>
        </p:nvSpPr>
        <p:spPr>
          <a:xfrm>
            <a:off x="838200" y="1825625"/>
            <a:ext cx="59182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854" r="-3195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sv-SE"/>
              <a:t> </a:t>
            </a:r>
            <a:endParaRPr/>
          </a:p>
        </p:txBody>
      </p:sp>
      <p:sp>
        <p:nvSpPr>
          <p:cNvPr id="154" name="Google Shape;15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155" name="Google Shape;15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0356" y="3429000"/>
            <a:ext cx="5328604" cy="3109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sv-SE"/>
              <a:t>Theory – Higgs particle decay</a:t>
            </a:r>
            <a:endParaRPr/>
          </a:p>
        </p:txBody>
      </p:sp>
      <p:pic>
        <p:nvPicPr>
          <p:cNvPr id="161" name="Google Shape;161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357" y="2012727"/>
            <a:ext cx="6534486" cy="434362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63" name="Google Shape;163;p11"/>
          <p:cNvSpPr txBox="1"/>
          <p:nvPr/>
        </p:nvSpPr>
        <p:spPr>
          <a:xfrm>
            <a:off x="1219200" y="2012727"/>
            <a:ext cx="2465034" cy="64633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82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v-SE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4" name="Google Shape;164;p11"/>
          <p:cNvSpPr txBox="1"/>
          <p:nvPr/>
        </p:nvSpPr>
        <p:spPr>
          <a:xfrm>
            <a:off x="593434" y="3861372"/>
            <a:ext cx="440877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Searching for two differently charged leptons</a:t>
            </a:r>
            <a:br>
              <a:rPr lang="sv-S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is not the same type to avoid Z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sv-SE"/>
              <a:t>Theory – Bell inequality</a:t>
            </a:r>
            <a:endParaRPr/>
          </a:p>
        </p:txBody>
      </p:sp>
      <p:sp>
        <p:nvSpPr>
          <p:cNvPr id="170" name="Google Shape;170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sv-SE"/>
              <a:t> </a:t>
            </a:r>
            <a:endParaRPr/>
          </a:p>
        </p:txBody>
      </p:sp>
      <p:sp>
        <p:nvSpPr>
          <p:cNvPr id="171" name="Google Shape;17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sv-SE"/>
              <a:t>Theory – Three outcome systems</a:t>
            </a:r>
            <a:endParaRPr/>
          </a:p>
        </p:txBody>
      </p:sp>
      <p:sp>
        <p:nvSpPr>
          <p:cNvPr id="177" name="Google Shape;17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sv-SE"/>
              <a:t> </a:t>
            </a:r>
            <a:endParaRPr/>
          </a:p>
        </p:txBody>
      </p:sp>
      <p:sp>
        <p:nvSpPr>
          <p:cNvPr id="178" name="Google Shape;17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sv-SE"/>
              <a:t>Theory – Bell inequality</a:t>
            </a:r>
            <a:endParaRPr/>
          </a:p>
        </p:txBody>
      </p:sp>
      <p:sp>
        <p:nvSpPr>
          <p:cNvPr id="184" name="Google Shape;18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sv-SE"/>
              <a:t> </a:t>
            </a:r>
            <a:endParaRPr/>
          </a:p>
        </p:txBody>
      </p:sp>
      <p:sp>
        <p:nvSpPr>
          <p:cNvPr id="185" name="Google Shape;18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sv-SE"/>
              <a:t>Theory – Bell inequality</a:t>
            </a:r>
            <a:endParaRPr/>
          </a:p>
        </p:txBody>
      </p:sp>
      <p:sp>
        <p:nvSpPr>
          <p:cNvPr id="191" name="Google Shape;19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307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sv-SE"/>
              <a:t>Method – Data set</a:t>
            </a:r>
            <a:endParaRPr/>
          </a:p>
        </p:txBody>
      </p:sp>
      <p:sp>
        <p:nvSpPr>
          <p:cNvPr id="198" name="Google Shape;198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sv-SE"/>
              <a:t> </a:t>
            </a:r>
            <a:endParaRPr/>
          </a:p>
        </p:txBody>
      </p:sp>
      <p:sp>
        <p:nvSpPr>
          <p:cNvPr id="199" name="Google Shape;19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sv-SE"/>
              <a:t>Method – Execution </a:t>
            </a:r>
            <a:endParaRPr/>
          </a:p>
        </p:txBody>
      </p:sp>
      <p:sp>
        <p:nvSpPr>
          <p:cNvPr id="205" name="Google Shape;205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Investigate parameters by themselves, finding correlations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Comparing data and simulation to predict where the S/(S+B) ratio is the highest and optimize the selection for that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Calculate the I value for both simulation in different configurations and data to compare.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sv-SE"/>
              <a:t>Initial constraints</a:t>
            </a:r>
            <a:endParaRPr/>
          </a:p>
        </p:txBody>
      </p:sp>
      <p:sp>
        <p:nvSpPr>
          <p:cNvPr id="212" name="Google Shape;212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sv-SE"/>
              <a:t> </a:t>
            </a:r>
            <a:endParaRPr/>
          </a:p>
        </p:txBody>
      </p:sp>
      <p:sp>
        <p:nvSpPr>
          <p:cNvPr id="213" name="Google Shape;21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sv-SE"/>
              <a:t> </a:t>
            </a:r>
            <a:endParaRPr/>
          </a:p>
        </p:txBody>
      </p:sp>
      <p:sp>
        <p:nvSpPr>
          <p:cNvPr id="219" name="Google Shape;21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220" name="Google Shape;22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928812"/>
            <a:ext cx="10679905" cy="492918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9"/>
          <p:cNvSpPr txBox="1"/>
          <p:nvPr/>
        </p:nvSpPr>
        <p:spPr>
          <a:xfrm>
            <a:off x="7681722" y="692910"/>
            <a:ext cx="4905756" cy="66999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363" l="0" r="0" t="-454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sv-SE"/>
              <a:t>Outline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Background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Theory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sv-SE"/>
              <a:t>Higgs boson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sv-SE"/>
              <a:t>Bell inequality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Method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Results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Discussion</a:t>
            </a:r>
            <a:endParaRPr/>
          </a:p>
        </p:txBody>
      </p:sp>
      <p:sp>
        <p:nvSpPr>
          <p:cNvPr id="97" name="Google Shape;97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sv-SE"/>
              <a:t> </a:t>
            </a:r>
            <a:endParaRPr/>
          </a:p>
        </p:txBody>
      </p:sp>
      <p:pic>
        <p:nvPicPr>
          <p:cNvPr id="227" name="Google Shape;227;p2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1690687"/>
            <a:ext cx="10412963" cy="476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29" name="Google Shape;229;p20"/>
          <p:cNvSpPr txBox="1"/>
          <p:nvPr/>
        </p:nvSpPr>
        <p:spPr>
          <a:xfrm>
            <a:off x="6275863" y="545402"/>
            <a:ext cx="5454396" cy="96500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440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>
            <p:ph type="title"/>
          </p:nvPr>
        </p:nvSpPr>
        <p:spPr>
          <a:xfrm>
            <a:off x="931506" y="136525"/>
            <a:ext cx="10515600" cy="13255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sv-SE"/>
              <a:t> </a:t>
            </a:r>
            <a:endParaRPr/>
          </a:p>
        </p:txBody>
      </p:sp>
      <p:pic>
        <p:nvPicPr>
          <p:cNvPr id="235" name="Google Shape;235;p2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471738"/>
            <a:ext cx="9445935" cy="438626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37" name="Google Shape;237;p21"/>
          <p:cNvSpPr txBox="1"/>
          <p:nvPr/>
        </p:nvSpPr>
        <p:spPr>
          <a:xfrm>
            <a:off x="4848225" y="1526479"/>
            <a:ext cx="7524750" cy="94525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675" l="-24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376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sv-SE"/>
              <a:t> </a:t>
            </a:r>
            <a:endParaRPr/>
          </a:p>
        </p:txBody>
      </p:sp>
      <p:pic>
        <p:nvPicPr>
          <p:cNvPr id="243" name="Google Shape;243;p2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690688"/>
            <a:ext cx="8576361" cy="3948112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sv-SE"/>
              <a:t>Algorithm to decide new cuts</a:t>
            </a:r>
            <a:endParaRPr/>
          </a:p>
        </p:txBody>
      </p:sp>
      <p:sp>
        <p:nvSpPr>
          <p:cNvPr id="250" name="Google Shape;250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Relax the constraints of one varible at the 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If the S/(S+B) drops below ½ of the maximum value, make a cut there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Repeat until there is no more varibles where the SB value drops below ½ of the max</a:t>
            </a:r>
            <a:endParaRPr/>
          </a:p>
        </p:txBody>
      </p:sp>
      <p:sp>
        <p:nvSpPr>
          <p:cNvPr id="251" name="Google Shape;25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sv-SE"/>
              <a:t>First cut</a:t>
            </a:r>
            <a:endParaRPr/>
          </a:p>
        </p:txBody>
      </p:sp>
      <p:sp>
        <p:nvSpPr>
          <p:cNvPr id="257" name="Google Shape;257;p24"/>
          <p:cNvSpPr txBox="1"/>
          <p:nvPr/>
        </p:nvSpPr>
        <p:spPr>
          <a:xfrm>
            <a:off x="838200" y="2540000"/>
            <a:ext cx="2770823" cy="9233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933" l="-1981" r="-1100" t="-397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58" name="Google Shape;25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2415" y="570368"/>
            <a:ext cx="6986050" cy="5665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sv-SE"/>
              <a:t>Second cut</a:t>
            </a:r>
            <a:endParaRPr/>
          </a:p>
        </p:txBody>
      </p:sp>
      <p:sp>
        <p:nvSpPr>
          <p:cNvPr id="264" name="Google Shape;264;p25"/>
          <p:cNvSpPr txBox="1"/>
          <p:nvPr/>
        </p:nvSpPr>
        <p:spPr>
          <a:xfrm>
            <a:off x="838200" y="2540000"/>
            <a:ext cx="2770823" cy="9233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933" l="-1981" r="-1100" t="-397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65" name="Google Shape;26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3841" y="312089"/>
            <a:ext cx="8138160" cy="6545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sv-SE"/>
              <a:t>Third cut</a:t>
            </a:r>
            <a:endParaRPr/>
          </a:p>
        </p:txBody>
      </p:sp>
      <p:sp>
        <p:nvSpPr>
          <p:cNvPr id="271" name="Google Shape;271;p26"/>
          <p:cNvSpPr txBox="1"/>
          <p:nvPr/>
        </p:nvSpPr>
        <p:spPr>
          <a:xfrm>
            <a:off x="838200" y="2540000"/>
            <a:ext cx="2770823" cy="9233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933" l="-1981" r="-1100" t="-397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72" name="Google Shape;27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2721" y="125822"/>
            <a:ext cx="8209280" cy="6732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sv-SE"/>
              <a:t>Calculation of error</a:t>
            </a:r>
            <a:endParaRPr/>
          </a:p>
        </p:txBody>
      </p:sp>
      <p:sp>
        <p:nvSpPr>
          <p:cNvPr id="278" name="Google Shape;278;p27"/>
          <p:cNvSpPr txBox="1"/>
          <p:nvPr>
            <p:ph idx="1" type="body"/>
          </p:nvPr>
        </p:nvSpPr>
        <p:spPr>
          <a:xfrm>
            <a:off x="0" y="1825625"/>
            <a:ext cx="1207008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53" r="0" t="-97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sv-SE"/>
              <a:t> </a:t>
            </a:r>
            <a:endParaRPr/>
          </a:p>
        </p:txBody>
      </p:sp>
      <p:sp>
        <p:nvSpPr>
          <p:cNvPr id="279" name="Google Shape;2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/>
          <p:nvPr>
            <p:ph type="title"/>
          </p:nvPr>
        </p:nvSpPr>
        <p:spPr>
          <a:xfrm>
            <a:off x="355600" y="-81914"/>
            <a:ext cx="10998200" cy="762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sv-SE"/>
              <a:t>Splitting to compare each constraint individually</a:t>
            </a:r>
            <a:endParaRPr/>
          </a:p>
        </p:txBody>
      </p:sp>
      <p:pic>
        <p:nvPicPr>
          <p:cNvPr id="285" name="Google Shape;28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8140" y="3875807"/>
            <a:ext cx="4226560" cy="2982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9135" y="586961"/>
            <a:ext cx="4459345" cy="3146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93520" y="586961"/>
            <a:ext cx="4368800" cy="3146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71919" y="3733042"/>
            <a:ext cx="4226561" cy="3124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sv-SE"/>
              <a:t>Decrease of number of events with increasing S/(S+B)</a:t>
            </a:r>
            <a:endParaRPr/>
          </a:p>
        </p:txBody>
      </p:sp>
      <p:pic>
        <p:nvPicPr>
          <p:cNvPr id="294" name="Google Shape;294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5689" y="2529840"/>
            <a:ext cx="6056311" cy="4328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565400"/>
            <a:ext cx="6149722" cy="43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9"/>
          <p:cNvSpPr txBox="1"/>
          <p:nvPr/>
        </p:nvSpPr>
        <p:spPr>
          <a:xfrm>
            <a:off x="2831156" y="1573507"/>
            <a:ext cx="2400401" cy="64940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082" l="-2029" r="0" t="-46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sv-SE"/>
              <a:t>Background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LHC the worlds largest and most powerful particle.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Consist of a 27 km ring with supercooled magnets.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Mostly used with protons.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sv-SE"/>
              <a:t>Collision energy has increased from 7 TeV to 13 TeV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Operational since 2008.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 ATLAS – Largest general-purpose detector at LHC.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sv-SE"/>
              <a:t>Designed to detect masses, energies, lifetimes, momentum, charges and spins</a:t>
            </a:r>
            <a:endParaRPr/>
          </a:p>
        </p:txBody>
      </p:sp>
      <p:sp>
        <p:nvSpPr>
          <p:cNvPr id="104" name="Google Shape;10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sv-SE"/>
              <a:t>Extrapolation of I value</a:t>
            </a:r>
            <a:endParaRPr/>
          </a:p>
        </p:txBody>
      </p:sp>
      <p:pic>
        <p:nvPicPr>
          <p:cNvPr id="302" name="Google Shape;302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6571" y="1360805"/>
            <a:ext cx="7435055" cy="549719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sv-SE"/>
              <a:t>Error analysis</a:t>
            </a:r>
            <a:endParaRPr/>
          </a:p>
        </p:txBody>
      </p:sp>
      <p:sp>
        <p:nvSpPr>
          <p:cNvPr id="309" name="Google Shape;309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Only statistical error considered in my calculations.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Systematic and errors from the measurement should also be considered. There are more errors in the data than the statistical as seen on slide 25.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This would further reduce the confidence level.</a:t>
            </a:r>
            <a:endParaRPr/>
          </a:p>
        </p:txBody>
      </p:sp>
      <p:sp>
        <p:nvSpPr>
          <p:cNvPr id="310" name="Google Shape;31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sv-SE"/>
              <a:t>Discussion</a:t>
            </a:r>
            <a:endParaRPr/>
          </a:p>
        </p:txBody>
      </p:sp>
      <p:sp>
        <p:nvSpPr>
          <p:cNvPr id="316" name="Google Shape;316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The data having smaller I values could suggest that it is less likely to break the Bell inequality.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The one to two sigma confidence level gives a hint of that there is something here.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The method used is not optimal because the cuts made is influencing the I value significantly, makes the backround break the inequality which is not expected.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17" name="Google Shape;31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sv-SE"/>
              <a:t>Future work</a:t>
            </a:r>
            <a:endParaRPr/>
          </a:p>
        </p:txBody>
      </p:sp>
      <p:sp>
        <p:nvSpPr>
          <p:cNvPr id="323" name="Google Shape;323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MVA could be useful to get higher S/(S+B) ratio and make the analysis more rigid.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More data would decrease the error and therefore make the values more reliable.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Further investigations of the differances between the simulation and data is needed.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24" name="Google Shape;32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sv-SE"/>
              <a:t>References</a:t>
            </a:r>
            <a:endParaRPr/>
          </a:p>
        </p:txBody>
      </p:sp>
      <p:sp>
        <p:nvSpPr>
          <p:cNvPr id="330" name="Google Shape;330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Alan J. Barr “Testing the bell inequalities in Higgs boson decays” </a:t>
            </a:r>
            <a:endParaRPr u="sng">
              <a:solidFill>
                <a:schemeClr val="hlink"/>
              </a:solidFill>
              <a:hlinkClick r:id="rId3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 u="sng">
                <a:solidFill>
                  <a:schemeClr val="hlink"/>
                </a:solidFill>
                <a:hlinkClick r:id="rId4"/>
              </a:rPr>
              <a:t>https://en.wikipedia.org/wiki/Higgs_mechanism#Structure_of_the_Higgs_field</a:t>
            </a:r>
            <a:r>
              <a:rPr lang="sv-SE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 u="sng">
                <a:solidFill>
                  <a:schemeClr val="hlink"/>
                </a:solidFill>
                <a:hlinkClick r:id="rId5"/>
              </a:rPr>
              <a:t>https://en.wikipedia.org/wiki/Higgs_boson#Gauge_invariant_theories_and_symmetries</a:t>
            </a:r>
            <a:r>
              <a:rPr lang="sv-SE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 u="sng">
                <a:solidFill>
                  <a:schemeClr val="hlink"/>
                </a:solidFill>
                <a:hlinkClick r:id="rId6"/>
              </a:rPr>
              <a:t>https://en.wikipedia.org/wiki/Large_Hadron_Collider</a:t>
            </a:r>
            <a:r>
              <a:rPr lang="sv-SE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 u="sng">
                <a:solidFill>
                  <a:schemeClr val="hlink"/>
                </a:solidFill>
                <a:hlinkClick r:id="rId7"/>
              </a:rPr>
              <a:t>https://en.wikipedia.org/wiki/ATLAS_experiment#ATLAS_detector</a:t>
            </a:r>
            <a:r>
              <a:rPr lang="sv-SE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Lecture notes from PHYS5560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31" name="Google Shape;331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sv-SE"/>
              <a:t>Background</a:t>
            </a:r>
            <a:endParaRPr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A variety of particles produced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sv-SE"/>
              <a:t>I am mostly interested of the Higgs when decaying to two W bosons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Higgs Bosons can be formed in a variety of ways.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sv-SE"/>
              <a:t>Gluon fusion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sv-SE"/>
              <a:t>Vector Boson Fusion (VBF)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sv-SE"/>
              <a:t>Higgs Strahlung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sv-SE"/>
              <a:t>Top Fusion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Higgs Strahlung and Top Fusion are both smaller than the two others and have very minor contributions and are therefore negelected.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11" name="Google Shape;11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sv-SE"/>
              <a:t>Backround</a:t>
            </a:r>
            <a:endParaRPr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ATLAS uses a cylindrical coordinate system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The x-axis is towards the middle of the ring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The y-axis is upwards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The z-axis is in the direction of the beam (circumferance)</a:t>
            </a:r>
            <a:endParaRPr/>
          </a:p>
        </p:txBody>
      </p:sp>
      <p:sp>
        <p:nvSpPr>
          <p:cNvPr id="118" name="Google Shape;11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sv-SE"/>
              <a:t>Theory – Higgs backround</a:t>
            </a: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Gauge Invariance and symmetries give rise to the force carriers or the gauge bosons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These are predicted to be massless which they are not observed to be.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Therefore, something else was needed to give them mass and complete the standard model.</a:t>
            </a:r>
            <a:endParaRPr/>
          </a:p>
        </p:txBody>
      </p:sp>
      <p:sp>
        <p:nvSpPr>
          <p:cNvPr id="125" name="Google Shape;12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sv-SE"/>
              <a:t>Theory – Higgs mechanism</a:t>
            </a:r>
            <a:endParaRPr/>
          </a:p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-695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sv-SE"/>
              <a:t> </a:t>
            </a:r>
            <a:endParaRPr/>
          </a:p>
        </p:txBody>
      </p:sp>
      <p:sp>
        <p:nvSpPr>
          <p:cNvPr id="132" name="Google Shape;13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sv-SE"/>
              <a:t>Theory – Higgs field</a:t>
            </a:r>
            <a:endParaRPr/>
          </a:p>
        </p:txBody>
      </p:sp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Is needed in the standard model break the symmetry of the electroweak force.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Adds a non-zero SU(2) scalar field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Solve the gauge invariance problem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Excitations in the Higgs field gives rise to both</a:t>
            </a:r>
            <a:br>
              <a:rPr lang="sv-SE"/>
            </a:br>
            <a:r>
              <a:rPr lang="sv-SE"/>
              <a:t>Higgs boson and goldstone boson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Without this field the gauge bosons</a:t>
            </a:r>
            <a:br>
              <a:rPr lang="sv-SE"/>
            </a:br>
            <a:r>
              <a:rPr lang="sv-SE"/>
              <a:t>would not have any mass and travel at</a:t>
            </a:r>
            <a:br>
              <a:rPr lang="sv-SE"/>
            </a:br>
            <a:r>
              <a:rPr lang="sv-SE"/>
              <a:t>the speed of light.</a:t>
            </a:r>
            <a:endParaRPr/>
          </a:p>
        </p:txBody>
      </p:sp>
      <p:sp>
        <p:nvSpPr>
          <p:cNvPr id="139" name="Google Shape;13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140" name="Google Shape;14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900" y="2578554"/>
            <a:ext cx="4992687" cy="4279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sv-SE"/>
              <a:t>Theory – Higgs boson</a:t>
            </a:r>
            <a:endParaRPr/>
          </a:p>
        </p:txBody>
      </p:sp>
      <p:sp>
        <p:nvSpPr>
          <p:cNvPr id="146" name="Google Shape;146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Different interactions gives different masses of particles.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The p-p collisions in a collider excites the higgs field and creates the boson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Detected in 2012 by ATLAS, the paper about it released in 2013.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/>
              <a:t>Has no spin, charge color and positive parity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7" name="Google Shape;14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2022-05-03T15:44:34Z</dcterms:created>
  <dc:creator>PANTZARE, Axel Daniel Fredrik</dc:creator>
</cp:coreProperties>
</file>