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handoutMasterIdLst>
    <p:handoutMasterId r:id="rId56"/>
  </p:handout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327" r:id="rId16"/>
    <p:sldId id="281" r:id="rId17"/>
    <p:sldId id="282" r:id="rId18"/>
    <p:sldId id="283" r:id="rId19"/>
    <p:sldId id="284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335" r:id="rId28"/>
    <p:sldId id="336" r:id="rId29"/>
    <p:sldId id="342" r:id="rId30"/>
    <p:sldId id="340" r:id="rId31"/>
    <p:sldId id="296" r:id="rId32"/>
    <p:sldId id="297" r:id="rId33"/>
    <p:sldId id="298" r:id="rId34"/>
    <p:sldId id="299" r:id="rId35"/>
    <p:sldId id="300" r:id="rId36"/>
    <p:sldId id="306" r:id="rId37"/>
    <p:sldId id="309" r:id="rId38"/>
    <p:sldId id="310" r:id="rId39"/>
    <p:sldId id="311" r:id="rId40"/>
    <p:sldId id="312" r:id="rId41"/>
    <p:sldId id="343" r:id="rId42"/>
    <p:sldId id="314" r:id="rId43"/>
    <p:sldId id="315" r:id="rId44"/>
    <p:sldId id="316" r:id="rId45"/>
    <p:sldId id="317" r:id="rId46"/>
    <p:sldId id="318" r:id="rId47"/>
    <p:sldId id="341" r:id="rId48"/>
    <p:sldId id="319" r:id="rId49"/>
    <p:sldId id="320" r:id="rId50"/>
    <p:sldId id="321" r:id="rId51"/>
    <p:sldId id="322" r:id="rId52"/>
    <p:sldId id="323" r:id="rId53"/>
    <p:sldId id="32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85" autoAdjust="0"/>
  </p:normalViewPr>
  <p:slideViewPr>
    <p:cSldViewPr>
      <p:cViewPr varScale="1">
        <p:scale>
          <a:sx n="107" d="100"/>
          <a:sy n="107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10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1"/>
                </a:solidFill>
              </a:rPr>
              <a:t>CPU</a:t>
            </a:r>
            <a:r>
              <a:rPr lang="en-US" sz="2000" b="1" baseline="0" dirty="0">
                <a:solidFill>
                  <a:schemeClr val="tx1"/>
                </a:solidFill>
              </a:rPr>
              <a:t> cycles spent in page-walks</a:t>
            </a:r>
            <a:endParaRPr lang="en-US" sz="20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035751624101068"/>
          <c:y val="0.24314790935588101"/>
          <c:w val="0.77117470206695693"/>
          <c:h val="0.514058143905881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Native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mcf</c:v>
                </c:pt>
                <c:pt idx="1">
                  <c:v>NPB_CG.D</c:v>
                </c:pt>
                <c:pt idx="2">
                  <c:v>MySQL</c:v>
                </c:pt>
                <c:pt idx="3">
                  <c:v>canneal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</c:v>
                </c:pt>
                <c:pt idx="1">
                  <c:v>40</c:v>
                </c:pt>
                <c:pt idx="2">
                  <c:v>20</c:v>
                </c:pt>
                <c:pt idx="3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7F-40BA-B329-E0CC9784F9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Virtual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mcf</c:v>
                </c:pt>
                <c:pt idx="1">
                  <c:v>NPB_CG.D</c:v>
                </c:pt>
                <c:pt idx="2">
                  <c:v>MySQL</c:v>
                </c:pt>
                <c:pt idx="3">
                  <c:v>canneal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58</c:v>
                </c:pt>
                <c:pt idx="1">
                  <c:v>56</c:v>
                </c:pt>
                <c:pt idx="2">
                  <c:v>30</c:v>
                </c:pt>
                <c:pt idx="3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7F-40BA-B329-E0CC9784F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72950520"/>
        <c:axId val="372948552"/>
      </c:barChart>
      <c:catAx>
        <c:axId val="372950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948552"/>
        <c:crosses val="autoZero"/>
        <c:auto val="1"/>
        <c:lblAlgn val="ctr"/>
        <c:lblOffset val="100"/>
        <c:noMultiLvlLbl val="0"/>
      </c:catAx>
      <c:valAx>
        <c:axId val="37294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100">
                    <a:solidFill>
                      <a:schemeClr val="tx1"/>
                    </a:solidFill>
                  </a:rPr>
                  <a:t>%</a:t>
                </a:r>
                <a:r>
                  <a:rPr lang="en-US" sz="2100" baseline="0">
                    <a:solidFill>
                      <a:schemeClr val="tx1"/>
                    </a:solidFill>
                  </a:rPr>
                  <a:t> CPU cycles</a:t>
                </a:r>
                <a:endParaRPr lang="en-US" sz="21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7.2936596434219805E-2"/>
              <c:y val="0.327021186200645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950520"/>
        <c:crosses val="autoZero"/>
        <c:crossBetween val="between"/>
        <c:majorUnit val="1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393268828613777"/>
          <c:y val="0.12017164221378801"/>
          <c:w val="0.6368741401441893"/>
          <c:h val="0.100090021698164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solidFill>
                  <a:schemeClr val="tx1"/>
                </a:solidFill>
              </a:rPr>
              <a:t>Performance improvement with huge</a:t>
            </a:r>
            <a:r>
              <a:rPr lang="en-US" sz="2000" b="1" baseline="0" dirty="0">
                <a:solidFill>
                  <a:schemeClr val="tx1"/>
                </a:solidFill>
              </a:rPr>
              <a:t> pages</a:t>
            </a:r>
            <a:endParaRPr lang="en-US" sz="2000" b="1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2892036301316884"/>
          <c:y val="2.15827338129496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035751624101068"/>
          <c:y val="0.24314790935588101"/>
          <c:w val="0.77117470206695693"/>
          <c:h val="0.514058143905881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Native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mcf</c:v>
                </c:pt>
                <c:pt idx="1">
                  <c:v>NPB_CG.D</c:v>
                </c:pt>
                <c:pt idx="2">
                  <c:v>MySQL</c:v>
                </c:pt>
                <c:pt idx="3">
                  <c:v>canneal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1.42</c:v>
                </c:pt>
                <c:pt idx="1">
                  <c:v>1.4</c:v>
                </c:pt>
                <c:pt idx="2">
                  <c:v>1.2</c:v>
                </c:pt>
                <c:pt idx="3">
                  <c:v>1.1299999999999999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7F-40BA-B329-E0CC9784F95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Virtual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4"/>
                <c:pt idx="0">
                  <c:v>mcf</c:v>
                </c:pt>
                <c:pt idx="1">
                  <c:v>NPB_CG.D</c:v>
                </c:pt>
                <c:pt idx="2">
                  <c:v>MySQL</c:v>
                </c:pt>
                <c:pt idx="3">
                  <c:v>canneal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1.52</c:v>
                </c:pt>
                <c:pt idx="1">
                  <c:v>1.56</c:v>
                </c:pt>
                <c:pt idx="2">
                  <c:v>1.3</c:v>
                </c:pt>
                <c:pt idx="3">
                  <c:v>1.21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7F-40BA-B329-E0CC9784F9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372950520"/>
        <c:axId val="372948552"/>
      </c:barChart>
      <c:catAx>
        <c:axId val="372950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948552"/>
        <c:crosses val="autoZero"/>
        <c:auto val="1"/>
        <c:lblAlgn val="ctr"/>
        <c:lblOffset val="100"/>
        <c:noMultiLvlLbl val="0"/>
      </c:catAx>
      <c:valAx>
        <c:axId val="372948552"/>
        <c:scaling>
          <c:orientation val="minMax"/>
          <c:max val="1.8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900" dirty="0">
                    <a:solidFill>
                      <a:schemeClr val="tx1"/>
                    </a:solidFill>
                  </a:rPr>
                  <a:t>% speedup</a:t>
                </a:r>
              </a:p>
            </c:rich>
          </c:tx>
          <c:layout>
            <c:manualLayout>
              <c:xMode val="edge"/>
              <c:yMode val="edge"/>
              <c:x val="6.6845091928006584E-2"/>
              <c:y val="0.316229819294170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95052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393268828613777"/>
          <c:y val="0.12017164221378801"/>
          <c:w val="0.6368741401441893"/>
          <c:h val="0.100090021698164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49561785090767"/>
          <c:y val="0.29767449012429886"/>
          <c:w val="0.74597656879214558"/>
          <c:h val="0.5166487088494146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4KB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square"/>
            <c:size val="10"/>
            <c:spPr>
              <a:solidFill>
                <a:srgbClr val="00B050"/>
              </a:solidFill>
              <a:ln w="9525">
                <a:noFill/>
              </a:ln>
              <a:effectLst/>
            </c:spPr>
          </c:marker>
          <c:cat>
            <c:strRef>
              <c:f>Sheet1!$A$2:$A$8</c:f>
              <c:strCache>
                <c:ptCount val="6"/>
                <c:pt idx="0">
                  <c:v>2GB</c:v>
                </c:pt>
                <c:pt idx="1">
                  <c:v>4GB</c:v>
                </c:pt>
                <c:pt idx="2">
                  <c:v>6GB</c:v>
                </c:pt>
                <c:pt idx="3">
                  <c:v>8GB</c:v>
                </c:pt>
                <c:pt idx="4">
                  <c:v>10GB</c:v>
                </c:pt>
                <c:pt idx="5">
                  <c:v>12GB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10.75</c:v>
                </c:pt>
                <c:pt idx="1">
                  <c:v>10.75</c:v>
                </c:pt>
                <c:pt idx="2">
                  <c:v>10.75</c:v>
                </c:pt>
                <c:pt idx="3">
                  <c:v>10.75</c:v>
                </c:pt>
                <c:pt idx="4">
                  <c:v>10.75</c:v>
                </c:pt>
                <c:pt idx="5">
                  <c:v>10.75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E72-4003-A014-A108E89487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2MB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10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strRef>
              <c:f>Sheet1!$A$2:$A$8</c:f>
              <c:strCache>
                <c:ptCount val="6"/>
                <c:pt idx="0">
                  <c:v>2GB</c:v>
                </c:pt>
                <c:pt idx="1">
                  <c:v>4GB</c:v>
                </c:pt>
                <c:pt idx="2">
                  <c:v>6GB</c:v>
                </c:pt>
                <c:pt idx="3">
                  <c:v>8GB</c:v>
                </c:pt>
                <c:pt idx="4">
                  <c:v>10GB</c:v>
                </c:pt>
                <c:pt idx="5">
                  <c:v>12GB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12.2</c:v>
                </c:pt>
                <c:pt idx="1">
                  <c:v>13.4</c:v>
                </c:pt>
                <c:pt idx="2">
                  <c:v>13.5</c:v>
                </c:pt>
                <c:pt idx="3">
                  <c:v>15.9</c:v>
                </c:pt>
                <c:pt idx="4">
                  <c:v>16.5</c:v>
                </c:pt>
                <c:pt idx="5">
                  <c:v>17.2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72-4003-A014-A108E89487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868968"/>
        <c:axId val="526867984"/>
      </c:lineChart>
      <c:catAx>
        <c:axId val="5268689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200" b="0" dirty="0">
                    <a:solidFill>
                      <a:schemeClr val="tx1"/>
                    </a:solidFill>
                  </a:rPr>
                  <a:t>Memory Size</a:t>
                </a:r>
              </a:p>
            </c:rich>
          </c:tx>
          <c:layout>
            <c:manualLayout>
              <c:xMode val="edge"/>
              <c:yMode val="edge"/>
              <c:x val="0.37170314047237751"/>
              <c:y val="0.918084462041684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867984"/>
        <c:crosses val="autoZero"/>
        <c:auto val="1"/>
        <c:lblAlgn val="ctr"/>
        <c:lblOffset val="100"/>
        <c:noMultiLvlLbl val="0"/>
      </c:catAx>
      <c:valAx>
        <c:axId val="526867984"/>
        <c:scaling>
          <c:orientation val="minMax"/>
          <c:min val="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200" b="0" baseline="0" dirty="0">
                    <a:solidFill>
                      <a:schemeClr val="tx1"/>
                    </a:solidFill>
                  </a:rPr>
                  <a:t>    </a:t>
                </a:r>
                <a:r>
                  <a:rPr lang="en-US" sz="2200" b="0" dirty="0">
                    <a:solidFill>
                      <a:schemeClr val="tx1"/>
                    </a:solidFill>
                  </a:rPr>
                  <a:t>Time</a:t>
                </a:r>
                <a:r>
                  <a:rPr lang="en-US" sz="2200" b="0" baseline="0" dirty="0">
                    <a:solidFill>
                      <a:schemeClr val="tx1"/>
                    </a:solidFill>
                  </a:rPr>
                  <a:t> (minutes)</a:t>
                </a:r>
                <a:endParaRPr lang="en-US" sz="2200" b="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6.4068394542577531E-3"/>
              <c:y val="0.336499181189433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6868968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824743292719211"/>
          <c:y val="0.2200052931533904"/>
          <c:w val="0.27181393400297704"/>
          <c:h val="0.259026000507431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89175623120101"/>
          <c:y val="0.21790799266530039"/>
          <c:w val="0.84238632765271071"/>
          <c:h val="0.645728570256584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Non-Fragmented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mcf</c:v>
                </c:pt>
                <c:pt idx="1">
                  <c:v>tigr</c:v>
                </c:pt>
                <c:pt idx="2">
                  <c:v>NPB_CG.D</c:v>
                </c:pt>
                <c:pt idx="3">
                  <c:v>omnetpp</c:v>
                </c:pt>
                <c:pt idx="4">
                  <c:v>milc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</c:v>
                </c:pt>
                <c:pt idx="1">
                  <c:v>26</c:v>
                </c:pt>
                <c:pt idx="2">
                  <c:v>42</c:v>
                </c:pt>
                <c:pt idx="3">
                  <c:v>11</c:v>
                </c:pt>
                <c:pt idx="4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3E-4C12-B2AE-BCCC77A577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Linux-Moderate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mcf</c:v>
                </c:pt>
                <c:pt idx="1">
                  <c:v>tigr</c:v>
                </c:pt>
                <c:pt idx="2">
                  <c:v>NPB_CG.D</c:v>
                </c:pt>
                <c:pt idx="3">
                  <c:v>omnetpp</c:v>
                </c:pt>
                <c:pt idx="4">
                  <c:v>milc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32</c:v>
                </c:pt>
                <c:pt idx="1">
                  <c:v>13</c:v>
                </c:pt>
                <c:pt idx="2">
                  <c:v>16</c:v>
                </c:pt>
                <c:pt idx="3">
                  <c:v>-1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3E-4C12-B2AE-BCCC77A577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Linux-High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mcf</c:v>
                </c:pt>
                <c:pt idx="1">
                  <c:v>tigr</c:v>
                </c:pt>
                <c:pt idx="2">
                  <c:v>NPB_CG.D</c:v>
                </c:pt>
                <c:pt idx="3">
                  <c:v>omnetpp</c:v>
                </c:pt>
                <c:pt idx="4">
                  <c:v>milc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22</c:v>
                </c:pt>
                <c:pt idx="1">
                  <c:v>3</c:v>
                </c:pt>
                <c:pt idx="2">
                  <c:v>-3</c:v>
                </c:pt>
                <c:pt idx="3">
                  <c:v>-8</c:v>
                </c:pt>
                <c:pt idx="4">
                  <c:v>-38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33E-4C12-B2AE-BCCC77A5775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Linux-Critical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mcf</c:v>
                </c:pt>
                <c:pt idx="1">
                  <c:v>tigr</c:v>
                </c:pt>
                <c:pt idx="2">
                  <c:v>NPB_CG.D</c:v>
                </c:pt>
                <c:pt idx="3">
                  <c:v>omnetpp</c:v>
                </c:pt>
                <c:pt idx="4">
                  <c:v>milc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17</c:v>
                </c:pt>
                <c:pt idx="1">
                  <c:v>-7</c:v>
                </c:pt>
                <c:pt idx="2">
                  <c:v>-7</c:v>
                </c:pt>
                <c:pt idx="3">
                  <c:v>-11</c:v>
                </c:pt>
                <c:pt idx="4">
                  <c:v>-41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33E-4C12-B2AE-BCCC77A5775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Illuminator</c:v>
                </c:pt>
              </c:strCache>
            </c:strRef>
          </c:tx>
          <c:spPr>
            <a:solidFill>
              <a:srgbClr val="2906AA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mcf</c:v>
                </c:pt>
                <c:pt idx="1">
                  <c:v>tigr</c:v>
                </c:pt>
                <c:pt idx="2">
                  <c:v>NPB_CG.D</c:v>
                </c:pt>
                <c:pt idx="3">
                  <c:v>omnetpp</c:v>
                </c:pt>
                <c:pt idx="4">
                  <c:v>milc</c:v>
                </c:pt>
              </c:strCache>
            </c:strRef>
          </c:cat>
          <c:val>
            <c:numRef>
              <c:f>Sheet1!$F$2:$F$7</c:f>
              <c:numCache>
                <c:formatCode>General</c:formatCode>
                <c:ptCount val="6"/>
                <c:pt idx="0">
                  <c:v>36</c:v>
                </c:pt>
                <c:pt idx="1">
                  <c:v>23</c:v>
                </c:pt>
                <c:pt idx="2">
                  <c:v>28</c:v>
                </c:pt>
                <c:pt idx="3">
                  <c:v>7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2C-4511-8209-2498E7AF95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34160296"/>
        <c:axId val="534161280"/>
      </c:barChart>
      <c:catAx>
        <c:axId val="534160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161280"/>
        <c:crosses val="autoZero"/>
        <c:auto val="1"/>
        <c:lblAlgn val="ctr"/>
        <c:lblOffset val="800"/>
        <c:noMultiLvlLbl val="0"/>
      </c:catAx>
      <c:valAx>
        <c:axId val="534161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200" dirty="0">
                    <a:solidFill>
                      <a:schemeClr val="tx1"/>
                    </a:solidFill>
                  </a:rPr>
                  <a:t>% speedup</a:t>
                </a:r>
              </a:p>
            </c:rich>
          </c:tx>
          <c:layout>
            <c:manualLayout>
              <c:xMode val="edge"/>
              <c:yMode val="edge"/>
              <c:x val="2.0459988121922712E-3"/>
              <c:y val="0.378806313594362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160296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4549303599823747E-2"/>
          <c:y val="1.4082803005788659E-2"/>
          <c:w val="0.86457876901502217"/>
          <c:h val="0.158809549491245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200" b="1" dirty="0">
                <a:solidFill>
                  <a:schemeClr val="tx1"/>
                </a:solidFill>
              </a:rPr>
              <a:t>MySQL Read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tx1"/>
                </a:solidFill>
              </a:rPr>
              <a:t>Latency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2.75</c:v>
                </c:pt>
                <c:pt idx="1">
                  <c:v>0.1</c:v>
                </c:pt>
                <c:pt idx="2">
                  <c:v>1.5</c:v>
                </c:pt>
                <c:pt idx="3">
                  <c:v>0.6</c:v>
                </c:pt>
                <c:pt idx="4">
                  <c:v>0.2</c:v>
                </c:pt>
                <c:pt idx="5">
                  <c:v>4.5</c:v>
                </c:pt>
                <c:pt idx="6">
                  <c:v>0.6</c:v>
                </c:pt>
                <c:pt idx="7">
                  <c:v>1.9</c:v>
                </c:pt>
                <c:pt idx="8">
                  <c:v>4.7</c:v>
                </c:pt>
                <c:pt idx="9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75-4F6C-B222-36B0DACB85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Illuminator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2184998012741957E-2"/>
                  <c:y val="-1.10325736011652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8F-4282-991A-9E4C850D39B9}"/>
                </c:ext>
              </c:extLst>
            </c:dLbl>
            <c:dLbl>
              <c:idx val="1"/>
              <c:layout>
                <c:manualLayout>
                  <c:x val="7.6156237579636955E-3"/>
                  <c:y val="-7.355049067443483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88F-4282-991A-9E4C850D39B9}"/>
                </c:ext>
              </c:extLst>
            </c:dLbl>
            <c:dLbl>
              <c:idx val="2"/>
              <c:layout>
                <c:manualLayout>
                  <c:x val="1.0661873261149157E-2"/>
                  <c:y val="-1.10325736011652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88F-4282-991A-9E4C850D39B9}"/>
                </c:ext>
              </c:extLst>
            </c:dLbl>
            <c:dLbl>
              <c:idx val="3"/>
              <c:layout>
                <c:manualLayout>
                  <c:x val="1.3708122764334647E-2"/>
                  <c:y val="-1.3484100854162676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88F-4282-991A-9E4C850D39B9}"/>
                </c:ext>
              </c:extLst>
            </c:dLbl>
            <c:dLbl>
              <c:idx val="4"/>
              <c:layout>
                <c:manualLayout>
                  <c:x val="7.6156237579637241E-3"/>
                  <c:y val="3.677524533721741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88F-4282-991A-9E4C850D39B9}"/>
                </c:ext>
              </c:extLst>
            </c:dLbl>
            <c:dLbl>
              <c:idx val="5"/>
              <c:layout>
                <c:manualLayout>
                  <c:x val="9.1387485095564686E-3"/>
                  <c:y val="-1.10325736011652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88F-4282-991A-9E4C850D39B9}"/>
                </c:ext>
              </c:extLst>
            </c:dLbl>
            <c:dLbl>
              <c:idx val="6"/>
              <c:layout>
                <c:manualLayout>
                  <c:x val="1.0661873261149101E-2"/>
                  <c:y val="3.6775245337216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88F-4282-991A-9E4C850D39B9}"/>
                </c:ext>
              </c:extLst>
            </c:dLbl>
            <c:dLbl>
              <c:idx val="7"/>
              <c:layout>
                <c:manualLayout>
                  <c:x val="1.2184998012741957E-2"/>
                  <c:y val="-1.10325736011652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888F-4282-991A-9E4C850D39B9}"/>
                </c:ext>
              </c:extLst>
            </c:dLbl>
            <c:dLbl>
              <c:idx val="8"/>
              <c:layout>
                <c:manualLayout>
                  <c:x val="1.2184998012741846E-2"/>
                  <c:y val="-1.10325736011652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888F-4282-991A-9E4C850D39B9}"/>
                </c:ext>
              </c:extLst>
            </c:dLbl>
            <c:dLbl>
              <c:idx val="9"/>
              <c:layout>
                <c:manualLayout>
                  <c:x val="1.3708122764334592E-2"/>
                  <c:y val="-1.103257360116529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888F-4282-991A-9E4C850D39B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0.15</c:v>
                </c:pt>
                <c:pt idx="1">
                  <c:v>0.02</c:v>
                </c:pt>
                <c:pt idx="2">
                  <c:v>0.15</c:v>
                </c:pt>
                <c:pt idx="3">
                  <c:v>0.16</c:v>
                </c:pt>
                <c:pt idx="4">
                  <c:v>0.16</c:v>
                </c:pt>
                <c:pt idx="5">
                  <c:v>0.15</c:v>
                </c:pt>
                <c:pt idx="6">
                  <c:v>0.08</c:v>
                </c:pt>
                <c:pt idx="7">
                  <c:v>0.15</c:v>
                </c:pt>
                <c:pt idx="8">
                  <c:v>0.15</c:v>
                </c:pt>
                <c:pt idx="9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8F-4282-991A-9E4C850D3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99277968"/>
        <c:axId val="299278952"/>
      </c:barChart>
      <c:catAx>
        <c:axId val="299277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278952"/>
        <c:crosses val="autoZero"/>
        <c:auto val="1"/>
        <c:lblAlgn val="ctr"/>
        <c:lblOffset val="100"/>
        <c:noMultiLvlLbl val="0"/>
      </c:catAx>
      <c:valAx>
        <c:axId val="299278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solidFill>
                      <a:schemeClr val="tx1"/>
                    </a:solidFill>
                  </a:rPr>
                  <a:t>latency (seconds)</a:t>
                </a:r>
              </a:p>
            </c:rich>
          </c:tx>
          <c:layout>
            <c:manualLayout>
              <c:xMode val="edge"/>
              <c:yMode val="edge"/>
              <c:x val="3.2845961263388863E-3"/>
              <c:y val="0.184343497557567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277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585214386999757"/>
          <c:y val="0.19277438821338908"/>
          <c:w val="0.36984583335958843"/>
          <c:h val="0.112173474913201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19638779054708"/>
          <c:y val="0.15195371800835816"/>
          <c:w val="0.87680361220945291"/>
          <c:h val="0.652177939478868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Linux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bodytrack</c:v>
                </c:pt>
                <c:pt idx="1">
                  <c:v>vips</c:v>
                </c:pt>
                <c:pt idx="2">
                  <c:v>ferret</c:v>
                </c:pt>
                <c:pt idx="3">
                  <c:v>PostgreSql</c:v>
                </c:pt>
                <c:pt idx="4">
                  <c:v>MySql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</c:v>
                </c:pt>
                <c:pt idx="1">
                  <c:v>10</c:v>
                </c:pt>
                <c:pt idx="2">
                  <c:v>27</c:v>
                </c:pt>
                <c:pt idx="3">
                  <c:v>20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5A-4273-973E-B8EAE50210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Illuminator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bodytrack</c:v>
                </c:pt>
                <c:pt idx="1">
                  <c:v>vips</c:v>
                </c:pt>
                <c:pt idx="2">
                  <c:v>ferret</c:v>
                </c:pt>
                <c:pt idx="3">
                  <c:v>PostgreSql</c:v>
                </c:pt>
                <c:pt idx="4">
                  <c:v>MySql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</c:v>
                </c:pt>
                <c:pt idx="1">
                  <c:v>2</c:v>
                </c:pt>
                <c:pt idx="2">
                  <c:v>20</c:v>
                </c:pt>
                <c:pt idx="3">
                  <c:v>12.5</c:v>
                </c:pt>
                <c:pt idx="4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89-4BFA-93CC-EF733A2A95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03474288"/>
        <c:axId val="503474944"/>
      </c:barChart>
      <c:catAx>
        <c:axId val="50347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474944"/>
        <c:crosses val="autoZero"/>
        <c:auto val="1"/>
        <c:lblAlgn val="ctr"/>
        <c:lblOffset val="100"/>
        <c:noMultiLvlLbl val="0"/>
      </c:catAx>
      <c:valAx>
        <c:axId val="50347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solidFill>
                      <a:schemeClr val="tx1"/>
                    </a:solidFill>
                  </a:rPr>
                  <a:t>% slowdown</a:t>
                </a:r>
              </a:p>
            </c:rich>
          </c:tx>
          <c:layout>
            <c:manualLayout>
              <c:xMode val="edge"/>
              <c:yMode val="edge"/>
              <c:x val="1.453729784141731E-2"/>
              <c:y val="0.267916111481875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474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7249545537742086"/>
          <c:y val="2.196684363302099E-4"/>
          <c:w val="0.66177934923042181"/>
          <c:h val="0.141727996785508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19638779054708"/>
          <c:y val="0.15195371800835816"/>
          <c:w val="0.87680361220945291"/>
          <c:h val="0.652177939478868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Host</c:v>
                </c:pt>
              </c:strCache>
            </c:strRef>
          </c:tx>
          <c:spPr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mummer</c:v>
                </c:pt>
                <c:pt idx="1">
                  <c:v>tigr</c:v>
                </c:pt>
                <c:pt idx="2">
                  <c:v>canneal</c:v>
                </c:pt>
                <c:pt idx="3">
                  <c:v>mcf</c:v>
                </c:pt>
                <c:pt idx="4">
                  <c:v>milc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</c:v>
                </c:pt>
                <c:pt idx="1">
                  <c:v>8</c:v>
                </c:pt>
                <c:pt idx="2">
                  <c:v>3</c:v>
                </c:pt>
                <c:pt idx="3">
                  <c:v>33</c:v>
                </c:pt>
                <c:pt idx="4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5A-4273-973E-B8EAE50210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Guest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mummer</c:v>
                </c:pt>
                <c:pt idx="1">
                  <c:v>tigr</c:v>
                </c:pt>
                <c:pt idx="2">
                  <c:v>canneal</c:v>
                </c:pt>
                <c:pt idx="3">
                  <c:v>mcf</c:v>
                </c:pt>
                <c:pt idx="4">
                  <c:v>milc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</c:v>
                </c:pt>
                <c:pt idx="1">
                  <c:v>36</c:v>
                </c:pt>
                <c:pt idx="2">
                  <c:v>30</c:v>
                </c:pt>
                <c:pt idx="3">
                  <c:v>38</c:v>
                </c:pt>
                <c:pt idx="4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89-4BFA-93CC-EF733A2A95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Both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mummer</c:v>
                </c:pt>
                <c:pt idx="1">
                  <c:v>tigr</c:v>
                </c:pt>
                <c:pt idx="2">
                  <c:v>canneal</c:v>
                </c:pt>
                <c:pt idx="3">
                  <c:v>mcf</c:v>
                </c:pt>
                <c:pt idx="4">
                  <c:v>milc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19</c:v>
                </c:pt>
                <c:pt idx="1">
                  <c:v>40</c:v>
                </c:pt>
                <c:pt idx="2">
                  <c:v>33</c:v>
                </c:pt>
                <c:pt idx="3">
                  <c:v>75</c:v>
                </c:pt>
                <c:pt idx="4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57-4C1F-BD0C-038D0183E3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03474288"/>
        <c:axId val="503474944"/>
      </c:barChart>
      <c:catAx>
        <c:axId val="50347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474944"/>
        <c:crosses val="autoZero"/>
        <c:auto val="1"/>
        <c:lblAlgn val="ctr"/>
        <c:lblOffset val="100"/>
        <c:noMultiLvlLbl val="0"/>
      </c:catAx>
      <c:valAx>
        <c:axId val="503474944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>
                    <a:solidFill>
                      <a:schemeClr val="tx1"/>
                    </a:solidFill>
                  </a:rPr>
                  <a:t>% speedup</a:t>
                </a:r>
              </a:p>
            </c:rich>
          </c:tx>
          <c:layout>
            <c:manualLayout>
              <c:xMode val="edge"/>
              <c:yMode val="edge"/>
              <c:x val="5.8149191365669244E-3"/>
              <c:y val="0.278913966178565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474288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8.5271668328917014E-2"/>
          <c:y val="0"/>
          <c:w val="0.59781523872818576"/>
          <c:h val="0.141727996785508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0906901-D4A2-4191-B807-2F7E56DDB5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6419E-0F2F-454C-8B16-BA42DBE2FA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1AB60-CAA6-4D8B-885F-3E72E0C84819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E6F91-6296-4CB4-BD79-F7DC9650DF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EF2A0-402D-450C-A0BE-BCB5714F8E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AF70C-32FE-4C93-954F-0891FF8C6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90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8B563-0538-4F90-811C-47D1D3C24ECF}" type="datetimeFigureOut">
              <a:rPr lang="en-US" smtClean="0"/>
              <a:t>4/9/2018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81458-47FD-4486-9F05-7327C7388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5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39"/>
          <p:cNvSpPr>
            <a:spLocks noGrp="1"/>
          </p:cNvSpPr>
          <p:nvPr>
            <p:ph sz="quarter" idx="15" hasCustomPrompt="1"/>
          </p:nvPr>
        </p:nvSpPr>
        <p:spPr bwMode="gray">
          <a:xfrm>
            <a:off x="263032" y="1733423"/>
            <a:ext cx="5743093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63030" y="1106419"/>
            <a:ext cx="11661637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1pPr>
            <a:lvl2pPr marL="457608" indent="0">
              <a:buNone/>
              <a:defRPr sz="2000" b="1"/>
            </a:lvl2pPr>
            <a:lvl3pPr marL="915216" indent="0">
              <a:buNone/>
              <a:defRPr sz="1900" b="1"/>
            </a:lvl3pPr>
            <a:lvl4pPr marL="1372822" indent="0">
              <a:buNone/>
              <a:defRPr sz="1600" b="1"/>
            </a:lvl4pPr>
            <a:lvl5pPr marL="1830430" indent="0">
              <a:buNone/>
              <a:defRPr sz="1600" b="1"/>
            </a:lvl5pPr>
            <a:lvl6pPr marL="2288038" indent="0">
              <a:buNone/>
              <a:defRPr sz="1600" b="1"/>
            </a:lvl6pPr>
            <a:lvl7pPr marL="2745646" indent="0">
              <a:buNone/>
              <a:defRPr sz="1600" b="1"/>
            </a:lvl7pPr>
            <a:lvl8pPr marL="3203253" indent="0">
              <a:buNone/>
              <a:defRPr sz="1600" b="1"/>
            </a:lvl8pPr>
            <a:lvl9pPr marL="3660861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9"/>
          <p:cNvSpPr>
            <a:spLocks noGrp="1"/>
          </p:cNvSpPr>
          <p:nvPr>
            <p:ph sz="quarter" idx="16" hasCustomPrompt="1"/>
          </p:nvPr>
        </p:nvSpPr>
        <p:spPr bwMode="gray">
          <a:xfrm>
            <a:off x="6181576" y="1733423"/>
            <a:ext cx="5743093" cy="4480055"/>
          </a:xfrm>
        </p:spPr>
        <p:txBody>
          <a:bodyPr wrap="square" lIns="91521">
            <a:noAutofit/>
          </a:bodyPr>
          <a:lstStyle>
            <a:lvl1pPr marL="343205" indent="-343205">
              <a:buFont typeface="+mj-lt"/>
              <a:buAutoNum type="arabicParenR" startAt="5"/>
              <a:defRPr sz="2200">
                <a:solidFill>
                  <a:schemeClr val="accent1"/>
                </a:solidFill>
              </a:defRPr>
            </a:lvl1pPr>
            <a:lvl2pPr marL="572009" indent="-228804">
              <a:buClr>
                <a:schemeClr val="accent1"/>
              </a:buClr>
              <a:buFont typeface="Wingdings" panose="05000000000000000000" pitchFamily="2" charset="2"/>
              <a:buChar char="§"/>
              <a:defRPr sz="1800"/>
            </a:lvl2pPr>
            <a:lvl3pPr marL="800813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/>
            </a:lvl3pPr>
            <a:lvl4pPr marL="1029617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/>
            </a:lvl4pPr>
            <a:lvl5pPr marL="1258421" indent="-228804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D2644-2F03-4FFA-9555-CA5BE23B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012A5BA-A843-489B-B9A6-74764E695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4319" y="64842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2353B-3BBE-404C-8C13-07279CE2C40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5E1C3A1-E972-4CB3-B74F-630D780C6763}"/>
              </a:ext>
            </a:extLst>
          </p:cNvPr>
          <p:cNvSpPr txBox="1">
            <a:spLocks/>
          </p:cNvSpPr>
          <p:nvPr userDrawn="1"/>
        </p:nvSpPr>
        <p:spPr>
          <a:xfrm>
            <a:off x="263030" y="642433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8877"/>
      </p:ext>
    </p:extLst>
  </p:cSld>
  <p:clrMapOvr>
    <a:masterClrMapping/>
  </p:clrMapOvr>
  <p:transition spd="med">
    <p:fade/>
  </p:transition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2BB5A-04DD-4EB6-A840-6234857433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0DF2353B-3BBE-404C-8C13-07279CE2C40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67E061-13BC-4519-97FB-FDCCE124C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3031" y="6413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371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031" y="240330"/>
            <a:ext cx="11661637" cy="90479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031" y="1733067"/>
            <a:ext cx="11661637" cy="4480053"/>
          </a:xfrm>
          <a:prstGeom prst="rect">
            <a:avLst/>
          </a:prstGeom>
        </p:spPr>
        <p:txBody>
          <a:bodyPr vert="horz" wrap="square" lIns="91521" tIns="45761" rIns="91521" bIns="4576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56948-970D-48C7-ADF8-0E7B7FEA4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4319" y="64842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2353B-3BBE-404C-8C13-07279CE2C40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E9584-3B09-4CC1-A565-ECD0E7836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3031" y="6413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4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8" r:id="rId2"/>
  </p:sldLayoutIdLst>
  <p:transition spd="med">
    <p:fade/>
  </p:transition>
  <p:hf hdr="0" ftr="0" dt="0"/>
  <p:txStyles>
    <p:titleStyle>
      <a:lvl1pPr algn="l" defTabSz="915216" rtl="0" eaLnBrk="1" latinLnBrk="0" hangingPunct="1">
        <a:lnSpc>
          <a:spcPct val="80000"/>
        </a:lnSpc>
        <a:spcBef>
          <a:spcPct val="0"/>
        </a:spcBef>
        <a:buNone/>
        <a:defRPr sz="3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5159" indent="-235159" algn="l" defTabSz="915216" rtl="0" eaLnBrk="1" latinLnBrk="0" hangingPunct="1">
        <a:lnSpc>
          <a:spcPct val="95000"/>
        </a:lnSpc>
        <a:spcBef>
          <a:spcPts val="1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indent="-228804" algn="l" defTabSz="91521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6412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5216" indent="-228804" algn="l" defTabSz="915216" rtl="0" eaLnBrk="1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86818" marR="0" indent="-171603" algn="l" defTabSz="915216" rtl="0" eaLnBrk="1" fontAlgn="auto" latinLnBrk="0" hangingPunct="1">
        <a:lnSpc>
          <a:spcPct val="85000"/>
        </a:lnSpc>
        <a:spcBef>
          <a:spcPts val="200"/>
        </a:spcBef>
        <a:spcAft>
          <a:spcPts val="400"/>
        </a:spcAft>
        <a:buClr>
          <a:schemeClr val="tx1">
            <a:lumMod val="65000"/>
            <a:lumOff val="35000"/>
          </a:schemeClr>
        </a:buClr>
        <a:buSzTx/>
        <a:buFont typeface="Wingdings" panose="05000000000000000000" pitchFamily="2" charset="2"/>
        <a:buChar char="§"/>
        <a:tabLst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1144018" indent="-228804" algn="l" defTabSz="91521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60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521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822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30430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8038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5646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3253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60861" algn="l" defTabSz="91521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24">
          <p15:clr>
            <a:srgbClr val="F26B43"/>
          </p15:clr>
        </p15:guide>
        <p15:guide id="2" pos="239">
          <p15:clr>
            <a:srgbClr val="F26B43"/>
          </p15:clr>
        </p15:guide>
        <p15:guide id="3" orient="horz" pos="1283">
          <p15:clr>
            <a:srgbClr val="F26B43"/>
          </p15:clr>
        </p15:guide>
        <p15:guide id="4" pos="7439">
          <p15:clr>
            <a:srgbClr val="F26B43"/>
          </p15:clr>
        </p15:guide>
        <p15:guide id="5" pos="52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anwariisc/Illuminator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5177CF-57A3-4C21-A3B0-D609D79D77A1}"/>
              </a:ext>
            </a:extLst>
          </p:cNvPr>
          <p:cNvSpPr txBox="1">
            <a:spLocks/>
          </p:cNvSpPr>
          <p:nvPr/>
        </p:nvSpPr>
        <p:spPr>
          <a:xfrm>
            <a:off x="1905000" y="2141301"/>
            <a:ext cx="10058400" cy="80297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spc="-150" dirty="0">
                <a:solidFill>
                  <a:srgbClr val="006600"/>
                </a:solidFill>
                <a:latin typeface="Book Antiqua" panose="02040602050305030304" pitchFamily="18" charset="0"/>
              </a:rPr>
              <a:t>Making Huge Pages </a:t>
            </a:r>
            <a:r>
              <a:rPr lang="en-US" sz="3600" b="1" i="1" spc="-150" dirty="0">
                <a:solidFill>
                  <a:srgbClr val="006600"/>
                </a:solidFill>
                <a:latin typeface="Book Antiqua" panose="02040602050305030304" pitchFamily="18" charset="0"/>
              </a:rPr>
              <a:t>Actually</a:t>
            </a:r>
            <a:r>
              <a:rPr lang="en-US" sz="3600" b="1" spc="-150" dirty="0">
                <a:solidFill>
                  <a:srgbClr val="006600"/>
                </a:solidFill>
                <a:latin typeface="Book Antiqua" panose="02040602050305030304" pitchFamily="18" charset="0"/>
              </a:rPr>
              <a:t> Useful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465E74B-95DC-4887-967E-119E64750802}"/>
              </a:ext>
            </a:extLst>
          </p:cNvPr>
          <p:cNvSpPr txBox="1">
            <a:spLocks/>
          </p:cNvSpPr>
          <p:nvPr/>
        </p:nvSpPr>
        <p:spPr>
          <a:xfrm>
            <a:off x="1975883" y="3096267"/>
            <a:ext cx="9578109" cy="1717717"/>
          </a:xfrm>
          <a:prstGeom prst="rect">
            <a:avLst/>
          </a:prstGeom>
        </p:spPr>
        <p:txBody>
          <a:bodyPr>
            <a:noAutofit/>
          </a:bodyPr>
          <a:lstStyle>
            <a:lvl1pPr marL="235159" indent="-235159" algn="l" defTabSz="915216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608" indent="-228804" algn="l" defTabSz="915216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6412" indent="-228804" algn="l" defTabSz="915216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216" indent="-228804" algn="l" defTabSz="915216" rtl="0" eaLnBrk="1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6818" marR="0" indent="-171603" algn="l" defTabSz="915216" rtl="0" eaLnBrk="1" fontAlgn="auto" latinLnBrk="0" hangingPunct="1">
              <a:lnSpc>
                <a:spcPct val="85000"/>
              </a:lnSpc>
              <a:spcBef>
                <a:spcPts val="200"/>
              </a:spcBef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SzTx/>
              <a:buFont typeface="Wingdings" panose="05000000000000000000" pitchFamily="2" charset="2"/>
              <a:buChar char="§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44018" indent="-228804" algn="l" defTabSz="91521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Ashish Panwar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Aravinda Prasad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K. Gopinath</a:t>
            </a:r>
            <a:r>
              <a:rPr lang="en-US" sz="24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Science (IISc), Bangalore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NetApp Inc.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962BB3-9729-41BD-8F4B-96A006227E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8" y="302658"/>
            <a:ext cx="1368866" cy="129754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C7561B-AB9E-41CA-87BF-00944A501308}"/>
              </a:ext>
            </a:extLst>
          </p:cNvPr>
          <p:cNvCxnSpPr>
            <a:cxnSpLocks/>
          </p:cNvCxnSpPr>
          <p:nvPr/>
        </p:nvCxnSpPr>
        <p:spPr>
          <a:xfrm flipV="1">
            <a:off x="1981200" y="2944280"/>
            <a:ext cx="7168117" cy="741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77D4A69-843D-4D38-B9EA-E3F269A616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164" y="228600"/>
            <a:ext cx="2133600" cy="12874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35A10CC-A776-4AF8-90F7-000D9FA117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007847"/>
            <a:ext cx="2133600" cy="8534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7E160C-F845-43F2-95C1-51764315F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743200" cy="365125"/>
          </a:xfrm>
        </p:spPr>
        <p:txBody>
          <a:bodyPr/>
          <a:lstStyle/>
          <a:p>
            <a:fld id="{0DF2353B-3BBE-404C-8C13-07279CE2C400}" type="slidenum">
              <a:rPr lang="en-US" smtClean="0"/>
              <a:t>1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9AE4952A-145B-4701-B06D-FDBBE777CFD4}"/>
              </a:ext>
            </a:extLst>
          </p:cNvPr>
          <p:cNvSpPr txBox="1">
            <a:spLocks/>
          </p:cNvSpPr>
          <p:nvPr/>
        </p:nvSpPr>
        <p:spPr>
          <a:xfrm>
            <a:off x="152400" y="6445433"/>
            <a:ext cx="11277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Support for Programming Languages and Operating Systems (ASPLOS)-2018</a:t>
            </a:r>
          </a:p>
        </p:txBody>
      </p:sp>
    </p:spTree>
    <p:extLst>
      <p:ext uri="{BB962C8B-B14F-4D97-AF65-F5344CB8AC3E}">
        <p14:creationId xmlns:p14="http://schemas.microsoft.com/office/powerpoint/2010/main" val="341541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E77C80-DA2E-483A-B67F-9778F60726A3}"/>
              </a:ext>
            </a:extLst>
          </p:cNvPr>
          <p:cNvSpPr/>
          <p:nvPr/>
        </p:nvSpPr>
        <p:spPr>
          <a:xfrm>
            <a:off x="3227282" y="3123150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8160D0-0CB9-49B8-A38F-63578C73A1D3}"/>
              </a:ext>
            </a:extLst>
          </p:cNvPr>
          <p:cNvSpPr/>
          <p:nvPr/>
        </p:nvSpPr>
        <p:spPr>
          <a:xfrm>
            <a:off x="3996371" y="3123150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7BB4F-B777-4577-8663-5FCE821DE291}"/>
              </a:ext>
            </a:extLst>
          </p:cNvPr>
          <p:cNvSpPr/>
          <p:nvPr/>
        </p:nvSpPr>
        <p:spPr>
          <a:xfrm>
            <a:off x="4783182" y="3123151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CD469E-0E50-4632-B5D4-D5129855AB3A}"/>
              </a:ext>
            </a:extLst>
          </p:cNvPr>
          <p:cNvSpPr/>
          <p:nvPr/>
        </p:nvSpPr>
        <p:spPr>
          <a:xfrm>
            <a:off x="5552271" y="3123150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16272B-5A0A-4E5F-9A99-947FE428633C}"/>
              </a:ext>
            </a:extLst>
          </p:cNvPr>
          <p:cNvSpPr/>
          <p:nvPr/>
        </p:nvSpPr>
        <p:spPr>
          <a:xfrm>
            <a:off x="6321360" y="3123150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BC01B1-A99F-4E85-89FF-91E582CC81FC}"/>
              </a:ext>
            </a:extLst>
          </p:cNvPr>
          <p:cNvSpPr/>
          <p:nvPr/>
        </p:nvSpPr>
        <p:spPr>
          <a:xfrm>
            <a:off x="7149517" y="3123151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DFEBE-33E8-45E3-BEB6-B63FBBC409FE}"/>
              </a:ext>
            </a:extLst>
          </p:cNvPr>
          <p:cNvSpPr/>
          <p:nvPr/>
        </p:nvSpPr>
        <p:spPr>
          <a:xfrm>
            <a:off x="7918606" y="3123150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3D6FDD-3574-4C36-A3BF-4D467B21DCF0}"/>
              </a:ext>
            </a:extLst>
          </p:cNvPr>
          <p:cNvSpPr/>
          <p:nvPr/>
        </p:nvSpPr>
        <p:spPr>
          <a:xfrm>
            <a:off x="8687695" y="3123150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D46E7B-8881-4BFF-B9D7-EC8AA22DB3B0}"/>
              </a:ext>
            </a:extLst>
          </p:cNvPr>
          <p:cNvSpPr/>
          <p:nvPr/>
        </p:nvSpPr>
        <p:spPr>
          <a:xfrm>
            <a:off x="3227282" y="4108927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19739A-A2DA-46A2-B09C-595A34CFD332}"/>
              </a:ext>
            </a:extLst>
          </p:cNvPr>
          <p:cNvSpPr/>
          <p:nvPr/>
        </p:nvSpPr>
        <p:spPr>
          <a:xfrm>
            <a:off x="3996371" y="4108927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E1B673-6213-433B-9D5F-B5F59AF7F3AD}"/>
              </a:ext>
            </a:extLst>
          </p:cNvPr>
          <p:cNvSpPr/>
          <p:nvPr/>
        </p:nvSpPr>
        <p:spPr>
          <a:xfrm>
            <a:off x="4783182" y="4108928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A374CC-C1CE-4D64-A006-22178544826F}"/>
              </a:ext>
            </a:extLst>
          </p:cNvPr>
          <p:cNvSpPr/>
          <p:nvPr/>
        </p:nvSpPr>
        <p:spPr>
          <a:xfrm>
            <a:off x="5552271" y="4108927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C219D8-C4C9-4F04-8EFC-3B377017550B}"/>
              </a:ext>
            </a:extLst>
          </p:cNvPr>
          <p:cNvSpPr/>
          <p:nvPr/>
        </p:nvSpPr>
        <p:spPr>
          <a:xfrm>
            <a:off x="6321360" y="4108927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320119-4A17-4831-9CF8-0D00459EABE5}"/>
              </a:ext>
            </a:extLst>
          </p:cNvPr>
          <p:cNvSpPr/>
          <p:nvPr/>
        </p:nvSpPr>
        <p:spPr>
          <a:xfrm>
            <a:off x="7149517" y="4108928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282B26-839B-4F65-976F-B8BE1FF8D0EA}"/>
              </a:ext>
            </a:extLst>
          </p:cNvPr>
          <p:cNvSpPr/>
          <p:nvPr/>
        </p:nvSpPr>
        <p:spPr>
          <a:xfrm>
            <a:off x="7918606" y="4108927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AB82E8-A037-478E-8E4C-43CB95F9677C}"/>
              </a:ext>
            </a:extLst>
          </p:cNvPr>
          <p:cNvSpPr/>
          <p:nvPr/>
        </p:nvSpPr>
        <p:spPr>
          <a:xfrm>
            <a:off x="8687695" y="4108927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09490-6FF0-4B96-9461-852D1F88AA6E}"/>
              </a:ext>
            </a:extLst>
          </p:cNvPr>
          <p:cNvSpPr txBox="1"/>
          <p:nvPr/>
        </p:nvSpPr>
        <p:spPr>
          <a:xfrm>
            <a:off x="1698878" y="3234943"/>
            <a:ext cx="166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before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38D7E807-6940-4AFA-B34D-8ABB3414ECE3}"/>
              </a:ext>
            </a:extLst>
          </p:cNvPr>
          <p:cNvSpPr/>
          <p:nvPr/>
        </p:nvSpPr>
        <p:spPr>
          <a:xfrm>
            <a:off x="6056821" y="3594741"/>
            <a:ext cx="365364" cy="42826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AFCB6E-276A-4C96-9D60-94C1591C16BC}"/>
              </a:ext>
            </a:extLst>
          </p:cNvPr>
          <p:cNvSpPr txBox="1"/>
          <p:nvPr/>
        </p:nvSpPr>
        <p:spPr>
          <a:xfrm>
            <a:off x="6422185" y="3594741"/>
            <a:ext cx="166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compaction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83ECE5-4D36-483B-A365-A8BC2D86344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618863" y="3271380"/>
            <a:ext cx="608419" cy="120613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C4F5DF1-6534-4ECD-A9A1-BE5C5AB931BC}"/>
              </a:ext>
            </a:extLst>
          </p:cNvPr>
          <p:cNvSpPr/>
          <p:nvPr/>
        </p:nvSpPr>
        <p:spPr>
          <a:xfrm>
            <a:off x="9790082" y="3426359"/>
            <a:ext cx="590697" cy="22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BDBA41-E3A4-44AA-AE39-BB71C7D12D55}"/>
              </a:ext>
            </a:extLst>
          </p:cNvPr>
          <p:cNvSpPr/>
          <p:nvPr/>
        </p:nvSpPr>
        <p:spPr>
          <a:xfrm>
            <a:off x="9790082" y="3867591"/>
            <a:ext cx="590697" cy="1929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520D76-36C7-421D-93B3-33B6074A89F4}"/>
              </a:ext>
            </a:extLst>
          </p:cNvPr>
          <p:cNvSpPr txBox="1"/>
          <p:nvPr/>
        </p:nvSpPr>
        <p:spPr>
          <a:xfrm>
            <a:off x="10380779" y="3391993"/>
            <a:ext cx="13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75CF01-0BA0-4565-AA3F-776D65521572}"/>
              </a:ext>
            </a:extLst>
          </p:cNvPr>
          <p:cNvSpPr txBox="1"/>
          <p:nvPr/>
        </p:nvSpPr>
        <p:spPr>
          <a:xfrm>
            <a:off x="10380779" y="3795691"/>
            <a:ext cx="13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B08F09-0E7D-4E00-AC22-DE3190A0D434}"/>
              </a:ext>
            </a:extLst>
          </p:cNvPr>
          <p:cNvSpPr txBox="1"/>
          <p:nvPr/>
        </p:nvSpPr>
        <p:spPr>
          <a:xfrm>
            <a:off x="1696012" y="4220720"/>
            <a:ext cx="166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after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513BB2F-A943-499B-9D95-23BE6F1E6729}"/>
              </a:ext>
            </a:extLst>
          </p:cNvPr>
          <p:cNvCxnSpPr>
            <a:cxnSpLocks/>
          </p:cNvCxnSpPr>
          <p:nvPr/>
        </p:nvCxnSpPr>
        <p:spPr>
          <a:xfrm flipV="1">
            <a:off x="2615997" y="4257157"/>
            <a:ext cx="608419" cy="120613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B66BBE-97EA-4E72-82D7-3024C03D3FAE}"/>
              </a:ext>
            </a:extLst>
          </p:cNvPr>
          <p:cNvSpPr/>
          <p:nvPr/>
        </p:nvSpPr>
        <p:spPr>
          <a:xfrm>
            <a:off x="2982876" y="4052463"/>
            <a:ext cx="3278822" cy="428265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D19CB5-CF6B-4AD8-9491-FB3AC9651C63}"/>
              </a:ext>
            </a:extLst>
          </p:cNvPr>
          <p:cNvSpPr txBox="1"/>
          <p:nvPr/>
        </p:nvSpPr>
        <p:spPr>
          <a:xfrm>
            <a:off x="1444541" y="5497138"/>
            <a:ext cx="6285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Problem: Not all pages can be moved!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7E93581-686C-42F5-81FA-67F9F28B31A7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7772400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Why aren’t huge pages effective (yet)?</a:t>
            </a:r>
            <a:endParaRPr lang="en-US" b="1" dirty="0">
              <a:latin typeface="Arial (Body)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7409FB7-BEA1-4519-9252-B6E04FF0CC15}"/>
              </a:ext>
            </a:extLst>
          </p:cNvPr>
          <p:cNvSpPr txBox="1"/>
          <p:nvPr/>
        </p:nvSpPr>
        <p:spPr>
          <a:xfrm>
            <a:off x="904071" y="945633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Font typeface="Wingdings" panose="05000000000000000000" pitchFamily="2" charset="2"/>
              <a:buChar char="§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Must be mapped contiguously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(Body)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Difficult to allocate because of fragmentation as the system ages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Defragmentation can become a bottleneck, if not done properly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Memory compaction (migrate pages to restore contiguity)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44493B-0E11-40A3-BFF6-A3514FCD71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1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E77C80-DA2E-483A-B67F-9778F60726A3}"/>
              </a:ext>
            </a:extLst>
          </p:cNvPr>
          <p:cNvSpPr/>
          <p:nvPr/>
        </p:nvSpPr>
        <p:spPr>
          <a:xfrm>
            <a:off x="3227282" y="3123150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8160D0-0CB9-49B8-A38F-63578C73A1D3}"/>
              </a:ext>
            </a:extLst>
          </p:cNvPr>
          <p:cNvSpPr/>
          <p:nvPr/>
        </p:nvSpPr>
        <p:spPr>
          <a:xfrm>
            <a:off x="3996371" y="3123150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7BB4F-B777-4577-8663-5FCE821DE291}"/>
              </a:ext>
            </a:extLst>
          </p:cNvPr>
          <p:cNvSpPr/>
          <p:nvPr/>
        </p:nvSpPr>
        <p:spPr>
          <a:xfrm>
            <a:off x="4783182" y="3123151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CD469E-0E50-4632-B5D4-D5129855AB3A}"/>
              </a:ext>
            </a:extLst>
          </p:cNvPr>
          <p:cNvSpPr/>
          <p:nvPr/>
        </p:nvSpPr>
        <p:spPr>
          <a:xfrm>
            <a:off x="5552271" y="3123150"/>
            <a:ext cx="590697" cy="29645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16272B-5A0A-4E5F-9A99-947FE428633C}"/>
              </a:ext>
            </a:extLst>
          </p:cNvPr>
          <p:cNvSpPr/>
          <p:nvPr/>
        </p:nvSpPr>
        <p:spPr>
          <a:xfrm>
            <a:off x="6321360" y="3123150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BC01B1-A99F-4E85-89FF-91E582CC81FC}"/>
              </a:ext>
            </a:extLst>
          </p:cNvPr>
          <p:cNvSpPr/>
          <p:nvPr/>
        </p:nvSpPr>
        <p:spPr>
          <a:xfrm>
            <a:off x="7149517" y="3123151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DFEBE-33E8-45E3-BEB6-B63FBBC409FE}"/>
              </a:ext>
            </a:extLst>
          </p:cNvPr>
          <p:cNvSpPr/>
          <p:nvPr/>
        </p:nvSpPr>
        <p:spPr>
          <a:xfrm>
            <a:off x="7918606" y="3123150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3D6FDD-3574-4C36-A3BF-4D467B21DCF0}"/>
              </a:ext>
            </a:extLst>
          </p:cNvPr>
          <p:cNvSpPr/>
          <p:nvPr/>
        </p:nvSpPr>
        <p:spPr>
          <a:xfrm>
            <a:off x="8687695" y="3123150"/>
            <a:ext cx="590697" cy="29645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BDBA41-E3A4-44AA-AE39-BB71C7D12D55}"/>
              </a:ext>
            </a:extLst>
          </p:cNvPr>
          <p:cNvSpPr/>
          <p:nvPr/>
        </p:nvSpPr>
        <p:spPr>
          <a:xfrm>
            <a:off x="9790082" y="3712390"/>
            <a:ext cx="590697" cy="1929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520D76-36C7-421D-93B3-33B6074A89F4}"/>
              </a:ext>
            </a:extLst>
          </p:cNvPr>
          <p:cNvSpPr txBox="1"/>
          <p:nvPr/>
        </p:nvSpPr>
        <p:spPr>
          <a:xfrm>
            <a:off x="10346405" y="3332297"/>
            <a:ext cx="13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75CF01-0BA0-4565-AA3F-776D65521572}"/>
              </a:ext>
            </a:extLst>
          </p:cNvPr>
          <p:cNvSpPr txBox="1"/>
          <p:nvPr/>
        </p:nvSpPr>
        <p:spPr>
          <a:xfrm>
            <a:off x="10346405" y="3639445"/>
            <a:ext cx="13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048294-29AF-43D3-AE21-CC72326DEA57}"/>
              </a:ext>
            </a:extLst>
          </p:cNvPr>
          <p:cNvSpPr/>
          <p:nvPr/>
        </p:nvSpPr>
        <p:spPr>
          <a:xfrm>
            <a:off x="9790081" y="3411310"/>
            <a:ext cx="590697" cy="192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4F8FBA-5232-419A-9002-2238C0011379}"/>
              </a:ext>
            </a:extLst>
          </p:cNvPr>
          <p:cNvSpPr/>
          <p:nvPr/>
        </p:nvSpPr>
        <p:spPr>
          <a:xfrm>
            <a:off x="9790798" y="4027837"/>
            <a:ext cx="590697" cy="19296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F17273-EE51-4792-BD5F-AAB67941F1E9}"/>
              </a:ext>
            </a:extLst>
          </p:cNvPr>
          <p:cNvSpPr txBox="1"/>
          <p:nvPr/>
        </p:nvSpPr>
        <p:spPr>
          <a:xfrm>
            <a:off x="10347207" y="3978300"/>
            <a:ext cx="13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unmovable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F9B8321-97F9-4AFE-BEE8-55A39555C9A4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7772400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Why aren’t huge pages effective (yet)?</a:t>
            </a:r>
            <a:endParaRPr lang="en-US" b="1" dirty="0">
              <a:latin typeface="Arial (Body)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DF2235-F3E1-434B-B184-8BA18C2131EF}"/>
              </a:ext>
            </a:extLst>
          </p:cNvPr>
          <p:cNvSpPr txBox="1"/>
          <p:nvPr/>
        </p:nvSpPr>
        <p:spPr>
          <a:xfrm>
            <a:off x="904071" y="945633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Font typeface="Wingdings" panose="05000000000000000000" pitchFamily="2" charset="2"/>
              <a:buChar char="§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Must be mapped contiguously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(Body)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Difficult to allocate because of fragmentation as the system ages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Defragmentation can become a bottleneck, if not done properly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Memory compaction (migrate pages to restore contiguity)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DFD38-ED25-46B0-B651-75C63C7C00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9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E77C80-DA2E-483A-B67F-9778F60726A3}"/>
              </a:ext>
            </a:extLst>
          </p:cNvPr>
          <p:cNvSpPr/>
          <p:nvPr/>
        </p:nvSpPr>
        <p:spPr>
          <a:xfrm>
            <a:off x="3227282" y="3123150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8160D0-0CB9-49B8-A38F-63578C73A1D3}"/>
              </a:ext>
            </a:extLst>
          </p:cNvPr>
          <p:cNvSpPr/>
          <p:nvPr/>
        </p:nvSpPr>
        <p:spPr>
          <a:xfrm>
            <a:off x="3996371" y="3123150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7BB4F-B777-4577-8663-5FCE821DE291}"/>
              </a:ext>
            </a:extLst>
          </p:cNvPr>
          <p:cNvSpPr/>
          <p:nvPr/>
        </p:nvSpPr>
        <p:spPr>
          <a:xfrm>
            <a:off x="4783182" y="3123151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CD469E-0E50-4632-B5D4-D5129855AB3A}"/>
              </a:ext>
            </a:extLst>
          </p:cNvPr>
          <p:cNvSpPr/>
          <p:nvPr/>
        </p:nvSpPr>
        <p:spPr>
          <a:xfrm>
            <a:off x="5552271" y="3123150"/>
            <a:ext cx="590697" cy="29645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16272B-5A0A-4E5F-9A99-947FE428633C}"/>
              </a:ext>
            </a:extLst>
          </p:cNvPr>
          <p:cNvSpPr/>
          <p:nvPr/>
        </p:nvSpPr>
        <p:spPr>
          <a:xfrm>
            <a:off x="6321360" y="3123150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BC01B1-A99F-4E85-89FF-91E582CC81FC}"/>
              </a:ext>
            </a:extLst>
          </p:cNvPr>
          <p:cNvSpPr/>
          <p:nvPr/>
        </p:nvSpPr>
        <p:spPr>
          <a:xfrm>
            <a:off x="7149517" y="3123151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DFEBE-33E8-45E3-BEB6-B63FBBC409FE}"/>
              </a:ext>
            </a:extLst>
          </p:cNvPr>
          <p:cNvSpPr/>
          <p:nvPr/>
        </p:nvSpPr>
        <p:spPr>
          <a:xfrm>
            <a:off x="7918606" y="3123150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3D6FDD-3574-4C36-A3BF-4D467B21DCF0}"/>
              </a:ext>
            </a:extLst>
          </p:cNvPr>
          <p:cNvSpPr/>
          <p:nvPr/>
        </p:nvSpPr>
        <p:spPr>
          <a:xfrm>
            <a:off x="8687695" y="3123150"/>
            <a:ext cx="590697" cy="29645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D46E7B-8881-4BFF-B9D7-EC8AA22DB3B0}"/>
              </a:ext>
            </a:extLst>
          </p:cNvPr>
          <p:cNvSpPr/>
          <p:nvPr/>
        </p:nvSpPr>
        <p:spPr>
          <a:xfrm>
            <a:off x="3227282" y="4108927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19739A-A2DA-46A2-B09C-595A34CFD332}"/>
              </a:ext>
            </a:extLst>
          </p:cNvPr>
          <p:cNvSpPr/>
          <p:nvPr/>
        </p:nvSpPr>
        <p:spPr>
          <a:xfrm>
            <a:off x="3996371" y="4108927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E1B673-6213-433B-9D5F-B5F59AF7F3AD}"/>
              </a:ext>
            </a:extLst>
          </p:cNvPr>
          <p:cNvSpPr/>
          <p:nvPr/>
        </p:nvSpPr>
        <p:spPr>
          <a:xfrm>
            <a:off x="4783182" y="4108928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A374CC-C1CE-4D64-A006-22178544826F}"/>
              </a:ext>
            </a:extLst>
          </p:cNvPr>
          <p:cNvSpPr/>
          <p:nvPr/>
        </p:nvSpPr>
        <p:spPr>
          <a:xfrm>
            <a:off x="5552271" y="4108927"/>
            <a:ext cx="590697" cy="29645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C219D8-C4C9-4F04-8EFC-3B377017550B}"/>
              </a:ext>
            </a:extLst>
          </p:cNvPr>
          <p:cNvSpPr/>
          <p:nvPr/>
        </p:nvSpPr>
        <p:spPr>
          <a:xfrm>
            <a:off x="6321360" y="4108927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320119-4A17-4831-9CF8-0D00459EABE5}"/>
              </a:ext>
            </a:extLst>
          </p:cNvPr>
          <p:cNvSpPr/>
          <p:nvPr/>
        </p:nvSpPr>
        <p:spPr>
          <a:xfrm>
            <a:off x="7149517" y="4108928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282B26-839B-4F65-976F-B8BE1FF8D0EA}"/>
              </a:ext>
            </a:extLst>
          </p:cNvPr>
          <p:cNvSpPr/>
          <p:nvPr/>
        </p:nvSpPr>
        <p:spPr>
          <a:xfrm>
            <a:off x="7918606" y="4108927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AB82E8-A037-478E-8E4C-43CB95F9677C}"/>
              </a:ext>
            </a:extLst>
          </p:cNvPr>
          <p:cNvSpPr/>
          <p:nvPr/>
        </p:nvSpPr>
        <p:spPr>
          <a:xfrm>
            <a:off x="8687695" y="4108927"/>
            <a:ext cx="590697" cy="29645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09490-6FF0-4B96-9461-852D1F88AA6E}"/>
              </a:ext>
            </a:extLst>
          </p:cNvPr>
          <p:cNvSpPr txBox="1"/>
          <p:nvPr/>
        </p:nvSpPr>
        <p:spPr>
          <a:xfrm>
            <a:off x="1698878" y="3234943"/>
            <a:ext cx="166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before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38D7E807-6940-4AFA-B34D-8ABB3414ECE3}"/>
              </a:ext>
            </a:extLst>
          </p:cNvPr>
          <p:cNvSpPr/>
          <p:nvPr/>
        </p:nvSpPr>
        <p:spPr>
          <a:xfrm>
            <a:off x="6056821" y="3594741"/>
            <a:ext cx="365364" cy="42826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AFCB6E-276A-4C96-9D60-94C1591C16BC}"/>
              </a:ext>
            </a:extLst>
          </p:cNvPr>
          <p:cNvSpPr txBox="1"/>
          <p:nvPr/>
        </p:nvSpPr>
        <p:spPr>
          <a:xfrm>
            <a:off x="6422185" y="3594741"/>
            <a:ext cx="166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compaction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83ECE5-4D36-483B-A365-A8BC2D86344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618863" y="3271380"/>
            <a:ext cx="608419" cy="120613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3BDBA41-E3A4-44AA-AE39-BB71C7D12D55}"/>
              </a:ext>
            </a:extLst>
          </p:cNvPr>
          <p:cNvSpPr/>
          <p:nvPr/>
        </p:nvSpPr>
        <p:spPr>
          <a:xfrm>
            <a:off x="9790082" y="3712390"/>
            <a:ext cx="590697" cy="1929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520D76-36C7-421D-93B3-33B6074A89F4}"/>
              </a:ext>
            </a:extLst>
          </p:cNvPr>
          <p:cNvSpPr txBox="1"/>
          <p:nvPr/>
        </p:nvSpPr>
        <p:spPr>
          <a:xfrm>
            <a:off x="10346405" y="3332297"/>
            <a:ext cx="13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75CF01-0BA0-4565-AA3F-776D65521572}"/>
              </a:ext>
            </a:extLst>
          </p:cNvPr>
          <p:cNvSpPr txBox="1"/>
          <p:nvPr/>
        </p:nvSpPr>
        <p:spPr>
          <a:xfrm>
            <a:off x="10346405" y="3639445"/>
            <a:ext cx="13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B08F09-0E7D-4E00-AC22-DE3190A0D434}"/>
              </a:ext>
            </a:extLst>
          </p:cNvPr>
          <p:cNvSpPr txBox="1"/>
          <p:nvPr/>
        </p:nvSpPr>
        <p:spPr>
          <a:xfrm>
            <a:off x="1696012" y="4220720"/>
            <a:ext cx="166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after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513BB2F-A943-499B-9D95-23BE6F1E6729}"/>
              </a:ext>
            </a:extLst>
          </p:cNvPr>
          <p:cNvCxnSpPr>
            <a:cxnSpLocks/>
          </p:cNvCxnSpPr>
          <p:nvPr/>
        </p:nvCxnSpPr>
        <p:spPr>
          <a:xfrm flipV="1">
            <a:off x="2615997" y="4257157"/>
            <a:ext cx="608419" cy="120613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3048294-29AF-43D3-AE21-CC72326DEA57}"/>
              </a:ext>
            </a:extLst>
          </p:cNvPr>
          <p:cNvSpPr/>
          <p:nvPr/>
        </p:nvSpPr>
        <p:spPr>
          <a:xfrm>
            <a:off x="9790081" y="3411310"/>
            <a:ext cx="590697" cy="1929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4F8FBA-5232-419A-9002-2238C0011379}"/>
              </a:ext>
            </a:extLst>
          </p:cNvPr>
          <p:cNvSpPr/>
          <p:nvPr/>
        </p:nvSpPr>
        <p:spPr>
          <a:xfrm>
            <a:off x="9790798" y="4027837"/>
            <a:ext cx="590697" cy="19296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F17273-EE51-4792-BD5F-AAB67941F1E9}"/>
              </a:ext>
            </a:extLst>
          </p:cNvPr>
          <p:cNvSpPr txBox="1"/>
          <p:nvPr/>
        </p:nvSpPr>
        <p:spPr>
          <a:xfrm>
            <a:off x="10347207" y="3978300"/>
            <a:ext cx="13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unmovable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4578E2-3B11-4C3C-9852-56F6BA159C94}"/>
              </a:ext>
            </a:extLst>
          </p:cNvPr>
          <p:cNvSpPr txBox="1"/>
          <p:nvPr/>
        </p:nvSpPr>
        <p:spPr>
          <a:xfrm>
            <a:off x="4597687" y="4712323"/>
            <a:ext cx="62850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cannot allocate 4 contiguous pages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9F9A676-318B-4470-9625-AB525DC7DF34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7772400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Why aren’t huge pages effective (yet)?</a:t>
            </a:r>
            <a:endParaRPr lang="en-US" b="1" dirty="0">
              <a:latin typeface="Arial (Body)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6F9551-5354-466A-8AC7-F621FF6DC17B}"/>
              </a:ext>
            </a:extLst>
          </p:cNvPr>
          <p:cNvSpPr txBox="1"/>
          <p:nvPr/>
        </p:nvSpPr>
        <p:spPr>
          <a:xfrm>
            <a:off x="904071" y="945633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Font typeface="Wingdings" panose="05000000000000000000" pitchFamily="2" charset="2"/>
              <a:buChar char="§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Must be mapped contiguously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(Body)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Difficult to allocate because of fragmentation as the system ages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Defragmentation can become a bottleneck, if not done properly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Memory compaction (migrate pages to restore contiguity)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8A4A62-0D28-42F5-995C-2A852AADE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4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CB19E1-9A3E-413F-8F46-399EEFD3A777}"/>
              </a:ext>
            </a:extLst>
          </p:cNvPr>
          <p:cNvSpPr/>
          <p:nvPr/>
        </p:nvSpPr>
        <p:spPr>
          <a:xfrm>
            <a:off x="228600" y="1114301"/>
            <a:ext cx="1019706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Movability requires reference management of every object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User space – page tables [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pa = PTE(va)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]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Kernel space – directly mapped [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pa = va + PAGE_OFFSET*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4B8CD-D343-4CC5-8E69-4F495E9479A6}"/>
              </a:ext>
            </a:extLst>
          </p:cNvPr>
          <p:cNvSpPr/>
          <p:nvPr/>
        </p:nvSpPr>
        <p:spPr>
          <a:xfrm>
            <a:off x="228600" y="2418277"/>
            <a:ext cx="77317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Direct mapping makes kernel pages unmovable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Tradeoff between simplicity vs flexibility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7952F9-B831-44E8-887C-5FEA9583D931}"/>
              </a:ext>
            </a:extLst>
          </p:cNvPr>
          <p:cNvSpPr/>
          <p:nvPr/>
        </p:nvSpPr>
        <p:spPr>
          <a:xfrm>
            <a:off x="228600" y="3563897"/>
            <a:ext cx="8229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Large contiguous allocations are (generally) prohibited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Inevitable with huge pages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D4BE12F-F069-4869-8EDA-7F7D044F6557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7772400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What are unmovable pages?</a:t>
            </a:r>
            <a:endParaRPr lang="en-US" b="1" dirty="0">
              <a:latin typeface="Arial (Body)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89EF37-148D-4A6B-9FFF-9992FD937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D594DB-1E40-4CC6-B379-4C3862F5ABEA}"/>
              </a:ext>
            </a:extLst>
          </p:cNvPr>
          <p:cNvSpPr txBox="1"/>
          <p:nvPr/>
        </p:nvSpPr>
        <p:spPr>
          <a:xfrm>
            <a:off x="533400" y="990600"/>
            <a:ext cx="1203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Anti-fragmentation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</a:t>
            </a:r>
          </a:p>
          <a:p>
            <a:pPr marL="800100" lvl="1" indent="-342900" defTabSz="457200">
              <a:buFont typeface="Wingdings" panose="05000000000000000000" pitchFamily="2" charset="2"/>
              <a:buChar char="§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Aims to prevent fragmentation occurrence</a:t>
            </a:r>
          </a:p>
          <a:p>
            <a:pPr marL="800100" lvl="1" indent="-342900" defTabSz="457200">
              <a:buFont typeface="Wingdings" panose="05000000000000000000" pitchFamily="2" charset="2"/>
              <a:buChar char="§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Partitions physical memory between kernel and user (at pageblock granularity)</a:t>
            </a:r>
          </a:p>
          <a:p>
            <a:pPr marL="800100" lvl="1" indent="-342900" defTabSz="457200">
              <a:buFont typeface="Wingdings" panose="05000000000000000000" pitchFamily="2" charset="2"/>
              <a:buChar char="§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Clusters alike allocations together (to minimize pollution)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FEC6467-0B07-421B-ADE3-5A968A2E4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19400"/>
            <a:ext cx="8569905" cy="222383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90A498B-B273-4B46-8833-7F3C2695AD15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9067800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Fragmentation mitigation in Linux</a:t>
            </a:r>
            <a:endParaRPr lang="en-US" b="1" dirty="0">
              <a:latin typeface="Arial (Body)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151C25-B4A0-4D0D-8409-FDFD72C87F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2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D594DB-1E40-4CC6-B379-4C3862F5ABEA}"/>
              </a:ext>
            </a:extLst>
          </p:cNvPr>
          <p:cNvSpPr txBox="1"/>
          <p:nvPr/>
        </p:nvSpPr>
        <p:spPr>
          <a:xfrm>
            <a:off x="533400" y="990600"/>
            <a:ext cx="1203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Anti-fragmentation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</a:t>
            </a:r>
          </a:p>
          <a:p>
            <a:pPr marL="800100" lvl="1" indent="-342900" defTabSz="457200">
              <a:buFont typeface="Wingdings" panose="05000000000000000000" pitchFamily="2" charset="2"/>
              <a:buChar char="§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Aims to prevent fragmentation occurrence</a:t>
            </a:r>
          </a:p>
          <a:p>
            <a:pPr marL="800100" lvl="1" indent="-342900" defTabSz="457200">
              <a:buFont typeface="Wingdings" panose="05000000000000000000" pitchFamily="2" charset="2"/>
              <a:buChar char="§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Partitions physical memory between kernel and user (at pageblock granularity)</a:t>
            </a:r>
          </a:p>
          <a:p>
            <a:pPr marL="800100" lvl="1" indent="-342900" defTabSz="457200">
              <a:buFont typeface="Wingdings" panose="05000000000000000000" pitchFamily="2" charset="2"/>
              <a:buChar char="§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Clusters alike allocations together (to minimize pollution)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FEC6467-0B07-421B-ADE3-5A968A2E4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19400"/>
            <a:ext cx="8569905" cy="22238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407341-C179-41ED-8789-576BD6BE08F3}"/>
              </a:ext>
            </a:extLst>
          </p:cNvPr>
          <p:cNvSpPr txBox="1"/>
          <p:nvPr/>
        </p:nvSpPr>
        <p:spPr>
          <a:xfrm>
            <a:off x="533400" y="5400385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00" b="1" dirty="0">
                <a:solidFill>
                  <a:prstClr val="black"/>
                </a:solidFill>
                <a:latin typeface="Arial (Body)"/>
              </a:rPr>
              <a:t>2.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Memory compaction</a:t>
            </a:r>
          </a:p>
          <a:p>
            <a:pPr marL="800100" lvl="1" indent="-342900" defTabSz="457200">
              <a:buFont typeface="Wingdings" panose="05000000000000000000" pitchFamily="2" charset="2"/>
              <a:buChar char="§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Compact regions that are not polluted by the kernel (colored green)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F8C598-EA7C-43BA-92B8-C7AB464502F9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9067800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Fragmentation mitigation in Linux</a:t>
            </a:r>
            <a:endParaRPr lang="en-US" sz="3200" b="1" dirty="0">
              <a:latin typeface="Arial (Body)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DA9F09-E3E7-4A18-B860-038B3D00D1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D92505-4A75-4214-BED8-06B69D8814FB}"/>
              </a:ext>
            </a:extLst>
          </p:cNvPr>
          <p:cNvSpPr/>
          <p:nvPr/>
        </p:nvSpPr>
        <p:spPr>
          <a:xfrm>
            <a:off x="1500384" y="1681235"/>
            <a:ext cx="1455314" cy="72121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Unmovable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7C687FC-33A9-4A2B-A441-5489BBAFF09F}"/>
              </a:ext>
            </a:extLst>
          </p:cNvPr>
          <p:cNvSpPr/>
          <p:nvPr/>
        </p:nvSpPr>
        <p:spPr>
          <a:xfrm>
            <a:off x="1500384" y="3309722"/>
            <a:ext cx="1455314" cy="721217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Movable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058B3-4542-4CCC-8FAD-1C839929F66E}"/>
              </a:ext>
            </a:extLst>
          </p:cNvPr>
          <p:cNvSpPr/>
          <p:nvPr/>
        </p:nvSpPr>
        <p:spPr>
          <a:xfrm>
            <a:off x="3603170" y="342900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72C00-C8B0-48D9-8AD3-CC6E49DE1F6C}"/>
              </a:ext>
            </a:extLst>
          </p:cNvPr>
          <p:cNvSpPr/>
          <p:nvPr/>
        </p:nvSpPr>
        <p:spPr>
          <a:xfrm>
            <a:off x="3679986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B6D0A5-07FA-42DF-BEB5-1656897DF2A7}"/>
              </a:ext>
            </a:extLst>
          </p:cNvPr>
          <p:cNvSpPr/>
          <p:nvPr/>
        </p:nvSpPr>
        <p:spPr>
          <a:xfrm>
            <a:off x="4088199" y="348513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9A09FB-A36C-4BE2-B03D-F1D4ABBF4950}"/>
              </a:ext>
            </a:extLst>
          </p:cNvPr>
          <p:cNvSpPr/>
          <p:nvPr/>
        </p:nvSpPr>
        <p:spPr>
          <a:xfrm>
            <a:off x="3679986" y="3722636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D568F5-9784-4DA2-9160-472079386B3B}"/>
              </a:ext>
            </a:extLst>
          </p:cNvPr>
          <p:cNvSpPr/>
          <p:nvPr/>
        </p:nvSpPr>
        <p:spPr>
          <a:xfrm>
            <a:off x="4088199" y="371941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66D22F-2079-4088-B7DC-7738A3049FF8}"/>
              </a:ext>
            </a:extLst>
          </p:cNvPr>
          <p:cNvSpPr/>
          <p:nvPr/>
        </p:nvSpPr>
        <p:spPr>
          <a:xfrm>
            <a:off x="4746170" y="342900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5B3B9E-BC83-4AC0-9146-D0E6AB171ABE}"/>
              </a:ext>
            </a:extLst>
          </p:cNvPr>
          <p:cNvSpPr/>
          <p:nvPr/>
        </p:nvSpPr>
        <p:spPr>
          <a:xfrm>
            <a:off x="4822986" y="348513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08764E-1C48-49E0-AF0C-A525183BA5D8}"/>
              </a:ext>
            </a:extLst>
          </p:cNvPr>
          <p:cNvSpPr/>
          <p:nvPr/>
        </p:nvSpPr>
        <p:spPr>
          <a:xfrm>
            <a:off x="5231199" y="348513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88811-8A77-44BB-935B-56A1EB532E6E}"/>
              </a:ext>
            </a:extLst>
          </p:cNvPr>
          <p:cNvSpPr/>
          <p:nvPr/>
        </p:nvSpPr>
        <p:spPr>
          <a:xfrm>
            <a:off x="4822986" y="372263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68A91B-692B-47AF-8547-9B0C8A28248A}"/>
              </a:ext>
            </a:extLst>
          </p:cNvPr>
          <p:cNvSpPr/>
          <p:nvPr/>
        </p:nvSpPr>
        <p:spPr>
          <a:xfrm>
            <a:off x="5231199" y="371941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4A15CB-B19D-43F0-91B9-C9D49D0FCFF7}"/>
              </a:ext>
            </a:extLst>
          </p:cNvPr>
          <p:cNvSpPr/>
          <p:nvPr/>
        </p:nvSpPr>
        <p:spPr>
          <a:xfrm>
            <a:off x="5857267" y="342900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3CAAA9-2ECE-42DC-A1BE-3D1A86FFDF14}"/>
              </a:ext>
            </a:extLst>
          </p:cNvPr>
          <p:cNvSpPr/>
          <p:nvPr/>
        </p:nvSpPr>
        <p:spPr>
          <a:xfrm>
            <a:off x="5934083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688793-8427-475E-9F07-94ECF5FAEED7}"/>
              </a:ext>
            </a:extLst>
          </p:cNvPr>
          <p:cNvSpPr/>
          <p:nvPr/>
        </p:nvSpPr>
        <p:spPr>
          <a:xfrm>
            <a:off x="6342296" y="348513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495A7C-B301-40B6-A2C0-286D0C85AAD0}"/>
              </a:ext>
            </a:extLst>
          </p:cNvPr>
          <p:cNvSpPr/>
          <p:nvPr/>
        </p:nvSpPr>
        <p:spPr>
          <a:xfrm>
            <a:off x="5934083" y="3722636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460139-2708-4564-945C-B5E0C1202250}"/>
              </a:ext>
            </a:extLst>
          </p:cNvPr>
          <p:cNvSpPr/>
          <p:nvPr/>
        </p:nvSpPr>
        <p:spPr>
          <a:xfrm>
            <a:off x="6342296" y="371941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34B449-CA67-4E46-8F7C-10718BA230C9}"/>
              </a:ext>
            </a:extLst>
          </p:cNvPr>
          <p:cNvSpPr/>
          <p:nvPr/>
        </p:nvSpPr>
        <p:spPr>
          <a:xfrm>
            <a:off x="6996192" y="342900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558A8D-F060-4537-934E-19E8A4984F74}"/>
              </a:ext>
            </a:extLst>
          </p:cNvPr>
          <p:cNvSpPr/>
          <p:nvPr/>
        </p:nvSpPr>
        <p:spPr>
          <a:xfrm>
            <a:off x="7073008" y="348513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B935C8-770F-4242-957A-41A3A4C80E99}"/>
              </a:ext>
            </a:extLst>
          </p:cNvPr>
          <p:cNvSpPr/>
          <p:nvPr/>
        </p:nvSpPr>
        <p:spPr>
          <a:xfrm>
            <a:off x="7481221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1587A6-28EF-490B-BF8D-B5CAFD62A80A}"/>
              </a:ext>
            </a:extLst>
          </p:cNvPr>
          <p:cNvSpPr/>
          <p:nvPr/>
        </p:nvSpPr>
        <p:spPr>
          <a:xfrm>
            <a:off x="7073008" y="372263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221772C-0E5C-451E-A06E-874A55A48CF1}"/>
              </a:ext>
            </a:extLst>
          </p:cNvPr>
          <p:cNvSpPr/>
          <p:nvPr/>
        </p:nvSpPr>
        <p:spPr>
          <a:xfrm>
            <a:off x="7481221" y="371941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266764-A784-41E7-92E7-6F5826E96F83}"/>
              </a:ext>
            </a:extLst>
          </p:cNvPr>
          <p:cNvSpPr/>
          <p:nvPr/>
        </p:nvSpPr>
        <p:spPr>
          <a:xfrm>
            <a:off x="8100655" y="343952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FA3A5A-6C98-4BB9-8788-72DE383854DE}"/>
              </a:ext>
            </a:extLst>
          </p:cNvPr>
          <p:cNvSpPr/>
          <p:nvPr/>
        </p:nvSpPr>
        <p:spPr>
          <a:xfrm>
            <a:off x="8177471" y="349565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47290B-FB99-4846-A192-99FDCBFA0FA4}"/>
              </a:ext>
            </a:extLst>
          </p:cNvPr>
          <p:cNvSpPr/>
          <p:nvPr/>
        </p:nvSpPr>
        <p:spPr>
          <a:xfrm>
            <a:off x="8585684" y="349565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6B1537-E0D0-4B7A-ACEF-8C2C4BD624DF}"/>
              </a:ext>
            </a:extLst>
          </p:cNvPr>
          <p:cNvSpPr/>
          <p:nvPr/>
        </p:nvSpPr>
        <p:spPr>
          <a:xfrm>
            <a:off x="8177471" y="3733156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7ABA86-B42F-455F-9E5F-EACD505316A0}"/>
              </a:ext>
            </a:extLst>
          </p:cNvPr>
          <p:cNvSpPr/>
          <p:nvPr/>
        </p:nvSpPr>
        <p:spPr>
          <a:xfrm>
            <a:off x="8585684" y="37299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A96F86-69B2-4085-BEC2-217F92D77EFE}"/>
              </a:ext>
            </a:extLst>
          </p:cNvPr>
          <p:cNvSpPr/>
          <p:nvPr/>
        </p:nvSpPr>
        <p:spPr>
          <a:xfrm>
            <a:off x="9220246" y="3437359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E46E8D1-001B-4471-A751-7F39667A98D5}"/>
              </a:ext>
            </a:extLst>
          </p:cNvPr>
          <p:cNvSpPr/>
          <p:nvPr/>
        </p:nvSpPr>
        <p:spPr>
          <a:xfrm>
            <a:off x="9288567" y="3481278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6E9422-7AD0-415C-AA2B-7D25C74B040C}"/>
              </a:ext>
            </a:extLst>
          </p:cNvPr>
          <p:cNvSpPr/>
          <p:nvPr/>
        </p:nvSpPr>
        <p:spPr>
          <a:xfrm>
            <a:off x="9696780" y="3481278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78DD8A-1512-48C4-ABD4-F24130477ECD}"/>
              </a:ext>
            </a:extLst>
          </p:cNvPr>
          <p:cNvSpPr/>
          <p:nvPr/>
        </p:nvSpPr>
        <p:spPr>
          <a:xfrm>
            <a:off x="9288567" y="3718775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F288A4-8E98-4198-8FEE-1E1F80F86B34}"/>
              </a:ext>
            </a:extLst>
          </p:cNvPr>
          <p:cNvSpPr/>
          <p:nvPr/>
        </p:nvSpPr>
        <p:spPr>
          <a:xfrm>
            <a:off x="9696780" y="3715558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020D12-2029-452C-BCC1-668F749D4C6A}"/>
              </a:ext>
            </a:extLst>
          </p:cNvPr>
          <p:cNvSpPr/>
          <p:nvPr/>
        </p:nvSpPr>
        <p:spPr>
          <a:xfrm>
            <a:off x="3603170" y="1781311"/>
            <a:ext cx="892629" cy="4898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38D04-72EC-4B3A-AF6F-A3BAE53D7EF9}"/>
              </a:ext>
            </a:extLst>
          </p:cNvPr>
          <p:cNvSpPr/>
          <p:nvPr/>
        </p:nvSpPr>
        <p:spPr>
          <a:xfrm>
            <a:off x="3679986" y="183745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992E46-C8F7-4691-97B2-62503688A96F}"/>
              </a:ext>
            </a:extLst>
          </p:cNvPr>
          <p:cNvSpPr/>
          <p:nvPr/>
        </p:nvSpPr>
        <p:spPr>
          <a:xfrm>
            <a:off x="4088199" y="183745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87BE26-42F4-4BE5-A21D-D2E92ECB13F8}"/>
              </a:ext>
            </a:extLst>
          </p:cNvPr>
          <p:cNvSpPr/>
          <p:nvPr/>
        </p:nvSpPr>
        <p:spPr>
          <a:xfrm>
            <a:off x="3679986" y="2074947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837D7E-5372-43BE-8332-B863F89333C2}"/>
              </a:ext>
            </a:extLst>
          </p:cNvPr>
          <p:cNvSpPr/>
          <p:nvPr/>
        </p:nvSpPr>
        <p:spPr>
          <a:xfrm>
            <a:off x="4088199" y="207173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ADCD79-0AEB-4147-86C5-D74A0F422C52}"/>
              </a:ext>
            </a:extLst>
          </p:cNvPr>
          <p:cNvSpPr/>
          <p:nvPr/>
        </p:nvSpPr>
        <p:spPr>
          <a:xfrm>
            <a:off x="4746170" y="1771844"/>
            <a:ext cx="892629" cy="4898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9DF0A9-EA96-4C2F-88D9-D9760CF27F8E}"/>
              </a:ext>
            </a:extLst>
          </p:cNvPr>
          <p:cNvSpPr/>
          <p:nvPr/>
        </p:nvSpPr>
        <p:spPr>
          <a:xfrm>
            <a:off x="4822986" y="182798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1A498C-F008-47C3-9D70-A3F3A77DABAB}"/>
              </a:ext>
            </a:extLst>
          </p:cNvPr>
          <p:cNvSpPr/>
          <p:nvPr/>
        </p:nvSpPr>
        <p:spPr>
          <a:xfrm>
            <a:off x="5231199" y="182798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6A3FCE8-45E8-4372-A868-AC393CBFAA6E}"/>
              </a:ext>
            </a:extLst>
          </p:cNvPr>
          <p:cNvSpPr/>
          <p:nvPr/>
        </p:nvSpPr>
        <p:spPr>
          <a:xfrm>
            <a:off x="4822986" y="206548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EF046D-697E-4CED-8385-E4B225229191}"/>
              </a:ext>
            </a:extLst>
          </p:cNvPr>
          <p:cNvSpPr/>
          <p:nvPr/>
        </p:nvSpPr>
        <p:spPr>
          <a:xfrm>
            <a:off x="5231199" y="206226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53FBC66-082D-4D47-BB52-EF17DBE8C42F}"/>
              </a:ext>
            </a:extLst>
          </p:cNvPr>
          <p:cNvSpPr/>
          <p:nvPr/>
        </p:nvSpPr>
        <p:spPr>
          <a:xfrm>
            <a:off x="1800262" y="449580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55DEAF5-86F0-47C9-9749-96D2246B946B}"/>
              </a:ext>
            </a:extLst>
          </p:cNvPr>
          <p:cNvSpPr/>
          <p:nvPr/>
        </p:nvSpPr>
        <p:spPr>
          <a:xfrm>
            <a:off x="3943367" y="4495800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A44FB4F-5AB7-4E6C-9963-E37889BADF48}"/>
              </a:ext>
            </a:extLst>
          </p:cNvPr>
          <p:cNvSpPr/>
          <p:nvPr/>
        </p:nvSpPr>
        <p:spPr>
          <a:xfrm>
            <a:off x="5695967" y="4495800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8BD9AA0-6353-435D-91B2-0C0802CCCA40}"/>
              </a:ext>
            </a:extLst>
          </p:cNvPr>
          <p:cNvSpPr txBox="1"/>
          <p:nvPr/>
        </p:nvSpPr>
        <p:spPr>
          <a:xfrm>
            <a:off x="6104526" y="4332389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7CDCD1-47D6-4617-90A0-35AA83609389}"/>
              </a:ext>
            </a:extLst>
          </p:cNvPr>
          <p:cNvSpPr txBox="1"/>
          <p:nvPr/>
        </p:nvSpPr>
        <p:spPr>
          <a:xfrm>
            <a:off x="4348159" y="4332390"/>
            <a:ext cx="1290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movable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9F75D56-82AB-4CE8-B5A0-B42F213CEFD7}"/>
              </a:ext>
            </a:extLst>
          </p:cNvPr>
          <p:cNvSpPr txBox="1"/>
          <p:nvPr/>
        </p:nvSpPr>
        <p:spPr>
          <a:xfrm>
            <a:off x="2237894" y="4337895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unmovable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89BDD5-A460-4B07-BFDC-DAA120777746}"/>
              </a:ext>
            </a:extLst>
          </p:cNvPr>
          <p:cNvSpPr txBox="1"/>
          <p:nvPr/>
        </p:nvSpPr>
        <p:spPr>
          <a:xfrm>
            <a:off x="3364713" y="1314173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need pages? steal from movable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AD3B7C2F-BF51-4F05-83EE-A265544CF931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9067800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Problem (1/3): Fragmentation-via-pollution</a:t>
            </a:r>
            <a:endParaRPr lang="en-US" b="1" dirty="0">
              <a:latin typeface="Arial (Body)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5C5E57-BC36-45B0-A958-B851FE17F4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9427 0 L 0.09427 0 " pathEditMode="relative" ptsTypes="AAAA">
                                      <p:cBhvr>
                                        <p:cTn id="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9427 0 L 0.09427 0 " pathEditMode="relative" ptsTypes="AAAA">
                                      <p:cBhvr>
                                        <p:cTn id="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9427 0 L 0.09427 0 " pathEditMode="relative" ptsTypes="AAAA">
                                      <p:cBhvr>
                                        <p:cTn id="1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9427 0 L 0.09427 0 " pathEditMode="relative" ptsTypes="AAAA">
                                      <p:cBhvr>
                                        <p:cTn id="1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9427 0 L 0.09427 0 " pathEditMode="relative" ptsTypes="AAAA">
                                      <p:cBhvr>
                                        <p:cTn id="1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1.45833E-6 0.00023 L 0.09427 -1.48148E-6 L 0.09427 0.00023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-4.16667E-6 0.00023 L 0.09428 -3.7037E-7 L 0.09428 0.00023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2.29167E-6 0.00023 L 0.09427 -3.7037E-7 L 0.09427 0.00023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59259E-6 L -4.16667E-6 0.00023 L 0.09428 -2.59259E-6 L 0.09428 0.00023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2.29167E-6 0.00023 L 0.09427 3.7037E-7 L 0.09427 0.00023 " pathEditMode="relative" rAng="0" ptsTypes="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47 -0.03935 -0.00013 0.00695 0 -0.03819 C 0.00039 -0.10671 0 -0.17523 0 -0.24375 L 0 -0.24375 " pathEditMode="relative" ptsTypes="AAA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47 -0.03935 -0.00013 0.00695 0 -0.03819 C 0.00039 -0.10671 0 -0.17523 0 -0.24375 L 0 -0.24375 " pathEditMode="relative" ptsTypes="AAAAA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47 -0.03935 -0.00013 0.00695 0 -0.03819 C 0.00039 -0.10671 0 -0.17523 0 -0.24375 L 0 -0.24375 " pathEditMode="relative" ptsTypes="AAA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47 -0.03935 -0.00013 0.00695 0 -0.03819 C 0.00039 -0.10671 0 -0.17523 0 -0.24375 L 0 -0.24375 " pathEditMode="relative" ptsTypes="AAAAA">
                                      <p:cBhvr>
                                        <p:cTn id="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47 -0.03935 -0.00013 0.00695 0 -0.03819 C 0.00039 -0.10671 0 -0.17523 0 -0.24375 L 0 -0.24375 " pathEditMode="relative" ptsTypes="AAAAA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3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4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4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5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5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5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5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6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6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6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6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6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7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7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7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7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7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8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8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5755 -0.00301 -0.02578 -0.00208 -0.09531 -0.00208 L -0.09531 -0.00208 " pathEditMode="relative" ptsTypes="AAAA">
                                      <p:cBhvr>
                                        <p:cTn id="8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5" grpId="0" animBg="1"/>
      <p:bldP spid="49" grpId="0" animBg="1"/>
      <p:bldP spid="50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D92505-4A75-4214-BED8-06B69D8814FB}"/>
              </a:ext>
            </a:extLst>
          </p:cNvPr>
          <p:cNvSpPr/>
          <p:nvPr/>
        </p:nvSpPr>
        <p:spPr>
          <a:xfrm>
            <a:off x="1500384" y="1681235"/>
            <a:ext cx="1455314" cy="72121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Unmovable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7C687FC-33A9-4A2B-A441-5489BBAFF09F}"/>
              </a:ext>
            </a:extLst>
          </p:cNvPr>
          <p:cNvSpPr/>
          <p:nvPr/>
        </p:nvSpPr>
        <p:spPr>
          <a:xfrm>
            <a:off x="1500384" y="3309722"/>
            <a:ext cx="1455314" cy="721217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Movable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058B3-4542-4CCC-8FAD-1C839929F66E}"/>
              </a:ext>
            </a:extLst>
          </p:cNvPr>
          <p:cNvSpPr/>
          <p:nvPr/>
        </p:nvSpPr>
        <p:spPr>
          <a:xfrm>
            <a:off x="3598708" y="1766650"/>
            <a:ext cx="892629" cy="4898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72C00-C8B0-48D9-8AD3-CC6E49DE1F6C}"/>
              </a:ext>
            </a:extLst>
          </p:cNvPr>
          <p:cNvSpPr/>
          <p:nvPr/>
        </p:nvSpPr>
        <p:spPr>
          <a:xfrm>
            <a:off x="3675524" y="182278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B6D0A5-07FA-42DF-BEB5-1656897DF2A7}"/>
              </a:ext>
            </a:extLst>
          </p:cNvPr>
          <p:cNvSpPr/>
          <p:nvPr/>
        </p:nvSpPr>
        <p:spPr>
          <a:xfrm>
            <a:off x="4083737" y="182278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9A09FB-A36C-4BE2-B03D-F1D4ABBF4950}"/>
              </a:ext>
            </a:extLst>
          </p:cNvPr>
          <p:cNvSpPr/>
          <p:nvPr/>
        </p:nvSpPr>
        <p:spPr>
          <a:xfrm>
            <a:off x="3675524" y="2060286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D568F5-9784-4DA2-9160-472079386B3B}"/>
              </a:ext>
            </a:extLst>
          </p:cNvPr>
          <p:cNvSpPr/>
          <p:nvPr/>
        </p:nvSpPr>
        <p:spPr>
          <a:xfrm>
            <a:off x="4083737" y="205706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66D22F-2079-4088-B7DC-7738A3049FF8}"/>
              </a:ext>
            </a:extLst>
          </p:cNvPr>
          <p:cNvSpPr/>
          <p:nvPr/>
        </p:nvSpPr>
        <p:spPr>
          <a:xfrm>
            <a:off x="3581400" y="3385823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5B3B9E-BC83-4AC0-9146-D0E6AB171ABE}"/>
              </a:ext>
            </a:extLst>
          </p:cNvPr>
          <p:cNvSpPr/>
          <p:nvPr/>
        </p:nvSpPr>
        <p:spPr>
          <a:xfrm>
            <a:off x="3658216" y="3441962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08764E-1C48-49E0-AF0C-A525183BA5D8}"/>
              </a:ext>
            </a:extLst>
          </p:cNvPr>
          <p:cNvSpPr/>
          <p:nvPr/>
        </p:nvSpPr>
        <p:spPr>
          <a:xfrm>
            <a:off x="4066429" y="3441962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88811-8A77-44BB-935B-56A1EB532E6E}"/>
              </a:ext>
            </a:extLst>
          </p:cNvPr>
          <p:cNvSpPr/>
          <p:nvPr/>
        </p:nvSpPr>
        <p:spPr>
          <a:xfrm>
            <a:off x="3658216" y="367945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68A91B-692B-47AF-8547-9B0C8A28248A}"/>
              </a:ext>
            </a:extLst>
          </p:cNvPr>
          <p:cNvSpPr/>
          <p:nvPr/>
        </p:nvSpPr>
        <p:spPr>
          <a:xfrm>
            <a:off x="4066429" y="3676242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4A15CB-B19D-43F0-91B9-C9D49D0FCFF7}"/>
              </a:ext>
            </a:extLst>
          </p:cNvPr>
          <p:cNvSpPr/>
          <p:nvPr/>
        </p:nvSpPr>
        <p:spPr>
          <a:xfrm>
            <a:off x="4692497" y="3385823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3CAAA9-2ECE-42DC-A1BE-3D1A86FFDF14}"/>
              </a:ext>
            </a:extLst>
          </p:cNvPr>
          <p:cNvSpPr/>
          <p:nvPr/>
        </p:nvSpPr>
        <p:spPr>
          <a:xfrm>
            <a:off x="4769313" y="3441962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688793-8427-475E-9F07-94ECF5FAEED7}"/>
              </a:ext>
            </a:extLst>
          </p:cNvPr>
          <p:cNvSpPr/>
          <p:nvPr/>
        </p:nvSpPr>
        <p:spPr>
          <a:xfrm>
            <a:off x="5177526" y="3441962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495A7C-B301-40B6-A2C0-286D0C85AAD0}"/>
              </a:ext>
            </a:extLst>
          </p:cNvPr>
          <p:cNvSpPr/>
          <p:nvPr/>
        </p:nvSpPr>
        <p:spPr>
          <a:xfrm>
            <a:off x="4769313" y="367945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460139-2708-4564-945C-B5E0C1202250}"/>
              </a:ext>
            </a:extLst>
          </p:cNvPr>
          <p:cNvSpPr/>
          <p:nvPr/>
        </p:nvSpPr>
        <p:spPr>
          <a:xfrm>
            <a:off x="5177526" y="3676242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34B449-CA67-4E46-8F7C-10718BA230C9}"/>
              </a:ext>
            </a:extLst>
          </p:cNvPr>
          <p:cNvSpPr/>
          <p:nvPr/>
        </p:nvSpPr>
        <p:spPr>
          <a:xfrm>
            <a:off x="5831422" y="3385823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558A8D-F060-4537-934E-19E8A4984F74}"/>
              </a:ext>
            </a:extLst>
          </p:cNvPr>
          <p:cNvSpPr/>
          <p:nvPr/>
        </p:nvSpPr>
        <p:spPr>
          <a:xfrm>
            <a:off x="5908238" y="3441962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B935C8-770F-4242-957A-41A3A4C80E99}"/>
              </a:ext>
            </a:extLst>
          </p:cNvPr>
          <p:cNvSpPr/>
          <p:nvPr/>
        </p:nvSpPr>
        <p:spPr>
          <a:xfrm>
            <a:off x="6316451" y="3441962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1587A6-28EF-490B-BF8D-B5CAFD62A80A}"/>
              </a:ext>
            </a:extLst>
          </p:cNvPr>
          <p:cNvSpPr/>
          <p:nvPr/>
        </p:nvSpPr>
        <p:spPr>
          <a:xfrm>
            <a:off x="5908238" y="367945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221772C-0E5C-451E-A06E-874A55A48CF1}"/>
              </a:ext>
            </a:extLst>
          </p:cNvPr>
          <p:cNvSpPr/>
          <p:nvPr/>
        </p:nvSpPr>
        <p:spPr>
          <a:xfrm>
            <a:off x="6316451" y="3676242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266764-A784-41E7-92E7-6F5826E96F83}"/>
              </a:ext>
            </a:extLst>
          </p:cNvPr>
          <p:cNvSpPr/>
          <p:nvPr/>
        </p:nvSpPr>
        <p:spPr>
          <a:xfrm>
            <a:off x="6935885" y="3396343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FA3A5A-6C98-4BB9-8788-72DE383854DE}"/>
              </a:ext>
            </a:extLst>
          </p:cNvPr>
          <p:cNvSpPr/>
          <p:nvPr/>
        </p:nvSpPr>
        <p:spPr>
          <a:xfrm>
            <a:off x="7012701" y="3452482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47290B-FB99-4846-A192-99FDCBFA0FA4}"/>
              </a:ext>
            </a:extLst>
          </p:cNvPr>
          <p:cNvSpPr/>
          <p:nvPr/>
        </p:nvSpPr>
        <p:spPr>
          <a:xfrm>
            <a:off x="7420914" y="3452482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6B1537-E0D0-4B7A-ACEF-8C2C4BD624DF}"/>
              </a:ext>
            </a:extLst>
          </p:cNvPr>
          <p:cNvSpPr/>
          <p:nvPr/>
        </p:nvSpPr>
        <p:spPr>
          <a:xfrm>
            <a:off x="7012701" y="368997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7ABA86-B42F-455F-9E5F-EACD505316A0}"/>
              </a:ext>
            </a:extLst>
          </p:cNvPr>
          <p:cNvSpPr/>
          <p:nvPr/>
        </p:nvSpPr>
        <p:spPr>
          <a:xfrm>
            <a:off x="7420914" y="3686762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A96F86-69B2-4085-BEC2-217F92D77EFE}"/>
              </a:ext>
            </a:extLst>
          </p:cNvPr>
          <p:cNvSpPr/>
          <p:nvPr/>
        </p:nvSpPr>
        <p:spPr>
          <a:xfrm>
            <a:off x="8055476" y="3394182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E46E8D1-001B-4471-A751-7F39667A98D5}"/>
              </a:ext>
            </a:extLst>
          </p:cNvPr>
          <p:cNvSpPr/>
          <p:nvPr/>
        </p:nvSpPr>
        <p:spPr>
          <a:xfrm>
            <a:off x="8123797" y="3438101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6E9422-7AD0-415C-AA2B-7D25C74B040C}"/>
              </a:ext>
            </a:extLst>
          </p:cNvPr>
          <p:cNvSpPr/>
          <p:nvPr/>
        </p:nvSpPr>
        <p:spPr>
          <a:xfrm>
            <a:off x="8532010" y="3438101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78DD8A-1512-48C4-ABD4-F24130477ECD}"/>
              </a:ext>
            </a:extLst>
          </p:cNvPr>
          <p:cNvSpPr/>
          <p:nvPr/>
        </p:nvSpPr>
        <p:spPr>
          <a:xfrm>
            <a:off x="8123797" y="3675598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F288A4-8E98-4198-8FEE-1E1F80F86B34}"/>
              </a:ext>
            </a:extLst>
          </p:cNvPr>
          <p:cNvSpPr/>
          <p:nvPr/>
        </p:nvSpPr>
        <p:spPr>
          <a:xfrm>
            <a:off x="8532010" y="3672381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020D12-2029-452C-BCC1-668F749D4C6A}"/>
              </a:ext>
            </a:extLst>
          </p:cNvPr>
          <p:cNvSpPr/>
          <p:nvPr/>
        </p:nvSpPr>
        <p:spPr>
          <a:xfrm>
            <a:off x="4753456" y="1777521"/>
            <a:ext cx="892629" cy="4898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38D04-72EC-4B3A-AF6F-A3BAE53D7EF9}"/>
              </a:ext>
            </a:extLst>
          </p:cNvPr>
          <p:cNvSpPr/>
          <p:nvPr/>
        </p:nvSpPr>
        <p:spPr>
          <a:xfrm>
            <a:off x="4830272" y="183366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992E46-C8F7-4691-97B2-62503688A96F}"/>
              </a:ext>
            </a:extLst>
          </p:cNvPr>
          <p:cNvSpPr/>
          <p:nvPr/>
        </p:nvSpPr>
        <p:spPr>
          <a:xfrm>
            <a:off x="5238485" y="183366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87BE26-42F4-4BE5-A21D-D2E92ECB13F8}"/>
              </a:ext>
            </a:extLst>
          </p:cNvPr>
          <p:cNvSpPr/>
          <p:nvPr/>
        </p:nvSpPr>
        <p:spPr>
          <a:xfrm>
            <a:off x="4830272" y="2071157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837D7E-5372-43BE-8332-B863F89333C2}"/>
              </a:ext>
            </a:extLst>
          </p:cNvPr>
          <p:cNvSpPr/>
          <p:nvPr/>
        </p:nvSpPr>
        <p:spPr>
          <a:xfrm>
            <a:off x="5238485" y="206794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ADCD79-0AEB-4147-86C5-D74A0F422C52}"/>
              </a:ext>
            </a:extLst>
          </p:cNvPr>
          <p:cNvSpPr/>
          <p:nvPr/>
        </p:nvSpPr>
        <p:spPr>
          <a:xfrm>
            <a:off x="5896456" y="1768054"/>
            <a:ext cx="892629" cy="4898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9DF0A9-EA96-4C2F-88D9-D9760CF27F8E}"/>
              </a:ext>
            </a:extLst>
          </p:cNvPr>
          <p:cNvSpPr/>
          <p:nvPr/>
        </p:nvSpPr>
        <p:spPr>
          <a:xfrm>
            <a:off x="5973272" y="182419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1A498C-F008-47C3-9D70-A3F3A77DABAB}"/>
              </a:ext>
            </a:extLst>
          </p:cNvPr>
          <p:cNvSpPr/>
          <p:nvPr/>
        </p:nvSpPr>
        <p:spPr>
          <a:xfrm>
            <a:off x="6381485" y="182419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6A3FCE8-45E8-4372-A868-AC393CBFAA6E}"/>
              </a:ext>
            </a:extLst>
          </p:cNvPr>
          <p:cNvSpPr/>
          <p:nvPr/>
        </p:nvSpPr>
        <p:spPr>
          <a:xfrm>
            <a:off x="5973272" y="206169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EF046D-697E-4CED-8385-E4B225229191}"/>
              </a:ext>
            </a:extLst>
          </p:cNvPr>
          <p:cNvSpPr/>
          <p:nvPr/>
        </p:nvSpPr>
        <p:spPr>
          <a:xfrm>
            <a:off x="6381485" y="205847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94CDA36-EB6D-4B45-8975-CABCEF100C6F}"/>
              </a:ext>
            </a:extLst>
          </p:cNvPr>
          <p:cNvSpPr/>
          <p:nvPr/>
        </p:nvSpPr>
        <p:spPr>
          <a:xfrm>
            <a:off x="1800262" y="449580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100530D-C267-4882-8881-30D795C8B357}"/>
              </a:ext>
            </a:extLst>
          </p:cNvPr>
          <p:cNvSpPr/>
          <p:nvPr/>
        </p:nvSpPr>
        <p:spPr>
          <a:xfrm>
            <a:off x="3943367" y="4495800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7C08EB5-F12D-456A-AF5B-9AE6F0D27E63}"/>
              </a:ext>
            </a:extLst>
          </p:cNvPr>
          <p:cNvSpPr/>
          <p:nvPr/>
        </p:nvSpPr>
        <p:spPr>
          <a:xfrm>
            <a:off x="5695967" y="4495800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722774C-93DA-475C-8DC4-31016F892B2B}"/>
              </a:ext>
            </a:extLst>
          </p:cNvPr>
          <p:cNvSpPr txBox="1"/>
          <p:nvPr/>
        </p:nvSpPr>
        <p:spPr>
          <a:xfrm>
            <a:off x="6104526" y="4332389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0C0F47-661E-4716-BF03-A78A04D272B1}"/>
              </a:ext>
            </a:extLst>
          </p:cNvPr>
          <p:cNvSpPr txBox="1"/>
          <p:nvPr/>
        </p:nvSpPr>
        <p:spPr>
          <a:xfrm>
            <a:off x="4348159" y="4332390"/>
            <a:ext cx="1290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movable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723723-9E7D-426E-8E09-8A1D7AB58F57}"/>
              </a:ext>
            </a:extLst>
          </p:cNvPr>
          <p:cNvSpPr txBox="1"/>
          <p:nvPr/>
        </p:nvSpPr>
        <p:spPr>
          <a:xfrm>
            <a:off x="2237894" y="4337895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unmovable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572287-77A0-437D-A024-194DD9F9F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17</a:t>
            </a:fld>
            <a:endParaRPr lang="en-US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33FA2C1-8B09-4E6E-96BD-CE62EE55449C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9067800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Problem (1/3): Fragmentation-via-pollution</a:t>
            </a:r>
            <a:endParaRPr lang="en-US" b="1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3818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D92505-4A75-4214-BED8-06B69D8814FB}"/>
              </a:ext>
            </a:extLst>
          </p:cNvPr>
          <p:cNvSpPr/>
          <p:nvPr/>
        </p:nvSpPr>
        <p:spPr>
          <a:xfrm>
            <a:off x="1500384" y="1681235"/>
            <a:ext cx="1455314" cy="72121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Unmovable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7C687FC-33A9-4A2B-A441-5489BBAFF09F}"/>
              </a:ext>
            </a:extLst>
          </p:cNvPr>
          <p:cNvSpPr/>
          <p:nvPr/>
        </p:nvSpPr>
        <p:spPr>
          <a:xfrm>
            <a:off x="1500384" y="3309722"/>
            <a:ext cx="1455314" cy="721217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Movable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058B3-4542-4CCC-8FAD-1C839929F66E}"/>
              </a:ext>
            </a:extLst>
          </p:cNvPr>
          <p:cNvSpPr/>
          <p:nvPr/>
        </p:nvSpPr>
        <p:spPr>
          <a:xfrm>
            <a:off x="3598708" y="1766650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72C00-C8B0-48D9-8AD3-CC6E49DE1F6C}"/>
              </a:ext>
            </a:extLst>
          </p:cNvPr>
          <p:cNvSpPr/>
          <p:nvPr/>
        </p:nvSpPr>
        <p:spPr>
          <a:xfrm>
            <a:off x="3675524" y="182278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B6D0A5-07FA-42DF-BEB5-1656897DF2A7}"/>
              </a:ext>
            </a:extLst>
          </p:cNvPr>
          <p:cNvSpPr/>
          <p:nvPr/>
        </p:nvSpPr>
        <p:spPr>
          <a:xfrm>
            <a:off x="4083737" y="182278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9A09FB-A36C-4BE2-B03D-F1D4ABBF4950}"/>
              </a:ext>
            </a:extLst>
          </p:cNvPr>
          <p:cNvSpPr/>
          <p:nvPr/>
        </p:nvSpPr>
        <p:spPr>
          <a:xfrm>
            <a:off x="3675524" y="2060286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D568F5-9784-4DA2-9160-472079386B3B}"/>
              </a:ext>
            </a:extLst>
          </p:cNvPr>
          <p:cNvSpPr/>
          <p:nvPr/>
        </p:nvSpPr>
        <p:spPr>
          <a:xfrm>
            <a:off x="4083737" y="205706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13ECA-FD15-43C6-B7DA-84B132A165F6}"/>
              </a:ext>
            </a:extLst>
          </p:cNvPr>
          <p:cNvGrpSpPr/>
          <p:nvPr/>
        </p:nvGrpSpPr>
        <p:grpSpPr>
          <a:xfrm>
            <a:off x="3581400" y="3352800"/>
            <a:ext cx="5366705" cy="500377"/>
            <a:chOff x="3598708" y="3425927"/>
            <a:chExt cx="5366705" cy="50037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266D22F-2079-4088-B7DC-7738A3049FF8}"/>
                </a:ext>
              </a:extLst>
            </p:cNvPr>
            <p:cNvSpPr/>
            <p:nvPr/>
          </p:nvSpPr>
          <p:spPr>
            <a:xfrm>
              <a:off x="3598708" y="3425927"/>
              <a:ext cx="892629" cy="4898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55B3B9E-BC83-4AC0-9146-D0E6AB171ABE}"/>
                </a:ext>
              </a:extLst>
            </p:cNvPr>
            <p:cNvSpPr/>
            <p:nvPr/>
          </p:nvSpPr>
          <p:spPr>
            <a:xfrm>
              <a:off x="3675524" y="3482066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08764E-1C48-49E0-AF0C-A525183BA5D8}"/>
                </a:ext>
              </a:extLst>
            </p:cNvPr>
            <p:cNvSpPr/>
            <p:nvPr/>
          </p:nvSpPr>
          <p:spPr>
            <a:xfrm>
              <a:off x="4083737" y="3482066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5F88811-8A77-44BB-935B-56A1EB532E6E}"/>
                </a:ext>
              </a:extLst>
            </p:cNvPr>
            <p:cNvSpPr/>
            <p:nvPr/>
          </p:nvSpPr>
          <p:spPr>
            <a:xfrm>
              <a:off x="3675524" y="3719563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68A91B-692B-47AF-8547-9B0C8A28248A}"/>
                </a:ext>
              </a:extLst>
            </p:cNvPr>
            <p:cNvSpPr/>
            <p:nvPr/>
          </p:nvSpPr>
          <p:spPr>
            <a:xfrm>
              <a:off x="4083737" y="3716346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D4A15CB-B19D-43F0-91B9-C9D49D0FCFF7}"/>
                </a:ext>
              </a:extLst>
            </p:cNvPr>
            <p:cNvSpPr/>
            <p:nvPr/>
          </p:nvSpPr>
          <p:spPr>
            <a:xfrm>
              <a:off x="4709805" y="3425927"/>
              <a:ext cx="892629" cy="4898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33CAAA9-2ECE-42DC-A1BE-3D1A86FFDF14}"/>
                </a:ext>
              </a:extLst>
            </p:cNvPr>
            <p:cNvSpPr/>
            <p:nvPr/>
          </p:nvSpPr>
          <p:spPr>
            <a:xfrm>
              <a:off x="4786621" y="3482066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5688793-8427-475E-9F07-94ECF5FAEED7}"/>
                </a:ext>
              </a:extLst>
            </p:cNvPr>
            <p:cNvSpPr/>
            <p:nvPr/>
          </p:nvSpPr>
          <p:spPr>
            <a:xfrm>
              <a:off x="5194834" y="3482066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2495A7C-B301-40B6-A2C0-286D0C85AAD0}"/>
                </a:ext>
              </a:extLst>
            </p:cNvPr>
            <p:cNvSpPr/>
            <p:nvPr/>
          </p:nvSpPr>
          <p:spPr>
            <a:xfrm>
              <a:off x="4786621" y="3719563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460139-2708-4564-945C-B5E0C1202250}"/>
                </a:ext>
              </a:extLst>
            </p:cNvPr>
            <p:cNvSpPr/>
            <p:nvPr/>
          </p:nvSpPr>
          <p:spPr>
            <a:xfrm>
              <a:off x="5194834" y="3716346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334B449-CA67-4E46-8F7C-10718BA230C9}"/>
                </a:ext>
              </a:extLst>
            </p:cNvPr>
            <p:cNvSpPr/>
            <p:nvPr/>
          </p:nvSpPr>
          <p:spPr>
            <a:xfrm>
              <a:off x="5848730" y="3425927"/>
              <a:ext cx="892629" cy="4898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2558A8D-F060-4537-934E-19E8A4984F74}"/>
                </a:ext>
              </a:extLst>
            </p:cNvPr>
            <p:cNvSpPr/>
            <p:nvPr/>
          </p:nvSpPr>
          <p:spPr>
            <a:xfrm>
              <a:off x="5925546" y="3482066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8B935C8-770F-4242-957A-41A3A4C80E99}"/>
                </a:ext>
              </a:extLst>
            </p:cNvPr>
            <p:cNvSpPr/>
            <p:nvPr/>
          </p:nvSpPr>
          <p:spPr>
            <a:xfrm>
              <a:off x="6333759" y="3482066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81587A6-28EF-490B-BF8D-B5CAFD62A80A}"/>
                </a:ext>
              </a:extLst>
            </p:cNvPr>
            <p:cNvSpPr/>
            <p:nvPr/>
          </p:nvSpPr>
          <p:spPr>
            <a:xfrm>
              <a:off x="5925546" y="3719563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21772C-0E5C-451E-A06E-874A55A48CF1}"/>
                </a:ext>
              </a:extLst>
            </p:cNvPr>
            <p:cNvSpPr/>
            <p:nvPr/>
          </p:nvSpPr>
          <p:spPr>
            <a:xfrm>
              <a:off x="6333759" y="3716346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4266764-A784-41E7-92E7-6F5826E96F83}"/>
                </a:ext>
              </a:extLst>
            </p:cNvPr>
            <p:cNvSpPr/>
            <p:nvPr/>
          </p:nvSpPr>
          <p:spPr>
            <a:xfrm>
              <a:off x="6953193" y="3436447"/>
              <a:ext cx="892629" cy="4898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5FA3A5A-6C98-4BB9-8788-72DE383854DE}"/>
                </a:ext>
              </a:extLst>
            </p:cNvPr>
            <p:cNvSpPr/>
            <p:nvPr/>
          </p:nvSpPr>
          <p:spPr>
            <a:xfrm>
              <a:off x="7030009" y="3492586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47290B-FB99-4846-A192-99FDCBFA0FA4}"/>
                </a:ext>
              </a:extLst>
            </p:cNvPr>
            <p:cNvSpPr/>
            <p:nvPr/>
          </p:nvSpPr>
          <p:spPr>
            <a:xfrm>
              <a:off x="7438222" y="3492586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F6B1537-E0D0-4B7A-ACEF-8C2C4BD624DF}"/>
                </a:ext>
              </a:extLst>
            </p:cNvPr>
            <p:cNvSpPr/>
            <p:nvPr/>
          </p:nvSpPr>
          <p:spPr>
            <a:xfrm>
              <a:off x="7030009" y="3730083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07ABA86-B42F-455F-9E5F-EACD505316A0}"/>
                </a:ext>
              </a:extLst>
            </p:cNvPr>
            <p:cNvSpPr/>
            <p:nvPr/>
          </p:nvSpPr>
          <p:spPr>
            <a:xfrm>
              <a:off x="7438222" y="3726866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3A96F86-69B2-4085-BEC2-217F92D77EFE}"/>
                </a:ext>
              </a:extLst>
            </p:cNvPr>
            <p:cNvSpPr/>
            <p:nvPr/>
          </p:nvSpPr>
          <p:spPr>
            <a:xfrm>
              <a:off x="8072784" y="3434286"/>
              <a:ext cx="892629" cy="4898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E46E8D1-001B-4471-A751-7F39667A98D5}"/>
                </a:ext>
              </a:extLst>
            </p:cNvPr>
            <p:cNvSpPr/>
            <p:nvPr/>
          </p:nvSpPr>
          <p:spPr>
            <a:xfrm>
              <a:off x="8141105" y="3478205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6E9422-7AD0-415C-AA2B-7D25C74B040C}"/>
                </a:ext>
              </a:extLst>
            </p:cNvPr>
            <p:cNvSpPr/>
            <p:nvPr/>
          </p:nvSpPr>
          <p:spPr>
            <a:xfrm>
              <a:off x="8549318" y="3478205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378DD8A-1512-48C4-ABD4-F24130477ECD}"/>
                </a:ext>
              </a:extLst>
            </p:cNvPr>
            <p:cNvSpPr/>
            <p:nvPr/>
          </p:nvSpPr>
          <p:spPr>
            <a:xfrm>
              <a:off x="8141105" y="3715702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BF288A4-8E98-4198-8FEE-1E1F80F86B34}"/>
                </a:ext>
              </a:extLst>
            </p:cNvPr>
            <p:cNvSpPr/>
            <p:nvPr/>
          </p:nvSpPr>
          <p:spPr>
            <a:xfrm>
              <a:off x="8549318" y="3712485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C0020D12-2029-452C-BCC1-668F749D4C6A}"/>
              </a:ext>
            </a:extLst>
          </p:cNvPr>
          <p:cNvSpPr/>
          <p:nvPr/>
        </p:nvSpPr>
        <p:spPr>
          <a:xfrm>
            <a:off x="4753456" y="1777521"/>
            <a:ext cx="892629" cy="4898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38D04-72EC-4B3A-AF6F-A3BAE53D7EF9}"/>
              </a:ext>
            </a:extLst>
          </p:cNvPr>
          <p:cNvSpPr/>
          <p:nvPr/>
        </p:nvSpPr>
        <p:spPr>
          <a:xfrm>
            <a:off x="4830272" y="183366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992E46-C8F7-4691-97B2-62503688A96F}"/>
              </a:ext>
            </a:extLst>
          </p:cNvPr>
          <p:cNvSpPr/>
          <p:nvPr/>
        </p:nvSpPr>
        <p:spPr>
          <a:xfrm>
            <a:off x="5238485" y="183366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87BE26-42F4-4BE5-A21D-D2E92ECB13F8}"/>
              </a:ext>
            </a:extLst>
          </p:cNvPr>
          <p:cNvSpPr/>
          <p:nvPr/>
        </p:nvSpPr>
        <p:spPr>
          <a:xfrm>
            <a:off x="4830272" y="2071157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837D7E-5372-43BE-8332-B863F89333C2}"/>
              </a:ext>
            </a:extLst>
          </p:cNvPr>
          <p:cNvSpPr/>
          <p:nvPr/>
        </p:nvSpPr>
        <p:spPr>
          <a:xfrm>
            <a:off x="5238485" y="206794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ADCD79-0AEB-4147-86C5-D74A0F422C52}"/>
              </a:ext>
            </a:extLst>
          </p:cNvPr>
          <p:cNvSpPr/>
          <p:nvPr/>
        </p:nvSpPr>
        <p:spPr>
          <a:xfrm>
            <a:off x="5896456" y="1768054"/>
            <a:ext cx="892629" cy="4898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9DF0A9-EA96-4C2F-88D9-D9760CF27F8E}"/>
              </a:ext>
            </a:extLst>
          </p:cNvPr>
          <p:cNvSpPr/>
          <p:nvPr/>
        </p:nvSpPr>
        <p:spPr>
          <a:xfrm>
            <a:off x="5973272" y="182419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1A498C-F008-47C3-9D70-A3F3A77DABAB}"/>
              </a:ext>
            </a:extLst>
          </p:cNvPr>
          <p:cNvSpPr/>
          <p:nvPr/>
        </p:nvSpPr>
        <p:spPr>
          <a:xfrm>
            <a:off x="6381485" y="182419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6A3FCE8-45E8-4372-A868-AC393CBFAA6E}"/>
              </a:ext>
            </a:extLst>
          </p:cNvPr>
          <p:cNvSpPr/>
          <p:nvPr/>
        </p:nvSpPr>
        <p:spPr>
          <a:xfrm>
            <a:off x="5973272" y="206169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EF046D-697E-4CED-8385-E4B225229191}"/>
              </a:ext>
            </a:extLst>
          </p:cNvPr>
          <p:cNvSpPr/>
          <p:nvPr/>
        </p:nvSpPr>
        <p:spPr>
          <a:xfrm>
            <a:off x="6381485" y="205847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9545E2-6578-4F3B-8BDF-319CB3F0DD6B}"/>
              </a:ext>
            </a:extLst>
          </p:cNvPr>
          <p:cNvCxnSpPr>
            <a:endCxn id="4" idx="0"/>
          </p:cNvCxnSpPr>
          <p:nvPr/>
        </p:nvCxnSpPr>
        <p:spPr>
          <a:xfrm>
            <a:off x="3999357" y="1436914"/>
            <a:ext cx="45666" cy="32973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75F5D11-19C2-4C80-B677-A889337628C6}"/>
              </a:ext>
            </a:extLst>
          </p:cNvPr>
          <p:cNvSpPr/>
          <p:nvPr/>
        </p:nvSpPr>
        <p:spPr>
          <a:xfrm>
            <a:off x="2589654" y="1008130"/>
            <a:ext cx="3201546" cy="338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Hybrid pageblock (treated as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unmovable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by the Linux kernel)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29BC6E0-0074-4937-ABAF-7BAC5604A860}"/>
              </a:ext>
            </a:extLst>
          </p:cNvPr>
          <p:cNvSpPr/>
          <p:nvPr/>
        </p:nvSpPr>
        <p:spPr>
          <a:xfrm>
            <a:off x="1800262" y="449580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EC52A1-29C0-40AF-AAC6-5DC36D64C708}"/>
              </a:ext>
            </a:extLst>
          </p:cNvPr>
          <p:cNvSpPr/>
          <p:nvPr/>
        </p:nvSpPr>
        <p:spPr>
          <a:xfrm>
            <a:off x="3943367" y="4495800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12A4B78-FCD5-404D-96AB-0EEB06914616}"/>
              </a:ext>
            </a:extLst>
          </p:cNvPr>
          <p:cNvSpPr/>
          <p:nvPr/>
        </p:nvSpPr>
        <p:spPr>
          <a:xfrm>
            <a:off x="5695967" y="4495800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0D00E7C-1242-4CA4-B16A-3BBF9CD274F6}"/>
              </a:ext>
            </a:extLst>
          </p:cNvPr>
          <p:cNvSpPr txBox="1"/>
          <p:nvPr/>
        </p:nvSpPr>
        <p:spPr>
          <a:xfrm>
            <a:off x="6104526" y="4332389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42D608-1FF0-419B-B5F8-EC69665BB27B}"/>
              </a:ext>
            </a:extLst>
          </p:cNvPr>
          <p:cNvSpPr txBox="1"/>
          <p:nvPr/>
        </p:nvSpPr>
        <p:spPr>
          <a:xfrm>
            <a:off x="4348159" y="4332390"/>
            <a:ext cx="1290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movable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4C8E17-8B6F-4B3B-95B5-C984050D7953}"/>
              </a:ext>
            </a:extLst>
          </p:cNvPr>
          <p:cNvSpPr txBox="1"/>
          <p:nvPr/>
        </p:nvSpPr>
        <p:spPr>
          <a:xfrm>
            <a:off x="2237894" y="4337895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unmovable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9F6E22-1659-438D-97D5-A4A820310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18</a:t>
            </a:fld>
            <a:endParaRPr lang="en-US"/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180CFFC2-2BC2-41B5-9C2F-474E567077E9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9067800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Problem (1/3): Fragmentation-via-pollution</a:t>
            </a:r>
            <a:endParaRPr lang="en-US" b="1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8027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D92505-4A75-4214-BED8-06B69D8814FB}"/>
              </a:ext>
            </a:extLst>
          </p:cNvPr>
          <p:cNvSpPr/>
          <p:nvPr/>
        </p:nvSpPr>
        <p:spPr>
          <a:xfrm>
            <a:off x="1500384" y="1681235"/>
            <a:ext cx="1455314" cy="72121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Unmovable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7C687FC-33A9-4A2B-A441-5489BBAFF09F}"/>
              </a:ext>
            </a:extLst>
          </p:cNvPr>
          <p:cNvSpPr/>
          <p:nvPr/>
        </p:nvSpPr>
        <p:spPr>
          <a:xfrm>
            <a:off x="1500384" y="3309722"/>
            <a:ext cx="1455314" cy="721217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Movable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058B3-4542-4CCC-8FAD-1C839929F66E}"/>
              </a:ext>
            </a:extLst>
          </p:cNvPr>
          <p:cNvSpPr/>
          <p:nvPr/>
        </p:nvSpPr>
        <p:spPr>
          <a:xfrm>
            <a:off x="3598708" y="1766650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72C00-C8B0-48D9-8AD3-CC6E49DE1F6C}"/>
              </a:ext>
            </a:extLst>
          </p:cNvPr>
          <p:cNvSpPr/>
          <p:nvPr/>
        </p:nvSpPr>
        <p:spPr>
          <a:xfrm>
            <a:off x="3675524" y="182278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B6D0A5-07FA-42DF-BEB5-1656897DF2A7}"/>
              </a:ext>
            </a:extLst>
          </p:cNvPr>
          <p:cNvSpPr/>
          <p:nvPr/>
        </p:nvSpPr>
        <p:spPr>
          <a:xfrm>
            <a:off x="4083737" y="182278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9A09FB-A36C-4BE2-B03D-F1D4ABBF4950}"/>
              </a:ext>
            </a:extLst>
          </p:cNvPr>
          <p:cNvSpPr/>
          <p:nvPr/>
        </p:nvSpPr>
        <p:spPr>
          <a:xfrm>
            <a:off x="3675524" y="2060286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D568F5-9784-4DA2-9160-472079386B3B}"/>
              </a:ext>
            </a:extLst>
          </p:cNvPr>
          <p:cNvSpPr/>
          <p:nvPr/>
        </p:nvSpPr>
        <p:spPr>
          <a:xfrm>
            <a:off x="4083737" y="205706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020D12-2029-452C-BCC1-668F749D4C6A}"/>
              </a:ext>
            </a:extLst>
          </p:cNvPr>
          <p:cNvSpPr/>
          <p:nvPr/>
        </p:nvSpPr>
        <p:spPr>
          <a:xfrm>
            <a:off x="4753456" y="1777521"/>
            <a:ext cx="892629" cy="4898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38D04-72EC-4B3A-AF6F-A3BAE53D7EF9}"/>
              </a:ext>
            </a:extLst>
          </p:cNvPr>
          <p:cNvSpPr/>
          <p:nvPr/>
        </p:nvSpPr>
        <p:spPr>
          <a:xfrm>
            <a:off x="4830272" y="183366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992E46-C8F7-4691-97B2-62503688A96F}"/>
              </a:ext>
            </a:extLst>
          </p:cNvPr>
          <p:cNvSpPr/>
          <p:nvPr/>
        </p:nvSpPr>
        <p:spPr>
          <a:xfrm>
            <a:off x="5238485" y="1833660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87BE26-42F4-4BE5-A21D-D2E92ECB13F8}"/>
              </a:ext>
            </a:extLst>
          </p:cNvPr>
          <p:cNvSpPr/>
          <p:nvPr/>
        </p:nvSpPr>
        <p:spPr>
          <a:xfrm>
            <a:off x="4830272" y="2071157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837D7E-5372-43BE-8332-B863F89333C2}"/>
              </a:ext>
            </a:extLst>
          </p:cNvPr>
          <p:cNvSpPr/>
          <p:nvPr/>
        </p:nvSpPr>
        <p:spPr>
          <a:xfrm>
            <a:off x="5238485" y="206794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ADCD79-0AEB-4147-86C5-D74A0F422C52}"/>
              </a:ext>
            </a:extLst>
          </p:cNvPr>
          <p:cNvSpPr/>
          <p:nvPr/>
        </p:nvSpPr>
        <p:spPr>
          <a:xfrm>
            <a:off x="5896456" y="1768054"/>
            <a:ext cx="892629" cy="4898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9DF0A9-EA96-4C2F-88D9-D9760CF27F8E}"/>
              </a:ext>
            </a:extLst>
          </p:cNvPr>
          <p:cNvSpPr/>
          <p:nvPr/>
        </p:nvSpPr>
        <p:spPr>
          <a:xfrm>
            <a:off x="5973272" y="182419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1A498C-F008-47C3-9D70-A3F3A77DABAB}"/>
              </a:ext>
            </a:extLst>
          </p:cNvPr>
          <p:cNvSpPr/>
          <p:nvPr/>
        </p:nvSpPr>
        <p:spPr>
          <a:xfrm>
            <a:off x="6381485" y="182419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6A3FCE8-45E8-4372-A868-AC393CBFAA6E}"/>
              </a:ext>
            </a:extLst>
          </p:cNvPr>
          <p:cNvSpPr/>
          <p:nvPr/>
        </p:nvSpPr>
        <p:spPr>
          <a:xfrm>
            <a:off x="5973272" y="206169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EF046D-697E-4CED-8385-E4B225229191}"/>
              </a:ext>
            </a:extLst>
          </p:cNvPr>
          <p:cNvSpPr/>
          <p:nvPr/>
        </p:nvSpPr>
        <p:spPr>
          <a:xfrm>
            <a:off x="6381485" y="205847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6F2C16-3E72-4F59-9BF7-228215CD06D7}"/>
              </a:ext>
            </a:extLst>
          </p:cNvPr>
          <p:cNvGrpSpPr/>
          <p:nvPr/>
        </p:nvGrpSpPr>
        <p:grpSpPr>
          <a:xfrm>
            <a:off x="3581400" y="3352800"/>
            <a:ext cx="5366705" cy="500377"/>
            <a:chOff x="3598708" y="3425927"/>
            <a:chExt cx="5366705" cy="500377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2036CF8-FBA5-46EC-8D7C-53EFC69F409F}"/>
                </a:ext>
              </a:extLst>
            </p:cNvPr>
            <p:cNvSpPr/>
            <p:nvPr/>
          </p:nvSpPr>
          <p:spPr>
            <a:xfrm>
              <a:off x="3598708" y="3425927"/>
              <a:ext cx="892629" cy="4898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7424A4-DAF3-4D0D-BCB1-F1C96D61A02E}"/>
                </a:ext>
              </a:extLst>
            </p:cNvPr>
            <p:cNvSpPr/>
            <p:nvPr/>
          </p:nvSpPr>
          <p:spPr>
            <a:xfrm>
              <a:off x="3675524" y="3482066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CCA7E29-2580-4D3D-99E5-D00B8CB04656}"/>
                </a:ext>
              </a:extLst>
            </p:cNvPr>
            <p:cNvSpPr/>
            <p:nvPr/>
          </p:nvSpPr>
          <p:spPr>
            <a:xfrm>
              <a:off x="4083737" y="3482066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8A7ED12-6F06-4113-957A-3821A1913471}"/>
                </a:ext>
              </a:extLst>
            </p:cNvPr>
            <p:cNvSpPr/>
            <p:nvPr/>
          </p:nvSpPr>
          <p:spPr>
            <a:xfrm>
              <a:off x="3675524" y="3719563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C5B133A-93AC-40FD-AD68-A47C02E542D5}"/>
                </a:ext>
              </a:extLst>
            </p:cNvPr>
            <p:cNvSpPr/>
            <p:nvPr/>
          </p:nvSpPr>
          <p:spPr>
            <a:xfrm>
              <a:off x="4083737" y="3716346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0705BBF-9E63-49A5-98AC-E3759643D1FD}"/>
                </a:ext>
              </a:extLst>
            </p:cNvPr>
            <p:cNvSpPr/>
            <p:nvPr/>
          </p:nvSpPr>
          <p:spPr>
            <a:xfrm>
              <a:off x="4709805" y="3425927"/>
              <a:ext cx="892629" cy="4898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9F4915E-25F3-4398-9A35-4FB3CB1ED996}"/>
                </a:ext>
              </a:extLst>
            </p:cNvPr>
            <p:cNvSpPr/>
            <p:nvPr/>
          </p:nvSpPr>
          <p:spPr>
            <a:xfrm>
              <a:off x="4786621" y="3482066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1E510ED-A9EE-41C4-A0FA-E129459CCA82}"/>
                </a:ext>
              </a:extLst>
            </p:cNvPr>
            <p:cNvSpPr/>
            <p:nvPr/>
          </p:nvSpPr>
          <p:spPr>
            <a:xfrm>
              <a:off x="5194834" y="3482066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270A571-D4B1-48F8-9B22-9C005F953531}"/>
                </a:ext>
              </a:extLst>
            </p:cNvPr>
            <p:cNvSpPr/>
            <p:nvPr/>
          </p:nvSpPr>
          <p:spPr>
            <a:xfrm>
              <a:off x="4786621" y="3719563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7FCC73B-6153-4DB9-A6A7-44B3D5A95407}"/>
                </a:ext>
              </a:extLst>
            </p:cNvPr>
            <p:cNvSpPr/>
            <p:nvPr/>
          </p:nvSpPr>
          <p:spPr>
            <a:xfrm>
              <a:off x="5194834" y="3716346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4CF4319E-4BDB-4893-865C-D1A196F49524}"/>
                </a:ext>
              </a:extLst>
            </p:cNvPr>
            <p:cNvSpPr/>
            <p:nvPr/>
          </p:nvSpPr>
          <p:spPr>
            <a:xfrm>
              <a:off x="5848730" y="3425927"/>
              <a:ext cx="892629" cy="4898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7C862D6-BD5F-4602-AA5E-EF1BF3DAF82A}"/>
                </a:ext>
              </a:extLst>
            </p:cNvPr>
            <p:cNvSpPr/>
            <p:nvPr/>
          </p:nvSpPr>
          <p:spPr>
            <a:xfrm>
              <a:off x="5925546" y="3482066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5F92CC6-FC1D-4788-A48F-4021181D7559}"/>
                </a:ext>
              </a:extLst>
            </p:cNvPr>
            <p:cNvSpPr/>
            <p:nvPr/>
          </p:nvSpPr>
          <p:spPr>
            <a:xfrm>
              <a:off x="6333759" y="3482066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44992AC-A8C3-4E67-9861-B31BA4ACC9A2}"/>
                </a:ext>
              </a:extLst>
            </p:cNvPr>
            <p:cNvSpPr/>
            <p:nvPr/>
          </p:nvSpPr>
          <p:spPr>
            <a:xfrm>
              <a:off x="5925546" y="3719563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A11EF90-7065-4029-B54B-3F0911683EC5}"/>
                </a:ext>
              </a:extLst>
            </p:cNvPr>
            <p:cNvSpPr/>
            <p:nvPr/>
          </p:nvSpPr>
          <p:spPr>
            <a:xfrm>
              <a:off x="6333759" y="3716346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EA632F1-ECA1-4D23-803A-0A3A3B95196D}"/>
                </a:ext>
              </a:extLst>
            </p:cNvPr>
            <p:cNvSpPr/>
            <p:nvPr/>
          </p:nvSpPr>
          <p:spPr>
            <a:xfrm>
              <a:off x="6953193" y="3436447"/>
              <a:ext cx="892629" cy="4898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AEB9324-3C99-407A-968F-608347F51056}"/>
                </a:ext>
              </a:extLst>
            </p:cNvPr>
            <p:cNvSpPr/>
            <p:nvPr/>
          </p:nvSpPr>
          <p:spPr>
            <a:xfrm>
              <a:off x="7030009" y="3492586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F78BB72-1332-45EE-A2DE-8D82B1A33947}"/>
                </a:ext>
              </a:extLst>
            </p:cNvPr>
            <p:cNvSpPr/>
            <p:nvPr/>
          </p:nvSpPr>
          <p:spPr>
            <a:xfrm>
              <a:off x="7438222" y="3492586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8139C6B-B4B8-4328-AC01-DC75AA2F97DB}"/>
                </a:ext>
              </a:extLst>
            </p:cNvPr>
            <p:cNvSpPr/>
            <p:nvPr/>
          </p:nvSpPr>
          <p:spPr>
            <a:xfrm>
              <a:off x="7030009" y="3730083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DE71135-BECB-427C-983A-28F738557387}"/>
                </a:ext>
              </a:extLst>
            </p:cNvPr>
            <p:cNvSpPr/>
            <p:nvPr/>
          </p:nvSpPr>
          <p:spPr>
            <a:xfrm>
              <a:off x="7438222" y="3726866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7ACB696-1819-4DF3-A646-41BD2B6753C8}"/>
                </a:ext>
              </a:extLst>
            </p:cNvPr>
            <p:cNvSpPr/>
            <p:nvPr/>
          </p:nvSpPr>
          <p:spPr>
            <a:xfrm>
              <a:off x="8072784" y="3434286"/>
              <a:ext cx="892629" cy="4898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22DF66C-D5E4-40FF-97C6-645A1534F975}"/>
                </a:ext>
              </a:extLst>
            </p:cNvPr>
            <p:cNvSpPr/>
            <p:nvPr/>
          </p:nvSpPr>
          <p:spPr>
            <a:xfrm>
              <a:off x="8141105" y="3478205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8125D72-FDA2-4075-ACA4-A33351CA8F94}"/>
                </a:ext>
              </a:extLst>
            </p:cNvPr>
            <p:cNvSpPr/>
            <p:nvPr/>
          </p:nvSpPr>
          <p:spPr>
            <a:xfrm>
              <a:off x="8549318" y="3478205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08B0871-59BC-4AE3-B759-DFE1A3DC08BF}"/>
                </a:ext>
              </a:extLst>
            </p:cNvPr>
            <p:cNvSpPr/>
            <p:nvPr/>
          </p:nvSpPr>
          <p:spPr>
            <a:xfrm>
              <a:off x="8141105" y="3715702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0674F9A-C843-4159-919D-BC9D16C7BE1E}"/>
                </a:ext>
              </a:extLst>
            </p:cNvPr>
            <p:cNvSpPr/>
            <p:nvPr/>
          </p:nvSpPr>
          <p:spPr>
            <a:xfrm>
              <a:off x="8549318" y="3712485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8E5CBD8F-52FF-4378-95BA-90F3773F5D4C}"/>
              </a:ext>
            </a:extLst>
          </p:cNvPr>
          <p:cNvSpPr/>
          <p:nvPr/>
        </p:nvSpPr>
        <p:spPr>
          <a:xfrm>
            <a:off x="1800262" y="449580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D862508-1641-42B1-8C3D-CE7BF2D7C211}"/>
              </a:ext>
            </a:extLst>
          </p:cNvPr>
          <p:cNvSpPr/>
          <p:nvPr/>
        </p:nvSpPr>
        <p:spPr>
          <a:xfrm>
            <a:off x="3943367" y="4495800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9D2A6CE-1BF4-4E3F-943E-7F6A4F9AE2F0}"/>
              </a:ext>
            </a:extLst>
          </p:cNvPr>
          <p:cNvSpPr/>
          <p:nvPr/>
        </p:nvSpPr>
        <p:spPr>
          <a:xfrm>
            <a:off x="5695967" y="4495800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05CDAF-4A96-4D55-A1CE-8F07AC28EFFA}"/>
              </a:ext>
            </a:extLst>
          </p:cNvPr>
          <p:cNvSpPr txBox="1"/>
          <p:nvPr/>
        </p:nvSpPr>
        <p:spPr>
          <a:xfrm>
            <a:off x="6104526" y="4332389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6598ABA-870A-45EE-BB94-8633B13E20A6}"/>
              </a:ext>
            </a:extLst>
          </p:cNvPr>
          <p:cNvSpPr txBox="1"/>
          <p:nvPr/>
        </p:nvSpPr>
        <p:spPr>
          <a:xfrm>
            <a:off x="4348159" y="4332390"/>
            <a:ext cx="1290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movable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CC94E7-8106-43D8-94EC-32452FE6136A}"/>
              </a:ext>
            </a:extLst>
          </p:cNvPr>
          <p:cNvSpPr txBox="1"/>
          <p:nvPr/>
        </p:nvSpPr>
        <p:spPr>
          <a:xfrm>
            <a:off x="2237894" y="4337895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unmovable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C23CE-3918-4D5E-8621-C624FCD528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19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E9E0E8A-ABA6-44CA-B2C5-75F948865064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9067800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Problem (1/3): Fragmentation-via-pollution</a:t>
            </a:r>
            <a:endParaRPr lang="en-US" b="1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2982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74 L -8.33333E-7 0.00764 C -0.00026 0.01273 -0.00078 0.01805 -0.00078 0.02338 C -0.00078 0.04606 -0.00052 0.06875 -8.33333E-7 0.09166 C 0.00026 0.09768 0.00274 0.09953 0.00625 0.09953 L 0.09557 0.10115 C 0.09792 0.10046 0.10221 0.1037 0.10261 0.09953 C 0.10469 0.07754 0.10234 0.05509 0.10182 0.03287 C 0.10169 0.03125 0.10117 0.02963 0.10091 0.02801 C 0.10052 0.02592 0.10039 0.02384 0.1 0.02176 C 0.09857 0.01365 0.09818 0.01319 0.09727 0.00578 C 0.09727 0.00532 0.09727 0.00486 0.09727 0.0044 L 0.09727 0.00463 " pathEditMode="relative" rAng="0" ptsTypes="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456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074 L -3.54167E-6 0.00763 C -0.00026 0.01273 -0.00078 0.01805 -0.00078 0.02338 C -0.00078 0.04606 -0.00052 0.06875 -3.54167E-6 0.09166 C 0.00026 0.09768 0.00274 0.09953 0.00625 0.09953 L 0.09558 0.10115 C 0.09792 0.10046 0.10222 0.1037 0.10261 0.09953 C 0.10469 0.07754 0.10235 0.05509 0.10183 0.03287 C 0.1017 0.03125 0.10118 0.02963 0.10092 0.02801 C 0.10052 0.02592 0.10039 0.02384 0.1 0.02176 C 0.09857 0.01365 0.09818 0.01319 0.09727 0.00578 C 0.09727 0.00532 0.09727 0.00486 0.09727 0.00439 L 0.09727 0.00463 " pathEditMode="relative" rAng="0" ptsTypes="AAAAAAAAAAA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456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0074 L 2.91667E-6 0.00763 C -0.00026 0.01273 -0.00078 0.01805 -0.00078 0.02338 C -0.00078 0.04606 -0.00052 0.06875 2.91667E-6 0.09166 C 0.00026 0.09768 0.00273 0.09953 0.00625 0.09953 L 0.09557 0.10115 C 0.09791 0.10046 0.10221 0.1037 0.1026 0.09953 C 0.10468 0.07754 0.10234 0.05509 0.10182 0.03287 C 0.10169 0.03125 0.10117 0.02963 0.10091 0.02801 C 0.10052 0.02592 0.10039 0.02384 0.1 0.02176 C 0.09856 0.01365 0.09817 0.01319 0.09726 0.00578 C 0.09726 0.00532 0.09726 0.00486 0.09726 0.00439 L 0.09726 0.00463 " pathEditMode="relative" rAng="0" ptsTypes="AAAAAAAAAAAAA"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456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0.00741 L -3.54167E-6 0.00764 C -0.00026 0.01273 -0.00078 0.01805 -0.00078 0.02338 C -0.00078 0.04606 -0.00052 0.06875 -3.54167E-6 0.09166 C 0.00026 0.09768 0.00274 0.09954 0.00625 0.09954 L 0.09558 0.10116 C 0.09792 0.10046 0.10222 0.1037 0.10261 0.09954 C 0.10469 0.07754 0.10235 0.05509 0.10183 0.03287 C 0.1017 0.03125 0.10118 0.02963 0.10092 0.02801 C 0.10052 0.02592 0.10039 0.02384 0.1 0.02176 C 0.09857 0.01366 0.09818 0.01319 0.09727 0.00579 C 0.09727 0.00532 0.09727 0.00486 0.09727 0.0044 L 0.09727 0.00463 " pathEditMode="relative" rAng="0" ptsTypes="AAAAAAAAAAA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456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.0074 L 2.91667E-6 0.00763 C -0.00026 0.01273 -0.00078 0.01805 -0.00078 0.02337 C -0.00078 0.04606 -0.00052 0.06875 2.91667E-6 0.09166 C 0.00026 0.09768 0.00273 0.09953 0.00625 0.09953 L 0.09557 0.10115 C 0.09791 0.10046 0.10221 0.1037 0.1026 0.09953 C 0.10468 0.07754 0.10234 0.05509 0.10182 0.03287 C 0.10169 0.03125 0.10117 0.02962 0.10091 0.028 C 0.10052 0.02592 0.10039 0.02384 0.1 0.02175 C 0.09856 0.01365 0.09817 0.01319 0.09726 0.00578 C 0.09726 0.00532 0.09726 0.00486 0.09726 0.00439 L 0.09726 0.00462 " pathEditMode="relative" rAng="0" ptsTypes="AAAAAAAAAAAAA">
                                      <p:cBhvr>
                                        <p:cTn id="1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0" y="456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2384 -0.00039 -0.04769 -0.00091 -0.07153 C -0.00104 -0.07523 -0.00208 -0.07732 -0.00365 -0.0794 C -0.00443 -0.08056 -0.00521 -0.08241 -0.00638 -0.08264 C -0.01549 -0.08403 -0.02474 -0.08357 -0.03398 -0.08426 C -0.0599 -0.09954 -0.0431 -0.09005 -0.11081 -0.08426 C -0.11185 -0.08403 -0.1099 -0.08056 -0.10898 -0.0794 C -0.10833 -0.07847 -0.10729 -0.07824 -0.10638 -0.07778 C -0.10612 -0.07616 -0.10586 -0.07454 -0.10547 -0.07315 C -0.10443 -0.06968 -0.10195 -0.06366 -0.10195 -0.06366 L -0.10013 -0.05394 C -0.09987 -0.05255 -0.09961 -0.0507 -0.09922 -0.04931 L -0.0974 -0.04283 C -0.09714 -0.03773 -0.09687 -0.03241 -0.09648 -0.02708 C -0.09635 -0.02431 -0.09609 -0.02176 -0.0957 -0.01921 C -0.09518 -0.01597 -0.09388 -0.01296 -0.09388 -0.00972 L -0.09388 0 L -0.09388 0 " pathEditMode="relative" ptsTypes="AAAAAAAAAAAAAAAAAAA">
                                      <p:cBhvr>
                                        <p:cTn id="1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2384 -0.00039 -0.04769 -0.00091 -0.07153 C -0.00104 -0.07523 -0.00208 -0.07732 -0.00365 -0.0794 C -0.00443 -0.08056 -0.00521 -0.08241 -0.00638 -0.08264 C -0.01549 -0.08403 -0.02474 -0.08357 -0.03398 -0.08426 C -0.0599 -0.09954 -0.0431 -0.09005 -0.11081 -0.08426 C -0.11185 -0.08403 -0.1099 -0.08056 -0.10898 -0.0794 C -0.10833 -0.07847 -0.10729 -0.07824 -0.10638 -0.07778 C -0.10612 -0.07616 -0.10586 -0.07454 -0.10547 -0.07315 C -0.10443 -0.06968 -0.10195 -0.06366 -0.10195 -0.06366 L -0.10013 -0.05394 C -0.09987 -0.05255 -0.09961 -0.0507 -0.09922 -0.04931 L -0.0974 -0.04283 C -0.09714 -0.03773 -0.09687 -0.03241 -0.09648 -0.02708 C -0.09635 -0.02431 -0.09609 -0.02176 -0.0957 -0.01921 C -0.09518 -0.01597 -0.09388 -0.01296 -0.09388 -0.00972 L -0.09388 0 L -0.09388 0 " pathEditMode="relative" ptsTypes="AAAAAAAAAAAAAAAAAAA">
                                      <p:cBhvr>
                                        <p:cTn id="1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2384 -0.00039 -0.04769 -0.00091 -0.07153 C -0.00104 -0.07523 -0.00208 -0.07732 -0.00365 -0.0794 C -0.00443 -0.08056 -0.00521 -0.08241 -0.00638 -0.08264 C -0.01549 -0.08403 -0.02474 -0.08357 -0.03398 -0.08426 C -0.0599 -0.09954 -0.0431 -0.09005 -0.11081 -0.08426 C -0.11185 -0.08403 -0.1099 -0.08056 -0.10898 -0.0794 C -0.10833 -0.07847 -0.10729 -0.07824 -0.10638 -0.07778 C -0.10612 -0.07616 -0.10586 -0.07454 -0.10547 -0.07315 C -0.10443 -0.06968 -0.10195 -0.06366 -0.10195 -0.06366 L -0.10013 -0.05394 C -0.09987 -0.05255 -0.09961 -0.0507 -0.09922 -0.04931 L -0.0974 -0.04283 C -0.09714 -0.03773 -0.09687 -0.03241 -0.09648 -0.02708 C -0.09635 -0.02431 -0.09609 -0.02176 -0.0957 -0.01921 C -0.09518 -0.01597 -0.09388 -0.01296 -0.09388 -0.00972 L -0.09388 0 L -0.09388 0 " pathEditMode="relative" ptsTypes="AAAAAAAAAAAAAAAAAAA">
                                      <p:cBhvr>
                                        <p:cTn id="2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2384 -0.00039 -0.04769 -0.00091 -0.07153 C -0.00104 -0.07523 -0.00208 -0.07732 -0.00365 -0.0794 C -0.00443 -0.08056 -0.00521 -0.08241 -0.00638 -0.08264 C -0.01549 -0.08403 -0.02474 -0.08357 -0.03398 -0.08426 C -0.0599 -0.09954 -0.0431 -0.09005 -0.11081 -0.08426 C -0.11185 -0.08403 -0.1099 -0.08056 -0.10898 -0.0794 C -0.10833 -0.07847 -0.10729 -0.07824 -0.10638 -0.07778 C -0.10612 -0.07616 -0.10586 -0.07454 -0.10547 -0.07315 C -0.10443 -0.06968 -0.10195 -0.06366 -0.10195 -0.06366 L -0.10013 -0.05394 C -0.09987 -0.05255 -0.09961 -0.0507 -0.09922 -0.04931 L -0.0974 -0.04283 C -0.09714 -0.03773 -0.09687 -0.03241 -0.09648 -0.02708 C -0.09635 -0.02431 -0.09609 -0.02176 -0.0957 -0.01921 C -0.09518 -0.01597 -0.09388 -0.01296 -0.09388 -0.00972 L -0.09388 0 L -0.09388 0 " pathEditMode="relative" ptsTypes="AAAAAAAAAAAAAAAAAAA">
                                      <p:cBhvr>
                                        <p:cTn id="2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2384 -0.00039 -0.04769 -0.00091 -0.07153 C -0.00104 -0.07523 -0.00208 -0.07732 -0.00365 -0.0794 C -0.00443 -0.08056 -0.00521 -0.08241 -0.00638 -0.08264 C -0.01549 -0.08403 -0.02474 -0.08357 -0.03398 -0.08426 C -0.0599 -0.09954 -0.0431 -0.09005 -0.11081 -0.08426 C -0.11185 -0.08403 -0.1099 -0.08056 -0.10898 -0.0794 C -0.10833 -0.07847 -0.10729 -0.07824 -0.10638 -0.07778 C -0.10612 -0.07616 -0.10586 -0.07454 -0.10547 -0.07315 C -0.10443 -0.06968 -0.10195 -0.06366 -0.10195 -0.06366 L -0.10013 -0.05394 C -0.09987 -0.05255 -0.09961 -0.0507 -0.09922 -0.04931 L -0.0974 -0.04283 C -0.09714 -0.03773 -0.09687 -0.03241 -0.09648 -0.02708 C -0.09635 -0.02431 -0.09609 -0.02176 -0.0957 -0.01921 C -0.09518 -0.01597 -0.09388 -0.01296 -0.09388 -0.00972 L -0.09388 0 L -0.09388 0 " pathEditMode="relative" ptsTypes="AAAAAAAAAAAAAAAAAAA">
                                      <p:cBhvr>
                                        <p:cTn id="2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9" grpId="0" animBg="1"/>
      <p:bldP spid="30" grpId="0" animBg="1"/>
      <p:bldP spid="31" grpId="0" animBg="1"/>
      <p:bldP spid="74" grpId="0" animBg="1"/>
      <p:bldP spid="75" grpId="0" animBg="1"/>
      <p:bldP spid="76" grpId="0" animBg="1"/>
      <p:bldP spid="77" grpId="0" animBg="1"/>
      <p:bldP spid="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5370-1BB5-40BC-AC17-5E6B3AA984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46038"/>
            <a:ext cx="7926388" cy="72707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 (Body)"/>
              </a:rPr>
              <a:t>Virtual-to-physical address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2F09C-058F-4000-A4D8-2E47AF1EB199}"/>
              </a:ext>
            </a:extLst>
          </p:cNvPr>
          <p:cNvSpPr txBox="1"/>
          <p:nvPr/>
        </p:nvSpPr>
        <p:spPr>
          <a:xfrm>
            <a:off x="762000" y="938399"/>
            <a:ext cx="100160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TLB miss overheads are (very) expensive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Even more expensive in virtualized systems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Resolving a TLB miss takes up to 4 memory accesses on native*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Up to 24 on virtual (nested page tables)*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4D10D1-6217-4071-8270-676575C60C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5335846"/>
              </p:ext>
            </p:extLst>
          </p:nvPr>
        </p:nvGraphicFramePr>
        <p:xfrm>
          <a:off x="4800600" y="2970590"/>
          <a:ext cx="6945745" cy="353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72AA8A8-73DD-4BB5-914B-6F0EBB635262}"/>
              </a:ext>
            </a:extLst>
          </p:cNvPr>
          <p:cNvSpPr txBox="1"/>
          <p:nvPr/>
        </p:nvSpPr>
        <p:spPr>
          <a:xfrm>
            <a:off x="1109133" y="3996786"/>
            <a:ext cx="4148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Experimental Setup: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8 core Xeon Ivy-Bridge Server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24GB memory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D1AD9-524B-4E97-A2E3-79B410CAFE37}"/>
              </a:ext>
            </a:extLst>
          </p:cNvPr>
          <p:cNvSpPr txBox="1"/>
          <p:nvPr/>
        </p:nvSpPr>
        <p:spPr>
          <a:xfrm>
            <a:off x="1109133" y="5973114"/>
            <a:ext cx="55149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* On x86 based systems.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09961-CEBF-4698-8AC4-C6947CE9FB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9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D92505-4A75-4214-BED8-06B69D8814FB}"/>
              </a:ext>
            </a:extLst>
          </p:cNvPr>
          <p:cNvSpPr/>
          <p:nvPr/>
        </p:nvSpPr>
        <p:spPr>
          <a:xfrm>
            <a:off x="1500384" y="1681235"/>
            <a:ext cx="1455314" cy="72121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Unmovable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7C687FC-33A9-4A2B-A441-5489BBAFF09F}"/>
              </a:ext>
            </a:extLst>
          </p:cNvPr>
          <p:cNvSpPr/>
          <p:nvPr/>
        </p:nvSpPr>
        <p:spPr>
          <a:xfrm>
            <a:off x="1500384" y="3309722"/>
            <a:ext cx="1455314" cy="721217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Movable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058B3-4542-4CCC-8FAD-1C839929F66E}"/>
              </a:ext>
            </a:extLst>
          </p:cNvPr>
          <p:cNvSpPr/>
          <p:nvPr/>
        </p:nvSpPr>
        <p:spPr>
          <a:xfrm>
            <a:off x="3598708" y="1766650"/>
            <a:ext cx="892629" cy="4898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72C00-C8B0-48D9-8AD3-CC6E49DE1F6C}"/>
              </a:ext>
            </a:extLst>
          </p:cNvPr>
          <p:cNvSpPr/>
          <p:nvPr/>
        </p:nvSpPr>
        <p:spPr>
          <a:xfrm>
            <a:off x="3675524" y="1822789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B6D0A5-07FA-42DF-BEB5-1656897DF2A7}"/>
              </a:ext>
            </a:extLst>
          </p:cNvPr>
          <p:cNvSpPr/>
          <p:nvPr/>
        </p:nvSpPr>
        <p:spPr>
          <a:xfrm>
            <a:off x="4083737" y="182278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9A09FB-A36C-4BE2-B03D-F1D4ABBF4950}"/>
              </a:ext>
            </a:extLst>
          </p:cNvPr>
          <p:cNvSpPr/>
          <p:nvPr/>
        </p:nvSpPr>
        <p:spPr>
          <a:xfrm>
            <a:off x="3675524" y="2060286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D568F5-9784-4DA2-9160-472079386B3B}"/>
              </a:ext>
            </a:extLst>
          </p:cNvPr>
          <p:cNvSpPr/>
          <p:nvPr/>
        </p:nvSpPr>
        <p:spPr>
          <a:xfrm>
            <a:off x="4083737" y="2057069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66D22F-2079-4088-B7DC-7738A3049FF8}"/>
              </a:ext>
            </a:extLst>
          </p:cNvPr>
          <p:cNvSpPr/>
          <p:nvPr/>
        </p:nvSpPr>
        <p:spPr>
          <a:xfrm>
            <a:off x="3598708" y="3425927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5B3B9E-BC83-4AC0-9146-D0E6AB171ABE}"/>
              </a:ext>
            </a:extLst>
          </p:cNvPr>
          <p:cNvSpPr/>
          <p:nvPr/>
        </p:nvSpPr>
        <p:spPr>
          <a:xfrm>
            <a:off x="3675524" y="348206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08764E-1C48-49E0-AF0C-A525183BA5D8}"/>
              </a:ext>
            </a:extLst>
          </p:cNvPr>
          <p:cNvSpPr/>
          <p:nvPr/>
        </p:nvSpPr>
        <p:spPr>
          <a:xfrm>
            <a:off x="4083737" y="348206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88811-8A77-44BB-935B-56A1EB532E6E}"/>
              </a:ext>
            </a:extLst>
          </p:cNvPr>
          <p:cNvSpPr/>
          <p:nvPr/>
        </p:nvSpPr>
        <p:spPr>
          <a:xfrm>
            <a:off x="3675524" y="3719563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68A91B-692B-47AF-8547-9B0C8A28248A}"/>
              </a:ext>
            </a:extLst>
          </p:cNvPr>
          <p:cNvSpPr/>
          <p:nvPr/>
        </p:nvSpPr>
        <p:spPr>
          <a:xfrm>
            <a:off x="4083737" y="371634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4A15CB-B19D-43F0-91B9-C9D49D0FCFF7}"/>
              </a:ext>
            </a:extLst>
          </p:cNvPr>
          <p:cNvSpPr/>
          <p:nvPr/>
        </p:nvSpPr>
        <p:spPr>
          <a:xfrm>
            <a:off x="4709805" y="3425927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3CAAA9-2ECE-42DC-A1BE-3D1A86FFDF14}"/>
              </a:ext>
            </a:extLst>
          </p:cNvPr>
          <p:cNvSpPr/>
          <p:nvPr/>
        </p:nvSpPr>
        <p:spPr>
          <a:xfrm>
            <a:off x="4786621" y="348206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688793-8427-475E-9F07-94ECF5FAEED7}"/>
              </a:ext>
            </a:extLst>
          </p:cNvPr>
          <p:cNvSpPr/>
          <p:nvPr/>
        </p:nvSpPr>
        <p:spPr>
          <a:xfrm>
            <a:off x="5194834" y="348206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495A7C-B301-40B6-A2C0-286D0C85AAD0}"/>
              </a:ext>
            </a:extLst>
          </p:cNvPr>
          <p:cNvSpPr/>
          <p:nvPr/>
        </p:nvSpPr>
        <p:spPr>
          <a:xfrm>
            <a:off x="4786621" y="3719563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460139-2708-4564-945C-B5E0C1202250}"/>
              </a:ext>
            </a:extLst>
          </p:cNvPr>
          <p:cNvSpPr/>
          <p:nvPr/>
        </p:nvSpPr>
        <p:spPr>
          <a:xfrm>
            <a:off x="5194834" y="371634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34B449-CA67-4E46-8F7C-10718BA230C9}"/>
              </a:ext>
            </a:extLst>
          </p:cNvPr>
          <p:cNvSpPr/>
          <p:nvPr/>
        </p:nvSpPr>
        <p:spPr>
          <a:xfrm>
            <a:off x="5848730" y="3425927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558A8D-F060-4537-934E-19E8A4984F74}"/>
              </a:ext>
            </a:extLst>
          </p:cNvPr>
          <p:cNvSpPr/>
          <p:nvPr/>
        </p:nvSpPr>
        <p:spPr>
          <a:xfrm>
            <a:off x="5925546" y="348206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B935C8-770F-4242-957A-41A3A4C80E99}"/>
              </a:ext>
            </a:extLst>
          </p:cNvPr>
          <p:cNvSpPr/>
          <p:nvPr/>
        </p:nvSpPr>
        <p:spPr>
          <a:xfrm>
            <a:off x="6333759" y="348206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1587A6-28EF-490B-BF8D-B5CAFD62A80A}"/>
              </a:ext>
            </a:extLst>
          </p:cNvPr>
          <p:cNvSpPr/>
          <p:nvPr/>
        </p:nvSpPr>
        <p:spPr>
          <a:xfrm>
            <a:off x="5925546" y="3719563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221772C-0E5C-451E-A06E-874A55A48CF1}"/>
              </a:ext>
            </a:extLst>
          </p:cNvPr>
          <p:cNvSpPr/>
          <p:nvPr/>
        </p:nvSpPr>
        <p:spPr>
          <a:xfrm>
            <a:off x="6333759" y="371634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266764-A784-41E7-92E7-6F5826E96F83}"/>
              </a:ext>
            </a:extLst>
          </p:cNvPr>
          <p:cNvSpPr/>
          <p:nvPr/>
        </p:nvSpPr>
        <p:spPr>
          <a:xfrm>
            <a:off x="6953193" y="3436447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FA3A5A-6C98-4BB9-8788-72DE383854DE}"/>
              </a:ext>
            </a:extLst>
          </p:cNvPr>
          <p:cNvSpPr/>
          <p:nvPr/>
        </p:nvSpPr>
        <p:spPr>
          <a:xfrm>
            <a:off x="7030009" y="349258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47290B-FB99-4846-A192-99FDCBFA0FA4}"/>
              </a:ext>
            </a:extLst>
          </p:cNvPr>
          <p:cNvSpPr/>
          <p:nvPr/>
        </p:nvSpPr>
        <p:spPr>
          <a:xfrm>
            <a:off x="7438222" y="349258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6B1537-E0D0-4B7A-ACEF-8C2C4BD624DF}"/>
              </a:ext>
            </a:extLst>
          </p:cNvPr>
          <p:cNvSpPr/>
          <p:nvPr/>
        </p:nvSpPr>
        <p:spPr>
          <a:xfrm>
            <a:off x="7030009" y="3730083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7ABA86-B42F-455F-9E5F-EACD505316A0}"/>
              </a:ext>
            </a:extLst>
          </p:cNvPr>
          <p:cNvSpPr/>
          <p:nvPr/>
        </p:nvSpPr>
        <p:spPr>
          <a:xfrm>
            <a:off x="7438222" y="372686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A96F86-69B2-4085-BEC2-217F92D77EFE}"/>
              </a:ext>
            </a:extLst>
          </p:cNvPr>
          <p:cNvSpPr/>
          <p:nvPr/>
        </p:nvSpPr>
        <p:spPr>
          <a:xfrm>
            <a:off x="8072784" y="3434286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E46E8D1-001B-4471-A751-7F39667A98D5}"/>
              </a:ext>
            </a:extLst>
          </p:cNvPr>
          <p:cNvSpPr/>
          <p:nvPr/>
        </p:nvSpPr>
        <p:spPr>
          <a:xfrm>
            <a:off x="8141105" y="3478205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6E9422-7AD0-415C-AA2B-7D25C74B040C}"/>
              </a:ext>
            </a:extLst>
          </p:cNvPr>
          <p:cNvSpPr/>
          <p:nvPr/>
        </p:nvSpPr>
        <p:spPr>
          <a:xfrm>
            <a:off x="8549318" y="3478205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78DD8A-1512-48C4-ABD4-F24130477ECD}"/>
              </a:ext>
            </a:extLst>
          </p:cNvPr>
          <p:cNvSpPr/>
          <p:nvPr/>
        </p:nvSpPr>
        <p:spPr>
          <a:xfrm>
            <a:off x="8141105" y="3715702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F288A4-8E98-4198-8FEE-1E1F80F86B34}"/>
              </a:ext>
            </a:extLst>
          </p:cNvPr>
          <p:cNvSpPr/>
          <p:nvPr/>
        </p:nvSpPr>
        <p:spPr>
          <a:xfrm>
            <a:off x="8549318" y="3712485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020D12-2029-452C-BCC1-668F749D4C6A}"/>
              </a:ext>
            </a:extLst>
          </p:cNvPr>
          <p:cNvSpPr/>
          <p:nvPr/>
        </p:nvSpPr>
        <p:spPr>
          <a:xfrm>
            <a:off x="4753456" y="1777521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38D04-72EC-4B3A-AF6F-A3BAE53D7EF9}"/>
              </a:ext>
            </a:extLst>
          </p:cNvPr>
          <p:cNvSpPr/>
          <p:nvPr/>
        </p:nvSpPr>
        <p:spPr>
          <a:xfrm>
            <a:off x="4830272" y="1833660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992E46-C8F7-4691-97B2-62503688A96F}"/>
              </a:ext>
            </a:extLst>
          </p:cNvPr>
          <p:cNvSpPr/>
          <p:nvPr/>
        </p:nvSpPr>
        <p:spPr>
          <a:xfrm>
            <a:off x="5238485" y="1833660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87BE26-42F4-4BE5-A21D-D2E92ECB13F8}"/>
              </a:ext>
            </a:extLst>
          </p:cNvPr>
          <p:cNvSpPr/>
          <p:nvPr/>
        </p:nvSpPr>
        <p:spPr>
          <a:xfrm>
            <a:off x="4830272" y="2071157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837D7E-5372-43BE-8332-B863F89333C2}"/>
              </a:ext>
            </a:extLst>
          </p:cNvPr>
          <p:cNvSpPr/>
          <p:nvPr/>
        </p:nvSpPr>
        <p:spPr>
          <a:xfrm>
            <a:off x="5238485" y="2067940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ADCD79-0AEB-4147-86C5-D74A0F422C52}"/>
              </a:ext>
            </a:extLst>
          </p:cNvPr>
          <p:cNvSpPr/>
          <p:nvPr/>
        </p:nvSpPr>
        <p:spPr>
          <a:xfrm>
            <a:off x="5896456" y="1768054"/>
            <a:ext cx="892629" cy="4898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9DF0A9-EA96-4C2F-88D9-D9760CF27F8E}"/>
              </a:ext>
            </a:extLst>
          </p:cNvPr>
          <p:cNvSpPr/>
          <p:nvPr/>
        </p:nvSpPr>
        <p:spPr>
          <a:xfrm>
            <a:off x="5973272" y="182419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1A498C-F008-47C3-9D70-A3F3A77DABAB}"/>
              </a:ext>
            </a:extLst>
          </p:cNvPr>
          <p:cNvSpPr/>
          <p:nvPr/>
        </p:nvSpPr>
        <p:spPr>
          <a:xfrm>
            <a:off x="6381485" y="182419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6A3FCE8-45E8-4372-A868-AC393CBFAA6E}"/>
              </a:ext>
            </a:extLst>
          </p:cNvPr>
          <p:cNvSpPr/>
          <p:nvPr/>
        </p:nvSpPr>
        <p:spPr>
          <a:xfrm>
            <a:off x="5973272" y="206169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EF046D-697E-4CED-8385-E4B225229191}"/>
              </a:ext>
            </a:extLst>
          </p:cNvPr>
          <p:cNvSpPr/>
          <p:nvPr/>
        </p:nvSpPr>
        <p:spPr>
          <a:xfrm>
            <a:off x="6381485" y="205847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1CDB05-E298-4685-A455-D2A78E8E14B9}"/>
              </a:ext>
            </a:extLst>
          </p:cNvPr>
          <p:cNvSpPr txBox="1"/>
          <p:nvPr/>
        </p:nvSpPr>
        <p:spPr>
          <a:xfrm>
            <a:off x="3201994" y="3901277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need pages? steal from unmovable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773419D-D141-4D31-8362-B410B647774E}"/>
              </a:ext>
            </a:extLst>
          </p:cNvPr>
          <p:cNvSpPr/>
          <p:nvPr/>
        </p:nvSpPr>
        <p:spPr>
          <a:xfrm>
            <a:off x="1800262" y="449580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298D88-2166-4883-8CEA-50B758B1E1BB}"/>
              </a:ext>
            </a:extLst>
          </p:cNvPr>
          <p:cNvSpPr/>
          <p:nvPr/>
        </p:nvSpPr>
        <p:spPr>
          <a:xfrm>
            <a:off x="3943367" y="4495800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9E43D0C-F393-4934-9EF7-5F1DAA1799F0}"/>
              </a:ext>
            </a:extLst>
          </p:cNvPr>
          <p:cNvSpPr/>
          <p:nvPr/>
        </p:nvSpPr>
        <p:spPr>
          <a:xfrm>
            <a:off x="5695967" y="4495800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D71F67C-95BF-436D-80F8-21B04796DE74}"/>
              </a:ext>
            </a:extLst>
          </p:cNvPr>
          <p:cNvSpPr txBox="1"/>
          <p:nvPr/>
        </p:nvSpPr>
        <p:spPr>
          <a:xfrm>
            <a:off x="6104526" y="4332389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B74B95-503E-41D3-86D9-1A24DF865004}"/>
              </a:ext>
            </a:extLst>
          </p:cNvPr>
          <p:cNvSpPr txBox="1"/>
          <p:nvPr/>
        </p:nvSpPr>
        <p:spPr>
          <a:xfrm>
            <a:off x="4348159" y="4332390"/>
            <a:ext cx="1290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movable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760835C-6908-4649-A537-B6A138CCD4AA}"/>
              </a:ext>
            </a:extLst>
          </p:cNvPr>
          <p:cNvSpPr txBox="1"/>
          <p:nvPr/>
        </p:nvSpPr>
        <p:spPr>
          <a:xfrm>
            <a:off x="2237894" y="4337895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unmovable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368337-EE6D-47F3-B9CC-C407CCF62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20</a:t>
            </a:fld>
            <a:endParaRPr lang="en-US"/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CEF8809E-C890-4D5F-88CF-A74D55E04E1F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9067800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Problem (1/3): Fragmentation-via-pollution</a:t>
            </a:r>
            <a:endParaRPr lang="en-US" b="1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5534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1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1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2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2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2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3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3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3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3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4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4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4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4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4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5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5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13 0.00046 0.00638 0.00185 0.00964 0.00185 C 0.04036 0.00185 0.07109 0 0.10182 0 L 0.10182 0 " pathEditMode="relative" ptsTypes="AAAAA">
                                      <p:cBhvr>
                                        <p:cTn id="5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65 0.00556 0.00144 0.01134 0.00209 0.0169 C 0.00248 0.02153 0.00261 0.02593 0.00313 0.03033 C 0.00339 0.03241 0.00391 0.03403 0.00417 0.03611 C 0.00469 0.03982 0.00495 0.04375 0.00534 0.04746 C 0.0056 0.05185 0.00599 0.05625 0.00638 0.06088 C 0.00782 0.08125 0.00625 0.07199 0.00847 0.08357 C 0.01081 0.1125 0.01003 0.09815 0.00847 0.14838 C 0.00834 0.15347 0.00782 0.15857 0.00743 0.16366 C 0.00677 0.17246 0.00638 0.17801 0.00534 0.18634 C 0.00456 0.19144 0.00365 0.19653 0.00313 0.20162 C 0.00065 0.22894 0.00365 0.19491 0.00104 0.22824 C 0.00065 0.23218 0 0.23982 0 0.23982 L 0 0.23982 " pathEditMode="relative" ptsTypes="AAAAAAAAAAAAAAA">
                                      <p:cBhvr>
                                        <p:cTn id="5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65 0.00556 0.00144 0.01134 0.00209 0.0169 C 0.00248 0.02153 0.00261 0.02593 0.00313 0.03033 C 0.00339 0.03241 0.00391 0.03403 0.00417 0.03611 C 0.00469 0.03982 0.00495 0.04375 0.00534 0.04746 C 0.0056 0.05185 0.00599 0.05625 0.00638 0.06088 C 0.00782 0.08125 0.00625 0.07199 0.00847 0.08357 C 0.01081 0.1125 0.01003 0.09815 0.00847 0.14838 C 0.00834 0.15347 0.00782 0.15857 0.00743 0.16366 C 0.00677 0.17246 0.00638 0.17801 0.00534 0.18634 C 0.00456 0.19144 0.00365 0.19653 0.00313 0.20162 C 0.00065 0.22894 0.00365 0.19491 0.00104 0.22824 C 0.00065 0.23218 0 0.23982 0 0.23982 L 0 0.23982 " pathEditMode="relative" ptsTypes="AAAAAAAAAAAAAAA">
                                      <p:cBhvr>
                                        <p:cTn id="5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65 0.00556 0.00144 0.01134 0.00209 0.0169 C 0.00248 0.02153 0.00261 0.02593 0.00313 0.03033 C 0.00339 0.03241 0.00391 0.03403 0.00417 0.03611 C 0.00469 0.03982 0.00495 0.04375 0.00534 0.04746 C 0.0056 0.05185 0.00599 0.05625 0.00638 0.06088 C 0.00782 0.08125 0.00625 0.07199 0.00847 0.08357 C 0.01081 0.1125 0.01003 0.09815 0.00847 0.14838 C 0.00834 0.15347 0.00782 0.15857 0.00743 0.16366 C 0.00677 0.17246 0.00638 0.17801 0.00534 0.18634 C 0.00456 0.19144 0.00365 0.19653 0.00313 0.20162 C 0.00065 0.22894 0.00365 0.19491 0.00104 0.22824 C 0.00065 0.23218 0 0.23982 0 0.23982 L 0 0.23982 " pathEditMode="relative" ptsTypes="AAAAAAAAAAAAAAA">
                                      <p:cBhvr>
                                        <p:cTn id="6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65 0.00556 0.00144 0.01134 0.00209 0.0169 C 0.00248 0.02153 0.00261 0.02593 0.00313 0.03033 C 0.00339 0.03241 0.00391 0.03403 0.00417 0.03611 C 0.00469 0.03982 0.00495 0.04375 0.00534 0.04746 C 0.0056 0.05185 0.00599 0.05625 0.00638 0.06088 C 0.00782 0.08125 0.00625 0.07199 0.00847 0.08357 C 0.01081 0.1125 0.01003 0.09815 0.00847 0.14838 C 0.00834 0.15347 0.00782 0.15857 0.00743 0.16366 C 0.00677 0.17246 0.00638 0.17801 0.00534 0.18634 C 0.00456 0.19144 0.00365 0.19653 0.00313 0.20162 C 0.00065 0.22894 0.00365 0.19491 0.00104 0.22824 C 0.00065 0.23218 0 0.23982 0 0.23982 L 0 0.23982 " pathEditMode="relative" ptsTypes="AAAAAAAAAAAAAAA">
                                      <p:cBhvr>
                                        <p:cTn id="6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65 0.00556 0.00144 0.01134 0.00209 0.0169 C 0.00248 0.02153 0.00261 0.02593 0.00313 0.03033 C 0.00339 0.03241 0.00391 0.03403 0.00417 0.03611 C 0.00469 0.03982 0.00495 0.04375 0.00534 0.04746 C 0.0056 0.05185 0.00599 0.05625 0.00638 0.06088 C 0.00782 0.08125 0.00625 0.07199 0.00847 0.08357 C 0.01081 0.1125 0.01003 0.09815 0.00847 0.14838 C 0.00834 0.15347 0.00782 0.15857 0.00743 0.16366 C 0.00677 0.17246 0.00638 0.17801 0.00534 0.18634 C 0.00456 0.19144 0.00365 0.19653 0.00313 0.20162 C 0.00065 0.22894 0.00365 0.19491 0.00104 0.22824 C 0.00065 0.23218 0 0.23982 0 0.23982 L 0 0.23982 " pathEditMode="relative" ptsTypes="AAAAAAAAAAAAAAA">
                                      <p:cBhvr>
                                        <p:cTn id="6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0065 0.00208 L -0.10065 0.00208 " pathEditMode="relative" ptsTypes="AAAA">
                                      <p:cBhvr>
                                        <p:cTn id="6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0065 0.00208 L -0.10065 0.00208 " pathEditMode="relative" ptsTypes="AAAA">
                                      <p:cBhvr>
                                        <p:cTn id="6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0065 0.00208 L -0.10065 0.00208 " pathEditMode="relative" ptsTypes="AAAA">
                                      <p:cBhvr>
                                        <p:cTn id="7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0065 0.00208 L -0.10065 0.00208 " pathEditMode="relative" ptsTypes="AAAA">
                                      <p:cBhvr>
                                        <p:cTn id="7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0065 0.00208 L -0.10065 0.00208 " pathEditMode="relative" ptsTypes="AAAA">
                                      <p:cBhvr>
                                        <p:cTn id="7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0065 0.00208 L -0.10065 0.00208 " pathEditMode="relative" ptsTypes="AAAA">
                                      <p:cBhvr>
                                        <p:cTn id="7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0065 0.00208 L -0.10065 0.00208 " pathEditMode="relative" ptsTypes="AAAA">
                                      <p:cBhvr>
                                        <p:cTn id="7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0065 0.00208 L -0.10065 0.00208 " pathEditMode="relative" ptsTypes="AAAA">
                                      <p:cBhvr>
                                        <p:cTn id="8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0065 0.00208 L -0.10065 0.00208 " pathEditMode="relative" ptsTypes="AAAA">
                                      <p:cBhvr>
                                        <p:cTn id="8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-0.10065 0.00208 L -0.10065 0.00208 " pathEditMode="relative" ptsTypes="AAAA">
                                      <p:cBhvr>
                                        <p:cTn id="8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5" grpId="0" animBg="1"/>
      <p:bldP spid="49" grpId="0" animBg="1"/>
      <p:bldP spid="50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D92505-4A75-4214-BED8-06B69D8814FB}"/>
              </a:ext>
            </a:extLst>
          </p:cNvPr>
          <p:cNvSpPr/>
          <p:nvPr/>
        </p:nvSpPr>
        <p:spPr>
          <a:xfrm>
            <a:off x="1500384" y="1681235"/>
            <a:ext cx="1455314" cy="72121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Unmovable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7C687FC-33A9-4A2B-A441-5489BBAFF09F}"/>
              </a:ext>
            </a:extLst>
          </p:cNvPr>
          <p:cNvSpPr/>
          <p:nvPr/>
        </p:nvSpPr>
        <p:spPr>
          <a:xfrm>
            <a:off x="1500384" y="3309722"/>
            <a:ext cx="1455314" cy="721217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Movable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058B3-4542-4CCC-8FAD-1C839929F66E}"/>
              </a:ext>
            </a:extLst>
          </p:cNvPr>
          <p:cNvSpPr/>
          <p:nvPr/>
        </p:nvSpPr>
        <p:spPr>
          <a:xfrm>
            <a:off x="3579598" y="3425139"/>
            <a:ext cx="892629" cy="4898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72C00-C8B0-48D9-8AD3-CC6E49DE1F6C}"/>
              </a:ext>
            </a:extLst>
          </p:cNvPr>
          <p:cNvSpPr/>
          <p:nvPr/>
        </p:nvSpPr>
        <p:spPr>
          <a:xfrm>
            <a:off x="3656414" y="3481278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B6D0A5-07FA-42DF-BEB5-1656897DF2A7}"/>
              </a:ext>
            </a:extLst>
          </p:cNvPr>
          <p:cNvSpPr/>
          <p:nvPr/>
        </p:nvSpPr>
        <p:spPr>
          <a:xfrm>
            <a:off x="4064627" y="3481278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9A09FB-A36C-4BE2-B03D-F1D4ABBF4950}"/>
              </a:ext>
            </a:extLst>
          </p:cNvPr>
          <p:cNvSpPr/>
          <p:nvPr/>
        </p:nvSpPr>
        <p:spPr>
          <a:xfrm>
            <a:off x="3656414" y="3718775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D568F5-9784-4DA2-9160-472079386B3B}"/>
              </a:ext>
            </a:extLst>
          </p:cNvPr>
          <p:cNvSpPr/>
          <p:nvPr/>
        </p:nvSpPr>
        <p:spPr>
          <a:xfrm>
            <a:off x="4064627" y="3715558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66D22F-2079-4088-B7DC-7738A3049FF8}"/>
              </a:ext>
            </a:extLst>
          </p:cNvPr>
          <p:cNvSpPr/>
          <p:nvPr/>
        </p:nvSpPr>
        <p:spPr>
          <a:xfrm>
            <a:off x="4753456" y="342900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5B3B9E-BC83-4AC0-9146-D0E6AB171ABE}"/>
              </a:ext>
            </a:extLst>
          </p:cNvPr>
          <p:cNvSpPr/>
          <p:nvPr/>
        </p:nvSpPr>
        <p:spPr>
          <a:xfrm>
            <a:off x="4830272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08764E-1C48-49E0-AF0C-A525183BA5D8}"/>
              </a:ext>
            </a:extLst>
          </p:cNvPr>
          <p:cNvSpPr/>
          <p:nvPr/>
        </p:nvSpPr>
        <p:spPr>
          <a:xfrm>
            <a:off x="5238485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88811-8A77-44BB-935B-56A1EB532E6E}"/>
              </a:ext>
            </a:extLst>
          </p:cNvPr>
          <p:cNvSpPr/>
          <p:nvPr/>
        </p:nvSpPr>
        <p:spPr>
          <a:xfrm>
            <a:off x="4830272" y="372263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68A91B-692B-47AF-8547-9B0C8A28248A}"/>
              </a:ext>
            </a:extLst>
          </p:cNvPr>
          <p:cNvSpPr/>
          <p:nvPr/>
        </p:nvSpPr>
        <p:spPr>
          <a:xfrm>
            <a:off x="5238485" y="371941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4A15CB-B19D-43F0-91B9-C9D49D0FCFF7}"/>
              </a:ext>
            </a:extLst>
          </p:cNvPr>
          <p:cNvSpPr/>
          <p:nvPr/>
        </p:nvSpPr>
        <p:spPr>
          <a:xfrm>
            <a:off x="5864553" y="342900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3CAAA9-2ECE-42DC-A1BE-3D1A86FFDF14}"/>
              </a:ext>
            </a:extLst>
          </p:cNvPr>
          <p:cNvSpPr/>
          <p:nvPr/>
        </p:nvSpPr>
        <p:spPr>
          <a:xfrm>
            <a:off x="5941369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688793-8427-475E-9F07-94ECF5FAEED7}"/>
              </a:ext>
            </a:extLst>
          </p:cNvPr>
          <p:cNvSpPr/>
          <p:nvPr/>
        </p:nvSpPr>
        <p:spPr>
          <a:xfrm>
            <a:off x="6349582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495A7C-B301-40B6-A2C0-286D0C85AAD0}"/>
              </a:ext>
            </a:extLst>
          </p:cNvPr>
          <p:cNvSpPr/>
          <p:nvPr/>
        </p:nvSpPr>
        <p:spPr>
          <a:xfrm>
            <a:off x="5941369" y="372263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460139-2708-4564-945C-B5E0C1202250}"/>
              </a:ext>
            </a:extLst>
          </p:cNvPr>
          <p:cNvSpPr/>
          <p:nvPr/>
        </p:nvSpPr>
        <p:spPr>
          <a:xfrm>
            <a:off x="6349582" y="371941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34B449-CA67-4E46-8F7C-10718BA230C9}"/>
              </a:ext>
            </a:extLst>
          </p:cNvPr>
          <p:cNvSpPr/>
          <p:nvPr/>
        </p:nvSpPr>
        <p:spPr>
          <a:xfrm>
            <a:off x="7003478" y="342900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558A8D-F060-4537-934E-19E8A4984F74}"/>
              </a:ext>
            </a:extLst>
          </p:cNvPr>
          <p:cNvSpPr/>
          <p:nvPr/>
        </p:nvSpPr>
        <p:spPr>
          <a:xfrm>
            <a:off x="7080294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B935C8-770F-4242-957A-41A3A4C80E99}"/>
              </a:ext>
            </a:extLst>
          </p:cNvPr>
          <p:cNvSpPr/>
          <p:nvPr/>
        </p:nvSpPr>
        <p:spPr>
          <a:xfrm>
            <a:off x="7488507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1587A6-28EF-490B-BF8D-B5CAFD62A80A}"/>
              </a:ext>
            </a:extLst>
          </p:cNvPr>
          <p:cNvSpPr/>
          <p:nvPr/>
        </p:nvSpPr>
        <p:spPr>
          <a:xfrm>
            <a:off x="7080294" y="372263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221772C-0E5C-451E-A06E-874A55A48CF1}"/>
              </a:ext>
            </a:extLst>
          </p:cNvPr>
          <p:cNvSpPr/>
          <p:nvPr/>
        </p:nvSpPr>
        <p:spPr>
          <a:xfrm>
            <a:off x="7488507" y="371941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266764-A784-41E7-92E7-6F5826E96F83}"/>
              </a:ext>
            </a:extLst>
          </p:cNvPr>
          <p:cNvSpPr/>
          <p:nvPr/>
        </p:nvSpPr>
        <p:spPr>
          <a:xfrm>
            <a:off x="8107941" y="343952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FA3A5A-6C98-4BB9-8788-72DE383854DE}"/>
              </a:ext>
            </a:extLst>
          </p:cNvPr>
          <p:cNvSpPr/>
          <p:nvPr/>
        </p:nvSpPr>
        <p:spPr>
          <a:xfrm>
            <a:off x="8184757" y="349565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47290B-FB99-4846-A192-99FDCBFA0FA4}"/>
              </a:ext>
            </a:extLst>
          </p:cNvPr>
          <p:cNvSpPr/>
          <p:nvPr/>
        </p:nvSpPr>
        <p:spPr>
          <a:xfrm>
            <a:off x="8592970" y="349565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6B1537-E0D0-4B7A-ACEF-8C2C4BD624DF}"/>
              </a:ext>
            </a:extLst>
          </p:cNvPr>
          <p:cNvSpPr/>
          <p:nvPr/>
        </p:nvSpPr>
        <p:spPr>
          <a:xfrm>
            <a:off x="8184757" y="373315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7ABA86-B42F-455F-9E5F-EACD505316A0}"/>
              </a:ext>
            </a:extLst>
          </p:cNvPr>
          <p:cNvSpPr/>
          <p:nvPr/>
        </p:nvSpPr>
        <p:spPr>
          <a:xfrm>
            <a:off x="8592970" y="37299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A96F86-69B2-4085-BEC2-217F92D77EFE}"/>
              </a:ext>
            </a:extLst>
          </p:cNvPr>
          <p:cNvSpPr/>
          <p:nvPr/>
        </p:nvSpPr>
        <p:spPr>
          <a:xfrm>
            <a:off x="9227532" y="3437359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E46E8D1-001B-4471-A751-7F39667A98D5}"/>
              </a:ext>
            </a:extLst>
          </p:cNvPr>
          <p:cNvSpPr/>
          <p:nvPr/>
        </p:nvSpPr>
        <p:spPr>
          <a:xfrm>
            <a:off x="9295853" y="3481278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6E9422-7AD0-415C-AA2B-7D25C74B040C}"/>
              </a:ext>
            </a:extLst>
          </p:cNvPr>
          <p:cNvSpPr/>
          <p:nvPr/>
        </p:nvSpPr>
        <p:spPr>
          <a:xfrm>
            <a:off x="9704066" y="3481278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78DD8A-1512-48C4-ABD4-F24130477ECD}"/>
              </a:ext>
            </a:extLst>
          </p:cNvPr>
          <p:cNvSpPr/>
          <p:nvPr/>
        </p:nvSpPr>
        <p:spPr>
          <a:xfrm>
            <a:off x="9295853" y="3718775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F288A4-8E98-4198-8FEE-1E1F80F86B34}"/>
              </a:ext>
            </a:extLst>
          </p:cNvPr>
          <p:cNvSpPr/>
          <p:nvPr/>
        </p:nvSpPr>
        <p:spPr>
          <a:xfrm>
            <a:off x="9704066" y="3715558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020D12-2029-452C-BCC1-668F749D4C6A}"/>
              </a:ext>
            </a:extLst>
          </p:cNvPr>
          <p:cNvSpPr/>
          <p:nvPr/>
        </p:nvSpPr>
        <p:spPr>
          <a:xfrm>
            <a:off x="3579598" y="1766018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38D04-72EC-4B3A-AF6F-A3BAE53D7EF9}"/>
              </a:ext>
            </a:extLst>
          </p:cNvPr>
          <p:cNvSpPr/>
          <p:nvPr/>
        </p:nvSpPr>
        <p:spPr>
          <a:xfrm>
            <a:off x="3656414" y="1822157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992E46-C8F7-4691-97B2-62503688A96F}"/>
              </a:ext>
            </a:extLst>
          </p:cNvPr>
          <p:cNvSpPr/>
          <p:nvPr/>
        </p:nvSpPr>
        <p:spPr>
          <a:xfrm>
            <a:off x="4064627" y="1822157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87BE26-42F4-4BE5-A21D-D2E92ECB13F8}"/>
              </a:ext>
            </a:extLst>
          </p:cNvPr>
          <p:cNvSpPr/>
          <p:nvPr/>
        </p:nvSpPr>
        <p:spPr>
          <a:xfrm>
            <a:off x="3656414" y="2059654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837D7E-5372-43BE-8332-B863F89333C2}"/>
              </a:ext>
            </a:extLst>
          </p:cNvPr>
          <p:cNvSpPr/>
          <p:nvPr/>
        </p:nvSpPr>
        <p:spPr>
          <a:xfrm>
            <a:off x="4064627" y="2056437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ADCD79-0AEB-4147-86C5-D74A0F422C52}"/>
              </a:ext>
            </a:extLst>
          </p:cNvPr>
          <p:cNvSpPr/>
          <p:nvPr/>
        </p:nvSpPr>
        <p:spPr>
          <a:xfrm>
            <a:off x="4722598" y="1756551"/>
            <a:ext cx="892629" cy="4898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9DF0A9-EA96-4C2F-88D9-D9760CF27F8E}"/>
              </a:ext>
            </a:extLst>
          </p:cNvPr>
          <p:cNvSpPr/>
          <p:nvPr/>
        </p:nvSpPr>
        <p:spPr>
          <a:xfrm>
            <a:off x="4799414" y="181269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1A498C-F008-47C3-9D70-A3F3A77DABAB}"/>
              </a:ext>
            </a:extLst>
          </p:cNvPr>
          <p:cNvSpPr/>
          <p:nvPr/>
        </p:nvSpPr>
        <p:spPr>
          <a:xfrm>
            <a:off x="5207627" y="181269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6A3FCE8-45E8-4372-A868-AC393CBFAA6E}"/>
              </a:ext>
            </a:extLst>
          </p:cNvPr>
          <p:cNvSpPr/>
          <p:nvPr/>
        </p:nvSpPr>
        <p:spPr>
          <a:xfrm>
            <a:off x="4799414" y="2050187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EF046D-697E-4CED-8385-E4B225229191}"/>
              </a:ext>
            </a:extLst>
          </p:cNvPr>
          <p:cNvSpPr/>
          <p:nvPr/>
        </p:nvSpPr>
        <p:spPr>
          <a:xfrm>
            <a:off x="5207627" y="204697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543C0D-9362-4542-9822-038CC4B9A443}"/>
              </a:ext>
            </a:extLst>
          </p:cNvPr>
          <p:cNvSpPr/>
          <p:nvPr/>
        </p:nvSpPr>
        <p:spPr>
          <a:xfrm>
            <a:off x="1800262" y="449580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70B938D-C6E6-4E2A-81DC-5ACA6097A8BC}"/>
              </a:ext>
            </a:extLst>
          </p:cNvPr>
          <p:cNvSpPr/>
          <p:nvPr/>
        </p:nvSpPr>
        <p:spPr>
          <a:xfrm>
            <a:off x="3943367" y="4495800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63D19F-C1AC-4BB0-9206-0158F21909F6}"/>
              </a:ext>
            </a:extLst>
          </p:cNvPr>
          <p:cNvSpPr/>
          <p:nvPr/>
        </p:nvSpPr>
        <p:spPr>
          <a:xfrm>
            <a:off x="5695967" y="4495800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8759FC1-BCA2-4BA3-AAAA-F844B21F2909}"/>
              </a:ext>
            </a:extLst>
          </p:cNvPr>
          <p:cNvSpPr txBox="1"/>
          <p:nvPr/>
        </p:nvSpPr>
        <p:spPr>
          <a:xfrm>
            <a:off x="6104526" y="4332389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D8F5BE0-54C9-4FA3-8525-9512485BA1FD}"/>
              </a:ext>
            </a:extLst>
          </p:cNvPr>
          <p:cNvSpPr txBox="1"/>
          <p:nvPr/>
        </p:nvSpPr>
        <p:spPr>
          <a:xfrm>
            <a:off x="4348159" y="4332390"/>
            <a:ext cx="1290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movable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1913F93-EC1C-47E4-8852-E956CE2F62DD}"/>
              </a:ext>
            </a:extLst>
          </p:cNvPr>
          <p:cNvSpPr txBox="1"/>
          <p:nvPr/>
        </p:nvSpPr>
        <p:spPr>
          <a:xfrm>
            <a:off x="2237894" y="4337895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unmovable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F760F4-80D7-479D-ABD7-7032CD62A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21</a:t>
            </a:fld>
            <a:endParaRPr lang="en-US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E0A3F208-6D0D-41F8-950E-FB400E1CEF82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9067800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Problem (1/3): Fragmentation-via-pollution</a:t>
            </a:r>
            <a:endParaRPr lang="en-US" b="1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63805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D92505-4A75-4214-BED8-06B69D8814FB}"/>
              </a:ext>
            </a:extLst>
          </p:cNvPr>
          <p:cNvSpPr/>
          <p:nvPr/>
        </p:nvSpPr>
        <p:spPr>
          <a:xfrm>
            <a:off x="1500384" y="1681235"/>
            <a:ext cx="1455314" cy="72121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Unmovable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7C687FC-33A9-4A2B-A441-5489BBAFF09F}"/>
              </a:ext>
            </a:extLst>
          </p:cNvPr>
          <p:cNvSpPr/>
          <p:nvPr/>
        </p:nvSpPr>
        <p:spPr>
          <a:xfrm>
            <a:off x="1500384" y="3309722"/>
            <a:ext cx="1455314" cy="721217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Movable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058B3-4542-4CCC-8FAD-1C839929F66E}"/>
              </a:ext>
            </a:extLst>
          </p:cNvPr>
          <p:cNvSpPr/>
          <p:nvPr/>
        </p:nvSpPr>
        <p:spPr>
          <a:xfrm>
            <a:off x="3579598" y="3425139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72C00-C8B0-48D9-8AD3-CC6E49DE1F6C}"/>
              </a:ext>
            </a:extLst>
          </p:cNvPr>
          <p:cNvSpPr/>
          <p:nvPr/>
        </p:nvSpPr>
        <p:spPr>
          <a:xfrm>
            <a:off x="3656414" y="3481278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B6D0A5-07FA-42DF-BEB5-1656897DF2A7}"/>
              </a:ext>
            </a:extLst>
          </p:cNvPr>
          <p:cNvSpPr/>
          <p:nvPr/>
        </p:nvSpPr>
        <p:spPr>
          <a:xfrm>
            <a:off x="4064627" y="3481278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9A09FB-A36C-4BE2-B03D-F1D4ABBF4950}"/>
              </a:ext>
            </a:extLst>
          </p:cNvPr>
          <p:cNvSpPr/>
          <p:nvPr/>
        </p:nvSpPr>
        <p:spPr>
          <a:xfrm>
            <a:off x="3656414" y="3718775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D568F5-9784-4DA2-9160-472079386B3B}"/>
              </a:ext>
            </a:extLst>
          </p:cNvPr>
          <p:cNvSpPr/>
          <p:nvPr/>
        </p:nvSpPr>
        <p:spPr>
          <a:xfrm>
            <a:off x="4064627" y="3715558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66D22F-2079-4088-B7DC-7738A3049FF8}"/>
              </a:ext>
            </a:extLst>
          </p:cNvPr>
          <p:cNvSpPr/>
          <p:nvPr/>
        </p:nvSpPr>
        <p:spPr>
          <a:xfrm>
            <a:off x="4753456" y="342900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5B3B9E-BC83-4AC0-9146-D0E6AB171ABE}"/>
              </a:ext>
            </a:extLst>
          </p:cNvPr>
          <p:cNvSpPr/>
          <p:nvPr/>
        </p:nvSpPr>
        <p:spPr>
          <a:xfrm>
            <a:off x="4830272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08764E-1C48-49E0-AF0C-A525183BA5D8}"/>
              </a:ext>
            </a:extLst>
          </p:cNvPr>
          <p:cNvSpPr/>
          <p:nvPr/>
        </p:nvSpPr>
        <p:spPr>
          <a:xfrm>
            <a:off x="5238485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88811-8A77-44BB-935B-56A1EB532E6E}"/>
              </a:ext>
            </a:extLst>
          </p:cNvPr>
          <p:cNvSpPr/>
          <p:nvPr/>
        </p:nvSpPr>
        <p:spPr>
          <a:xfrm>
            <a:off x="4830272" y="372263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68A91B-692B-47AF-8547-9B0C8A28248A}"/>
              </a:ext>
            </a:extLst>
          </p:cNvPr>
          <p:cNvSpPr/>
          <p:nvPr/>
        </p:nvSpPr>
        <p:spPr>
          <a:xfrm>
            <a:off x="5238485" y="371941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4A15CB-B19D-43F0-91B9-C9D49D0FCFF7}"/>
              </a:ext>
            </a:extLst>
          </p:cNvPr>
          <p:cNvSpPr/>
          <p:nvPr/>
        </p:nvSpPr>
        <p:spPr>
          <a:xfrm>
            <a:off x="5864553" y="342900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3CAAA9-2ECE-42DC-A1BE-3D1A86FFDF14}"/>
              </a:ext>
            </a:extLst>
          </p:cNvPr>
          <p:cNvSpPr/>
          <p:nvPr/>
        </p:nvSpPr>
        <p:spPr>
          <a:xfrm>
            <a:off x="5941369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688793-8427-475E-9F07-94ECF5FAEED7}"/>
              </a:ext>
            </a:extLst>
          </p:cNvPr>
          <p:cNvSpPr/>
          <p:nvPr/>
        </p:nvSpPr>
        <p:spPr>
          <a:xfrm>
            <a:off x="6349582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495A7C-B301-40B6-A2C0-286D0C85AAD0}"/>
              </a:ext>
            </a:extLst>
          </p:cNvPr>
          <p:cNvSpPr/>
          <p:nvPr/>
        </p:nvSpPr>
        <p:spPr>
          <a:xfrm>
            <a:off x="5941369" y="372263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460139-2708-4564-945C-B5E0C1202250}"/>
              </a:ext>
            </a:extLst>
          </p:cNvPr>
          <p:cNvSpPr/>
          <p:nvPr/>
        </p:nvSpPr>
        <p:spPr>
          <a:xfrm>
            <a:off x="6349582" y="371941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34B449-CA67-4E46-8F7C-10718BA230C9}"/>
              </a:ext>
            </a:extLst>
          </p:cNvPr>
          <p:cNvSpPr/>
          <p:nvPr/>
        </p:nvSpPr>
        <p:spPr>
          <a:xfrm>
            <a:off x="7003478" y="342900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558A8D-F060-4537-934E-19E8A4984F74}"/>
              </a:ext>
            </a:extLst>
          </p:cNvPr>
          <p:cNvSpPr/>
          <p:nvPr/>
        </p:nvSpPr>
        <p:spPr>
          <a:xfrm>
            <a:off x="7080294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B935C8-770F-4242-957A-41A3A4C80E99}"/>
              </a:ext>
            </a:extLst>
          </p:cNvPr>
          <p:cNvSpPr/>
          <p:nvPr/>
        </p:nvSpPr>
        <p:spPr>
          <a:xfrm>
            <a:off x="7488507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1587A6-28EF-490B-BF8D-B5CAFD62A80A}"/>
              </a:ext>
            </a:extLst>
          </p:cNvPr>
          <p:cNvSpPr/>
          <p:nvPr/>
        </p:nvSpPr>
        <p:spPr>
          <a:xfrm>
            <a:off x="7080294" y="372263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221772C-0E5C-451E-A06E-874A55A48CF1}"/>
              </a:ext>
            </a:extLst>
          </p:cNvPr>
          <p:cNvSpPr/>
          <p:nvPr/>
        </p:nvSpPr>
        <p:spPr>
          <a:xfrm>
            <a:off x="7488507" y="371941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266764-A784-41E7-92E7-6F5826E96F83}"/>
              </a:ext>
            </a:extLst>
          </p:cNvPr>
          <p:cNvSpPr/>
          <p:nvPr/>
        </p:nvSpPr>
        <p:spPr>
          <a:xfrm>
            <a:off x="8107941" y="343952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FA3A5A-6C98-4BB9-8788-72DE383854DE}"/>
              </a:ext>
            </a:extLst>
          </p:cNvPr>
          <p:cNvSpPr/>
          <p:nvPr/>
        </p:nvSpPr>
        <p:spPr>
          <a:xfrm>
            <a:off x="8184757" y="349565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47290B-FB99-4846-A192-99FDCBFA0FA4}"/>
              </a:ext>
            </a:extLst>
          </p:cNvPr>
          <p:cNvSpPr/>
          <p:nvPr/>
        </p:nvSpPr>
        <p:spPr>
          <a:xfrm>
            <a:off x="8592970" y="349565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6B1537-E0D0-4B7A-ACEF-8C2C4BD624DF}"/>
              </a:ext>
            </a:extLst>
          </p:cNvPr>
          <p:cNvSpPr/>
          <p:nvPr/>
        </p:nvSpPr>
        <p:spPr>
          <a:xfrm>
            <a:off x="8184757" y="373315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7ABA86-B42F-455F-9E5F-EACD505316A0}"/>
              </a:ext>
            </a:extLst>
          </p:cNvPr>
          <p:cNvSpPr/>
          <p:nvPr/>
        </p:nvSpPr>
        <p:spPr>
          <a:xfrm>
            <a:off x="8592970" y="37299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A96F86-69B2-4085-BEC2-217F92D77EFE}"/>
              </a:ext>
            </a:extLst>
          </p:cNvPr>
          <p:cNvSpPr/>
          <p:nvPr/>
        </p:nvSpPr>
        <p:spPr>
          <a:xfrm>
            <a:off x="9227532" y="3437359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E46E8D1-001B-4471-A751-7F39667A98D5}"/>
              </a:ext>
            </a:extLst>
          </p:cNvPr>
          <p:cNvSpPr/>
          <p:nvPr/>
        </p:nvSpPr>
        <p:spPr>
          <a:xfrm>
            <a:off x="9295853" y="3481278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6E9422-7AD0-415C-AA2B-7D25C74B040C}"/>
              </a:ext>
            </a:extLst>
          </p:cNvPr>
          <p:cNvSpPr/>
          <p:nvPr/>
        </p:nvSpPr>
        <p:spPr>
          <a:xfrm>
            <a:off x="9704066" y="3481278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78DD8A-1512-48C4-ABD4-F24130477ECD}"/>
              </a:ext>
            </a:extLst>
          </p:cNvPr>
          <p:cNvSpPr/>
          <p:nvPr/>
        </p:nvSpPr>
        <p:spPr>
          <a:xfrm>
            <a:off x="9295853" y="3718775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F288A4-8E98-4198-8FEE-1E1F80F86B34}"/>
              </a:ext>
            </a:extLst>
          </p:cNvPr>
          <p:cNvSpPr/>
          <p:nvPr/>
        </p:nvSpPr>
        <p:spPr>
          <a:xfrm>
            <a:off x="9704066" y="3715558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2ABAAC-18C3-4060-866F-14412337FD9A}"/>
              </a:ext>
            </a:extLst>
          </p:cNvPr>
          <p:cNvGrpSpPr/>
          <p:nvPr/>
        </p:nvGrpSpPr>
        <p:grpSpPr>
          <a:xfrm>
            <a:off x="3505200" y="1786676"/>
            <a:ext cx="2035629" cy="499324"/>
            <a:chOff x="3579598" y="1756551"/>
            <a:chExt cx="2035629" cy="49932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0020D12-2029-452C-BCC1-668F749D4C6A}"/>
                </a:ext>
              </a:extLst>
            </p:cNvPr>
            <p:cNvSpPr/>
            <p:nvPr/>
          </p:nvSpPr>
          <p:spPr>
            <a:xfrm>
              <a:off x="3579598" y="1766018"/>
              <a:ext cx="892629" cy="4898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D338D04-72EC-4B3A-AF6F-A3BAE53D7EF9}"/>
                </a:ext>
              </a:extLst>
            </p:cNvPr>
            <p:cNvSpPr/>
            <p:nvPr/>
          </p:nvSpPr>
          <p:spPr>
            <a:xfrm>
              <a:off x="3656414" y="1822157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992E46-C8F7-4691-97B2-62503688A96F}"/>
                </a:ext>
              </a:extLst>
            </p:cNvPr>
            <p:cNvSpPr/>
            <p:nvPr/>
          </p:nvSpPr>
          <p:spPr>
            <a:xfrm>
              <a:off x="4064627" y="1822157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387BE26-42F4-4BE5-A21D-D2E92ECB13F8}"/>
                </a:ext>
              </a:extLst>
            </p:cNvPr>
            <p:cNvSpPr/>
            <p:nvPr/>
          </p:nvSpPr>
          <p:spPr>
            <a:xfrm>
              <a:off x="3656414" y="2059654"/>
              <a:ext cx="323833" cy="1411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5837D7E-5372-43BE-8332-B863F89333C2}"/>
                </a:ext>
              </a:extLst>
            </p:cNvPr>
            <p:cNvSpPr/>
            <p:nvPr/>
          </p:nvSpPr>
          <p:spPr>
            <a:xfrm>
              <a:off x="4064627" y="2056437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5ADCD79-0AEB-4147-86C5-D74A0F422C52}"/>
                </a:ext>
              </a:extLst>
            </p:cNvPr>
            <p:cNvSpPr/>
            <p:nvPr/>
          </p:nvSpPr>
          <p:spPr>
            <a:xfrm>
              <a:off x="4722598" y="1756551"/>
              <a:ext cx="892629" cy="48985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D9DF0A9-EA96-4C2F-88D9-D9760CF27F8E}"/>
                </a:ext>
              </a:extLst>
            </p:cNvPr>
            <p:cNvSpPr/>
            <p:nvPr/>
          </p:nvSpPr>
          <p:spPr>
            <a:xfrm>
              <a:off x="4799414" y="1812690"/>
              <a:ext cx="323833" cy="1411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51A498C-F008-47C3-9D70-A3F3A77DABAB}"/>
                </a:ext>
              </a:extLst>
            </p:cNvPr>
            <p:cNvSpPr/>
            <p:nvPr/>
          </p:nvSpPr>
          <p:spPr>
            <a:xfrm>
              <a:off x="5207627" y="1812690"/>
              <a:ext cx="323833" cy="1411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6A3FCE8-45E8-4372-A868-AC393CBFAA6E}"/>
                </a:ext>
              </a:extLst>
            </p:cNvPr>
            <p:cNvSpPr/>
            <p:nvPr/>
          </p:nvSpPr>
          <p:spPr>
            <a:xfrm>
              <a:off x="4799414" y="2050187"/>
              <a:ext cx="323833" cy="1411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CEF046D-697E-4CED-8385-E4B225229191}"/>
                </a:ext>
              </a:extLst>
            </p:cNvPr>
            <p:cNvSpPr/>
            <p:nvPr/>
          </p:nvSpPr>
          <p:spPr>
            <a:xfrm>
              <a:off x="5207627" y="2046970"/>
              <a:ext cx="323833" cy="1411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DEDDF40-D39E-4AF1-A2A2-7E289B5CC8E2}"/>
              </a:ext>
            </a:extLst>
          </p:cNvPr>
          <p:cNvSpPr/>
          <p:nvPr/>
        </p:nvSpPr>
        <p:spPr>
          <a:xfrm>
            <a:off x="1800262" y="449580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342C77-FC68-4DE3-B390-EB7338A0FC88}"/>
              </a:ext>
            </a:extLst>
          </p:cNvPr>
          <p:cNvSpPr/>
          <p:nvPr/>
        </p:nvSpPr>
        <p:spPr>
          <a:xfrm>
            <a:off x="3943367" y="4495800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C6A55E7-629E-4A73-8502-8B6781DF8115}"/>
              </a:ext>
            </a:extLst>
          </p:cNvPr>
          <p:cNvSpPr/>
          <p:nvPr/>
        </p:nvSpPr>
        <p:spPr>
          <a:xfrm>
            <a:off x="5695967" y="4495800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7F248EC-0762-4C4A-9307-FC99BA554416}"/>
              </a:ext>
            </a:extLst>
          </p:cNvPr>
          <p:cNvSpPr txBox="1"/>
          <p:nvPr/>
        </p:nvSpPr>
        <p:spPr>
          <a:xfrm>
            <a:off x="6104526" y="4332389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1BBAADF-BEDB-4F82-AB3D-8F0B4CB900D3}"/>
              </a:ext>
            </a:extLst>
          </p:cNvPr>
          <p:cNvSpPr txBox="1"/>
          <p:nvPr/>
        </p:nvSpPr>
        <p:spPr>
          <a:xfrm>
            <a:off x="4348159" y="4332390"/>
            <a:ext cx="1290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movable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B5AFEA2-00DA-4B54-BB0F-A35BD85F1B5B}"/>
              </a:ext>
            </a:extLst>
          </p:cNvPr>
          <p:cNvSpPr txBox="1"/>
          <p:nvPr/>
        </p:nvSpPr>
        <p:spPr>
          <a:xfrm>
            <a:off x="2237894" y="4337895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unmovable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886C1D-2D4E-41B0-AC7F-B1EC3A33B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22</a:t>
            </a:fld>
            <a:endParaRPr lang="en-US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3F94CE0A-8C13-4794-A07B-F31965D0C338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9067800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Problem (1/3): Fragmentation-via-pollution</a:t>
            </a:r>
            <a:endParaRPr lang="en-US" b="1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94039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D92505-4A75-4214-BED8-06B69D8814FB}"/>
              </a:ext>
            </a:extLst>
          </p:cNvPr>
          <p:cNvSpPr/>
          <p:nvPr/>
        </p:nvSpPr>
        <p:spPr>
          <a:xfrm>
            <a:off x="1500384" y="1681235"/>
            <a:ext cx="1455314" cy="72121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Unmovable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7C687FC-33A9-4A2B-A441-5489BBAFF09F}"/>
              </a:ext>
            </a:extLst>
          </p:cNvPr>
          <p:cNvSpPr/>
          <p:nvPr/>
        </p:nvSpPr>
        <p:spPr>
          <a:xfrm>
            <a:off x="1500384" y="3309722"/>
            <a:ext cx="1455314" cy="721217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Movable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058B3-4542-4CCC-8FAD-1C839929F66E}"/>
              </a:ext>
            </a:extLst>
          </p:cNvPr>
          <p:cNvSpPr/>
          <p:nvPr/>
        </p:nvSpPr>
        <p:spPr>
          <a:xfrm>
            <a:off x="3579598" y="3425139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72C00-C8B0-48D9-8AD3-CC6E49DE1F6C}"/>
              </a:ext>
            </a:extLst>
          </p:cNvPr>
          <p:cNvSpPr/>
          <p:nvPr/>
        </p:nvSpPr>
        <p:spPr>
          <a:xfrm>
            <a:off x="3656414" y="3481278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B6D0A5-07FA-42DF-BEB5-1656897DF2A7}"/>
              </a:ext>
            </a:extLst>
          </p:cNvPr>
          <p:cNvSpPr/>
          <p:nvPr/>
        </p:nvSpPr>
        <p:spPr>
          <a:xfrm>
            <a:off x="4064627" y="3481278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9A09FB-A36C-4BE2-B03D-F1D4ABBF4950}"/>
              </a:ext>
            </a:extLst>
          </p:cNvPr>
          <p:cNvSpPr/>
          <p:nvPr/>
        </p:nvSpPr>
        <p:spPr>
          <a:xfrm>
            <a:off x="3656414" y="3718775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D568F5-9784-4DA2-9160-472079386B3B}"/>
              </a:ext>
            </a:extLst>
          </p:cNvPr>
          <p:cNvSpPr/>
          <p:nvPr/>
        </p:nvSpPr>
        <p:spPr>
          <a:xfrm>
            <a:off x="4064627" y="3715558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66D22F-2079-4088-B7DC-7738A3049FF8}"/>
              </a:ext>
            </a:extLst>
          </p:cNvPr>
          <p:cNvSpPr/>
          <p:nvPr/>
        </p:nvSpPr>
        <p:spPr>
          <a:xfrm>
            <a:off x="4753456" y="342900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5B3B9E-BC83-4AC0-9146-D0E6AB171ABE}"/>
              </a:ext>
            </a:extLst>
          </p:cNvPr>
          <p:cNvSpPr/>
          <p:nvPr/>
        </p:nvSpPr>
        <p:spPr>
          <a:xfrm>
            <a:off x="4830272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08764E-1C48-49E0-AF0C-A525183BA5D8}"/>
              </a:ext>
            </a:extLst>
          </p:cNvPr>
          <p:cNvSpPr/>
          <p:nvPr/>
        </p:nvSpPr>
        <p:spPr>
          <a:xfrm>
            <a:off x="5238485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88811-8A77-44BB-935B-56A1EB532E6E}"/>
              </a:ext>
            </a:extLst>
          </p:cNvPr>
          <p:cNvSpPr/>
          <p:nvPr/>
        </p:nvSpPr>
        <p:spPr>
          <a:xfrm>
            <a:off x="4830272" y="372263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68A91B-692B-47AF-8547-9B0C8A28248A}"/>
              </a:ext>
            </a:extLst>
          </p:cNvPr>
          <p:cNvSpPr/>
          <p:nvPr/>
        </p:nvSpPr>
        <p:spPr>
          <a:xfrm>
            <a:off x="5238485" y="371941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4A15CB-B19D-43F0-91B9-C9D49D0FCFF7}"/>
              </a:ext>
            </a:extLst>
          </p:cNvPr>
          <p:cNvSpPr/>
          <p:nvPr/>
        </p:nvSpPr>
        <p:spPr>
          <a:xfrm>
            <a:off x="5864553" y="342900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3CAAA9-2ECE-42DC-A1BE-3D1A86FFDF14}"/>
              </a:ext>
            </a:extLst>
          </p:cNvPr>
          <p:cNvSpPr/>
          <p:nvPr/>
        </p:nvSpPr>
        <p:spPr>
          <a:xfrm>
            <a:off x="5941369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688793-8427-475E-9F07-94ECF5FAEED7}"/>
              </a:ext>
            </a:extLst>
          </p:cNvPr>
          <p:cNvSpPr/>
          <p:nvPr/>
        </p:nvSpPr>
        <p:spPr>
          <a:xfrm>
            <a:off x="6349582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495A7C-B301-40B6-A2C0-286D0C85AAD0}"/>
              </a:ext>
            </a:extLst>
          </p:cNvPr>
          <p:cNvSpPr/>
          <p:nvPr/>
        </p:nvSpPr>
        <p:spPr>
          <a:xfrm>
            <a:off x="5941369" y="372263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460139-2708-4564-945C-B5E0C1202250}"/>
              </a:ext>
            </a:extLst>
          </p:cNvPr>
          <p:cNvSpPr/>
          <p:nvPr/>
        </p:nvSpPr>
        <p:spPr>
          <a:xfrm>
            <a:off x="6349582" y="371941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34B449-CA67-4E46-8F7C-10718BA230C9}"/>
              </a:ext>
            </a:extLst>
          </p:cNvPr>
          <p:cNvSpPr/>
          <p:nvPr/>
        </p:nvSpPr>
        <p:spPr>
          <a:xfrm>
            <a:off x="7003478" y="342900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558A8D-F060-4537-934E-19E8A4984F74}"/>
              </a:ext>
            </a:extLst>
          </p:cNvPr>
          <p:cNvSpPr/>
          <p:nvPr/>
        </p:nvSpPr>
        <p:spPr>
          <a:xfrm>
            <a:off x="7080294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B935C8-770F-4242-957A-41A3A4C80E99}"/>
              </a:ext>
            </a:extLst>
          </p:cNvPr>
          <p:cNvSpPr/>
          <p:nvPr/>
        </p:nvSpPr>
        <p:spPr>
          <a:xfrm>
            <a:off x="7488507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1587A6-28EF-490B-BF8D-B5CAFD62A80A}"/>
              </a:ext>
            </a:extLst>
          </p:cNvPr>
          <p:cNvSpPr/>
          <p:nvPr/>
        </p:nvSpPr>
        <p:spPr>
          <a:xfrm>
            <a:off x="7080294" y="372263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221772C-0E5C-451E-A06E-874A55A48CF1}"/>
              </a:ext>
            </a:extLst>
          </p:cNvPr>
          <p:cNvSpPr/>
          <p:nvPr/>
        </p:nvSpPr>
        <p:spPr>
          <a:xfrm>
            <a:off x="7488507" y="371941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266764-A784-41E7-92E7-6F5826E96F83}"/>
              </a:ext>
            </a:extLst>
          </p:cNvPr>
          <p:cNvSpPr/>
          <p:nvPr/>
        </p:nvSpPr>
        <p:spPr>
          <a:xfrm>
            <a:off x="8107941" y="343952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FA3A5A-6C98-4BB9-8788-72DE383854DE}"/>
              </a:ext>
            </a:extLst>
          </p:cNvPr>
          <p:cNvSpPr/>
          <p:nvPr/>
        </p:nvSpPr>
        <p:spPr>
          <a:xfrm>
            <a:off x="8184757" y="349565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47290B-FB99-4846-A192-99FDCBFA0FA4}"/>
              </a:ext>
            </a:extLst>
          </p:cNvPr>
          <p:cNvSpPr/>
          <p:nvPr/>
        </p:nvSpPr>
        <p:spPr>
          <a:xfrm>
            <a:off x="8592970" y="349565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6B1537-E0D0-4B7A-ACEF-8C2C4BD624DF}"/>
              </a:ext>
            </a:extLst>
          </p:cNvPr>
          <p:cNvSpPr/>
          <p:nvPr/>
        </p:nvSpPr>
        <p:spPr>
          <a:xfrm>
            <a:off x="8184757" y="373315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7ABA86-B42F-455F-9E5F-EACD505316A0}"/>
              </a:ext>
            </a:extLst>
          </p:cNvPr>
          <p:cNvSpPr/>
          <p:nvPr/>
        </p:nvSpPr>
        <p:spPr>
          <a:xfrm>
            <a:off x="8592970" y="37299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A96F86-69B2-4085-BEC2-217F92D77EFE}"/>
              </a:ext>
            </a:extLst>
          </p:cNvPr>
          <p:cNvSpPr/>
          <p:nvPr/>
        </p:nvSpPr>
        <p:spPr>
          <a:xfrm>
            <a:off x="9227532" y="3437359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E46E8D1-001B-4471-A751-7F39667A98D5}"/>
              </a:ext>
            </a:extLst>
          </p:cNvPr>
          <p:cNvSpPr/>
          <p:nvPr/>
        </p:nvSpPr>
        <p:spPr>
          <a:xfrm>
            <a:off x="9295853" y="3481278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6E9422-7AD0-415C-AA2B-7D25C74B040C}"/>
              </a:ext>
            </a:extLst>
          </p:cNvPr>
          <p:cNvSpPr/>
          <p:nvPr/>
        </p:nvSpPr>
        <p:spPr>
          <a:xfrm>
            <a:off x="9704066" y="3481278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78DD8A-1512-48C4-ABD4-F24130477ECD}"/>
              </a:ext>
            </a:extLst>
          </p:cNvPr>
          <p:cNvSpPr/>
          <p:nvPr/>
        </p:nvSpPr>
        <p:spPr>
          <a:xfrm>
            <a:off x="9295853" y="3718775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F288A4-8E98-4198-8FEE-1E1F80F86B34}"/>
              </a:ext>
            </a:extLst>
          </p:cNvPr>
          <p:cNvSpPr/>
          <p:nvPr/>
        </p:nvSpPr>
        <p:spPr>
          <a:xfrm>
            <a:off x="9704066" y="3715558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763323-B0C0-47D9-9010-A255DDA814F3}"/>
              </a:ext>
            </a:extLst>
          </p:cNvPr>
          <p:cNvGrpSpPr/>
          <p:nvPr/>
        </p:nvGrpSpPr>
        <p:grpSpPr>
          <a:xfrm>
            <a:off x="3505200" y="1786676"/>
            <a:ext cx="2035629" cy="499324"/>
            <a:chOff x="3579598" y="1756551"/>
            <a:chExt cx="2035629" cy="49932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0020D12-2029-452C-BCC1-668F749D4C6A}"/>
                </a:ext>
              </a:extLst>
            </p:cNvPr>
            <p:cNvSpPr/>
            <p:nvPr/>
          </p:nvSpPr>
          <p:spPr>
            <a:xfrm>
              <a:off x="3579598" y="1766018"/>
              <a:ext cx="892629" cy="4898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D338D04-72EC-4B3A-AF6F-A3BAE53D7EF9}"/>
                </a:ext>
              </a:extLst>
            </p:cNvPr>
            <p:cNvSpPr/>
            <p:nvPr/>
          </p:nvSpPr>
          <p:spPr>
            <a:xfrm>
              <a:off x="3656414" y="1822157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6992E46-C8F7-4691-97B2-62503688A96F}"/>
                </a:ext>
              </a:extLst>
            </p:cNvPr>
            <p:cNvSpPr/>
            <p:nvPr/>
          </p:nvSpPr>
          <p:spPr>
            <a:xfrm>
              <a:off x="4064627" y="1822157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387BE26-42F4-4BE5-A21D-D2E92ECB13F8}"/>
                </a:ext>
              </a:extLst>
            </p:cNvPr>
            <p:cNvSpPr/>
            <p:nvPr/>
          </p:nvSpPr>
          <p:spPr>
            <a:xfrm>
              <a:off x="3656414" y="2059654"/>
              <a:ext cx="323833" cy="1411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5837D7E-5372-43BE-8332-B863F89333C2}"/>
                </a:ext>
              </a:extLst>
            </p:cNvPr>
            <p:cNvSpPr/>
            <p:nvPr/>
          </p:nvSpPr>
          <p:spPr>
            <a:xfrm>
              <a:off x="4064627" y="2056437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5ADCD79-0AEB-4147-86C5-D74A0F422C52}"/>
                </a:ext>
              </a:extLst>
            </p:cNvPr>
            <p:cNvSpPr/>
            <p:nvPr/>
          </p:nvSpPr>
          <p:spPr>
            <a:xfrm>
              <a:off x="4722598" y="1756551"/>
              <a:ext cx="892629" cy="48985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D9DF0A9-EA96-4C2F-88D9-D9760CF27F8E}"/>
                </a:ext>
              </a:extLst>
            </p:cNvPr>
            <p:cNvSpPr/>
            <p:nvPr/>
          </p:nvSpPr>
          <p:spPr>
            <a:xfrm>
              <a:off x="4799414" y="1812690"/>
              <a:ext cx="323833" cy="1411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51A498C-F008-47C3-9D70-A3F3A77DABAB}"/>
                </a:ext>
              </a:extLst>
            </p:cNvPr>
            <p:cNvSpPr/>
            <p:nvPr/>
          </p:nvSpPr>
          <p:spPr>
            <a:xfrm>
              <a:off x="5207627" y="1812690"/>
              <a:ext cx="323833" cy="1411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6A3FCE8-45E8-4372-A868-AC393CBFAA6E}"/>
                </a:ext>
              </a:extLst>
            </p:cNvPr>
            <p:cNvSpPr/>
            <p:nvPr/>
          </p:nvSpPr>
          <p:spPr>
            <a:xfrm>
              <a:off x="4799414" y="2050187"/>
              <a:ext cx="323833" cy="1411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CEF046D-697E-4CED-8385-E4B225229191}"/>
                </a:ext>
              </a:extLst>
            </p:cNvPr>
            <p:cNvSpPr/>
            <p:nvPr/>
          </p:nvSpPr>
          <p:spPr>
            <a:xfrm>
              <a:off x="5207627" y="2046970"/>
              <a:ext cx="323833" cy="141138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31ECE00B-5B94-4D10-93B8-27B65921273F}"/>
              </a:ext>
            </a:extLst>
          </p:cNvPr>
          <p:cNvSpPr/>
          <p:nvPr/>
        </p:nvSpPr>
        <p:spPr>
          <a:xfrm>
            <a:off x="1800262" y="449580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ABFF058-DA72-4A1A-821F-9E16F0B6121A}"/>
              </a:ext>
            </a:extLst>
          </p:cNvPr>
          <p:cNvSpPr/>
          <p:nvPr/>
        </p:nvSpPr>
        <p:spPr>
          <a:xfrm>
            <a:off x="3943367" y="4495800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ED32627-788B-41F7-9EF0-A1092FED0E54}"/>
              </a:ext>
            </a:extLst>
          </p:cNvPr>
          <p:cNvSpPr/>
          <p:nvPr/>
        </p:nvSpPr>
        <p:spPr>
          <a:xfrm>
            <a:off x="5695967" y="4495800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5C99A8-2AC7-4969-A139-CB5A95DD1959}"/>
              </a:ext>
            </a:extLst>
          </p:cNvPr>
          <p:cNvSpPr txBox="1"/>
          <p:nvPr/>
        </p:nvSpPr>
        <p:spPr>
          <a:xfrm>
            <a:off x="6104526" y="4332389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8A78193-C219-4B4F-9A74-5382CD0C7598}"/>
              </a:ext>
            </a:extLst>
          </p:cNvPr>
          <p:cNvSpPr txBox="1"/>
          <p:nvPr/>
        </p:nvSpPr>
        <p:spPr>
          <a:xfrm>
            <a:off x="4348159" y="4332390"/>
            <a:ext cx="1290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movable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B2BDFFC-0D46-4178-9A9D-A77BAEC1B062}"/>
              </a:ext>
            </a:extLst>
          </p:cNvPr>
          <p:cNvSpPr txBox="1"/>
          <p:nvPr/>
        </p:nvSpPr>
        <p:spPr>
          <a:xfrm>
            <a:off x="2237894" y="4337895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unmovable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3EAE12-E314-4685-9C7F-34B8C126CA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23</a:t>
            </a:fld>
            <a:endParaRPr lang="en-US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ADD7ABAB-8DD2-4DF6-A830-0BEE6A2D1340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9067800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Problem (1/3): Fragmentation-via-pollution</a:t>
            </a:r>
            <a:endParaRPr lang="en-US" b="1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79626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D92505-4A75-4214-BED8-06B69D8814FB}"/>
              </a:ext>
            </a:extLst>
          </p:cNvPr>
          <p:cNvSpPr/>
          <p:nvPr/>
        </p:nvSpPr>
        <p:spPr>
          <a:xfrm>
            <a:off x="1500384" y="1681235"/>
            <a:ext cx="1455314" cy="72121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Unmovable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7C687FC-33A9-4A2B-A441-5489BBAFF09F}"/>
              </a:ext>
            </a:extLst>
          </p:cNvPr>
          <p:cNvSpPr/>
          <p:nvPr/>
        </p:nvSpPr>
        <p:spPr>
          <a:xfrm>
            <a:off x="1500384" y="3309722"/>
            <a:ext cx="1455314" cy="721217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Movable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058B3-4542-4CCC-8FAD-1C839929F66E}"/>
              </a:ext>
            </a:extLst>
          </p:cNvPr>
          <p:cNvSpPr/>
          <p:nvPr/>
        </p:nvSpPr>
        <p:spPr>
          <a:xfrm>
            <a:off x="3579598" y="3425139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72C00-C8B0-48D9-8AD3-CC6E49DE1F6C}"/>
              </a:ext>
            </a:extLst>
          </p:cNvPr>
          <p:cNvSpPr/>
          <p:nvPr/>
        </p:nvSpPr>
        <p:spPr>
          <a:xfrm>
            <a:off x="3656414" y="3481278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B6D0A5-07FA-42DF-BEB5-1656897DF2A7}"/>
              </a:ext>
            </a:extLst>
          </p:cNvPr>
          <p:cNvSpPr/>
          <p:nvPr/>
        </p:nvSpPr>
        <p:spPr>
          <a:xfrm>
            <a:off x="4064627" y="3481278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9A09FB-A36C-4BE2-B03D-F1D4ABBF4950}"/>
              </a:ext>
            </a:extLst>
          </p:cNvPr>
          <p:cNvSpPr/>
          <p:nvPr/>
        </p:nvSpPr>
        <p:spPr>
          <a:xfrm>
            <a:off x="3656414" y="3718775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D568F5-9784-4DA2-9160-472079386B3B}"/>
              </a:ext>
            </a:extLst>
          </p:cNvPr>
          <p:cNvSpPr/>
          <p:nvPr/>
        </p:nvSpPr>
        <p:spPr>
          <a:xfrm>
            <a:off x="4064627" y="3715558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66D22F-2079-4088-B7DC-7738A3049FF8}"/>
              </a:ext>
            </a:extLst>
          </p:cNvPr>
          <p:cNvSpPr/>
          <p:nvPr/>
        </p:nvSpPr>
        <p:spPr>
          <a:xfrm>
            <a:off x="4753456" y="342900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5B3B9E-BC83-4AC0-9146-D0E6AB171ABE}"/>
              </a:ext>
            </a:extLst>
          </p:cNvPr>
          <p:cNvSpPr/>
          <p:nvPr/>
        </p:nvSpPr>
        <p:spPr>
          <a:xfrm>
            <a:off x="4830272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08764E-1C48-49E0-AF0C-A525183BA5D8}"/>
              </a:ext>
            </a:extLst>
          </p:cNvPr>
          <p:cNvSpPr/>
          <p:nvPr/>
        </p:nvSpPr>
        <p:spPr>
          <a:xfrm>
            <a:off x="5238485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88811-8A77-44BB-935B-56A1EB532E6E}"/>
              </a:ext>
            </a:extLst>
          </p:cNvPr>
          <p:cNvSpPr/>
          <p:nvPr/>
        </p:nvSpPr>
        <p:spPr>
          <a:xfrm>
            <a:off x="4830272" y="372263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68A91B-692B-47AF-8547-9B0C8A28248A}"/>
              </a:ext>
            </a:extLst>
          </p:cNvPr>
          <p:cNvSpPr/>
          <p:nvPr/>
        </p:nvSpPr>
        <p:spPr>
          <a:xfrm>
            <a:off x="5238485" y="371941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4A15CB-B19D-43F0-91B9-C9D49D0FCFF7}"/>
              </a:ext>
            </a:extLst>
          </p:cNvPr>
          <p:cNvSpPr/>
          <p:nvPr/>
        </p:nvSpPr>
        <p:spPr>
          <a:xfrm>
            <a:off x="5864553" y="342900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3CAAA9-2ECE-42DC-A1BE-3D1A86FFDF14}"/>
              </a:ext>
            </a:extLst>
          </p:cNvPr>
          <p:cNvSpPr/>
          <p:nvPr/>
        </p:nvSpPr>
        <p:spPr>
          <a:xfrm>
            <a:off x="5941369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688793-8427-475E-9F07-94ECF5FAEED7}"/>
              </a:ext>
            </a:extLst>
          </p:cNvPr>
          <p:cNvSpPr/>
          <p:nvPr/>
        </p:nvSpPr>
        <p:spPr>
          <a:xfrm>
            <a:off x="6349582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495A7C-B301-40B6-A2C0-286D0C85AAD0}"/>
              </a:ext>
            </a:extLst>
          </p:cNvPr>
          <p:cNvSpPr/>
          <p:nvPr/>
        </p:nvSpPr>
        <p:spPr>
          <a:xfrm>
            <a:off x="5941369" y="372263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460139-2708-4564-945C-B5E0C1202250}"/>
              </a:ext>
            </a:extLst>
          </p:cNvPr>
          <p:cNvSpPr/>
          <p:nvPr/>
        </p:nvSpPr>
        <p:spPr>
          <a:xfrm>
            <a:off x="6349582" y="371941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34B449-CA67-4E46-8F7C-10718BA230C9}"/>
              </a:ext>
            </a:extLst>
          </p:cNvPr>
          <p:cNvSpPr/>
          <p:nvPr/>
        </p:nvSpPr>
        <p:spPr>
          <a:xfrm>
            <a:off x="7003478" y="342900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558A8D-F060-4537-934E-19E8A4984F74}"/>
              </a:ext>
            </a:extLst>
          </p:cNvPr>
          <p:cNvSpPr/>
          <p:nvPr/>
        </p:nvSpPr>
        <p:spPr>
          <a:xfrm>
            <a:off x="7080294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B935C8-770F-4242-957A-41A3A4C80E99}"/>
              </a:ext>
            </a:extLst>
          </p:cNvPr>
          <p:cNvSpPr/>
          <p:nvPr/>
        </p:nvSpPr>
        <p:spPr>
          <a:xfrm>
            <a:off x="7488507" y="34851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1587A6-28EF-490B-BF8D-B5CAFD62A80A}"/>
              </a:ext>
            </a:extLst>
          </p:cNvPr>
          <p:cNvSpPr/>
          <p:nvPr/>
        </p:nvSpPr>
        <p:spPr>
          <a:xfrm>
            <a:off x="7080294" y="372263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221772C-0E5C-451E-A06E-874A55A48CF1}"/>
              </a:ext>
            </a:extLst>
          </p:cNvPr>
          <p:cNvSpPr/>
          <p:nvPr/>
        </p:nvSpPr>
        <p:spPr>
          <a:xfrm>
            <a:off x="7488507" y="371941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266764-A784-41E7-92E7-6F5826E96F83}"/>
              </a:ext>
            </a:extLst>
          </p:cNvPr>
          <p:cNvSpPr/>
          <p:nvPr/>
        </p:nvSpPr>
        <p:spPr>
          <a:xfrm>
            <a:off x="8107941" y="343952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FA3A5A-6C98-4BB9-8788-72DE383854DE}"/>
              </a:ext>
            </a:extLst>
          </p:cNvPr>
          <p:cNvSpPr/>
          <p:nvPr/>
        </p:nvSpPr>
        <p:spPr>
          <a:xfrm>
            <a:off x="8184757" y="349565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47290B-FB99-4846-A192-99FDCBFA0FA4}"/>
              </a:ext>
            </a:extLst>
          </p:cNvPr>
          <p:cNvSpPr/>
          <p:nvPr/>
        </p:nvSpPr>
        <p:spPr>
          <a:xfrm>
            <a:off x="8592970" y="349565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6B1537-E0D0-4B7A-ACEF-8C2C4BD624DF}"/>
              </a:ext>
            </a:extLst>
          </p:cNvPr>
          <p:cNvSpPr/>
          <p:nvPr/>
        </p:nvSpPr>
        <p:spPr>
          <a:xfrm>
            <a:off x="8184757" y="373315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7ABA86-B42F-455F-9E5F-EACD505316A0}"/>
              </a:ext>
            </a:extLst>
          </p:cNvPr>
          <p:cNvSpPr/>
          <p:nvPr/>
        </p:nvSpPr>
        <p:spPr>
          <a:xfrm>
            <a:off x="8592970" y="372993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A96F86-69B2-4085-BEC2-217F92D77EFE}"/>
              </a:ext>
            </a:extLst>
          </p:cNvPr>
          <p:cNvSpPr/>
          <p:nvPr/>
        </p:nvSpPr>
        <p:spPr>
          <a:xfrm>
            <a:off x="9227532" y="3437359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E46E8D1-001B-4471-A751-7F39667A98D5}"/>
              </a:ext>
            </a:extLst>
          </p:cNvPr>
          <p:cNvSpPr/>
          <p:nvPr/>
        </p:nvSpPr>
        <p:spPr>
          <a:xfrm>
            <a:off x="9295853" y="3481278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6E9422-7AD0-415C-AA2B-7D25C74B040C}"/>
              </a:ext>
            </a:extLst>
          </p:cNvPr>
          <p:cNvSpPr/>
          <p:nvPr/>
        </p:nvSpPr>
        <p:spPr>
          <a:xfrm>
            <a:off x="9704066" y="3481278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78DD8A-1512-48C4-ABD4-F24130477ECD}"/>
              </a:ext>
            </a:extLst>
          </p:cNvPr>
          <p:cNvSpPr/>
          <p:nvPr/>
        </p:nvSpPr>
        <p:spPr>
          <a:xfrm>
            <a:off x="9295853" y="3718775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F288A4-8E98-4198-8FEE-1E1F80F86B34}"/>
              </a:ext>
            </a:extLst>
          </p:cNvPr>
          <p:cNvSpPr/>
          <p:nvPr/>
        </p:nvSpPr>
        <p:spPr>
          <a:xfrm>
            <a:off x="9704066" y="3715558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020D12-2029-452C-BCC1-668F749D4C6A}"/>
              </a:ext>
            </a:extLst>
          </p:cNvPr>
          <p:cNvSpPr/>
          <p:nvPr/>
        </p:nvSpPr>
        <p:spPr>
          <a:xfrm>
            <a:off x="3579598" y="1766018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38D04-72EC-4B3A-AF6F-A3BAE53D7EF9}"/>
              </a:ext>
            </a:extLst>
          </p:cNvPr>
          <p:cNvSpPr/>
          <p:nvPr/>
        </p:nvSpPr>
        <p:spPr>
          <a:xfrm>
            <a:off x="3656414" y="1822157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992E46-C8F7-4691-97B2-62503688A96F}"/>
              </a:ext>
            </a:extLst>
          </p:cNvPr>
          <p:cNvSpPr/>
          <p:nvPr/>
        </p:nvSpPr>
        <p:spPr>
          <a:xfrm>
            <a:off x="4064627" y="1822157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87BE26-42F4-4BE5-A21D-D2E92ECB13F8}"/>
              </a:ext>
            </a:extLst>
          </p:cNvPr>
          <p:cNvSpPr/>
          <p:nvPr/>
        </p:nvSpPr>
        <p:spPr>
          <a:xfrm>
            <a:off x="3656414" y="2059654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837D7E-5372-43BE-8332-B863F89333C2}"/>
              </a:ext>
            </a:extLst>
          </p:cNvPr>
          <p:cNvSpPr/>
          <p:nvPr/>
        </p:nvSpPr>
        <p:spPr>
          <a:xfrm>
            <a:off x="4064627" y="2056437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ADCD79-0AEB-4147-86C5-D74A0F422C52}"/>
              </a:ext>
            </a:extLst>
          </p:cNvPr>
          <p:cNvSpPr/>
          <p:nvPr/>
        </p:nvSpPr>
        <p:spPr>
          <a:xfrm>
            <a:off x="4722598" y="1756551"/>
            <a:ext cx="892629" cy="4898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9DF0A9-EA96-4C2F-88D9-D9760CF27F8E}"/>
              </a:ext>
            </a:extLst>
          </p:cNvPr>
          <p:cNvSpPr/>
          <p:nvPr/>
        </p:nvSpPr>
        <p:spPr>
          <a:xfrm>
            <a:off x="4799414" y="1812690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1A498C-F008-47C3-9D70-A3F3A77DABAB}"/>
              </a:ext>
            </a:extLst>
          </p:cNvPr>
          <p:cNvSpPr/>
          <p:nvPr/>
        </p:nvSpPr>
        <p:spPr>
          <a:xfrm>
            <a:off x="5207627" y="181269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6A3FCE8-45E8-4372-A868-AC393CBFAA6E}"/>
              </a:ext>
            </a:extLst>
          </p:cNvPr>
          <p:cNvSpPr/>
          <p:nvPr/>
        </p:nvSpPr>
        <p:spPr>
          <a:xfrm>
            <a:off x="4799414" y="2050187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EF046D-697E-4CED-8385-E4B225229191}"/>
              </a:ext>
            </a:extLst>
          </p:cNvPr>
          <p:cNvSpPr/>
          <p:nvPr/>
        </p:nvSpPr>
        <p:spPr>
          <a:xfrm>
            <a:off x="5207627" y="2046970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5BDA1A3-5FFC-48D2-8E01-93783500B4E7}"/>
              </a:ext>
            </a:extLst>
          </p:cNvPr>
          <p:cNvSpPr/>
          <p:nvPr/>
        </p:nvSpPr>
        <p:spPr>
          <a:xfrm>
            <a:off x="1800262" y="449580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206A39F-F5D1-4D85-9E1F-37CB1292F9A6}"/>
              </a:ext>
            </a:extLst>
          </p:cNvPr>
          <p:cNvSpPr/>
          <p:nvPr/>
        </p:nvSpPr>
        <p:spPr>
          <a:xfrm>
            <a:off x="3943367" y="4495800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283A946-2B29-4BF8-84B6-752BBC084DF8}"/>
              </a:ext>
            </a:extLst>
          </p:cNvPr>
          <p:cNvSpPr/>
          <p:nvPr/>
        </p:nvSpPr>
        <p:spPr>
          <a:xfrm>
            <a:off x="5695967" y="4495800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90874C-7CDD-47C8-99C6-36C48BD0D818}"/>
              </a:ext>
            </a:extLst>
          </p:cNvPr>
          <p:cNvSpPr txBox="1"/>
          <p:nvPr/>
        </p:nvSpPr>
        <p:spPr>
          <a:xfrm>
            <a:off x="6104526" y="4332389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A7AEC2-3A3A-4A5F-9B8F-A6CCF448A912}"/>
              </a:ext>
            </a:extLst>
          </p:cNvPr>
          <p:cNvSpPr txBox="1"/>
          <p:nvPr/>
        </p:nvSpPr>
        <p:spPr>
          <a:xfrm>
            <a:off x="4348159" y="4332390"/>
            <a:ext cx="1290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movable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9C179D-AF22-4AE1-B1B6-F2FDA7D434E5}"/>
              </a:ext>
            </a:extLst>
          </p:cNvPr>
          <p:cNvSpPr txBox="1"/>
          <p:nvPr/>
        </p:nvSpPr>
        <p:spPr>
          <a:xfrm>
            <a:off x="2237894" y="4337895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unmovable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7FFFF5-9287-401D-9CC5-F46D402733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24</a:t>
            </a:fld>
            <a:endParaRPr lang="en-US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4F2FE52E-91C5-4C52-9C16-CCD40B0FA399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9067800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Problem (1/3): Fragmentation-via-pollution</a:t>
            </a:r>
            <a:endParaRPr lang="en-US" b="1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22584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2037 0.00039 -0.04074 -0.00118 -0.06111 C -0.00144 -0.06551 -0.00404 -0.06852 -0.00547 -0.07245 C -0.00938 -0.08287 -0.00547 -0.07408 -0.01081 -0.08195 C -0.01198 -0.0838 -0.01263 -0.08634 -0.01394 -0.08773 C -0.01524 -0.08889 -0.0168 -0.08889 -0.01823 -0.08958 C -0.02045 -0.09074 -0.02474 -0.09329 -0.02474 -0.09329 C -0.03399 -0.09283 -0.04323 -0.09259 -0.05248 -0.09144 C -0.05365 -0.09144 -0.05456 -0.08982 -0.05573 -0.08958 C -0.05886 -0.08866 -0.06211 -0.08843 -0.06537 -0.08773 C -0.07227 -0.08357 -0.06498 -0.0875 -0.07709 -0.0838 C -0.07865 -0.08333 -0.07995 -0.08241 -0.08138 -0.08195 C -0.0836 -0.08125 -0.08568 -0.08079 -0.08789 -0.08009 C -0.08959 -0.0794 -0.09141 -0.0787 -0.09323 -0.07824 C -0.09805 -0.06505 -0.09662 -0.07107 -0.09857 -0.06111 C -0.09896 -0.05718 -0.09935 -0.05347 -0.09961 -0.04954 C -0.10144 -0.01736 -0.09896 -0.03218 -0.1017 -0.01713 C -0.10105 -0.01528 -0.10013 -0.01343 -0.09961 -0.01134 C -0.09727 -0.00185 -0.09753 -0.00301 -0.09753 0.00393 L -0.09753 0.00393 " pathEditMode="relative" ptsTypes="AAAAAAAAAAAAAAAAAAAAA">
                                      <p:cBhvr>
                                        <p:cTn id="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2037 0.00039 -0.04074 -0.00118 -0.06111 C -0.00144 -0.06551 -0.00404 -0.06852 -0.00547 -0.07245 C -0.00938 -0.08287 -0.00547 -0.07408 -0.01081 -0.08195 C -0.01198 -0.0838 -0.01263 -0.08634 -0.01394 -0.08773 C -0.01524 -0.08889 -0.0168 -0.08889 -0.01823 -0.08958 C -0.02045 -0.09074 -0.02474 -0.09329 -0.02474 -0.09329 C -0.03399 -0.09283 -0.04323 -0.09259 -0.05248 -0.09144 C -0.05365 -0.09144 -0.05456 -0.08982 -0.05573 -0.08958 C -0.05886 -0.08866 -0.06211 -0.08843 -0.06537 -0.08773 C -0.07227 -0.08357 -0.06498 -0.0875 -0.07709 -0.0838 C -0.07865 -0.08333 -0.07995 -0.08241 -0.08138 -0.08195 C -0.0836 -0.08125 -0.08568 -0.08079 -0.08789 -0.08009 C -0.08959 -0.0794 -0.09141 -0.0787 -0.09323 -0.07824 C -0.09805 -0.06505 -0.09662 -0.07107 -0.09857 -0.06111 C -0.09896 -0.05718 -0.09935 -0.05347 -0.09961 -0.04954 C -0.10144 -0.01736 -0.09896 -0.03218 -0.1017 -0.01713 C -0.10105 -0.01528 -0.10013 -0.01343 -0.09961 -0.01134 C -0.09727 -0.00185 -0.09753 -0.00301 -0.09753 0.00393 L -0.09753 0.00393 " pathEditMode="relative" ptsTypes="AAAAAAAAAAAAAAAAAAAAA">
                                      <p:cBhvr>
                                        <p:cTn id="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2037 0.00039 -0.04074 -0.00118 -0.06111 C -0.00144 -0.06551 -0.00404 -0.06852 -0.00547 -0.07245 C -0.00938 -0.08287 -0.00547 -0.07408 -0.01081 -0.08195 C -0.01198 -0.0838 -0.01263 -0.08634 -0.01394 -0.08773 C -0.01524 -0.08889 -0.0168 -0.08889 -0.01823 -0.08958 C -0.02045 -0.09074 -0.02474 -0.09329 -0.02474 -0.09329 C -0.03399 -0.09283 -0.04323 -0.09259 -0.05248 -0.09144 C -0.05365 -0.09144 -0.05456 -0.08982 -0.05573 -0.08958 C -0.05886 -0.08866 -0.06211 -0.08843 -0.06537 -0.08773 C -0.07227 -0.08357 -0.06498 -0.0875 -0.07709 -0.0838 C -0.07865 -0.08333 -0.07995 -0.08241 -0.08138 -0.08195 C -0.0836 -0.08125 -0.08568 -0.08079 -0.08789 -0.08009 C -0.08959 -0.0794 -0.09141 -0.0787 -0.09323 -0.07824 C -0.09805 -0.06505 -0.09662 -0.07107 -0.09857 -0.06111 C -0.09896 -0.05718 -0.09935 -0.05347 -0.09961 -0.04954 C -0.10144 -0.01736 -0.09896 -0.03218 -0.1017 -0.01713 C -0.10105 -0.01528 -0.10013 -0.01343 -0.09961 -0.01134 C -0.09727 -0.00185 -0.09753 -0.00301 -0.09753 0.00393 L -0.09753 0.00393 " pathEditMode="relative" ptsTypes="AAAAAAAAAAAAAAAAAAAAA">
                                      <p:cBhvr>
                                        <p:cTn id="1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2037 0.00039 -0.04074 -0.00118 -0.06111 C -0.00144 -0.06551 -0.00404 -0.06852 -0.00547 -0.07245 C -0.00938 -0.08287 -0.00547 -0.07408 -0.01081 -0.08195 C -0.01198 -0.0838 -0.01263 -0.08634 -0.01394 -0.08773 C -0.01524 -0.08889 -0.0168 -0.08889 -0.01823 -0.08958 C -0.02045 -0.09074 -0.02474 -0.09329 -0.02474 -0.09329 C -0.03399 -0.09283 -0.04323 -0.09259 -0.05248 -0.09144 C -0.05365 -0.09144 -0.05456 -0.08982 -0.05573 -0.08958 C -0.05886 -0.08866 -0.06211 -0.08843 -0.06537 -0.08773 C -0.07227 -0.08357 -0.06498 -0.0875 -0.07709 -0.0838 C -0.07865 -0.08333 -0.07995 -0.08241 -0.08138 -0.08195 C -0.0836 -0.08125 -0.08568 -0.08079 -0.08789 -0.08009 C -0.08959 -0.0794 -0.09141 -0.0787 -0.09323 -0.07824 C -0.09805 -0.06505 -0.09662 -0.07107 -0.09857 -0.06111 C -0.09896 -0.05718 -0.09935 -0.05347 -0.09961 -0.04954 C -0.10144 -0.01736 -0.09896 -0.03218 -0.1017 -0.01713 C -0.10105 -0.01528 -0.10013 -0.01343 -0.09961 -0.01134 C -0.09727 -0.00185 -0.09753 -0.00301 -0.09753 0.00393 L -0.09753 0.00393 " pathEditMode="relative" ptsTypes="AAAAAAAAAAAAAAAAAAAAA">
                                      <p:cBhvr>
                                        <p:cTn id="1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2037 0.00039 -0.04074 -0.00118 -0.06111 C -0.00144 -0.06551 -0.00404 -0.06852 -0.00547 -0.07245 C -0.00938 -0.08287 -0.00547 -0.07408 -0.01081 -0.08195 C -0.01198 -0.0838 -0.01263 -0.08634 -0.01394 -0.08773 C -0.01524 -0.08889 -0.0168 -0.08889 -0.01823 -0.08958 C -0.02045 -0.09074 -0.02474 -0.09329 -0.02474 -0.09329 C -0.03399 -0.09283 -0.04323 -0.09259 -0.05248 -0.09144 C -0.05365 -0.09144 -0.05456 -0.08982 -0.05573 -0.08958 C -0.05886 -0.08866 -0.06211 -0.08843 -0.06537 -0.08773 C -0.07227 -0.08357 -0.06498 -0.0875 -0.07709 -0.0838 C -0.07865 -0.08333 -0.07995 -0.08241 -0.08138 -0.08195 C -0.0836 -0.08125 -0.08568 -0.08079 -0.08789 -0.08009 C -0.08959 -0.0794 -0.09141 -0.0787 -0.09323 -0.07824 C -0.09805 -0.06505 -0.09662 -0.07107 -0.09857 -0.06111 C -0.09896 -0.05718 -0.09935 -0.05347 -0.09961 -0.04954 C -0.10144 -0.01736 -0.09896 -0.03218 -0.1017 -0.01713 C -0.10105 -0.01528 -0.10013 -0.01343 -0.09961 -0.01134 C -0.09727 -0.00185 -0.09753 -0.00301 -0.09753 0.00393 L -0.09753 0.00393 " pathEditMode="relative" ptsTypes="AAAAAAAAAAAAAAAAAAAAA">
                                      <p:cBhvr>
                                        <p:cTn id="1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04 0.00509 -0.00286 0.00972 -0.00326 0.01527 C -0.00365 0.02037 -0.00273 0.02546 -0.00221 0.03055 C -0.00195 0.0324 -0.00169 0.03449 -0.00104 0.03611 C 0.00312 0.04953 0.0026 0.04676 0.00964 0.05532 C 0.01471 0.06134 0.01159 0.05833 0.01927 0.06296 C 0.02318 0.06527 0.02682 0.06759 0.03099 0.06851 L 0.03854 0.0706 C 0.05065 0.0699 0.06289 0.06967 0.075 0.06851 C 0.07656 0.06851 0.08529 0.06342 0.08568 0.06296 C 0.0931 0.05416 0.08971 0.05671 0.09531 0.05324 C 0.09935 0.03194 0.09648 0.04953 0.09648 -0.00186 L 0.09648 -0.00186 " pathEditMode="relative" ptsTypes="AAAAAAAAAAAAAA">
                                      <p:cBhvr>
                                        <p:cTn id="1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04 0.00509 -0.00286 0.00972 -0.00326 0.01527 C -0.00365 0.02037 -0.00273 0.02546 -0.00221 0.03055 C -0.00195 0.0324 -0.00169 0.03449 -0.00104 0.03611 C 0.00312 0.04953 0.0026 0.04676 0.00964 0.05532 C 0.01471 0.06134 0.01159 0.05833 0.01927 0.06296 C 0.02318 0.06527 0.02682 0.06759 0.03099 0.06851 L 0.03854 0.0706 C 0.05065 0.0699 0.06289 0.06967 0.075 0.06851 C 0.07656 0.06851 0.08529 0.06342 0.08568 0.06296 C 0.0931 0.05416 0.08971 0.05671 0.09531 0.05324 C 0.09935 0.03194 0.09648 0.04953 0.09648 -0.00186 L 0.09648 -0.00186 " pathEditMode="relative" ptsTypes="AAAAAAAAAAAAAA">
                                      <p:cBhvr>
                                        <p:cTn id="1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04 0.00509 -0.00286 0.00972 -0.00326 0.01527 C -0.00365 0.02037 -0.00273 0.02546 -0.00221 0.03055 C -0.00195 0.0324 -0.00169 0.03449 -0.00104 0.03611 C 0.00312 0.04953 0.0026 0.04676 0.00964 0.05532 C 0.01471 0.06134 0.01159 0.05833 0.01927 0.06296 C 0.02318 0.06527 0.02682 0.06759 0.03099 0.06851 L 0.03854 0.0706 C 0.05065 0.0699 0.06289 0.06967 0.075 0.06851 C 0.07656 0.06851 0.08529 0.06342 0.08568 0.06296 C 0.0931 0.05416 0.08971 0.05671 0.09531 0.05324 C 0.09935 0.03194 0.09648 0.04953 0.09648 -0.00186 L 0.09648 -0.00186 " pathEditMode="relative" ptsTypes="AAAAAAAAAAAAAA">
                                      <p:cBhvr>
                                        <p:cTn id="2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04 0.00509 -0.00286 0.00972 -0.00326 0.01527 C -0.00365 0.02037 -0.00273 0.02546 -0.00221 0.03055 C -0.00195 0.0324 -0.00169 0.03449 -0.00104 0.03611 C 0.00312 0.04953 0.0026 0.04676 0.00964 0.05532 C 0.01471 0.06134 0.01159 0.05833 0.01927 0.06296 C 0.02318 0.06527 0.02682 0.06759 0.03099 0.06851 L 0.03854 0.0706 C 0.05065 0.0699 0.06289 0.06967 0.075 0.06851 C 0.07656 0.06851 0.08529 0.06342 0.08568 0.06296 C 0.0931 0.05416 0.08971 0.05671 0.09531 0.05324 C 0.09935 0.03194 0.09648 0.04953 0.09648 -0.00186 L 0.09648 -0.00186 " pathEditMode="relative" ptsTypes="AAAAAAAAAAAAAA">
                                      <p:cBhvr>
                                        <p:cTn id="2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04 0.00509 -0.00286 0.00972 -0.00326 0.01527 C -0.00365 0.02037 -0.00273 0.02546 -0.00221 0.03055 C -0.00195 0.0324 -0.00169 0.03449 -0.00104 0.03611 C 0.00312 0.04953 0.0026 0.04676 0.00964 0.05532 C 0.01471 0.06134 0.01159 0.05833 0.01927 0.06296 C 0.02318 0.06527 0.02682 0.06759 0.03099 0.06851 L 0.03854 0.0706 C 0.05065 0.0699 0.06289 0.06967 0.075 0.06851 C 0.07656 0.06851 0.08529 0.06342 0.08568 0.06296 C 0.0931 0.05416 0.08971 0.05671 0.09531 0.05324 C 0.09935 0.03194 0.09648 0.04953 0.09648 -0.00186 L 0.09648 -0.00186 " pathEditMode="relative" ptsTypes="AAAAAAAAAAAAAA">
                                      <p:cBhvr>
                                        <p:cTn id="2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25 -0.00065 -0.04977 -0.00117 -0.07453 C -0.00143 -0.08773 -0.00169 -0.10116 -0.00221 -0.11458 C -0.00234 -0.11782 -0.00195 -0.12176 -0.00325 -0.12407 C -0.0056 -0.12801 -0.00859 -0.13171 -0.01185 -0.13171 L -0.29153 -0.13356 L -0.39661 -0.13541 C -0.39765 -0.13541 -0.3987 -0.13727 -0.39974 -0.13727 C -0.41237 -0.13727 -0.42474 -0.13611 -0.43737 -0.13541 C -0.44492 -0.13287 -0.44088 -0.13449 -0.44909 -0.12986 L -0.45234 -0.12778 L -0.45547 -0.12592 C -0.4569 -0.12222 -0.4595 -0.11898 -0.45976 -0.11458 C -0.46002 -0.11111 -0.46054 -0.0956 -0.46198 -0.08981 C -0.4625 -0.0875 -0.46341 -0.08588 -0.46406 -0.08403 C -0.46445 -0.07199 -0.4651 -0.05995 -0.4651 -0.04768 C -0.4651 -0.03565 -0.46471 -0.02361 -0.46406 -0.01157 C -0.46354 -0.00162 -0.46198 -0.00972 -0.46406 -0.00208 L -0.46406 -0.00208 " pathEditMode="relative" ptsTypes="AAAAAAAAAAAAAAAAAAAA">
                                      <p:cBhvr>
                                        <p:cTn id="2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25 -0.00065 -0.04977 -0.00117 -0.07453 C -0.00143 -0.08773 -0.00169 -0.10116 -0.00221 -0.11458 C -0.00234 -0.11782 -0.00195 -0.12176 -0.00325 -0.12407 C -0.0056 -0.12801 -0.00859 -0.13171 -0.01185 -0.13171 L -0.29153 -0.13356 L -0.39661 -0.13541 C -0.39765 -0.13541 -0.3987 -0.13727 -0.39974 -0.13727 C -0.41237 -0.13727 -0.42474 -0.13611 -0.43737 -0.13541 C -0.44492 -0.13287 -0.44088 -0.13449 -0.44909 -0.12986 L -0.45234 -0.12778 L -0.45547 -0.12592 C -0.4569 -0.12222 -0.4595 -0.11898 -0.45976 -0.11458 C -0.46002 -0.11111 -0.46054 -0.0956 -0.46198 -0.08981 C -0.4625 -0.0875 -0.46341 -0.08588 -0.46406 -0.08403 C -0.46445 -0.07199 -0.4651 -0.05995 -0.4651 -0.04768 C -0.4651 -0.03565 -0.46471 -0.02361 -0.46406 -0.01157 C -0.46354 -0.00162 -0.46198 -0.00972 -0.46406 -0.00208 L -0.46406 -0.00208 " pathEditMode="relative" ptsTypes="AAAAAAAAAAAAAAAAAAAA">
                                      <p:cBhvr>
                                        <p:cTn id="2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25 -0.00065 -0.04977 -0.00117 -0.07453 C -0.00143 -0.08773 -0.00169 -0.10116 -0.00221 -0.11458 C -0.00234 -0.11782 -0.00195 -0.12176 -0.00325 -0.12407 C -0.0056 -0.12801 -0.00859 -0.13171 -0.01185 -0.13171 L -0.29153 -0.13356 L -0.39661 -0.13541 C -0.39765 -0.13541 -0.3987 -0.13727 -0.39974 -0.13727 C -0.41237 -0.13727 -0.42474 -0.13611 -0.43737 -0.13541 C -0.44492 -0.13287 -0.44088 -0.13449 -0.44909 -0.12986 L -0.45234 -0.12778 L -0.45547 -0.12592 C -0.4569 -0.12222 -0.4595 -0.11898 -0.45976 -0.11458 C -0.46002 -0.11111 -0.46054 -0.0956 -0.46198 -0.08981 C -0.4625 -0.0875 -0.46341 -0.08588 -0.46406 -0.08403 C -0.46445 -0.07199 -0.4651 -0.05995 -0.4651 -0.04768 C -0.4651 -0.03565 -0.46471 -0.02361 -0.46406 -0.01157 C -0.46354 -0.00162 -0.46198 -0.00972 -0.46406 -0.00208 L -0.46406 -0.00208 " pathEditMode="relative" ptsTypes="AAAAAAAAAAAAAAAAAAAA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25 -0.00065 -0.04977 -0.00117 -0.07453 C -0.00143 -0.08773 -0.00169 -0.10116 -0.00221 -0.11458 C -0.00234 -0.11782 -0.00195 -0.12176 -0.00325 -0.12407 C -0.0056 -0.12801 -0.00859 -0.13171 -0.01185 -0.13171 L -0.29153 -0.13356 L -0.39661 -0.13541 C -0.39765 -0.13541 -0.3987 -0.13727 -0.39974 -0.13727 C -0.41237 -0.13727 -0.42474 -0.13611 -0.43737 -0.13541 C -0.44492 -0.13287 -0.44088 -0.13449 -0.44909 -0.12986 L -0.45234 -0.12778 L -0.45547 -0.12592 C -0.4569 -0.12222 -0.4595 -0.11898 -0.45976 -0.11458 C -0.46002 -0.11111 -0.46054 -0.0956 -0.46198 -0.08981 C -0.4625 -0.0875 -0.46341 -0.08588 -0.46406 -0.08403 C -0.46445 -0.07199 -0.4651 -0.05995 -0.4651 -0.04768 C -0.4651 -0.03565 -0.46471 -0.02361 -0.46406 -0.01157 C -0.46354 -0.00162 -0.46198 -0.00972 -0.46406 -0.00208 L -0.46406 -0.00208 " pathEditMode="relative" ptsTypes="AAAAAAAAAAAAAAAAAAAA">
                                      <p:cBhvr>
                                        <p:cTn id="3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9 -0.025 -0.00065 -0.04977 -0.00117 -0.07453 C -0.00143 -0.08773 -0.00169 -0.10116 -0.00221 -0.11458 C -0.00234 -0.11782 -0.00195 -0.12176 -0.00325 -0.12407 C -0.0056 -0.12801 -0.00859 -0.13171 -0.01185 -0.13171 L -0.29153 -0.13356 L -0.39661 -0.13541 C -0.39765 -0.13541 -0.3987 -0.13727 -0.39974 -0.13727 C -0.41237 -0.13727 -0.42474 -0.13611 -0.43737 -0.13541 C -0.44492 -0.13287 -0.44088 -0.13449 -0.44909 -0.12986 L -0.45234 -0.12778 L -0.45547 -0.12592 C -0.4569 -0.12222 -0.4595 -0.11898 -0.45976 -0.11458 C -0.46002 -0.11111 -0.46054 -0.0956 -0.46198 -0.08981 C -0.4625 -0.0875 -0.46341 -0.08588 -0.46406 -0.08403 C -0.46445 -0.07199 -0.4651 -0.05995 -0.4651 -0.04768 C -0.4651 -0.03565 -0.46471 -0.02361 -0.46406 -0.01157 C -0.46354 -0.00162 -0.46198 -0.00972 -0.46406 -0.00208 L -0.46406 -0.00208 " pathEditMode="relative" ptsTypes="AAAAAAAAAAAAAAAAAAAA">
                                      <p:cBhvr>
                                        <p:cTn id="3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4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4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4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4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5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5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5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5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6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6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6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6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6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7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7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7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7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7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8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8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924 -0.00069 0.01849 -0.00092 0.02773 -0.00208 C 0.0289 -0.00208 0.02981 -0.00393 0.03099 -0.00393 C 0.05169 -0.00509 0.09323 -0.00578 0.09323 -0.00578 L 0.09323 -0.00578 " pathEditMode="relative" ptsTypes="AAAAAA">
                                      <p:cBhvr>
                                        <p:cTn id="8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0" grpId="0" animBg="1"/>
      <p:bldP spid="41" grpId="0" animBg="1"/>
      <p:bldP spid="45" grpId="0" animBg="1"/>
      <p:bldP spid="49" grpId="0" animBg="1"/>
      <p:bldP spid="50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D92505-4A75-4214-BED8-06B69D8814FB}"/>
              </a:ext>
            </a:extLst>
          </p:cNvPr>
          <p:cNvSpPr/>
          <p:nvPr/>
        </p:nvSpPr>
        <p:spPr>
          <a:xfrm>
            <a:off x="1500384" y="1681235"/>
            <a:ext cx="1455314" cy="72121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Unmovable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7C687FC-33A9-4A2B-A441-5489BBAFF09F}"/>
              </a:ext>
            </a:extLst>
          </p:cNvPr>
          <p:cNvSpPr/>
          <p:nvPr/>
        </p:nvSpPr>
        <p:spPr>
          <a:xfrm>
            <a:off x="1500384" y="3309722"/>
            <a:ext cx="1455314" cy="721217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Movable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058B3-4542-4CCC-8FAD-1C839929F66E}"/>
              </a:ext>
            </a:extLst>
          </p:cNvPr>
          <p:cNvSpPr/>
          <p:nvPr/>
        </p:nvSpPr>
        <p:spPr>
          <a:xfrm>
            <a:off x="3611826" y="1730097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72C00-C8B0-48D9-8AD3-CC6E49DE1F6C}"/>
              </a:ext>
            </a:extLst>
          </p:cNvPr>
          <p:cNvSpPr/>
          <p:nvPr/>
        </p:nvSpPr>
        <p:spPr>
          <a:xfrm>
            <a:off x="3688642" y="1786236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B6D0A5-07FA-42DF-BEB5-1656897DF2A7}"/>
              </a:ext>
            </a:extLst>
          </p:cNvPr>
          <p:cNvSpPr/>
          <p:nvPr/>
        </p:nvSpPr>
        <p:spPr>
          <a:xfrm>
            <a:off x="4096855" y="1786236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9A09FB-A36C-4BE2-B03D-F1D4ABBF4950}"/>
              </a:ext>
            </a:extLst>
          </p:cNvPr>
          <p:cNvSpPr/>
          <p:nvPr/>
        </p:nvSpPr>
        <p:spPr>
          <a:xfrm>
            <a:off x="3688642" y="2023733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D568F5-9784-4DA2-9160-472079386B3B}"/>
              </a:ext>
            </a:extLst>
          </p:cNvPr>
          <p:cNvSpPr/>
          <p:nvPr/>
        </p:nvSpPr>
        <p:spPr>
          <a:xfrm>
            <a:off x="4096855" y="2020516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66D22F-2079-4088-B7DC-7738A3049FF8}"/>
              </a:ext>
            </a:extLst>
          </p:cNvPr>
          <p:cNvSpPr/>
          <p:nvPr/>
        </p:nvSpPr>
        <p:spPr>
          <a:xfrm>
            <a:off x="3603170" y="3386533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5B3B9E-BC83-4AC0-9146-D0E6AB171ABE}"/>
              </a:ext>
            </a:extLst>
          </p:cNvPr>
          <p:cNvSpPr/>
          <p:nvPr/>
        </p:nvSpPr>
        <p:spPr>
          <a:xfrm>
            <a:off x="3679986" y="3442672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08764E-1C48-49E0-AF0C-A525183BA5D8}"/>
              </a:ext>
            </a:extLst>
          </p:cNvPr>
          <p:cNvSpPr/>
          <p:nvPr/>
        </p:nvSpPr>
        <p:spPr>
          <a:xfrm>
            <a:off x="4088199" y="3442672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88811-8A77-44BB-935B-56A1EB532E6E}"/>
              </a:ext>
            </a:extLst>
          </p:cNvPr>
          <p:cNvSpPr/>
          <p:nvPr/>
        </p:nvSpPr>
        <p:spPr>
          <a:xfrm>
            <a:off x="3679986" y="368016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68A91B-692B-47AF-8547-9B0C8A28248A}"/>
              </a:ext>
            </a:extLst>
          </p:cNvPr>
          <p:cNvSpPr/>
          <p:nvPr/>
        </p:nvSpPr>
        <p:spPr>
          <a:xfrm>
            <a:off x="4088199" y="3676952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4A15CB-B19D-43F0-91B9-C9D49D0FCFF7}"/>
              </a:ext>
            </a:extLst>
          </p:cNvPr>
          <p:cNvSpPr/>
          <p:nvPr/>
        </p:nvSpPr>
        <p:spPr>
          <a:xfrm>
            <a:off x="4714267" y="3386533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3CAAA9-2ECE-42DC-A1BE-3D1A86FFDF14}"/>
              </a:ext>
            </a:extLst>
          </p:cNvPr>
          <p:cNvSpPr/>
          <p:nvPr/>
        </p:nvSpPr>
        <p:spPr>
          <a:xfrm>
            <a:off x="4791083" y="3442672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688793-8427-475E-9F07-94ECF5FAEED7}"/>
              </a:ext>
            </a:extLst>
          </p:cNvPr>
          <p:cNvSpPr/>
          <p:nvPr/>
        </p:nvSpPr>
        <p:spPr>
          <a:xfrm>
            <a:off x="5199296" y="3442672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495A7C-B301-40B6-A2C0-286D0C85AAD0}"/>
              </a:ext>
            </a:extLst>
          </p:cNvPr>
          <p:cNvSpPr/>
          <p:nvPr/>
        </p:nvSpPr>
        <p:spPr>
          <a:xfrm>
            <a:off x="4791083" y="368016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460139-2708-4564-945C-B5E0C1202250}"/>
              </a:ext>
            </a:extLst>
          </p:cNvPr>
          <p:cNvSpPr/>
          <p:nvPr/>
        </p:nvSpPr>
        <p:spPr>
          <a:xfrm>
            <a:off x="5199296" y="3676952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34B449-CA67-4E46-8F7C-10718BA230C9}"/>
              </a:ext>
            </a:extLst>
          </p:cNvPr>
          <p:cNvSpPr/>
          <p:nvPr/>
        </p:nvSpPr>
        <p:spPr>
          <a:xfrm>
            <a:off x="5853192" y="3386533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558A8D-F060-4537-934E-19E8A4984F74}"/>
              </a:ext>
            </a:extLst>
          </p:cNvPr>
          <p:cNvSpPr/>
          <p:nvPr/>
        </p:nvSpPr>
        <p:spPr>
          <a:xfrm>
            <a:off x="5930008" y="3442672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B935C8-770F-4242-957A-41A3A4C80E99}"/>
              </a:ext>
            </a:extLst>
          </p:cNvPr>
          <p:cNvSpPr/>
          <p:nvPr/>
        </p:nvSpPr>
        <p:spPr>
          <a:xfrm>
            <a:off x="6338221" y="3442672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1587A6-28EF-490B-BF8D-B5CAFD62A80A}"/>
              </a:ext>
            </a:extLst>
          </p:cNvPr>
          <p:cNvSpPr/>
          <p:nvPr/>
        </p:nvSpPr>
        <p:spPr>
          <a:xfrm>
            <a:off x="5930008" y="368016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221772C-0E5C-451E-A06E-874A55A48CF1}"/>
              </a:ext>
            </a:extLst>
          </p:cNvPr>
          <p:cNvSpPr/>
          <p:nvPr/>
        </p:nvSpPr>
        <p:spPr>
          <a:xfrm>
            <a:off x="6338221" y="3676952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266764-A784-41E7-92E7-6F5826E96F83}"/>
              </a:ext>
            </a:extLst>
          </p:cNvPr>
          <p:cNvSpPr/>
          <p:nvPr/>
        </p:nvSpPr>
        <p:spPr>
          <a:xfrm>
            <a:off x="6957655" y="3397053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FA3A5A-6C98-4BB9-8788-72DE383854DE}"/>
              </a:ext>
            </a:extLst>
          </p:cNvPr>
          <p:cNvSpPr/>
          <p:nvPr/>
        </p:nvSpPr>
        <p:spPr>
          <a:xfrm>
            <a:off x="7034471" y="3453192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47290B-FB99-4846-A192-99FDCBFA0FA4}"/>
              </a:ext>
            </a:extLst>
          </p:cNvPr>
          <p:cNvSpPr/>
          <p:nvPr/>
        </p:nvSpPr>
        <p:spPr>
          <a:xfrm>
            <a:off x="7442684" y="3453192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6B1537-E0D0-4B7A-ACEF-8C2C4BD624DF}"/>
              </a:ext>
            </a:extLst>
          </p:cNvPr>
          <p:cNvSpPr/>
          <p:nvPr/>
        </p:nvSpPr>
        <p:spPr>
          <a:xfrm>
            <a:off x="7034471" y="3690689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7ABA86-B42F-455F-9E5F-EACD505316A0}"/>
              </a:ext>
            </a:extLst>
          </p:cNvPr>
          <p:cNvSpPr/>
          <p:nvPr/>
        </p:nvSpPr>
        <p:spPr>
          <a:xfrm>
            <a:off x="7442684" y="3687472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A96F86-69B2-4085-BEC2-217F92D77EFE}"/>
              </a:ext>
            </a:extLst>
          </p:cNvPr>
          <p:cNvSpPr/>
          <p:nvPr/>
        </p:nvSpPr>
        <p:spPr>
          <a:xfrm>
            <a:off x="8077246" y="3394892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E46E8D1-001B-4471-A751-7F39667A98D5}"/>
              </a:ext>
            </a:extLst>
          </p:cNvPr>
          <p:cNvSpPr/>
          <p:nvPr/>
        </p:nvSpPr>
        <p:spPr>
          <a:xfrm>
            <a:off x="8145567" y="3438811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6E9422-7AD0-415C-AA2B-7D25C74B040C}"/>
              </a:ext>
            </a:extLst>
          </p:cNvPr>
          <p:cNvSpPr/>
          <p:nvPr/>
        </p:nvSpPr>
        <p:spPr>
          <a:xfrm>
            <a:off x="8553780" y="3438811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78DD8A-1512-48C4-ABD4-F24130477ECD}"/>
              </a:ext>
            </a:extLst>
          </p:cNvPr>
          <p:cNvSpPr/>
          <p:nvPr/>
        </p:nvSpPr>
        <p:spPr>
          <a:xfrm>
            <a:off x="8145567" y="3676308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F288A4-8E98-4198-8FEE-1E1F80F86B34}"/>
              </a:ext>
            </a:extLst>
          </p:cNvPr>
          <p:cNvSpPr/>
          <p:nvPr/>
        </p:nvSpPr>
        <p:spPr>
          <a:xfrm>
            <a:off x="8553780" y="3673091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020D12-2029-452C-BCC1-668F749D4C6A}"/>
              </a:ext>
            </a:extLst>
          </p:cNvPr>
          <p:cNvSpPr/>
          <p:nvPr/>
        </p:nvSpPr>
        <p:spPr>
          <a:xfrm>
            <a:off x="4753456" y="1739564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38D04-72EC-4B3A-AF6F-A3BAE53D7EF9}"/>
              </a:ext>
            </a:extLst>
          </p:cNvPr>
          <p:cNvSpPr/>
          <p:nvPr/>
        </p:nvSpPr>
        <p:spPr>
          <a:xfrm>
            <a:off x="4830272" y="1795703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992E46-C8F7-4691-97B2-62503688A96F}"/>
              </a:ext>
            </a:extLst>
          </p:cNvPr>
          <p:cNvSpPr/>
          <p:nvPr/>
        </p:nvSpPr>
        <p:spPr>
          <a:xfrm>
            <a:off x="5238485" y="1795703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87BE26-42F4-4BE5-A21D-D2E92ECB13F8}"/>
              </a:ext>
            </a:extLst>
          </p:cNvPr>
          <p:cNvSpPr/>
          <p:nvPr/>
        </p:nvSpPr>
        <p:spPr>
          <a:xfrm>
            <a:off x="4830272" y="203320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837D7E-5372-43BE-8332-B863F89333C2}"/>
              </a:ext>
            </a:extLst>
          </p:cNvPr>
          <p:cNvSpPr/>
          <p:nvPr/>
        </p:nvSpPr>
        <p:spPr>
          <a:xfrm>
            <a:off x="5238485" y="2029983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ADCD79-0AEB-4147-86C5-D74A0F422C52}"/>
              </a:ext>
            </a:extLst>
          </p:cNvPr>
          <p:cNvSpPr/>
          <p:nvPr/>
        </p:nvSpPr>
        <p:spPr>
          <a:xfrm>
            <a:off x="5896456" y="1730097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9DF0A9-EA96-4C2F-88D9-D9760CF27F8E}"/>
              </a:ext>
            </a:extLst>
          </p:cNvPr>
          <p:cNvSpPr/>
          <p:nvPr/>
        </p:nvSpPr>
        <p:spPr>
          <a:xfrm>
            <a:off x="5973272" y="1786236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1A498C-F008-47C3-9D70-A3F3A77DABAB}"/>
              </a:ext>
            </a:extLst>
          </p:cNvPr>
          <p:cNvSpPr/>
          <p:nvPr/>
        </p:nvSpPr>
        <p:spPr>
          <a:xfrm>
            <a:off x="6381485" y="1786236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6A3FCE8-45E8-4372-A868-AC393CBFAA6E}"/>
              </a:ext>
            </a:extLst>
          </p:cNvPr>
          <p:cNvSpPr/>
          <p:nvPr/>
        </p:nvSpPr>
        <p:spPr>
          <a:xfrm>
            <a:off x="5973272" y="2023733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EF046D-697E-4CED-8385-E4B225229191}"/>
              </a:ext>
            </a:extLst>
          </p:cNvPr>
          <p:cNvSpPr/>
          <p:nvPr/>
        </p:nvSpPr>
        <p:spPr>
          <a:xfrm>
            <a:off x="6381485" y="2020516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1322B34-363B-4D65-90A2-47DD6B61E688}"/>
              </a:ext>
            </a:extLst>
          </p:cNvPr>
          <p:cNvSpPr/>
          <p:nvPr/>
        </p:nvSpPr>
        <p:spPr>
          <a:xfrm>
            <a:off x="1800262" y="449580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0C46650-2D17-42B0-86C0-E5619AA8117A}"/>
              </a:ext>
            </a:extLst>
          </p:cNvPr>
          <p:cNvSpPr/>
          <p:nvPr/>
        </p:nvSpPr>
        <p:spPr>
          <a:xfrm>
            <a:off x="3943367" y="4495800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2BADEC5-333C-4A1F-B637-FDDC3CB54191}"/>
              </a:ext>
            </a:extLst>
          </p:cNvPr>
          <p:cNvSpPr/>
          <p:nvPr/>
        </p:nvSpPr>
        <p:spPr>
          <a:xfrm>
            <a:off x="5695967" y="4495800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9ED8D9-81B9-4BC0-8115-5E9554C639AE}"/>
              </a:ext>
            </a:extLst>
          </p:cNvPr>
          <p:cNvSpPr txBox="1"/>
          <p:nvPr/>
        </p:nvSpPr>
        <p:spPr>
          <a:xfrm>
            <a:off x="6104526" y="4332389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3AB185-C79A-4397-93E2-A5F63D1F2B92}"/>
              </a:ext>
            </a:extLst>
          </p:cNvPr>
          <p:cNvSpPr txBox="1"/>
          <p:nvPr/>
        </p:nvSpPr>
        <p:spPr>
          <a:xfrm>
            <a:off x="4348159" y="4332390"/>
            <a:ext cx="1290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movable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21C6324-765B-438A-831F-91A4D00866A8}"/>
              </a:ext>
            </a:extLst>
          </p:cNvPr>
          <p:cNvSpPr txBox="1"/>
          <p:nvPr/>
        </p:nvSpPr>
        <p:spPr>
          <a:xfrm>
            <a:off x="2237894" y="4337895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unmovable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0AAA4-0B65-451D-B688-9FAEF5437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25</a:t>
            </a:fld>
            <a:endParaRPr lang="en-US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CFD97776-44EC-4A9A-968F-92C6815DC9C2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9067800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Problem (1/3): Fragmentation-via-pollution</a:t>
            </a:r>
            <a:endParaRPr lang="en-US" b="1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58191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D92505-4A75-4214-BED8-06B69D8814FB}"/>
              </a:ext>
            </a:extLst>
          </p:cNvPr>
          <p:cNvSpPr/>
          <p:nvPr/>
        </p:nvSpPr>
        <p:spPr>
          <a:xfrm>
            <a:off x="1500384" y="1681235"/>
            <a:ext cx="1455314" cy="72121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Unmovable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7C687FC-33A9-4A2B-A441-5489BBAFF09F}"/>
              </a:ext>
            </a:extLst>
          </p:cNvPr>
          <p:cNvSpPr/>
          <p:nvPr/>
        </p:nvSpPr>
        <p:spPr>
          <a:xfrm>
            <a:off x="1500384" y="3309722"/>
            <a:ext cx="1455314" cy="721217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Movable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D36803-233C-4914-B47B-FC2EE82018E6}"/>
              </a:ext>
            </a:extLst>
          </p:cNvPr>
          <p:cNvSpPr txBox="1"/>
          <p:nvPr/>
        </p:nvSpPr>
        <p:spPr>
          <a:xfrm>
            <a:off x="990598" y="5199644"/>
            <a:ext cx="10591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Eventually majority of pageblocks become hybrid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Can lead to permanent fragmentation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(Body)"/>
              </a:rPr>
              <a:t> Why? Because hybrid pageblocks remain hidden </a:t>
            </a:r>
            <a:r>
              <a:rPr lang="en-US" sz="2200" dirty="0">
                <a:solidFill>
                  <a:srgbClr val="FF0000"/>
                </a:solidFill>
                <a:latin typeface="Arial (Body)"/>
              </a:rPr>
              <a:t>from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(Body)"/>
              </a:rPr>
              <a:t> the allocator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058B3-4542-4CCC-8FAD-1C839929F66E}"/>
              </a:ext>
            </a:extLst>
          </p:cNvPr>
          <p:cNvSpPr/>
          <p:nvPr/>
        </p:nvSpPr>
        <p:spPr>
          <a:xfrm>
            <a:off x="3611826" y="1730097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72C00-C8B0-48D9-8AD3-CC6E49DE1F6C}"/>
              </a:ext>
            </a:extLst>
          </p:cNvPr>
          <p:cNvSpPr/>
          <p:nvPr/>
        </p:nvSpPr>
        <p:spPr>
          <a:xfrm>
            <a:off x="3688642" y="1786236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B6D0A5-07FA-42DF-BEB5-1656897DF2A7}"/>
              </a:ext>
            </a:extLst>
          </p:cNvPr>
          <p:cNvSpPr/>
          <p:nvPr/>
        </p:nvSpPr>
        <p:spPr>
          <a:xfrm>
            <a:off x="4096855" y="1786236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9A09FB-A36C-4BE2-B03D-F1D4ABBF4950}"/>
              </a:ext>
            </a:extLst>
          </p:cNvPr>
          <p:cNvSpPr/>
          <p:nvPr/>
        </p:nvSpPr>
        <p:spPr>
          <a:xfrm>
            <a:off x="3688642" y="2023733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D568F5-9784-4DA2-9160-472079386B3B}"/>
              </a:ext>
            </a:extLst>
          </p:cNvPr>
          <p:cNvSpPr/>
          <p:nvPr/>
        </p:nvSpPr>
        <p:spPr>
          <a:xfrm>
            <a:off x="4096855" y="2020516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66D22F-2079-4088-B7DC-7738A3049FF8}"/>
              </a:ext>
            </a:extLst>
          </p:cNvPr>
          <p:cNvSpPr/>
          <p:nvPr/>
        </p:nvSpPr>
        <p:spPr>
          <a:xfrm>
            <a:off x="3603170" y="3386533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5B3B9E-BC83-4AC0-9146-D0E6AB171ABE}"/>
              </a:ext>
            </a:extLst>
          </p:cNvPr>
          <p:cNvSpPr/>
          <p:nvPr/>
        </p:nvSpPr>
        <p:spPr>
          <a:xfrm>
            <a:off x="3679986" y="3442672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08764E-1C48-49E0-AF0C-A525183BA5D8}"/>
              </a:ext>
            </a:extLst>
          </p:cNvPr>
          <p:cNvSpPr/>
          <p:nvPr/>
        </p:nvSpPr>
        <p:spPr>
          <a:xfrm>
            <a:off x="4088199" y="3442672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88811-8A77-44BB-935B-56A1EB532E6E}"/>
              </a:ext>
            </a:extLst>
          </p:cNvPr>
          <p:cNvSpPr/>
          <p:nvPr/>
        </p:nvSpPr>
        <p:spPr>
          <a:xfrm>
            <a:off x="3679986" y="368016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68A91B-692B-47AF-8547-9B0C8A28248A}"/>
              </a:ext>
            </a:extLst>
          </p:cNvPr>
          <p:cNvSpPr/>
          <p:nvPr/>
        </p:nvSpPr>
        <p:spPr>
          <a:xfrm>
            <a:off x="4088199" y="3676952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4A15CB-B19D-43F0-91B9-C9D49D0FCFF7}"/>
              </a:ext>
            </a:extLst>
          </p:cNvPr>
          <p:cNvSpPr/>
          <p:nvPr/>
        </p:nvSpPr>
        <p:spPr>
          <a:xfrm>
            <a:off x="4714267" y="3386533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3CAAA9-2ECE-42DC-A1BE-3D1A86FFDF14}"/>
              </a:ext>
            </a:extLst>
          </p:cNvPr>
          <p:cNvSpPr/>
          <p:nvPr/>
        </p:nvSpPr>
        <p:spPr>
          <a:xfrm>
            <a:off x="4791083" y="3442672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688793-8427-475E-9F07-94ECF5FAEED7}"/>
              </a:ext>
            </a:extLst>
          </p:cNvPr>
          <p:cNvSpPr/>
          <p:nvPr/>
        </p:nvSpPr>
        <p:spPr>
          <a:xfrm>
            <a:off x="5199296" y="3442672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495A7C-B301-40B6-A2C0-286D0C85AAD0}"/>
              </a:ext>
            </a:extLst>
          </p:cNvPr>
          <p:cNvSpPr/>
          <p:nvPr/>
        </p:nvSpPr>
        <p:spPr>
          <a:xfrm>
            <a:off x="4791083" y="368016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460139-2708-4564-945C-B5E0C1202250}"/>
              </a:ext>
            </a:extLst>
          </p:cNvPr>
          <p:cNvSpPr/>
          <p:nvPr/>
        </p:nvSpPr>
        <p:spPr>
          <a:xfrm>
            <a:off x="5199296" y="3676952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34B449-CA67-4E46-8F7C-10718BA230C9}"/>
              </a:ext>
            </a:extLst>
          </p:cNvPr>
          <p:cNvSpPr/>
          <p:nvPr/>
        </p:nvSpPr>
        <p:spPr>
          <a:xfrm>
            <a:off x="5853192" y="3386533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558A8D-F060-4537-934E-19E8A4984F74}"/>
              </a:ext>
            </a:extLst>
          </p:cNvPr>
          <p:cNvSpPr/>
          <p:nvPr/>
        </p:nvSpPr>
        <p:spPr>
          <a:xfrm>
            <a:off x="5930008" y="3442672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B935C8-770F-4242-957A-41A3A4C80E99}"/>
              </a:ext>
            </a:extLst>
          </p:cNvPr>
          <p:cNvSpPr/>
          <p:nvPr/>
        </p:nvSpPr>
        <p:spPr>
          <a:xfrm>
            <a:off x="6338221" y="3442672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1587A6-28EF-490B-BF8D-B5CAFD62A80A}"/>
              </a:ext>
            </a:extLst>
          </p:cNvPr>
          <p:cNvSpPr/>
          <p:nvPr/>
        </p:nvSpPr>
        <p:spPr>
          <a:xfrm>
            <a:off x="5930008" y="368016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221772C-0E5C-451E-A06E-874A55A48CF1}"/>
              </a:ext>
            </a:extLst>
          </p:cNvPr>
          <p:cNvSpPr/>
          <p:nvPr/>
        </p:nvSpPr>
        <p:spPr>
          <a:xfrm>
            <a:off x="6338221" y="3676952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266764-A784-41E7-92E7-6F5826E96F83}"/>
              </a:ext>
            </a:extLst>
          </p:cNvPr>
          <p:cNvSpPr/>
          <p:nvPr/>
        </p:nvSpPr>
        <p:spPr>
          <a:xfrm>
            <a:off x="6957655" y="3397053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FA3A5A-6C98-4BB9-8788-72DE383854DE}"/>
              </a:ext>
            </a:extLst>
          </p:cNvPr>
          <p:cNvSpPr/>
          <p:nvPr/>
        </p:nvSpPr>
        <p:spPr>
          <a:xfrm>
            <a:off x="7034471" y="3453192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47290B-FB99-4846-A192-99FDCBFA0FA4}"/>
              </a:ext>
            </a:extLst>
          </p:cNvPr>
          <p:cNvSpPr/>
          <p:nvPr/>
        </p:nvSpPr>
        <p:spPr>
          <a:xfrm>
            <a:off x="7442684" y="3453192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6B1537-E0D0-4B7A-ACEF-8C2C4BD624DF}"/>
              </a:ext>
            </a:extLst>
          </p:cNvPr>
          <p:cNvSpPr/>
          <p:nvPr/>
        </p:nvSpPr>
        <p:spPr>
          <a:xfrm>
            <a:off x="7034471" y="3690689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7ABA86-B42F-455F-9E5F-EACD505316A0}"/>
              </a:ext>
            </a:extLst>
          </p:cNvPr>
          <p:cNvSpPr/>
          <p:nvPr/>
        </p:nvSpPr>
        <p:spPr>
          <a:xfrm>
            <a:off x="7442684" y="3687472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A96F86-69B2-4085-BEC2-217F92D77EFE}"/>
              </a:ext>
            </a:extLst>
          </p:cNvPr>
          <p:cNvSpPr/>
          <p:nvPr/>
        </p:nvSpPr>
        <p:spPr>
          <a:xfrm>
            <a:off x="8077246" y="3394892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E46E8D1-001B-4471-A751-7F39667A98D5}"/>
              </a:ext>
            </a:extLst>
          </p:cNvPr>
          <p:cNvSpPr/>
          <p:nvPr/>
        </p:nvSpPr>
        <p:spPr>
          <a:xfrm>
            <a:off x="8145567" y="3438811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6E9422-7AD0-415C-AA2B-7D25C74B040C}"/>
              </a:ext>
            </a:extLst>
          </p:cNvPr>
          <p:cNvSpPr/>
          <p:nvPr/>
        </p:nvSpPr>
        <p:spPr>
          <a:xfrm>
            <a:off x="8553780" y="3438811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78DD8A-1512-48C4-ABD4-F24130477ECD}"/>
              </a:ext>
            </a:extLst>
          </p:cNvPr>
          <p:cNvSpPr/>
          <p:nvPr/>
        </p:nvSpPr>
        <p:spPr>
          <a:xfrm>
            <a:off x="8145567" y="3676308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F288A4-8E98-4198-8FEE-1E1F80F86B34}"/>
              </a:ext>
            </a:extLst>
          </p:cNvPr>
          <p:cNvSpPr/>
          <p:nvPr/>
        </p:nvSpPr>
        <p:spPr>
          <a:xfrm>
            <a:off x="8553780" y="3673091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020D12-2029-452C-BCC1-668F749D4C6A}"/>
              </a:ext>
            </a:extLst>
          </p:cNvPr>
          <p:cNvSpPr/>
          <p:nvPr/>
        </p:nvSpPr>
        <p:spPr>
          <a:xfrm>
            <a:off x="4753456" y="1739564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38D04-72EC-4B3A-AF6F-A3BAE53D7EF9}"/>
              </a:ext>
            </a:extLst>
          </p:cNvPr>
          <p:cNvSpPr/>
          <p:nvPr/>
        </p:nvSpPr>
        <p:spPr>
          <a:xfrm>
            <a:off x="4830272" y="1795703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992E46-C8F7-4691-97B2-62503688A96F}"/>
              </a:ext>
            </a:extLst>
          </p:cNvPr>
          <p:cNvSpPr/>
          <p:nvPr/>
        </p:nvSpPr>
        <p:spPr>
          <a:xfrm>
            <a:off x="5238485" y="1795703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87BE26-42F4-4BE5-A21D-D2E92ECB13F8}"/>
              </a:ext>
            </a:extLst>
          </p:cNvPr>
          <p:cNvSpPr/>
          <p:nvPr/>
        </p:nvSpPr>
        <p:spPr>
          <a:xfrm>
            <a:off x="4830272" y="203320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837D7E-5372-43BE-8332-B863F89333C2}"/>
              </a:ext>
            </a:extLst>
          </p:cNvPr>
          <p:cNvSpPr/>
          <p:nvPr/>
        </p:nvSpPr>
        <p:spPr>
          <a:xfrm>
            <a:off x="5238485" y="2029983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ADCD79-0AEB-4147-86C5-D74A0F422C52}"/>
              </a:ext>
            </a:extLst>
          </p:cNvPr>
          <p:cNvSpPr/>
          <p:nvPr/>
        </p:nvSpPr>
        <p:spPr>
          <a:xfrm>
            <a:off x="5896456" y="1730097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9DF0A9-EA96-4C2F-88D9-D9760CF27F8E}"/>
              </a:ext>
            </a:extLst>
          </p:cNvPr>
          <p:cNvSpPr/>
          <p:nvPr/>
        </p:nvSpPr>
        <p:spPr>
          <a:xfrm>
            <a:off x="5973272" y="1786236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1A498C-F008-47C3-9D70-A3F3A77DABAB}"/>
              </a:ext>
            </a:extLst>
          </p:cNvPr>
          <p:cNvSpPr/>
          <p:nvPr/>
        </p:nvSpPr>
        <p:spPr>
          <a:xfrm>
            <a:off x="6381485" y="1786236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6A3FCE8-45E8-4372-A868-AC393CBFAA6E}"/>
              </a:ext>
            </a:extLst>
          </p:cNvPr>
          <p:cNvSpPr/>
          <p:nvPr/>
        </p:nvSpPr>
        <p:spPr>
          <a:xfrm>
            <a:off x="5973272" y="2023733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EF046D-697E-4CED-8385-E4B225229191}"/>
              </a:ext>
            </a:extLst>
          </p:cNvPr>
          <p:cNvSpPr/>
          <p:nvPr/>
        </p:nvSpPr>
        <p:spPr>
          <a:xfrm>
            <a:off x="6381485" y="2020516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0A2BEAD-DE92-4578-8614-345E78D428A3}"/>
              </a:ext>
            </a:extLst>
          </p:cNvPr>
          <p:cNvSpPr/>
          <p:nvPr/>
        </p:nvSpPr>
        <p:spPr>
          <a:xfrm>
            <a:off x="1800262" y="449580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C864032-E1A1-4AC0-BE49-4FEBD0619E3A}"/>
              </a:ext>
            </a:extLst>
          </p:cNvPr>
          <p:cNvSpPr/>
          <p:nvPr/>
        </p:nvSpPr>
        <p:spPr>
          <a:xfrm>
            <a:off x="3943367" y="4495800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497DE5B-DE4C-4EC0-A550-8F2CA9FC768B}"/>
              </a:ext>
            </a:extLst>
          </p:cNvPr>
          <p:cNvSpPr/>
          <p:nvPr/>
        </p:nvSpPr>
        <p:spPr>
          <a:xfrm>
            <a:off x="5695967" y="4495800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79B39B-FF5B-48D9-9F7B-2B795A11A929}"/>
              </a:ext>
            </a:extLst>
          </p:cNvPr>
          <p:cNvSpPr txBox="1"/>
          <p:nvPr/>
        </p:nvSpPr>
        <p:spPr>
          <a:xfrm>
            <a:off x="6104526" y="4332389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633B2A-ED2A-4B47-8872-3724C82E1626}"/>
              </a:ext>
            </a:extLst>
          </p:cNvPr>
          <p:cNvSpPr txBox="1"/>
          <p:nvPr/>
        </p:nvSpPr>
        <p:spPr>
          <a:xfrm>
            <a:off x="4348159" y="4332390"/>
            <a:ext cx="1290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movable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AFF68D3-4EA3-4827-8CAD-FC92C1767821}"/>
              </a:ext>
            </a:extLst>
          </p:cNvPr>
          <p:cNvSpPr txBox="1"/>
          <p:nvPr/>
        </p:nvSpPr>
        <p:spPr>
          <a:xfrm>
            <a:off x="2237894" y="4337895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unmovable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63F09-7535-4488-A652-9133E0FA74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26</a:t>
            </a:fld>
            <a:endParaRPr lang="en-US"/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BD4B61F8-BD11-4B7B-9E9B-32B41E65329B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9067800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Problem (1/3): Fragmentation-via-pollution</a:t>
            </a:r>
            <a:endParaRPr lang="en-US" b="1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08369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82394C3-B47D-4C23-B823-DE73F7530801}"/>
              </a:ext>
            </a:extLst>
          </p:cNvPr>
          <p:cNvSpPr txBox="1">
            <a:spLocks/>
          </p:cNvSpPr>
          <p:nvPr/>
        </p:nvSpPr>
        <p:spPr>
          <a:xfrm>
            <a:off x="304799" y="112292"/>
            <a:ext cx="9980197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Problem (2/3): High slab churns</a:t>
            </a:r>
            <a:endParaRPr lang="en-US" dirty="0">
              <a:latin typeface="Arial (Body)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00A245-7FAE-49B6-BE3B-6710B96C8B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0CA31-70A5-4901-8CA5-EE95F7679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102" y="304801"/>
            <a:ext cx="4728326" cy="4952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C0672-2DFB-4ED3-ABAA-BBEF5CB37503}"/>
              </a:ext>
            </a:extLst>
          </p:cNvPr>
          <p:cNvSpPr txBox="1"/>
          <p:nvPr/>
        </p:nvSpPr>
        <p:spPr>
          <a:xfrm>
            <a:off x="304798" y="2693374"/>
            <a:ext cx="10591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b="0" dirty="0">
                <a:solidFill>
                  <a:prstClr val="black"/>
                </a:solidFill>
                <a:latin typeface="Arial (Body)"/>
              </a:rPr>
              <a:t> Old (deferred) 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objects are reclaimed </a:t>
            </a:r>
            <a:r>
              <a:rPr lang="en-US" sz="2200" b="1" u="sng" dirty="0">
                <a:solidFill>
                  <a:srgbClr val="FF0000"/>
                </a:solidFill>
                <a:latin typeface="Arial (Body)"/>
              </a:rPr>
              <a:t>sometime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Arial (Body)"/>
              </a:rPr>
              <a:t>   after a safe (grace) period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C7162-955D-4559-8B2C-188AA3DEF211}"/>
              </a:ext>
            </a:extLst>
          </p:cNvPr>
          <p:cNvSpPr txBox="1"/>
          <p:nvPr/>
        </p:nvSpPr>
        <p:spPr>
          <a:xfrm>
            <a:off x="304799" y="1296410"/>
            <a:ext cx="105918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Many subsystems 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use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Read-Copy-Update(RCU)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Arial (Body)"/>
              </a:rPr>
              <a:t> 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synchronization mechanism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Every update operation creates a new copy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Arial (Body)"/>
              </a:rPr>
              <a:t> 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of the object</a:t>
            </a:r>
            <a:endParaRPr lang="en-US" sz="2200" dirty="0">
              <a:solidFill>
                <a:prstClr val="black"/>
              </a:solidFill>
              <a:latin typeface="Arial (Body)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B45360-8FF0-4A98-8D98-26D073BAA463}"/>
              </a:ext>
            </a:extLst>
          </p:cNvPr>
          <p:cNvSpPr/>
          <p:nvPr/>
        </p:nvSpPr>
        <p:spPr>
          <a:xfrm>
            <a:off x="9753600" y="2603559"/>
            <a:ext cx="1727781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Slab Allocator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C24D94-65F0-43AB-AD39-5F21C21A74BD}"/>
              </a:ext>
            </a:extLst>
          </p:cNvPr>
          <p:cNvSpPr/>
          <p:nvPr/>
        </p:nvSpPr>
        <p:spPr>
          <a:xfrm>
            <a:off x="9765030" y="1653235"/>
            <a:ext cx="68480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</a:pPr>
            <a:r>
              <a:rPr lang="en-US" b="1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RCU</a:t>
            </a:r>
          </a:p>
        </p:txBody>
      </p:sp>
    </p:spTree>
    <p:extLst>
      <p:ext uri="{BB962C8B-B14F-4D97-AF65-F5344CB8AC3E}">
        <p14:creationId xmlns:p14="http://schemas.microsoft.com/office/powerpoint/2010/main" val="38782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ctangle 315">
            <a:extLst>
              <a:ext uri="{FF2B5EF4-FFF2-40B4-BE49-F238E27FC236}">
                <a16:creationId xmlns:a16="http://schemas.microsoft.com/office/drawing/2014/main" id="{2708D295-CF50-4AE0-87FC-59533ABCEC04}"/>
              </a:ext>
            </a:extLst>
          </p:cNvPr>
          <p:cNvSpPr/>
          <p:nvPr/>
        </p:nvSpPr>
        <p:spPr>
          <a:xfrm>
            <a:off x="5715000" y="3170051"/>
            <a:ext cx="6019800" cy="22460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82394C3-B47D-4C23-B823-DE73F7530801}"/>
              </a:ext>
            </a:extLst>
          </p:cNvPr>
          <p:cNvSpPr txBox="1">
            <a:spLocks/>
          </p:cNvSpPr>
          <p:nvPr/>
        </p:nvSpPr>
        <p:spPr>
          <a:xfrm>
            <a:off x="304799" y="112292"/>
            <a:ext cx="9980197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Problem (2/3): High slab churns</a:t>
            </a:r>
            <a:endParaRPr lang="en-US" b="1" dirty="0">
              <a:latin typeface="Arial (Body)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00A245-7FAE-49B6-BE3B-6710B96C8B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28</a:t>
            </a:fld>
            <a:endParaRPr lang="en-US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EDECD0E6-A19D-40C9-811B-9135CB21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31" y="901476"/>
            <a:ext cx="4411858" cy="4621492"/>
          </a:xfrm>
          <a:prstGeom prst="rect">
            <a:avLst/>
          </a:prstGeom>
        </p:spPr>
      </p:pic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F24212F-2C07-4E50-ABEB-4A9DE1BEA84B}"/>
              </a:ext>
            </a:extLst>
          </p:cNvPr>
          <p:cNvGrpSpPr/>
          <p:nvPr/>
        </p:nvGrpSpPr>
        <p:grpSpPr>
          <a:xfrm>
            <a:off x="5896706" y="3757047"/>
            <a:ext cx="5739133" cy="1421212"/>
            <a:chOff x="1500384" y="2286000"/>
            <a:chExt cx="5739133" cy="1421212"/>
          </a:xfrm>
        </p:grpSpPr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C5D5C200-5BD9-40E5-AC84-47B438579C1F}"/>
                </a:ext>
              </a:extLst>
            </p:cNvPr>
            <p:cNvSpPr/>
            <p:nvPr/>
          </p:nvSpPr>
          <p:spPr>
            <a:xfrm>
              <a:off x="1500384" y="2286000"/>
              <a:ext cx="1579261" cy="62185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aramond" panose="02020404030301010803"/>
                  <a:ea typeface="+mn-ea"/>
                  <a:cs typeface="+mn-cs"/>
                </a:rPr>
                <a:t>Unmovable</a:t>
              </a:r>
            </a:p>
          </p:txBody>
        </p:sp>
        <p:sp>
          <p:nvSpPr>
            <p:cNvPr id="285" name="Rectangle: Rounded Corners 284">
              <a:extLst>
                <a:ext uri="{FF2B5EF4-FFF2-40B4-BE49-F238E27FC236}">
                  <a16:creationId xmlns:a16="http://schemas.microsoft.com/office/drawing/2014/main" id="{CAC88742-3D7D-4B8C-A395-28D33DBE825A}"/>
                </a:ext>
              </a:extLst>
            </p:cNvPr>
            <p:cNvSpPr/>
            <p:nvPr/>
          </p:nvSpPr>
          <p:spPr>
            <a:xfrm>
              <a:off x="1500384" y="3085360"/>
              <a:ext cx="1579261" cy="6218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aramond" panose="02020404030301010803"/>
                  <a:ea typeface="+mn-ea"/>
                  <a:cs typeface="+mn-cs"/>
                </a:rPr>
                <a:t>Movable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F30BFBB-D093-4C46-B7FF-163B84407D0A}"/>
                </a:ext>
              </a:extLst>
            </p:cNvPr>
            <p:cNvSpPr/>
            <p:nvPr/>
          </p:nvSpPr>
          <p:spPr>
            <a:xfrm>
              <a:off x="3777420" y="2359647"/>
              <a:ext cx="968653" cy="42236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D7A8B6C-3CB9-470C-BA1C-3F713DF542A6}"/>
                </a:ext>
              </a:extLst>
            </p:cNvPr>
            <p:cNvSpPr/>
            <p:nvPr/>
          </p:nvSpPr>
          <p:spPr>
            <a:xfrm>
              <a:off x="3860778" y="2408052"/>
              <a:ext cx="351413" cy="12169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1E818472-A2CF-4A2A-BCF4-CF6F9AB03626}"/>
                </a:ext>
              </a:extLst>
            </p:cNvPr>
            <p:cNvSpPr/>
            <p:nvPr/>
          </p:nvSpPr>
          <p:spPr>
            <a:xfrm>
              <a:off x="4303758" y="2408052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31F2FA1-5A2C-4280-A3AA-39D5DE08ECAA}"/>
                </a:ext>
              </a:extLst>
            </p:cNvPr>
            <p:cNvSpPr/>
            <p:nvPr/>
          </p:nvSpPr>
          <p:spPr>
            <a:xfrm>
              <a:off x="3860778" y="2612828"/>
              <a:ext cx="351413" cy="121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AD357A0E-67A4-4E67-A811-9D415F02DCD9}"/>
                </a:ext>
              </a:extLst>
            </p:cNvPr>
            <p:cNvSpPr/>
            <p:nvPr/>
          </p:nvSpPr>
          <p:spPr>
            <a:xfrm>
              <a:off x="4303758" y="2610054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8A8B6F57-B3C7-4B95-902C-DDD90234CB70}"/>
                </a:ext>
              </a:extLst>
            </p:cNvPr>
            <p:cNvSpPr/>
            <p:nvPr/>
          </p:nvSpPr>
          <p:spPr>
            <a:xfrm>
              <a:off x="5030516" y="2369020"/>
              <a:ext cx="968653" cy="42236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16869CC5-E671-4B20-A136-3CCF357ECAF1}"/>
                </a:ext>
              </a:extLst>
            </p:cNvPr>
            <p:cNvSpPr/>
            <p:nvPr/>
          </p:nvSpPr>
          <p:spPr>
            <a:xfrm>
              <a:off x="5113874" y="2417425"/>
              <a:ext cx="351413" cy="121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62286B8B-7740-4327-BE65-398ADB263F41}"/>
                </a:ext>
              </a:extLst>
            </p:cNvPr>
            <p:cNvSpPr/>
            <p:nvPr/>
          </p:nvSpPr>
          <p:spPr>
            <a:xfrm>
              <a:off x="5556854" y="2417425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94F4276D-13D6-4C2F-8DC1-B4D70FB44A68}"/>
                </a:ext>
              </a:extLst>
            </p:cNvPr>
            <p:cNvSpPr/>
            <p:nvPr/>
          </p:nvSpPr>
          <p:spPr>
            <a:xfrm>
              <a:off x="5113874" y="2622201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CECC9A79-2797-4B18-B55F-9D945D28054D}"/>
                </a:ext>
              </a:extLst>
            </p:cNvPr>
            <p:cNvSpPr/>
            <p:nvPr/>
          </p:nvSpPr>
          <p:spPr>
            <a:xfrm>
              <a:off x="5556854" y="2619427"/>
              <a:ext cx="351413" cy="121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88518B1-72B7-44B2-8569-1EF8A523CCD7}"/>
                </a:ext>
              </a:extLst>
            </p:cNvPr>
            <p:cNvSpPr/>
            <p:nvPr/>
          </p:nvSpPr>
          <p:spPr>
            <a:xfrm>
              <a:off x="6270864" y="2360858"/>
              <a:ext cx="968653" cy="42236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4C49B73F-8654-4956-88C7-384518D0ADB0}"/>
                </a:ext>
              </a:extLst>
            </p:cNvPr>
            <p:cNvSpPr/>
            <p:nvPr/>
          </p:nvSpPr>
          <p:spPr>
            <a:xfrm>
              <a:off x="6354222" y="2409262"/>
              <a:ext cx="351413" cy="121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4F2C73B7-73AF-4DE5-B3DE-2BF074D62E4F}"/>
                </a:ext>
              </a:extLst>
            </p:cNvPr>
            <p:cNvSpPr/>
            <p:nvPr/>
          </p:nvSpPr>
          <p:spPr>
            <a:xfrm>
              <a:off x="6797202" y="2409262"/>
              <a:ext cx="351413" cy="121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E36C200A-ADCA-4177-9730-26AC13595971}"/>
                </a:ext>
              </a:extLst>
            </p:cNvPr>
            <p:cNvSpPr/>
            <p:nvPr/>
          </p:nvSpPr>
          <p:spPr>
            <a:xfrm>
              <a:off x="6354222" y="2614038"/>
              <a:ext cx="351413" cy="121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8853F9D9-19CD-40A7-93FE-E2E887FF5C22}"/>
                </a:ext>
              </a:extLst>
            </p:cNvPr>
            <p:cNvSpPr/>
            <p:nvPr/>
          </p:nvSpPr>
          <p:spPr>
            <a:xfrm>
              <a:off x="6797202" y="2611265"/>
              <a:ext cx="351413" cy="121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474FCDAC-8FA7-4C5D-A60D-65B223315CB7}"/>
                </a:ext>
              </a:extLst>
            </p:cNvPr>
            <p:cNvSpPr/>
            <p:nvPr/>
          </p:nvSpPr>
          <p:spPr>
            <a:xfrm>
              <a:off x="3777420" y="3185555"/>
              <a:ext cx="968653" cy="42236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5BDEEE3B-7766-43E9-A6DD-0426E00A32FA}"/>
                </a:ext>
              </a:extLst>
            </p:cNvPr>
            <p:cNvSpPr/>
            <p:nvPr/>
          </p:nvSpPr>
          <p:spPr>
            <a:xfrm>
              <a:off x="3860778" y="3233959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77E713B-AC41-4006-A314-A3A1D8171265}"/>
                </a:ext>
              </a:extLst>
            </p:cNvPr>
            <p:cNvSpPr/>
            <p:nvPr/>
          </p:nvSpPr>
          <p:spPr>
            <a:xfrm>
              <a:off x="4303758" y="3233959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D23A17C1-68EF-42B8-BFE9-F6A7E2D51A40}"/>
                </a:ext>
              </a:extLst>
            </p:cNvPr>
            <p:cNvSpPr/>
            <p:nvPr/>
          </p:nvSpPr>
          <p:spPr>
            <a:xfrm>
              <a:off x="3860778" y="3438736"/>
              <a:ext cx="351413" cy="12169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9592B98D-03D8-4F98-9EFF-D978AD011A94}"/>
                </a:ext>
              </a:extLst>
            </p:cNvPr>
            <p:cNvSpPr/>
            <p:nvPr/>
          </p:nvSpPr>
          <p:spPr>
            <a:xfrm>
              <a:off x="4303758" y="3435962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80E69625-CFF6-412D-91FE-41189789AE62}"/>
                </a:ext>
              </a:extLst>
            </p:cNvPr>
            <p:cNvSpPr/>
            <p:nvPr/>
          </p:nvSpPr>
          <p:spPr>
            <a:xfrm>
              <a:off x="5034938" y="3182781"/>
              <a:ext cx="968653" cy="42236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DF3FC033-749A-4407-9200-A6603295BE59}"/>
                </a:ext>
              </a:extLst>
            </p:cNvPr>
            <p:cNvSpPr/>
            <p:nvPr/>
          </p:nvSpPr>
          <p:spPr>
            <a:xfrm>
              <a:off x="5118297" y="3231185"/>
              <a:ext cx="351413" cy="12169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3FD5258E-15C8-4B3E-9FC5-A60040396DF0}"/>
                </a:ext>
              </a:extLst>
            </p:cNvPr>
            <p:cNvSpPr/>
            <p:nvPr/>
          </p:nvSpPr>
          <p:spPr>
            <a:xfrm>
              <a:off x="5561277" y="3231185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C7573C36-51D7-4CC6-80F9-55B851FA1A2C}"/>
                </a:ext>
              </a:extLst>
            </p:cNvPr>
            <p:cNvSpPr/>
            <p:nvPr/>
          </p:nvSpPr>
          <p:spPr>
            <a:xfrm>
              <a:off x="5118297" y="3435962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3F8C137F-C5CC-4CD2-BC69-9E44D9EC0734}"/>
                </a:ext>
              </a:extLst>
            </p:cNvPr>
            <p:cNvSpPr/>
            <p:nvPr/>
          </p:nvSpPr>
          <p:spPr>
            <a:xfrm>
              <a:off x="5561277" y="3433188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56F957AA-C1FA-4483-80E9-E8CD2B617746}"/>
                </a:ext>
              </a:extLst>
            </p:cNvPr>
            <p:cNvSpPr/>
            <p:nvPr/>
          </p:nvSpPr>
          <p:spPr>
            <a:xfrm>
              <a:off x="6270864" y="3182781"/>
              <a:ext cx="968653" cy="42236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D1783EC3-63DE-4902-9ED4-5C669EF58316}"/>
                </a:ext>
              </a:extLst>
            </p:cNvPr>
            <p:cNvSpPr/>
            <p:nvPr/>
          </p:nvSpPr>
          <p:spPr>
            <a:xfrm>
              <a:off x="6354222" y="3231185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808FEBA7-4F0A-4660-9003-D5BD9575A009}"/>
                </a:ext>
              </a:extLst>
            </p:cNvPr>
            <p:cNvSpPr/>
            <p:nvPr/>
          </p:nvSpPr>
          <p:spPr>
            <a:xfrm>
              <a:off x="6797202" y="3231185"/>
              <a:ext cx="351413" cy="12169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38B1B290-0A9E-4146-8350-7205EC4EBFE2}"/>
                </a:ext>
              </a:extLst>
            </p:cNvPr>
            <p:cNvSpPr/>
            <p:nvPr/>
          </p:nvSpPr>
          <p:spPr>
            <a:xfrm>
              <a:off x="6354222" y="3435962"/>
              <a:ext cx="351413" cy="12169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6857E1F8-68F9-4FB7-B8D4-D260AB428D30}"/>
                </a:ext>
              </a:extLst>
            </p:cNvPr>
            <p:cNvSpPr/>
            <p:nvPr/>
          </p:nvSpPr>
          <p:spPr>
            <a:xfrm>
              <a:off x="6797202" y="3433188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5C977C4F-74B7-4612-8ACB-F4E247A49CC0}"/>
              </a:ext>
            </a:extLst>
          </p:cNvPr>
          <p:cNvSpPr txBox="1"/>
          <p:nvPr/>
        </p:nvSpPr>
        <p:spPr>
          <a:xfrm>
            <a:off x="6002319" y="3212223"/>
            <a:ext cx="3424519" cy="3847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Buddy Allocator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5F081129-1EB0-4A8D-B0FE-049391FC7FE3}"/>
              </a:ext>
            </a:extLst>
          </p:cNvPr>
          <p:cNvCxnSpPr>
            <a:cxnSpLocks/>
          </p:cNvCxnSpPr>
          <p:nvPr/>
        </p:nvCxnSpPr>
        <p:spPr>
          <a:xfrm>
            <a:off x="4468889" y="4293053"/>
            <a:ext cx="1246111" cy="1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9B3ABD86-91F6-450C-87C1-FDD72B936746}"/>
              </a:ext>
            </a:extLst>
          </p:cNvPr>
          <p:cNvSpPr txBox="1"/>
          <p:nvPr/>
        </p:nvSpPr>
        <p:spPr>
          <a:xfrm>
            <a:off x="4572000" y="4279291"/>
            <a:ext cx="2017060" cy="35548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lloc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/free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7DD20A9-54C1-41EA-95B2-ADD947E12949}"/>
              </a:ext>
            </a:extLst>
          </p:cNvPr>
          <p:cNvSpPr txBox="1"/>
          <p:nvPr/>
        </p:nvSpPr>
        <p:spPr>
          <a:xfrm>
            <a:off x="4832981" y="1150419"/>
            <a:ext cx="10591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b="0" dirty="0">
                <a:solidFill>
                  <a:prstClr val="black"/>
                </a:solidFill>
                <a:latin typeface="Arial (Body)"/>
              </a:rPr>
              <a:t> Extended lifetime of kernel (unmovable) objects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Arial (Body)"/>
              </a:rPr>
              <a:t> High rate of pollution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ED3AE4-E512-4C1D-B022-953297623D9A}"/>
              </a:ext>
            </a:extLst>
          </p:cNvPr>
          <p:cNvSpPr txBox="1"/>
          <p:nvPr/>
        </p:nvSpPr>
        <p:spPr>
          <a:xfrm>
            <a:off x="2514600" y="3044279"/>
            <a:ext cx="3424519" cy="3847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2000" b="1" dirty="0">
                <a:solidFill>
                  <a:sysClr val="windowText" lastClr="000000"/>
                </a:solidFill>
                <a:latin typeface="+mj-lt"/>
                <a:cs typeface="Times New Roman" panose="02020603050405020304" pitchFamily="18" charset="0"/>
              </a:rPr>
              <a:t>Slab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 Allocator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081000-01CE-4F44-AD6F-7897DB3691A5}"/>
              </a:ext>
            </a:extLst>
          </p:cNvPr>
          <p:cNvSpPr txBox="1"/>
          <p:nvPr/>
        </p:nvSpPr>
        <p:spPr>
          <a:xfrm>
            <a:off x="3662081" y="2133600"/>
            <a:ext cx="3424519" cy="3847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RCU</a:t>
            </a:r>
          </a:p>
        </p:txBody>
      </p:sp>
    </p:spTree>
    <p:extLst>
      <p:ext uri="{BB962C8B-B14F-4D97-AF65-F5344CB8AC3E}">
        <p14:creationId xmlns:p14="http://schemas.microsoft.com/office/powerpoint/2010/main" val="268843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ctangle 315">
            <a:extLst>
              <a:ext uri="{FF2B5EF4-FFF2-40B4-BE49-F238E27FC236}">
                <a16:creationId xmlns:a16="http://schemas.microsoft.com/office/drawing/2014/main" id="{2708D295-CF50-4AE0-87FC-59533ABCEC04}"/>
              </a:ext>
            </a:extLst>
          </p:cNvPr>
          <p:cNvSpPr/>
          <p:nvPr/>
        </p:nvSpPr>
        <p:spPr>
          <a:xfrm>
            <a:off x="5715000" y="3170051"/>
            <a:ext cx="6019800" cy="22460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82394C3-B47D-4C23-B823-DE73F7530801}"/>
              </a:ext>
            </a:extLst>
          </p:cNvPr>
          <p:cNvSpPr txBox="1">
            <a:spLocks/>
          </p:cNvSpPr>
          <p:nvPr/>
        </p:nvSpPr>
        <p:spPr>
          <a:xfrm>
            <a:off x="304799" y="112292"/>
            <a:ext cx="9980197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Problem (2/3): High slab churns</a:t>
            </a:r>
            <a:endParaRPr lang="en-US" b="1" dirty="0">
              <a:latin typeface="Arial (Body)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00A245-7FAE-49B6-BE3B-6710B96C8B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29</a:t>
            </a:fld>
            <a:endParaRPr lang="en-US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EDECD0E6-A19D-40C9-811B-9135CB21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31" y="901476"/>
            <a:ext cx="4411858" cy="4621492"/>
          </a:xfrm>
          <a:prstGeom prst="rect">
            <a:avLst/>
          </a:prstGeom>
        </p:spPr>
      </p:pic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F24212F-2C07-4E50-ABEB-4A9DE1BEA84B}"/>
              </a:ext>
            </a:extLst>
          </p:cNvPr>
          <p:cNvGrpSpPr/>
          <p:nvPr/>
        </p:nvGrpSpPr>
        <p:grpSpPr>
          <a:xfrm>
            <a:off x="5896706" y="3757047"/>
            <a:ext cx="5739133" cy="1421212"/>
            <a:chOff x="1500384" y="2286000"/>
            <a:chExt cx="5739133" cy="1421212"/>
          </a:xfrm>
        </p:grpSpPr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C5D5C200-5BD9-40E5-AC84-47B438579C1F}"/>
                </a:ext>
              </a:extLst>
            </p:cNvPr>
            <p:cNvSpPr/>
            <p:nvPr/>
          </p:nvSpPr>
          <p:spPr>
            <a:xfrm>
              <a:off x="1500384" y="2286000"/>
              <a:ext cx="1579261" cy="62185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aramond" panose="02020404030301010803"/>
                  <a:ea typeface="+mn-ea"/>
                  <a:cs typeface="+mn-cs"/>
                </a:rPr>
                <a:t>Unmovable</a:t>
              </a:r>
            </a:p>
          </p:txBody>
        </p:sp>
        <p:sp>
          <p:nvSpPr>
            <p:cNvPr id="285" name="Rectangle: Rounded Corners 284">
              <a:extLst>
                <a:ext uri="{FF2B5EF4-FFF2-40B4-BE49-F238E27FC236}">
                  <a16:creationId xmlns:a16="http://schemas.microsoft.com/office/drawing/2014/main" id="{CAC88742-3D7D-4B8C-A395-28D33DBE825A}"/>
                </a:ext>
              </a:extLst>
            </p:cNvPr>
            <p:cNvSpPr/>
            <p:nvPr/>
          </p:nvSpPr>
          <p:spPr>
            <a:xfrm>
              <a:off x="1500384" y="3085360"/>
              <a:ext cx="1579261" cy="6218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aramond" panose="02020404030301010803"/>
                  <a:ea typeface="+mn-ea"/>
                  <a:cs typeface="+mn-cs"/>
                </a:rPr>
                <a:t>Movable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F30BFBB-D093-4C46-B7FF-163B84407D0A}"/>
                </a:ext>
              </a:extLst>
            </p:cNvPr>
            <p:cNvSpPr/>
            <p:nvPr/>
          </p:nvSpPr>
          <p:spPr>
            <a:xfrm>
              <a:off x="3777420" y="2359647"/>
              <a:ext cx="968653" cy="42236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D7A8B6C-3CB9-470C-BA1C-3F713DF542A6}"/>
                </a:ext>
              </a:extLst>
            </p:cNvPr>
            <p:cNvSpPr/>
            <p:nvPr/>
          </p:nvSpPr>
          <p:spPr>
            <a:xfrm>
              <a:off x="3860778" y="2408052"/>
              <a:ext cx="351413" cy="12169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1E818472-A2CF-4A2A-BCF4-CF6F9AB03626}"/>
                </a:ext>
              </a:extLst>
            </p:cNvPr>
            <p:cNvSpPr/>
            <p:nvPr/>
          </p:nvSpPr>
          <p:spPr>
            <a:xfrm>
              <a:off x="4303758" y="2408052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31F2FA1-5A2C-4280-A3AA-39D5DE08ECAA}"/>
                </a:ext>
              </a:extLst>
            </p:cNvPr>
            <p:cNvSpPr/>
            <p:nvPr/>
          </p:nvSpPr>
          <p:spPr>
            <a:xfrm>
              <a:off x="3860778" y="2612828"/>
              <a:ext cx="351413" cy="121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AD357A0E-67A4-4E67-A811-9D415F02DCD9}"/>
                </a:ext>
              </a:extLst>
            </p:cNvPr>
            <p:cNvSpPr/>
            <p:nvPr/>
          </p:nvSpPr>
          <p:spPr>
            <a:xfrm>
              <a:off x="4303758" y="2610054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8A8B6F57-B3C7-4B95-902C-DDD90234CB70}"/>
                </a:ext>
              </a:extLst>
            </p:cNvPr>
            <p:cNvSpPr/>
            <p:nvPr/>
          </p:nvSpPr>
          <p:spPr>
            <a:xfrm>
              <a:off x="5030516" y="2369020"/>
              <a:ext cx="968653" cy="42236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16869CC5-E671-4B20-A136-3CCF357ECAF1}"/>
                </a:ext>
              </a:extLst>
            </p:cNvPr>
            <p:cNvSpPr/>
            <p:nvPr/>
          </p:nvSpPr>
          <p:spPr>
            <a:xfrm>
              <a:off x="5113874" y="2417425"/>
              <a:ext cx="351413" cy="121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62286B8B-7740-4327-BE65-398ADB263F41}"/>
                </a:ext>
              </a:extLst>
            </p:cNvPr>
            <p:cNvSpPr/>
            <p:nvPr/>
          </p:nvSpPr>
          <p:spPr>
            <a:xfrm>
              <a:off x="5556854" y="2417425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94F4276D-13D6-4C2F-8DC1-B4D70FB44A68}"/>
                </a:ext>
              </a:extLst>
            </p:cNvPr>
            <p:cNvSpPr/>
            <p:nvPr/>
          </p:nvSpPr>
          <p:spPr>
            <a:xfrm>
              <a:off x="5113874" y="2622201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CECC9A79-2797-4B18-B55F-9D945D28054D}"/>
                </a:ext>
              </a:extLst>
            </p:cNvPr>
            <p:cNvSpPr/>
            <p:nvPr/>
          </p:nvSpPr>
          <p:spPr>
            <a:xfrm>
              <a:off x="5556854" y="2619427"/>
              <a:ext cx="351413" cy="121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88518B1-72B7-44B2-8569-1EF8A523CCD7}"/>
                </a:ext>
              </a:extLst>
            </p:cNvPr>
            <p:cNvSpPr/>
            <p:nvPr/>
          </p:nvSpPr>
          <p:spPr>
            <a:xfrm>
              <a:off x="6270864" y="2360858"/>
              <a:ext cx="968653" cy="42236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4C49B73F-8654-4956-88C7-384518D0ADB0}"/>
                </a:ext>
              </a:extLst>
            </p:cNvPr>
            <p:cNvSpPr/>
            <p:nvPr/>
          </p:nvSpPr>
          <p:spPr>
            <a:xfrm>
              <a:off x="6354222" y="2409262"/>
              <a:ext cx="351413" cy="121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4F2C73B7-73AF-4DE5-B3DE-2BF074D62E4F}"/>
                </a:ext>
              </a:extLst>
            </p:cNvPr>
            <p:cNvSpPr/>
            <p:nvPr/>
          </p:nvSpPr>
          <p:spPr>
            <a:xfrm>
              <a:off x="6797202" y="2409262"/>
              <a:ext cx="351413" cy="121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E36C200A-ADCA-4177-9730-26AC13595971}"/>
                </a:ext>
              </a:extLst>
            </p:cNvPr>
            <p:cNvSpPr/>
            <p:nvPr/>
          </p:nvSpPr>
          <p:spPr>
            <a:xfrm>
              <a:off x="6354222" y="2614038"/>
              <a:ext cx="351413" cy="121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8853F9D9-19CD-40A7-93FE-E2E887FF5C22}"/>
                </a:ext>
              </a:extLst>
            </p:cNvPr>
            <p:cNvSpPr/>
            <p:nvPr/>
          </p:nvSpPr>
          <p:spPr>
            <a:xfrm>
              <a:off x="6797202" y="2611265"/>
              <a:ext cx="351413" cy="121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474FCDAC-8FA7-4C5D-A60D-65B223315CB7}"/>
                </a:ext>
              </a:extLst>
            </p:cNvPr>
            <p:cNvSpPr/>
            <p:nvPr/>
          </p:nvSpPr>
          <p:spPr>
            <a:xfrm>
              <a:off x="3777420" y="3185555"/>
              <a:ext cx="968653" cy="42236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5BDEEE3B-7766-43E9-A6DD-0426E00A32FA}"/>
                </a:ext>
              </a:extLst>
            </p:cNvPr>
            <p:cNvSpPr/>
            <p:nvPr/>
          </p:nvSpPr>
          <p:spPr>
            <a:xfrm>
              <a:off x="3860778" y="3233959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77E713B-AC41-4006-A314-A3A1D8171265}"/>
                </a:ext>
              </a:extLst>
            </p:cNvPr>
            <p:cNvSpPr/>
            <p:nvPr/>
          </p:nvSpPr>
          <p:spPr>
            <a:xfrm>
              <a:off x="4303758" y="3233959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D23A17C1-68EF-42B8-BFE9-F6A7E2D51A40}"/>
                </a:ext>
              </a:extLst>
            </p:cNvPr>
            <p:cNvSpPr/>
            <p:nvPr/>
          </p:nvSpPr>
          <p:spPr>
            <a:xfrm>
              <a:off x="3860778" y="3438736"/>
              <a:ext cx="351413" cy="12169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9592B98D-03D8-4F98-9EFF-D978AD011A94}"/>
                </a:ext>
              </a:extLst>
            </p:cNvPr>
            <p:cNvSpPr/>
            <p:nvPr/>
          </p:nvSpPr>
          <p:spPr>
            <a:xfrm>
              <a:off x="4303758" y="3435962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80E69625-CFF6-412D-91FE-41189789AE62}"/>
                </a:ext>
              </a:extLst>
            </p:cNvPr>
            <p:cNvSpPr/>
            <p:nvPr/>
          </p:nvSpPr>
          <p:spPr>
            <a:xfrm>
              <a:off x="5034938" y="3182781"/>
              <a:ext cx="968653" cy="42236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DF3FC033-749A-4407-9200-A6603295BE59}"/>
                </a:ext>
              </a:extLst>
            </p:cNvPr>
            <p:cNvSpPr/>
            <p:nvPr/>
          </p:nvSpPr>
          <p:spPr>
            <a:xfrm>
              <a:off x="5118297" y="3231185"/>
              <a:ext cx="351413" cy="12169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3FD5258E-15C8-4B3E-9FC5-A60040396DF0}"/>
                </a:ext>
              </a:extLst>
            </p:cNvPr>
            <p:cNvSpPr/>
            <p:nvPr/>
          </p:nvSpPr>
          <p:spPr>
            <a:xfrm>
              <a:off x="5561277" y="3231185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C7573C36-51D7-4CC6-80F9-55B851FA1A2C}"/>
                </a:ext>
              </a:extLst>
            </p:cNvPr>
            <p:cNvSpPr/>
            <p:nvPr/>
          </p:nvSpPr>
          <p:spPr>
            <a:xfrm>
              <a:off x="5118297" y="3435962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3F8C137F-C5CC-4CD2-BC69-9E44D9EC0734}"/>
                </a:ext>
              </a:extLst>
            </p:cNvPr>
            <p:cNvSpPr/>
            <p:nvPr/>
          </p:nvSpPr>
          <p:spPr>
            <a:xfrm>
              <a:off x="5561277" y="3433188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56F957AA-C1FA-4483-80E9-E8CD2B617746}"/>
                </a:ext>
              </a:extLst>
            </p:cNvPr>
            <p:cNvSpPr/>
            <p:nvPr/>
          </p:nvSpPr>
          <p:spPr>
            <a:xfrm>
              <a:off x="6270864" y="3182781"/>
              <a:ext cx="968653" cy="42236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D1783EC3-63DE-4902-9ED4-5C669EF58316}"/>
                </a:ext>
              </a:extLst>
            </p:cNvPr>
            <p:cNvSpPr/>
            <p:nvPr/>
          </p:nvSpPr>
          <p:spPr>
            <a:xfrm>
              <a:off x="6354222" y="3231185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808FEBA7-4F0A-4660-9003-D5BD9575A009}"/>
                </a:ext>
              </a:extLst>
            </p:cNvPr>
            <p:cNvSpPr/>
            <p:nvPr/>
          </p:nvSpPr>
          <p:spPr>
            <a:xfrm>
              <a:off x="6797202" y="3231185"/>
              <a:ext cx="351413" cy="12169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38B1B290-0A9E-4146-8350-7205EC4EBFE2}"/>
                </a:ext>
              </a:extLst>
            </p:cNvPr>
            <p:cNvSpPr/>
            <p:nvPr/>
          </p:nvSpPr>
          <p:spPr>
            <a:xfrm>
              <a:off x="6354222" y="3435962"/>
              <a:ext cx="351413" cy="12169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6857E1F8-68F9-4FB7-B8D4-D260AB428D30}"/>
                </a:ext>
              </a:extLst>
            </p:cNvPr>
            <p:cNvSpPr/>
            <p:nvPr/>
          </p:nvSpPr>
          <p:spPr>
            <a:xfrm>
              <a:off x="6797202" y="3433188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5C977C4F-74B7-4612-8ACB-F4E247A49CC0}"/>
              </a:ext>
            </a:extLst>
          </p:cNvPr>
          <p:cNvSpPr txBox="1"/>
          <p:nvPr/>
        </p:nvSpPr>
        <p:spPr>
          <a:xfrm>
            <a:off x="6002319" y="3212223"/>
            <a:ext cx="3424519" cy="3847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Buddy Allocator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5F081129-1EB0-4A8D-B0FE-049391FC7FE3}"/>
              </a:ext>
            </a:extLst>
          </p:cNvPr>
          <p:cNvCxnSpPr>
            <a:cxnSpLocks/>
          </p:cNvCxnSpPr>
          <p:nvPr/>
        </p:nvCxnSpPr>
        <p:spPr>
          <a:xfrm>
            <a:off x="4468889" y="4293053"/>
            <a:ext cx="1246111" cy="1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9B3ABD86-91F6-450C-87C1-FDD72B936746}"/>
              </a:ext>
            </a:extLst>
          </p:cNvPr>
          <p:cNvSpPr txBox="1"/>
          <p:nvPr/>
        </p:nvSpPr>
        <p:spPr>
          <a:xfrm>
            <a:off x="4572000" y="4279291"/>
            <a:ext cx="2017060" cy="35548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lloc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/free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7DD20A9-54C1-41EA-95B2-ADD947E12949}"/>
              </a:ext>
            </a:extLst>
          </p:cNvPr>
          <p:cNvSpPr txBox="1"/>
          <p:nvPr/>
        </p:nvSpPr>
        <p:spPr>
          <a:xfrm>
            <a:off x="4832981" y="1150419"/>
            <a:ext cx="105918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b="0" dirty="0">
                <a:solidFill>
                  <a:prstClr val="black"/>
                </a:solidFill>
                <a:latin typeface="Arial (Body)"/>
              </a:rPr>
              <a:t> Extended lifetime of kernel (unmovable) objects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Arial (Body)"/>
              </a:rPr>
              <a:t> High rate of pollution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ED3AE4-E512-4C1D-B022-953297623D9A}"/>
              </a:ext>
            </a:extLst>
          </p:cNvPr>
          <p:cNvSpPr txBox="1"/>
          <p:nvPr/>
        </p:nvSpPr>
        <p:spPr>
          <a:xfrm>
            <a:off x="2514600" y="3044279"/>
            <a:ext cx="3424519" cy="3847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2000" b="1" dirty="0">
                <a:solidFill>
                  <a:sysClr val="windowText" lastClr="000000"/>
                </a:solidFill>
                <a:latin typeface="+mj-lt"/>
                <a:cs typeface="Times New Roman" panose="02020603050405020304" pitchFamily="18" charset="0"/>
              </a:rPr>
              <a:t>Slab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 Allocator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081000-01CE-4F44-AD6F-7897DB3691A5}"/>
              </a:ext>
            </a:extLst>
          </p:cNvPr>
          <p:cNvSpPr txBox="1"/>
          <p:nvPr/>
        </p:nvSpPr>
        <p:spPr>
          <a:xfrm>
            <a:off x="3662081" y="2133600"/>
            <a:ext cx="3424519" cy="3847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RCU</a:t>
            </a:r>
          </a:p>
        </p:txBody>
      </p:sp>
    </p:spTree>
    <p:extLst>
      <p:ext uri="{BB962C8B-B14F-4D97-AF65-F5344CB8AC3E}">
        <p14:creationId xmlns:p14="http://schemas.microsoft.com/office/powerpoint/2010/main" val="114715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5370-1BB5-40BC-AC17-5E6B3AA984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1000" y="34925"/>
            <a:ext cx="8404225" cy="72707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Efficient address translation with huge pages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2F09C-058F-4000-A4D8-2E47AF1EB199}"/>
              </a:ext>
            </a:extLst>
          </p:cNvPr>
          <p:cNvSpPr txBox="1"/>
          <p:nvPr/>
        </p:nvSpPr>
        <p:spPr>
          <a:xfrm>
            <a:off x="763414" y="933824"/>
            <a:ext cx="90860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Map large regions in TLB entries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  <a:sym typeface="Wingdings" panose="05000000000000000000" pitchFamily="2" charset="2"/>
              </a:rPr>
              <a:t> Less TLB misses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(Body)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Supported by hardware for nearly two decades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Considerable performance benefits (under ideal conditions)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4D10D1-6217-4071-8270-676575C60C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08607"/>
              </p:ext>
            </p:extLst>
          </p:nvPr>
        </p:nvGraphicFramePr>
        <p:xfrm>
          <a:off x="1600200" y="3050881"/>
          <a:ext cx="8325428" cy="353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128AC-AEEC-4C6C-8847-6BA2E7EED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4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ctangle 315">
            <a:extLst>
              <a:ext uri="{FF2B5EF4-FFF2-40B4-BE49-F238E27FC236}">
                <a16:creationId xmlns:a16="http://schemas.microsoft.com/office/drawing/2014/main" id="{2708D295-CF50-4AE0-87FC-59533ABCEC04}"/>
              </a:ext>
            </a:extLst>
          </p:cNvPr>
          <p:cNvSpPr/>
          <p:nvPr/>
        </p:nvSpPr>
        <p:spPr>
          <a:xfrm>
            <a:off x="5715000" y="3170051"/>
            <a:ext cx="6019800" cy="224600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82394C3-B47D-4C23-B823-DE73F7530801}"/>
              </a:ext>
            </a:extLst>
          </p:cNvPr>
          <p:cNvSpPr txBox="1">
            <a:spLocks/>
          </p:cNvSpPr>
          <p:nvPr/>
        </p:nvSpPr>
        <p:spPr>
          <a:xfrm>
            <a:off x="304799" y="112292"/>
            <a:ext cx="9980197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Problem (2/3): High slab churns</a:t>
            </a:r>
            <a:endParaRPr lang="en-US" b="1" dirty="0">
              <a:latin typeface="Arial (Body)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00A245-7FAE-49B6-BE3B-6710B96C8B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30</a:t>
            </a:fld>
            <a:endParaRPr lang="en-US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EDECD0E6-A19D-40C9-811B-9135CB21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31" y="901476"/>
            <a:ext cx="4411858" cy="4621492"/>
          </a:xfrm>
          <a:prstGeom prst="rect">
            <a:avLst/>
          </a:prstGeom>
        </p:spPr>
      </p:pic>
      <p:grpSp>
        <p:nvGrpSpPr>
          <p:cNvPr id="283" name="Group 282">
            <a:extLst>
              <a:ext uri="{FF2B5EF4-FFF2-40B4-BE49-F238E27FC236}">
                <a16:creationId xmlns:a16="http://schemas.microsoft.com/office/drawing/2014/main" id="{DF24212F-2C07-4E50-ABEB-4A9DE1BEA84B}"/>
              </a:ext>
            </a:extLst>
          </p:cNvPr>
          <p:cNvGrpSpPr/>
          <p:nvPr/>
        </p:nvGrpSpPr>
        <p:grpSpPr>
          <a:xfrm>
            <a:off x="5896706" y="3757047"/>
            <a:ext cx="5739133" cy="1421212"/>
            <a:chOff x="1500384" y="2286000"/>
            <a:chExt cx="5739133" cy="1421212"/>
          </a:xfrm>
        </p:grpSpPr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C5D5C200-5BD9-40E5-AC84-47B438579C1F}"/>
                </a:ext>
              </a:extLst>
            </p:cNvPr>
            <p:cNvSpPr/>
            <p:nvPr/>
          </p:nvSpPr>
          <p:spPr>
            <a:xfrm>
              <a:off x="1500384" y="2286000"/>
              <a:ext cx="1579261" cy="62185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aramond" panose="02020404030301010803"/>
                  <a:ea typeface="+mn-ea"/>
                  <a:cs typeface="+mn-cs"/>
                </a:rPr>
                <a:t>Unmovable</a:t>
              </a:r>
            </a:p>
          </p:txBody>
        </p:sp>
        <p:sp>
          <p:nvSpPr>
            <p:cNvPr id="285" name="Rectangle: Rounded Corners 284">
              <a:extLst>
                <a:ext uri="{FF2B5EF4-FFF2-40B4-BE49-F238E27FC236}">
                  <a16:creationId xmlns:a16="http://schemas.microsoft.com/office/drawing/2014/main" id="{CAC88742-3D7D-4B8C-A395-28D33DBE825A}"/>
                </a:ext>
              </a:extLst>
            </p:cNvPr>
            <p:cNvSpPr/>
            <p:nvPr/>
          </p:nvSpPr>
          <p:spPr>
            <a:xfrm>
              <a:off x="1500384" y="3085360"/>
              <a:ext cx="1579261" cy="621852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aramond" panose="02020404030301010803"/>
                  <a:ea typeface="+mn-ea"/>
                  <a:cs typeface="+mn-cs"/>
                </a:rPr>
                <a:t>Movable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F30BFBB-D093-4C46-B7FF-163B84407D0A}"/>
                </a:ext>
              </a:extLst>
            </p:cNvPr>
            <p:cNvSpPr/>
            <p:nvPr/>
          </p:nvSpPr>
          <p:spPr>
            <a:xfrm>
              <a:off x="3777420" y="2359647"/>
              <a:ext cx="968653" cy="42236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D7A8B6C-3CB9-470C-BA1C-3F713DF542A6}"/>
                </a:ext>
              </a:extLst>
            </p:cNvPr>
            <p:cNvSpPr/>
            <p:nvPr/>
          </p:nvSpPr>
          <p:spPr>
            <a:xfrm>
              <a:off x="3860778" y="2408052"/>
              <a:ext cx="351413" cy="12169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1E818472-A2CF-4A2A-BCF4-CF6F9AB03626}"/>
                </a:ext>
              </a:extLst>
            </p:cNvPr>
            <p:cNvSpPr/>
            <p:nvPr/>
          </p:nvSpPr>
          <p:spPr>
            <a:xfrm>
              <a:off x="4303758" y="2408052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931F2FA1-5A2C-4280-A3AA-39D5DE08ECAA}"/>
                </a:ext>
              </a:extLst>
            </p:cNvPr>
            <p:cNvSpPr/>
            <p:nvPr/>
          </p:nvSpPr>
          <p:spPr>
            <a:xfrm>
              <a:off x="3860778" y="2612828"/>
              <a:ext cx="351413" cy="121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AD357A0E-67A4-4E67-A811-9D415F02DCD9}"/>
                </a:ext>
              </a:extLst>
            </p:cNvPr>
            <p:cNvSpPr/>
            <p:nvPr/>
          </p:nvSpPr>
          <p:spPr>
            <a:xfrm>
              <a:off x="4303758" y="2610054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8A8B6F57-B3C7-4B95-902C-DDD90234CB70}"/>
                </a:ext>
              </a:extLst>
            </p:cNvPr>
            <p:cNvSpPr/>
            <p:nvPr/>
          </p:nvSpPr>
          <p:spPr>
            <a:xfrm>
              <a:off x="5030516" y="2369020"/>
              <a:ext cx="968653" cy="42236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16869CC5-E671-4B20-A136-3CCF357ECAF1}"/>
                </a:ext>
              </a:extLst>
            </p:cNvPr>
            <p:cNvSpPr/>
            <p:nvPr/>
          </p:nvSpPr>
          <p:spPr>
            <a:xfrm>
              <a:off x="5113874" y="2417425"/>
              <a:ext cx="351413" cy="121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62286B8B-7740-4327-BE65-398ADB263F41}"/>
                </a:ext>
              </a:extLst>
            </p:cNvPr>
            <p:cNvSpPr/>
            <p:nvPr/>
          </p:nvSpPr>
          <p:spPr>
            <a:xfrm>
              <a:off x="5556854" y="2417425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94F4276D-13D6-4C2F-8DC1-B4D70FB44A68}"/>
                </a:ext>
              </a:extLst>
            </p:cNvPr>
            <p:cNvSpPr/>
            <p:nvPr/>
          </p:nvSpPr>
          <p:spPr>
            <a:xfrm>
              <a:off x="5113874" y="2622201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CECC9A79-2797-4B18-B55F-9D945D28054D}"/>
                </a:ext>
              </a:extLst>
            </p:cNvPr>
            <p:cNvSpPr/>
            <p:nvPr/>
          </p:nvSpPr>
          <p:spPr>
            <a:xfrm>
              <a:off x="5556854" y="2619427"/>
              <a:ext cx="351413" cy="121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188518B1-72B7-44B2-8569-1EF8A523CCD7}"/>
                </a:ext>
              </a:extLst>
            </p:cNvPr>
            <p:cNvSpPr/>
            <p:nvPr/>
          </p:nvSpPr>
          <p:spPr>
            <a:xfrm>
              <a:off x="6270864" y="2360858"/>
              <a:ext cx="968653" cy="422368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4C49B73F-8654-4956-88C7-384518D0ADB0}"/>
                </a:ext>
              </a:extLst>
            </p:cNvPr>
            <p:cNvSpPr/>
            <p:nvPr/>
          </p:nvSpPr>
          <p:spPr>
            <a:xfrm>
              <a:off x="6354222" y="2409262"/>
              <a:ext cx="351413" cy="121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4F2C73B7-73AF-4DE5-B3DE-2BF074D62E4F}"/>
                </a:ext>
              </a:extLst>
            </p:cNvPr>
            <p:cNvSpPr/>
            <p:nvPr/>
          </p:nvSpPr>
          <p:spPr>
            <a:xfrm>
              <a:off x="6797202" y="2409262"/>
              <a:ext cx="351413" cy="121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E36C200A-ADCA-4177-9730-26AC13595971}"/>
                </a:ext>
              </a:extLst>
            </p:cNvPr>
            <p:cNvSpPr/>
            <p:nvPr/>
          </p:nvSpPr>
          <p:spPr>
            <a:xfrm>
              <a:off x="6354222" y="2614038"/>
              <a:ext cx="351413" cy="121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8853F9D9-19CD-40A7-93FE-E2E887FF5C22}"/>
                </a:ext>
              </a:extLst>
            </p:cNvPr>
            <p:cNvSpPr/>
            <p:nvPr/>
          </p:nvSpPr>
          <p:spPr>
            <a:xfrm>
              <a:off x="6797202" y="2611265"/>
              <a:ext cx="351413" cy="12169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474FCDAC-8FA7-4C5D-A60D-65B223315CB7}"/>
                </a:ext>
              </a:extLst>
            </p:cNvPr>
            <p:cNvSpPr/>
            <p:nvPr/>
          </p:nvSpPr>
          <p:spPr>
            <a:xfrm>
              <a:off x="3777420" y="3185555"/>
              <a:ext cx="968653" cy="42236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5BDEEE3B-7766-43E9-A6DD-0426E00A32FA}"/>
                </a:ext>
              </a:extLst>
            </p:cNvPr>
            <p:cNvSpPr/>
            <p:nvPr/>
          </p:nvSpPr>
          <p:spPr>
            <a:xfrm>
              <a:off x="3860778" y="3233959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D77E713B-AC41-4006-A314-A3A1D8171265}"/>
                </a:ext>
              </a:extLst>
            </p:cNvPr>
            <p:cNvSpPr/>
            <p:nvPr/>
          </p:nvSpPr>
          <p:spPr>
            <a:xfrm>
              <a:off x="4303758" y="3233959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D23A17C1-68EF-42B8-BFE9-F6A7E2D51A40}"/>
                </a:ext>
              </a:extLst>
            </p:cNvPr>
            <p:cNvSpPr/>
            <p:nvPr/>
          </p:nvSpPr>
          <p:spPr>
            <a:xfrm>
              <a:off x="3860778" y="3438736"/>
              <a:ext cx="351413" cy="12169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9592B98D-03D8-4F98-9EFF-D978AD011A94}"/>
                </a:ext>
              </a:extLst>
            </p:cNvPr>
            <p:cNvSpPr/>
            <p:nvPr/>
          </p:nvSpPr>
          <p:spPr>
            <a:xfrm>
              <a:off x="4303758" y="3435962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80E69625-CFF6-412D-91FE-41189789AE62}"/>
                </a:ext>
              </a:extLst>
            </p:cNvPr>
            <p:cNvSpPr/>
            <p:nvPr/>
          </p:nvSpPr>
          <p:spPr>
            <a:xfrm>
              <a:off x="5034938" y="3182781"/>
              <a:ext cx="968653" cy="42236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DF3FC033-749A-4407-9200-A6603295BE59}"/>
                </a:ext>
              </a:extLst>
            </p:cNvPr>
            <p:cNvSpPr/>
            <p:nvPr/>
          </p:nvSpPr>
          <p:spPr>
            <a:xfrm>
              <a:off x="5118297" y="3231185"/>
              <a:ext cx="351413" cy="12169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3FD5258E-15C8-4B3E-9FC5-A60040396DF0}"/>
                </a:ext>
              </a:extLst>
            </p:cNvPr>
            <p:cNvSpPr/>
            <p:nvPr/>
          </p:nvSpPr>
          <p:spPr>
            <a:xfrm>
              <a:off x="5561277" y="3231185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C7573C36-51D7-4CC6-80F9-55B851FA1A2C}"/>
                </a:ext>
              </a:extLst>
            </p:cNvPr>
            <p:cNvSpPr/>
            <p:nvPr/>
          </p:nvSpPr>
          <p:spPr>
            <a:xfrm>
              <a:off x="5118297" y="3435962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3F8C137F-C5CC-4CD2-BC69-9E44D9EC0734}"/>
                </a:ext>
              </a:extLst>
            </p:cNvPr>
            <p:cNvSpPr/>
            <p:nvPr/>
          </p:nvSpPr>
          <p:spPr>
            <a:xfrm>
              <a:off x="5561277" y="3433188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56F957AA-C1FA-4483-80E9-E8CD2B617746}"/>
                </a:ext>
              </a:extLst>
            </p:cNvPr>
            <p:cNvSpPr/>
            <p:nvPr/>
          </p:nvSpPr>
          <p:spPr>
            <a:xfrm>
              <a:off x="6270864" y="3182781"/>
              <a:ext cx="968653" cy="42236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D1783EC3-63DE-4902-9ED4-5C669EF58316}"/>
                </a:ext>
              </a:extLst>
            </p:cNvPr>
            <p:cNvSpPr/>
            <p:nvPr/>
          </p:nvSpPr>
          <p:spPr>
            <a:xfrm>
              <a:off x="6354222" y="3231185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808FEBA7-4F0A-4660-9003-D5BD9575A009}"/>
                </a:ext>
              </a:extLst>
            </p:cNvPr>
            <p:cNvSpPr/>
            <p:nvPr/>
          </p:nvSpPr>
          <p:spPr>
            <a:xfrm>
              <a:off x="6797202" y="3231185"/>
              <a:ext cx="351413" cy="12169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38B1B290-0A9E-4146-8350-7205EC4EBFE2}"/>
                </a:ext>
              </a:extLst>
            </p:cNvPr>
            <p:cNvSpPr/>
            <p:nvPr/>
          </p:nvSpPr>
          <p:spPr>
            <a:xfrm>
              <a:off x="6354222" y="3435962"/>
              <a:ext cx="351413" cy="121693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6857E1F8-68F9-4FB7-B8D4-D260AB428D30}"/>
                </a:ext>
              </a:extLst>
            </p:cNvPr>
            <p:cNvSpPr/>
            <p:nvPr/>
          </p:nvSpPr>
          <p:spPr>
            <a:xfrm>
              <a:off x="6797202" y="3433188"/>
              <a:ext cx="351413" cy="1216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</p:grpSp>
      <p:sp>
        <p:nvSpPr>
          <p:cNvPr id="317" name="TextBox 316">
            <a:extLst>
              <a:ext uri="{FF2B5EF4-FFF2-40B4-BE49-F238E27FC236}">
                <a16:creationId xmlns:a16="http://schemas.microsoft.com/office/drawing/2014/main" id="{5C977C4F-74B7-4612-8ACB-F4E247A49CC0}"/>
              </a:ext>
            </a:extLst>
          </p:cNvPr>
          <p:cNvSpPr txBox="1"/>
          <p:nvPr/>
        </p:nvSpPr>
        <p:spPr>
          <a:xfrm>
            <a:off x="6002319" y="3212223"/>
            <a:ext cx="3424519" cy="3847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Buddy Allocator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5F081129-1EB0-4A8D-B0FE-049391FC7FE3}"/>
              </a:ext>
            </a:extLst>
          </p:cNvPr>
          <p:cNvCxnSpPr>
            <a:cxnSpLocks/>
          </p:cNvCxnSpPr>
          <p:nvPr/>
        </p:nvCxnSpPr>
        <p:spPr>
          <a:xfrm>
            <a:off x="4468889" y="4293053"/>
            <a:ext cx="1246111" cy="1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9B3ABD86-91F6-450C-87C1-FDD72B936746}"/>
              </a:ext>
            </a:extLst>
          </p:cNvPr>
          <p:cNvSpPr txBox="1"/>
          <p:nvPr/>
        </p:nvSpPr>
        <p:spPr>
          <a:xfrm>
            <a:off x="4572000" y="4279291"/>
            <a:ext cx="2017060" cy="35548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lloc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/free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ED3AE4-E512-4C1D-B022-953297623D9A}"/>
              </a:ext>
            </a:extLst>
          </p:cNvPr>
          <p:cNvSpPr txBox="1"/>
          <p:nvPr/>
        </p:nvSpPr>
        <p:spPr>
          <a:xfrm>
            <a:off x="2514600" y="3044279"/>
            <a:ext cx="3424519" cy="3847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2000" b="1" dirty="0">
                <a:solidFill>
                  <a:sysClr val="windowText" lastClr="000000"/>
                </a:solidFill>
                <a:latin typeface="+mj-lt"/>
                <a:cs typeface="Times New Roman" panose="02020603050405020304" pitchFamily="18" charset="0"/>
              </a:rPr>
              <a:t>Slab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 Allocator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081000-01CE-4F44-AD6F-7897DB3691A5}"/>
              </a:ext>
            </a:extLst>
          </p:cNvPr>
          <p:cNvSpPr txBox="1"/>
          <p:nvPr/>
        </p:nvSpPr>
        <p:spPr>
          <a:xfrm>
            <a:off x="3662081" y="2133600"/>
            <a:ext cx="3424519" cy="38472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RCU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E1F616-EDF3-4C4A-A1BC-503830A68FED}"/>
              </a:ext>
            </a:extLst>
          </p:cNvPr>
          <p:cNvSpPr txBox="1"/>
          <p:nvPr/>
        </p:nvSpPr>
        <p:spPr>
          <a:xfrm>
            <a:off x="4832981" y="1150419"/>
            <a:ext cx="105918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b="0" dirty="0">
                <a:solidFill>
                  <a:prstClr val="black"/>
                </a:solidFill>
                <a:latin typeface="Arial (Body)"/>
              </a:rPr>
              <a:t> Extended lifetime of kernel (unmovable) objects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Arial (Body)"/>
              </a:rPr>
              <a:t> High rate of pollution</a:t>
            </a:r>
          </a:p>
          <a:p>
            <a:pPr lvl="0" defTabSz="457200"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solidFill>
                  <a:srgbClr val="FF0000"/>
                </a:solidFill>
                <a:latin typeface="Arial (Body)"/>
              </a:rPr>
              <a:t> Why? Deferred objects remain invisible to the</a:t>
            </a:r>
          </a:p>
          <a:p>
            <a:pPr lvl="0" defTabSz="457200">
              <a:defRPr/>
            </a:pPr>
            <a:r>
              <a:rPr lang="en-US" sz="2200" dirty="0">
                <a:solidFill>
                  <a:srgbClr val="FF0000"/>
                </a:solidFill>
                <a:latin typeface="Arial (Body)"/>
              </a:rPr>
              <a:t>             slab allocator until reclaimed by RCU</a:t>
            </a:r>
          </a:p>
        </p:txBody>
      </p:sp>
    </p:spTree>
    <p:extLst>
      <p:ext uri="{BB962C8B-B14F-4D97-AF65-F5344CB8AC3E}">
        <p14:creationId xmlns:p14="http://schemas.microsoft.com/office/powerpoint/2010/main" val="25428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B36E05-8F36-4069-A15B-119A39815220}"/>
              </a:ext>
            </a:extLst>
          </p:cNvPr>
          <p:cNvSpPr/>
          <p:nvPr/>
        </p:nvSpPr>
        <p:spPr>
          <a:xfrm>
            <a:off x="1097339" y="2468879"/>
            <a:ext cx="2960369" cy="5582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D36803-233C-4914-B47B-FC2EE82018E6}"/>
              </a:ext>
            </a:extLst>
          </p:cNvPr>
          <p:cNvSpPr txBox="1"/>
          <p:nvPr/>
        </p:nvSpPr>
        <p:spPr>
          <a:xfrm>
            <a:off x="304799" y="994980"/>
            <a:ext cx="11430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buFont typeface="Wingdings" panose="05000000000000000000" pitchFamily="2" charset="2"/>
              <a:buChar char="§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LIU (</a:t>
            </a:r>
            <a:r>
              <a:rPr lang="en-US" sz="2200" b="1" u="sng" dirty="0">
                <a:solidFill>
                  <a:prstClr val="black"/>
                </a:solidFill>
                <a:latin typeface="Arial (Body)"/>
              </a:rPr>
              <a:t>L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atency-</a:t>
            </a:r>
            <a:r>
              <a:rPr lang="en-US" sz="2200" b="1" u="sng" dirty="0">
                <a:solidFill>
                  <a:prstClr val="black"/>
                </a:solidFill>
                <a:latin typeface="Arial (Body)"/>
              </a:rPr>
              <a:t>i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nducing </a:t>
            </a:r>
            <a:r>
              <a:rPr lang="en-US" sz="2200" b="1" u="sng" dirty="0">
                <a:solidFill>
                  <a:prstClr val="black"/>
                </a:solidFill>
                <a:latin typeface="Arial (Body)"/>
              </a:rPr>
              <a:t>u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nsuccessful) migration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453C4F-AFC0-4AEA-86EB-409C24516351}"/>
              </a:ext>
            </a:extLst>
          </p:cNvPr>
          <p:cNvSpPr/>
          <p:nvPr/>
        </p:nvSpPr>
        <p:spPr>
          <a:xfrm>
            <a:off x="1167322" y="2626763"/>
            <a:ext cx="496519" cy="27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47DB8-3D04-4B13-B6F0-CB2174159FD4}"/>
              </a:ext>
            </a:extLst>
          </p:cNvPr>
          <p:cNvSpPr/>
          <p:nvPr/>
        </p:nvSpPr>
        <p:spPr>
          <a:xfrm>
            <a:off x="1936411" y="2626763"/>
            <a:ext cx="496519" cy="27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3BABF1-97D5-4BAA-95FA-8DC261794D7E}"/>
              </a:ext>
            </a:extLst>
          </p:cNvPr>
          <p:cNvSpPr/>
          <p:nvPr/>
        </p:nvSpPr>
        <p:spPr>
          <a:xfrm>
            <a:off x="2723222" y="2626764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5DE996-B0E9-41DD-AD48-2A3F87B13E6B}"/>
              </a:ext>
            </a:extLst>
          </p:cNvPr>
          <p:cNvSpPr/>
          <p:nvPr/>
        </p:nvSpPr>
        <p:spPr>
          <a:xfrm>
            <a:off x="3492311" y="2626763"/>
            <a:ext cx="478797" cy="2637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E0031C-0D50-418D-91D8-A697BF6DB86B}"/>
              </a:ext>
            </a:extLst>
          </p:cNvPr>
          <p:cNvSpPr/>
          <p:nvPr/>
        </p:nvSpPr>
        <p:spPr>
          <a:xfrm>
            <a:off x="4417962" y="2478104"/>
            <a:ext cx="2960369" cy="55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C5C23BE-D3C6-4CEF-83D4-085184794B0E}"/>
              </a:ext>
            </a:extLst>
          </p:cNvPr>
          <p:cNvSpPr/>
          <p:nvPr/>
        </p:nvSpPr>
        <p:spPr>
          <a:xfrm>
            <a:off x="4487945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C882B5E-D657-403F-A62D-1AB34A903BEF}"/>
              </a:ext>
            </a:extLst>
          </p:cNvPr>
          <p:cNvSpPr/>
          <p:nvPr/>
        </p:nvSpPr>
        <p:spPr>
          <a:xfrm>
            <a:off x="5257034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E511CF0-D098-4F02-8867-60519AF1DEF3}"/>
              </a:ext>
            </a:extLst>
          </p:cNvPr>
          <p:cNvSpPr/>
          <p:nvPr/>
        </p:nvSpPr>
        <p:spPr>
          <a:xfrm>
            <a:off x="6043845" y="2635989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98A275B-F179-454D-8E9B-660473727C43}"/>
              </a:ext>
            </a:extLst>
          </p:cNvPr>
          <p:cNvSpPr/>
          <p:nvPr/>
        </p:nvSpPr>
        <p:spPr>
          <a:xfrm>
            <a:off x="6812934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3139E36-D776-4778-8D5E-66E3E9A9D664}"/>
              </a:ext>
            </a:extLst>
          </p:cNvPr>
          <p:cNvSpPr/>
          <p:nvPr/>
        </p:nvSpPr>
        <p:spPr>
          <a:xfrm>
            <a:off x="7890025" y="2478104"/>
            <a:ext cx="2960369" cy="55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8C94867-FEC5-4D20-B8CB-439EC3D3132B}"/>
              </a:ext>
            </a:extLst>
          </p:cNvPr>
          <p:cNvSpPr/>
          <p:nvPr/>
        </p:nvSpPr>
        <p:spPr>
          <a:xfrm>
            <a:off x="7960008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84419E7-F876-427C-B827-BF7B891B1926}"/>
              </a:ext>
            </a:extLst>
          </p:cNvPr>
          <p:cNvSpPr/>
          <p:nvPr/>
        </p:nvSpPr>
        <p:spPr>
          <a:xfrm>
            <a:off x="8729097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65538D-24B9-4BAD-9F21-AD2692F21A2B}"/>
              </a:ext>
            </a:extLst>
          </p:cNvPr>
          <p:cNvSpPr/>
          <p:nvPr/>
        </p:nvSpPr>
        <p:spPr>
          <a:xfrm>
            <a:off x="9515908" y="2635989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6B10610-C059-416E-94D9-8CEEC89E8F2E}"/>
              </a:ext>
            </a:extLst>
          </p:cNvPr>
          <p:cNvSpPr/>
          <p:nvPr/>
        </p:nvSpPr>
        <p:spPr>
          <a:xfrm>
            <a:off x="10284997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A3C8E98-A35A-4731-A93D-4ACFCFE81C6A}"/>
              </a:ext>
            </a:extLst>
          </p:cNvPr>
          <p:cNvSpPr/>
          <p:nvPr/>
        </p:nvSpPr>
        <p:spPr>
          <a:xfrm>
            <a:off x="1167318" y="2626759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BF7B9D9-86AF-4810-A11F-36122E649E29}"/>
              </a:ext>
            </a:extLst>
          </p:cNvPr>
          <p:cNvSpPr/>
          <p:nvPr/>
        </p:nvSpPr>
        <p:spPr>
          <a:xfrm>
            <a:off x="1932001" y="2635987"/>
            <a:ext cx="48320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480707-9A99-451F-BCC5-D418B931CA8D}"/>
              </a:ext>
            </a:extLst>
          </p:cNvPr>
          <p:cNvSpPr txBox="1"/>
          <p:nvPr/>
        </p:nvSpPr>
        <p:spPr>
          <a:xfrm>
            <a:off x="522514" y="3352793"/>
            <a:ext cx="4193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Pageblock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(unknown to the Linux kernel)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B8AEA3F-24F6-40D4-B71B-76AFFEA9B5BC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1879749" y="3027088"/>
            <a:ext cx="697775" cy="401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370BDF9-75A2-45D7-9839-6ABE101185C0}"/>
              </a:ext>
            </a:extLst>
          </p:cNvPr>
          <p:cNvGrpSpPr/>
          <p:nvPr/>
        </p:nvGrpSpPr>
        <p:grpSpPr>
          <a:xfrm>
            <a:off x="1097339" y="1813031"/>
            <a:ext cx="1317869" cy="813728"/>
            <a:chOff x="1097339" y="1813031"/>
            <a:chExt cx="1317869" cy="813728"/>
          </a:xfrm>
        </p:grpSpPr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AAC06D2B-A594-4C90-95D4-4D8D04711469}"/>
                </a:ext>
              </a:extLst>
            </p:cNvPr>
            <p:cNvCxnSpPr/>
            <p:nvPr/>
          </p:nvCxnSpPr>
          <p:spPr>
            <a:xfrm>
              <a:off x="1463040" y="2181497"/>
              <a:ext cx="0" cy="44526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F29C101-2120-4BB8-8397-38948CB15350}"/>
                </a:ext>
              </a:extLst>
            </p:cNvPr>
            <p:cNvSpPr txBox="1"/>
            <p:nvPr/>
          </p:nvSpPr>
          <p:spPr>
            <a:xfrm>
              <a:off x="1097339" y="1813031"/>
              <a:ext cx="13178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doni MT" panose="02070603080606020203" pitchFamily="18" charset="0"/>
                  <a:ea typeface="+mn-ea"/>
                  <a:cs typeface="+mn-cs"/>
                </a:rPr>
                <a:t>migrate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AF8BDBA2-C73F-45A3-AB2D-8E53E7C8438A}"/>
              </a:ext>
            </a:extLst>
          </p:cNvPr>
          <p:cNvSpPr txBox="1">
            <a:spLocks/>
          </p:cNvSpPr>
          <p:nvPr/>
        </p:nvSpPr>
        <p:spPr>
          <a:xfrm>
            <a:off x="304799" y="112292"/>
            <a:ext cx="9980197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Problem (3/3): LIU migration</a:t>
            </a:r>
            <a:endParaRPr lang="en-US" b="1" dirty="0">
              <a:latin typeface="Arial (Body)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495C7-DFC6-40A0-A5FE-13D5D689B5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0186 L 0.1836 -0.06828 C 0.22188 -0.08402 0.27917 -0.09212 0.33959 -0.09212 C 0.40808 -0.09212 0.4629 -0.08402 0.50105 -0.06828 L 0.68503 0.0018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245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37 L 0.05872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B36E05-8F36-4069-A15B-119A39815220}"/>
              </a:ext>
            </a:extLst>
          </p:cNvPr>
          <p:cNvSpPr/>
          <p:nvPr/>
        </p:nvSpPr>
        <p:spPr>
          <a:xfrm>
            <a:off x="1097339" y="2468879"/>
            <a:ext cx="2960369" cy="5582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453C4F-AFC0-4AEA-86EB-409C24516351}"/>
              </a:ext>
            </a:extLst>
          </p:cNvPr>
          <p:cNvSpPr/>
          <p:nvPr/>
        </p:nvSpPr>
        <p:spPr>
          <a:xfrm>
            <a:off x="1167322" y="2626763"/>
            <a:ext cx="496519" cy="27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47DB8-3D04-4B13-B6F0-CB2174159FD4}"/>
              </a:ext>
            </a:extLst>
          </p:cNvPr>
          <p:cNvSpPr/>
          <p:nvPr/>
        </p:nvSpPr>
        <p:spPr>
          <a:xfrm>
            <a:off x="1936411" y="2626763"/>
            <a:ext cx="496519" cy="27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3BABF1-97D5-4BAA-95FA-8DC261794D7E}"/>
              </a:ext>
            </a:extLst>
          </p:cNvPr>
          <p:cNvSpPr/>
          <p:nvPr/>
        </p:nvSpPr>
        <p:spPr>
          <a:xfrm>
            <a:off x="2723222" y="2626764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5DE996-B0E9-41DD-AD48-2A3F87B13E6B}"/>
              </a:ext>
            </a:extLst>
          </p:cNvPr>
          <p:cNvSpPr/>
          <p:nvPr/>
        </p:nvSpPr>
        <p:spPr>
          <a:xfrm>
            <a:off x="3492311" y="2626763"/>
            <a:ext cx="478797" cy="2637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E0031C-0D50-418D-91D8-A697BF6DB86B}"/>
              </a:ext>
            </a:extLst>
          </p:cNvPr>
          <p:cNvSpPr/>
          <p:nvPr/>
        </p:nvSpPr>
        <p:spPr>
          <a:xfrm>
            <a:off x="4417962" y="2478104"/>
            <a:ext cx="2960369" cy="55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C5C23BE-D3C6-4CEF-83D4-085184794B0E}"/>
              </a:ext>
            </a:extLst>
          </p:cNvPr>
          <p:cNvSpPr/>
          <p:nvPr/>
        </p:nvSpPr>
        <p:spPr>
          <a:xfrm>
            <a:off x="4487945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C882B5E-D657-403F-A62D-1AB34A903BEF}"/>
              </a:ext>
            </a:extLst>
          </p:cNvPr>
          <p:cNvSpPr/>
          <p:nvPr/>
        </p:nvSpPr>
        <p:spPr>
          <a:xfrm>
            <a:off x="5257034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E511CF0-D098-4F02-8867-60519AF1DEF3}"/>
              </a:ext>
            </a:extLst>
          </p:cNvPr>
          <p:cNvSpPr/>
          <p:nvPr/>
        </p:nvSpPr>
        <p:spPr>
          <a:xfrm>
            <a:off x="6043845" y="2635989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98A275B-F179-454D-8E9B-660473727C43}"/>
              </a:ext>
            </a:extLst>
          </p:cNvPr>
          <p:cNvSpPr/>
          <p:nvPr/>
        </p:nvSpPr>
        <p:spPr>
          <a:xfrm>
            <a:off x="6812934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3139E36-D776-4778-8D5E-66E3E9A9D664}"/>
              </a:ext>
            </a:extLst>
          </p:cNvPr>
          <p:cNvSpPr/>
          <p:nvPr/>
        </p:nvSpPr>
        <p:spPr>
          <a:xfrm>
            <a:off x="7890025" y="2478104"/>
            <a:ext cx="2960369" cy="55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8C94867-FEC5-4D20-B8CB-439EC3D3132B}"/>
              </a:ext>
            </a:extLst>
          </p:cNvPr>
          <p:cNvSpPr/>
          <p:nvPr/>
        </p:nvSpPr>
        <p:spPr>
          <a:xfrm>
            <a:off x="7960008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84419E7-F876-427C-B827-BF7B891B1926}"/>
              </a:ext>
            </a:extLst>
          </p:cNvPr>
          <p:cNvSpPr/>
          <p:nvPr/>
        </p:nvSpPr>
        <p:spPr>
          <a:xfrm>
            <a:off x="8729097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65538D-24B9-4BAD-9F21-AD2692F21A2B}"/>
              </a:ext>
            </a:extLst>
          </p:cNvPr>
          <p:cNvSpPr/>
          <p:nvPr/>
        </p:nvSpPr>
        <p:spPr>
          <a:xfrm>
            <a:off x="9515908" y="2635989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6B10610-C059-416E-94D9-8CEEC89E8F2E}"/>
              </a:ext>
            </a:extLst>
          </p:cNvPr>
          <p:cNvSpPr/>
          <p:nvPr/>
        </p:nvSpPr>
        <p:spPr>
          <a:xfrm>
            <a:off x="10284997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BF7B9D9-86AF-4810-A11F-36122E649E29}"/>
              </a:ext>
            </a:extLst>
          </p:cNvPr>
          <p:cNvSpPr/>
          <p:nvPr/>
        </p:nvSpPr>
        <p:spPr>
          <a:xfrm>
            <a:off x="1932001" y="2635987"/>
            <a:ext cx="48320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B8AEA3F-24F6-40D4-B71B-76AFFEA9B5BC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1879749" y="3027088"/>
            <a:ext cx="697775" cy="401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AC06D2B-A594-4C90-95D4-4D8D04711469}"/>
              </a:ext>
            </a:extLst>
          </p:cNvPr>
          <p:cNvCxnSpPr/>
          <p:nvPr/>
        </p:nvCxnSpPr>
        <p:spPr>
          <a:xfrm>
            <a:off x="2207622" y="2181497"/>
            <a:ext cx="0" cy="4452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F29C101-2120-4BB8-8397-38948CB15350}"/>
              </a:ext>
            </a:extLst>
          </p:cNvPr>
          <p:cNvSpPr txBox="1"/>
          <p:nvPr/>
        </p:nvSpPr>
        <p:spPr>
          <a:xfrm>
            <a:off x="1841921" y="1813031"/>
            <a:ext cx="1317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migrate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FC1D73-7E9E-4BD8-ACFA-1D318A144284}"/>
              </a:ext>
            </a:extLst>
          </p:cNvPr>
          <p:cNvSpPr txBox="1"/>
          <p:nvPr/>
        </p:nvSpPr>
        <p:spPr>
          <a:xfrm>
            <a:off x="522514" y="3352793"/>
            <a:ext cx="4193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Pageblock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(unknown to the Linux kernel)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FE5B56-2AFB-4A92-A18F-AA8292A083A0}"/>
              </a:ext>
            </a:extLst>
          </p:cNvPr>
          <p:cNvSpPr txBox="1"/>
          <p:nvPr/>
        </p:nvSpPr>
        <p:spPr>
          <a:xfrm>
            <a:off x="304799" y="994980"/>
            <a:ext cx="11430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buFont typeface="Wingdings" panose="05000000000000000000" pitchFamily="2" charset="2"/>
              <a:buChar char="§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LIU (</a:t>
            </a:r>
            <a:r>
              <a:rPr lang="en-US" sz="2200" b="1" u="sng" dirty="0">
                <a:solidFill>
                  <a:prstClr val="black"/>
                </a:solidFill>
                <a:latin typeface="Arial (Body)"/>
              </a:rPr>
              <a:t>L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atency-</a:t>
            </a:r>
            <a:r>
              <a:rPr lang="en-US" sz="2200" b="1" u="sng" dirty="0">
                <a:solidFill>
                  <a:prstClr val="black"/>
                </a:solidFill>
                <a:latin typeface="Arial (Body)"/>
              </a:rPr>
              <a:t>i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nducing </a:t>
            </a:r>
            <a:r>
              <a:rPr lang="en-US" sz="2200" b="1" u="sng" dirty="0">
                <a:solidFill>
                  <a:prstClr val="black"/>
                </a:solidFill>
                <a:latin typeface="Arial (Body)"/>
              </a:rPr>
              <a:t>u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nsuccessful) migration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6CADAD-E863-4FC8-83E5-D8A6D95EFF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32</a:t>
            </a:fld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A473CB63-EFF0-4AE5-9B84-FD32D17DBF41}"/>
              </a:ext>
            </a:extLst>
          </p:cNvPr>
          <p:cNvSpPr txBox="1">
            <a:spLocks/>
          </p:cNvSpPr>
          <p:nvPr/>
        </p:nvSpPr>
        <p:spPr>
          <a:xfrm>
            <a:off x="304799" y="112292"/>
            <a:ext cx="9980197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Problem (3/3): LIU migration</a:t>
            </a:r>
            <a:endParaRPr lang="en-US" b="1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54462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347 L 0.00065 -0.00347 C 0.00234 -0.00856 0.00429 -0.01342 0.00598 -0.01875 C 0.00651 -0.0206 0.00651 -0.02268 0.00703 -0.02453 C 0.01223 -0.04074 0.00807 -0.0243 0.01341 -0.03773 C 0.01432 -0.04004 0.01458 -0.04328 0.01562 -0.04537 C 0.0164 -0.04722 0.01783 -0.04768 0.01875 -0.0493 C 0.02031 -0.05162 0.02148 -0.05463 0.02304 -0.05694 C 0.02434 -0.05856 0.02617 -0.05879 0.02734 -0.06065 C 0.02968 -0.06412 0.03151 -0.06875 0.03385 -0.07199 C 0.03737 -0.07731 0.04179 -0.0794 0.04557 -0.08356 C 0.04817 -0.08634 0.05039 -0.09051 0.05312 -0.09305 C 0.05507 -0.09491 0.05742 -0.09537 0.0595 -0.09676 C 0.07252 -0.10671 0.0638 -0.10324 0.07877 -0.11203 C 0.08164 -0.11366 0.0845 -0.11458 0.08737 -0.11597 C 0.09101 -0.11759 0.09453 -0.11967 0.09804 -0.12153 C 0.10234 -0.12407 0.10664 -0.12731 0.11093 -0.12916 C 0.11484 -0.13102 0.11888 -0.13148 0.12278 -0.1331 C 0.12669 -0.13472 0.13059 -0.13727 0.1345 -0.13866 C 0.14518 -0.14305 0.14726 -0.14259 0.15807 -0.14444 L 0.18059 -0.14838 C 0.197 -0.15555 0.19557 -0.15578 0.22135 -0.15578 C 0.2513 -0.15578 0.28125 -0.15347 0.31132 -0.15208 C 0.31562 -0.15092 0.31992 -0.15 0.32421 -0.14838 C 0.33098 -0.1456 0.33776 -0.1419 0.34453 -0.13866 C 0.347 -0.1375 0.34947 -0.13588 0.35208 -0.13495 C 0.36067 -0.13148 0.36119 -0.13171 0.36914 -0.12731 C 0.37135 -0.12616 0.37343 -0.125 0.37565 -0.12361 C 0.37994 -0.1206 0.38385 -0.11551 0.38841 -0.11389 L 0.39375 -0.11203 L 0.40664 -0.10069 C 0.40807 -0.0993 0.4095 -0.09768 0.41093 -0.09676 C 0.41315 -0.0956 0.41536 -0.09467 0.41744 -0.09305 C 0.42968 -0.08403 0.4177 -0.09051 0.43138 -0.08171 C 0.43463 -0.0794 0.4401 -0.07847 0.44309 -0.07778 C 0.44726 -0.07477 0.45052 -0.07222 0.45494 -0.07014 C 0.45664 -0.06944 0.45846 -0.06921 0.46028 -0.06828 C 0.4621 -0.06736 0.4638 -0.06597 0.46562 -0.06458 C 0.46705 -0.06342 0.46835 -0.06134 0.46992 -0.06065 C 0.47265 -0.05949 0.47565 -0.05949 0.47851 -0.05879 L 0.48815 -0.05301 C 0.48815 -0.05301 0.49453 -0.0493 0.49453 -0.0493 L 0.50091 -0.04722 C 0.50273 -0.04676 0.50455 -0.04583 0.50638 -0.04537 C 0.50911 -0.04467 0.51197 -0.04421 0.51484 -0.04352 C 0.51627 -0.04282 0.5177 -0.04213 0.51914 -0.04166 C 0.52096 -0.04097 0.52278 -0.04051 0.52447 -0.03981 C 0.52669 -0.03866 0.53098 -0.03588 0.53098 -0.03588 C 0.53203 -0.03472 0.53294 -0.0331 0.53411 -0.03217 C 0.53893 -0.02847 0.5375 -0.03194 0.54166 -0.02824 C 0.54283 -0.02731 0.54375 -0.02546 0.54492 -0.02453 C 0.547 -0.02291 0.5513 -0.0206 0.5513 -0.0206 C 0.55572 -0.01551 0.5582 -0.01597 0.55885 -0.00741 C 0.55898 -0.00416 0.55885 -0.00092 0.55885 0.00232 L 0.55781 -0.00347 L 0.55885 0.00023 " pathEditMode="relative" ptsTypes="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0.01343 L 1.875E-6 -0.00671 L 0.12057 -0.01343 L 0.12057 -0.00671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32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0.00926 L 2.08333E-7 0.00093 L 0.12318 -0.00926 L 0.12318 0.00093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59" y="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B36E05-8F36-4069-A15B-119A39815220}"/>
              </a:ext>
            </a:extLst>
          </p:cNvPr>
          <p:cNvSpPr/>
          <p:nvPr/>
        </p:nvSpPr>
        <p:spPr>
          <a:xfrm>
            <a:off x="1097339" y="2468879"/>
            <a:ext cx="2960369" cy="5582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453C4F-AFC0-4AEA-86EB-409C24516351}"/>
              </a:ext>
            </a:extLst>
          </p:cNvPr>
          <p:cNvSpPr/>
          <p:nvPr/>
        </p:nvSpPr>
        <p:spPr>
          <a:xfrm>
            <a:off x="1167322" y="2626763"/>
            <a:ext cx="496519" cy="27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47DB8-3D04-4B13-B6F0-CB2174159FD4}"/>
              </a:ext>
            </a:extLst>
          </p:cNvPr>
          <p:cNvSpPr/>
          <p:nvPr/>
        </p:nvSpPr>
        <p:spPr>
          <a:xfrm>
            <a:off x="1936411" y="2626763"/>
            <a:ext cx="496519" cy="27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3BABF1-97D5-4BAA-95FA-8DC261794D7E}"/>
              </a:ext>
            </a:extLst>
          </p:cNvPr>
          <p:cNvSpPr/>
          <p:nvPr/>
        </p:nvSpPr>
        <p:spPr>
          <a:xfrm>
            <a:off x="2723222" y="2626764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5DE996-B0E9-41DD-AD48-2A3F87B13E6B}"/>
              </a:ext>
            </a:extLst>
          </p:cNvPr>
          <p:cNvSpPr/>
          <p:nvPr/>
        </p:nvSpPr>
        <p:spPr>
          <a:xfrm>
            <a:off x="3492311" y="2626763"/>
            <a:ext cx="478797" cy="2637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E0031C-0D50-418D-91D8-A697BF6DB86B}"/>
              </a:ext>
            </a:extLst>
          </p:cNvPr>
          <p:cNvSpPr/>
          <p:nvPr/>
        </p:nvSpPr>
        <p:spPr>
          <a:xfrm>
            <a:off x="4417962" y="2478104"/>
            <a:ext cx="2960369" cy="55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C5C23BE-D3C6-4CEF-83D4-085184794B0E}"/>
              </a:ext>
            </a:extLst>
          </p:cNvPr>
          <p:cNvSpPr/>
          <p:nvPr/>
        </p:nvSpPr>
        <p:spPr>
          <a:xfrm>
            <a:off x="4487945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C882B5E-D657-403F-A62D-1AB34A903BEF}"/>
              </a:ext>
            </a:extLst>
          </p:cNvPr>
          <p:cNvSpPr/>
          <p:nvPr/>
        </p:nvSpPr>
        <p:spPr>
          <a:xfrm>
            <a:off x="5257034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E511CF0-D098-4F02-8867-60519AF1DEF3}"/>
              </a:ext>
            </a:extLst>
          </p:cNvPr>
          <p:cNvSpPr/>
          <p:nvPr/>
        </p:nvSpPr>
        <p:spPr>
          <a:xfrm>
            <a:off x="6043845" y="2635989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98A275B-F179-454D-8E9B-660473727C43}"/>
              </a:ext>
            </a:extLst>
          </p:cNvPr>
          <p:cNvSpPr/>
          <p:nvPr/>
        </p:nvSpPr>
        <p:spPr>
          <a:xfrm>
            <a:off x="6812934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3139E36-D776-4778-8D5E-66E3E9A9D664}"/>
              </a:ext>
            </a:extLst>
          </p:cNvPr>
          <p:cNvSpPr/>
          <p:nvPr/>
        </p:nvSpPr>
        <p:spPr>
          <a:xfrm>
            <a:off x="7890025" y="2478104"/>
            <a:ext cx="2960369" cy="55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8C94867-FEC5-4D20-B8CB-439EC3D3132B}"/>
              </a:ext>
            </a:extLst>
          </p:cNvPr>
          <p:cNvSpPr/>
          <p:nvPr/>
        </p:nvSpPr>
        <p:spPr>
          <a:xfrm>
            <a:off x="7960008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84419E7-F876-427C-B827-BF7B891B1926}"/>
              </a:ext>
            </a:extLst>
          </p:cNvPr>
          <p:cNvSpPr/>
          <p:nvPr/>
        </p:nvSpPr>
        <p:spPr>
          <a:xfrm>
            <a:off x="8729097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65538D-24B9-4BAD-9F21-AD2692F21A2B}"/>
              </a:ext>
            </a:extLst>
          </p:cNvPr>
          <p:cNvSpPr/>
          <p:nvPr/>
        </p:nvSpPr>
        <p:spPr>
          <a:xfrm>
            <a:off x="9515908" y="2635989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6B10610-C059-416E-94D9-8CEEC89E8F2E}"/>
              </a:ext>
            </a:extLst>
          </p:cNvPr>
          <p:cNvSpPr/>
          <p:nvPr/>
        </p:nvSpPr>
        <p:spPr>
          <a:xfrm>
            <a:off x="10284997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B8AEA3F-24F6-40D4-B71B-76AFFEA9B5BC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1879749" y="3027088"/>
            <a:ext cx="697775" cy="401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AC06D2B-A594-4C90-95D4-4D8D04711469}"/>
              </a:ext>
            </a:extLst>
          </p:cNvPr>
          <p:cNvCxnSpPr/>
          <p:nvPr/>
        </p:nvCxnSpPr>
        <p:spPr>
          <a:xfrm>
            <a:off x="3735976" y="2190726"/>
            <a:ext cx="0" cy="4452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F29C101-2120-4BB8-8397-38948CB15350}"/>
              </a:ext>
            </a:extLst>
          </p:cNvPr>
          <p:cNvSpPr txBox="1"/>
          <p:nvPr/>
        </p:nvSpPr>
        <p:spPr>
          <a:xfrm>
            <a:off x="3442803" y="1825011"/>
            <a:ext cx="1317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oops!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8D27A9-5EB0-428A-BDBE-68B3C94A25FB}"/>
              </a:ext>
            </a:extLst>
          </p:cNvPr>
          <p:cNvSpPr txBox="1"/>
          <p:nvPr/>
        </p:nvSpPr>
        <p:spPr>
          <a:xfrm>
            <a:off x="522514" y="3352793"/>
            <a:ext cx="4193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Pageblock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(unknown to the Linux kernel)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3A131D-3D06-47DD-908C-100AAA3429BE}"/>
              </a:ext>
            </a:extLst>
          </p:cNvPr>
          <p:cNvSpPr txBox="1"/>
          <p:nvPr/>
        </p:nvSpPr>
        <p:spPr>
          <a:xfrm>
            <a:off x="304799" y="994980"/>
            <a:ext cx="11430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buFont typeface="Wingdings" panose="05000000000000000000" pitchFamily="2" charset="2"/>
              <a:buChar char="§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LIU (</a:t>
            </a:r>
            <a:r>
              <a:rPr lang="en-US" sz="2200" b="1" u="sng" dirty="0">
                <a:solidFill>
                  <a:prstClr val="black"/>
                </a:solidFill>
                <a:latin typeface="Arial (Body)"/>
              </a:rPr>
              <a:t>L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atency-</a:t>
            </a:r>
            <a:r>
              <a:rPr lang="en-US" sz="2200" b="1" u="sng" dirty="0">
                <a:solidFill>
                  <a:prstClr val="black"/>
                </a:solidFill>
                <a:latin typeface="Arial (Body)"/>
              </a:rPr>
              <a:t>i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nducing </a:t>
            </a:r>
            <a:r>
              <a:rPr lang="en-US" sz="2200" b="1" u="sng" dirty="0">
                <a:solidFill>
                  <a:prstClr val="black"/>
                </a:solidFill>
                <a:latin typeface="Arial (Body)"/>
              </a:rPr>
              <a:t>u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nsuccessful) migration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C9660C-B747-488C-93D9-E411A87D0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33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620BC44-E169-4E94-A29F-DF9D4ED5A4D5}"/>
              </a:ext>
            </a:extLst>
          </p:cNvPr>
          <p:cNvSpPr txBox="1">
            <a:spLocks/>
          </p:cNvSpPr>
          <p:nvPr/>
        </p:nvSpPr>
        <p:spPr>
          <a:xfrm>
            <a:off x="304799" y="112292"/>
            <a:ext cx="9980197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Problem (3/3): LIU migration</a:t>
            </a:r>
            <a:endParaRPr lang="en-US" b="1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198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B36E05-8F36-4069-A15B-119A39815220}"/>
              </a:ext>
            </a:extLst>
          </p:cNvPr>
          <p:cNvSpPr/>
          <p:nvPr/>
        </p:nvSpPr>
        <p:spPr>
          <a:xfrm>
            <a:off x="1097339" y="2468879"/>
            <a:ext cx="2960369" cy="5582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453C4F-AFC0-4AEA-86EB-409C24516351}"/>
              </a:ext>
            </a:extLst>
          </p:cNvPr>
          <p:cNvSpPr/>
          <p:nvPr/>
        </p:nvSpPr>
        <p:spPr>
          <a:xfrm>
            <a:off x="1167322" y="2626763"/>
            <a:ext cx="496519" cy="27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47DB8-3D04-4B13-B6F0-CB2174159FD4}"/>
              </a:ext>
            </a:extLst>
          </p:cNvPr>
          <p:cNvSpPr/>
          <p:nvPr/>
        </p:nvSpPr>
        <p:spPr>
          <a:xfrm>
            <a:off x="1936411" y="2626763"/>
            <a:ext cx="496519" cy="27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3BABF1-97D5-4BAA-95FA-8DC261794D7E}"/>
              </a:ext>
            </a:extLst>
          </p:cNvPr>
          <p:cNvSpPr/>
          <p:nvPr/>
        </p:nvSpPr>
        <p:spPr>
          <a:xfrm>
            <a:off x="2723222" y="2626764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5DE996-B0E9-41DD-AD48-2A3F87B13E6B}"/>
              </a:ext>
            </a:extLst>
          </p:cNvPr>
          <p:cNvSpPr/>
          <p:nvPr/>
        </p:nvSpPr>
        <p:spPr>
          <a:xfrm>
            <a:off x="3492311" y="2626763"/>
            <a:ext cx="478797" cy="2637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E0031C-0D50-418D-91D8-A697BF6DB86B}"/>
              </a:ext>
            </a:extLst>
          </p:cNvPr>
          <p:cNvSpPr/>
          <p:nvPr/>
        </p:nvSpPr>
        <p:spPr>
          <a:xfrm>
            <a:off x="4417962" y="2478104"/>
            <a:ext cx="2960369" cy="55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C5C23BE-D3C6-4CEF-83D4-085184794B0E}"/>
              </a:ext>
            </a:extLst>
          </p:cNvPr>
          <p:cNvSpPr/>
          <p:nvPr/>
        </p:nvSpPr>
        <p:spPr>
          <a:xfrm>
            <a:off x="4487945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C882B5E-D657-403F-A62D-1AB34A903BEF}"/>
              </a:ext>
            </a:extLst>
          </p:cNvPr>
          <p:cNvSpPr/>
          <p:nvPr/>
        </p:nvSpPr>
        <p:spPr>
          <a:xfrm>
            <a:off x="5257034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E511CF0-D098-4F02-8867-60519AF1DEF3}"/>
              </a:ext>
            </a:extLst>
          </p:cNvPr>
          <p:cNvSpPr/>
          <p:nvPr/>
        </p:nvSpPr>
        <p:spPr>
          <a:xfrm>
            <a:off x="6043845" y="2635989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98A275B-F179-454D-8E9B-660473727C43}"/>
              </a:ext>
            </a:extLst>
          </p:cNvPr>
          <p:cNvSpPr/>
          <p:nvPr/>
        </p:nvSpPr>
        <p:spPr>
          <a:xfrm>
            <a:off x="6812934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3139E36-D776-4778-8D5E-66E3E9A9D664}"/>
              </a:ext>
            </a:extLst>
          </p:cNvPr>
          <p:cNvSpPr/>
          <p:nvPr/>
        </p:nvSpPr>
        <p:spPr>
          <a:xfrm>
            <a:off x="7890025" y="2478104"/>
            <a:ext cx="2960369" cy="55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8C94867-FEC5-4D20-B8CB-439EC3D3132B}"/>
              </a:ext>
            </a:extLst>
          </p:cNvPr>
          <p:cNvSpPr/>
          <p:nvPr/>
        </p:nvSpPr>
        <p:spPr>
          <a:xfrm>
            <a:off x="7960008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84419E7-F876-427C-B827-BF7B891B1926}"/>
              </a:ext>
            </a:extLst>
          </p:cNvPr>
          <p:cNvSpPr/>
          <p:nvPr/>
        </p:nvSpPr>
        <p:spPr>
          <a:xfrm>
            <a:off x="8729097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65538D-24B9-4BAD-9F21-AD2692F21A2B}"/>
              </a:ext>
            </a:extLst>
          </p:cNvPr>
          <p:cNvSpPr/>
          <p:nvPr/>
        </p:nvSpPr>
        <p:spPr>
          <a:xfrm>
            <a:off x="9515908" y="2635989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6B10610-C059-416E-94D9-8CEEC89E8F2E}"/>
              </a:ext>
            </a:extLst>
          </p:cNvPr>
          <p:cNvSpPr/>
          <p:nvPr/>
        </p:nvSpPr>
        <p:spPr>
          <a:xfrm>
            <a:off x="10284997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B8AEA3F-24F6-40D4-B71B-76AFFEA9B5BC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1879749" y="3027088"/>
            <a:ext cx="697775" cy="401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AC06D2B-A594-4C90-95D4-4D8D04711469}"/>
              </a:ext>
            </a:extLst>
          </p:cNvPr>
          <p:cNvCxnSpPr/>
          <p:nvPr/>
        </p:nvCxnSpPr>
        <p:spPr>
          <a:xfrm>
            <a:off x="3735976" y="2190726"/>
            <a:ext cx="0" cy="4452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634C97D-F258-461D-90AC-9444127E4D1B}"/>
              </a:ext>
            </a:extLst>
          </p:cNvPr>
          <p:cNvSpPr txBox="1"/>
          <p:nvPr/>
        </p:nvSpPr>
        <p:spPr>
          <a:xfrm>
            <a:off x="3442803" y="1825011"/>
            <a:ext cx="1317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oops!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5BCB7-1F0E-4ED4-A438-DE636B0A7C8F}"/>
              </a:ext>
            </a:extLst>
          </p:cNvPr>
          <p:cNvSpPr txBox="1"/>
          <p:nvPr/>
        </p:nvSpPr>
        <p:spPr>
          <a:xfrm>
            <a:off x="522514" y="3352793"/>
            <a:ext cx="4193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Pageblock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(unknown to the Linux kernel)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A54E6B-E754-4F49-A80D-596AE35D0E36}"/>
              </a:ext>
            </a:extLst>
          </p:cNvPr>
          <p:cNvSpPr txBox="1"/>
          <p:nvPr/>
        </p:nvSpPr>
        <p:spPr>
          <a:xfrm>
            <a:off x="304799" y="994980"/>
            <a:ext cx="11430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buFont typeface="Wingdings" panose="05000000000000000000" pitchFamily="2" charset="2"/>
              <a:buChar char="§"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LIU (</a:t>
            </a:r>
            <a:r>
              <a:rPr lang="en-US" sz="2200" b="1" u="sng" dirty="0">
                <a:solidFill>
                  <a:prstClr val="black"/>
                </a:solidFill>
                <a:latin typeface="Arial (Body)"/>
              </a:rPr>
              <a:t>L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atency-</a:t>
            </a:r>
            <a:r>
              <a:rPr lang="en-US" sz="2200" b="1" u="sng" dirty="0">
                <a:solidFill>
                  <a:prstClr val="black"/>
                </a:solidFill>
                <a:latin typeface="Arial (Body)"/>
              </a:rPr>
              <a:t>i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nducing </a:t>
            </a:r>
            <a:r>
              <a:rPr lang="en-US" sz="2200" b="1" u="sng" dirty="0">
                <a:solidFill>
                  <a:prstClr val="black"/>
                </a:solidFill>
                <a:latin typeface="Arial (Body)"/>
              </a:rPr>
              <a:t>u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nsuccessful) migration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471124-95FC-4CD9-B49F-70D32033EF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34</a:t>
            </a:fld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FA50AE-4010-4B05-B94A-A8D55037C0FB}"/>
              </a:ext>
            </a:extLst>
          </p:cNvPr>
          <p:cNvSpPr txBox="1">
            <a:spLocks/>
          </p:cNvSpPr>
          <p:nvPr/>
        </p:nvSpPr>
        <p:spPr>
          <a:xfrm>
            <a:off x="304799" y="112292"/>
            <a:ext cx="9980197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Problem (3/3): LIU migration</a:t>
            </a:r>
            <a:endParaRPr lang="en-US" b="1" dirty="0">
              <a:latin typeface="Arial (Body)"/>
            </a:endParaRPr>
          </a:p>
        </p:txBody>
      </p:sp>
      <p:sp>
        <p:nvSpPr>
          <p:cNvPr id="30" name="Star: 7 Points 29">
            <a:extLst>
              <a:ext uri="{FF2B5EF4-FFF2-40B4-BE49-F238E27FC236}">
                <a16:creationId xmlns:a16="http://schemas.microsoft.com/office/drawing/2014/main" id="{DF6E9EA5-2227-42F0-A5DD-256D53C9467F}"/>
              </a:ext>
            </a:extLst>
          </p:cNvPr>
          <p:cNvSpPr/>
          <p:nvPr/>
        </p:nvSpPr>
        <p:spPr>
          <a:xfrm>
            <a:off x="5394964" y="3228327"/>
            <a:ext cx="3694608" cy="707886"/>
          </a:xfrm>
          <a:prstGeom prst="star7">
            <a:avLst/>
          </a:prstGeom>
          <a:solidFill>
            <a:srgbClr val="C000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wasted effort</a:t>
            </a:r>
          </a:p>
        </p:txBody>
      </p:sp>
    </p:spTree>
    <p:extLst>
      <p:ext uri="{BB962C8B-B14F-4D97-AF65-F5344CB8AC3E}">
        <p14:creationId xmlns:p14="http://schemas.microsoft.com/office/powerpoint/2010/main" val="378026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B36E05-8F36-4069-A15B-119A39815220}"/>
              </a:ext>
            </a:extLst>
          </p:cNvPr>
          <p:cNvSpPr/>
          <p:nvPr/>
        </p:nvSpPr>
        <p:spPr>
          <a:xfrm>
            <a:off x="1097339" y="2468879"/>
            <a:ext cx="2960369" cy="5582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453C4F-AFC0-4AEA-86EB-409C24516351}"/>
              </a:ext>
            </a:extLst>
          </p:cNvPr>
          <p:cNvSpPr/>
          <p:nvPr/>
        </p:nvSpPr>
        <p:spPr>
          <a:xfrm>
            <a:off x="1167322" y="2626763"/>
            <a:ext cx="496519" cy="27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47DB8-3D04-4B13-B6F0-CB2174159FD4}"/>
              </a:ext>
            </a:extLst>
          </p:cNvPr>
          <p:cNvSpPr/>
          <p:nvPr/>
        </p:nvSpPr>
        <p:spPr>
          <a:xfrm>
            <a:off x="1936411" y="2626763"/>
            <a:ext cx="496519" cy="27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3BABF1-97D5-4BAA-95FA-8DC261794D7E}"/>
              </a:ext>
            </a:extLst>
          </p:cNvPr>
          <p:cNvSpPr/>
          <p:nvPr/>
        </p:nvSpPr>
        <p:spPr>
          <a:xfrm>
            <a:off x="2723222" y="2626764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5DE996-B0E9-41DD-AD48-2A3F87B13E6B}"/>
              </a:ext>
            </a:extLst>
          </p:cNvPr>
          <p:cNvSpPr/>
          <p:nvPr/>
        </p:nvSpPr>
        <p:spPr>
          <a:xfrm>
            <a:off x="3492311" y="2626763"/>
            <a:ext cx="478797" cy="2637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E0031C-0D50-418D-91D8-A697BF6DB86B}"/>
              </a:ext>
            </a:extLst>
          </p:cNvPr>
          <p:cNvSpPr/>
          <p:nvPr/>
        </p:nvSpPr>
        <p:spPr>
          <a:xfrm>
            <a:off x="4417962" y="2478104"/>
            <a:ext cx="2960369" cy="55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C5C23BE-D3C6-4CEF-83D4-085184794B0E}"/>
              </a:ext>
            </a:extLst>
          </p:cNvPr>
          <p:cNvSpPr/>
          <p:nvPr/>
        </p:nvSpPr>
        <p:spPr>
          <a:xfrm>
            <a:off x="4487945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C882B5E-D657-403F-A62D-1AB34A903BEF}"/>
              </a:ext>
            </a:extLst>
          </p:cNvPr>
          <p:cNvSpPr/>
          <p:nvPr/>
        </p:nvSpPr>
        <p:spPr>
          <a:xfrm>
            <a:off x="5257034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E511CF0-D098-4F02-8867-60519AF1DEF3}"/>
              </a:ext>
            </a:extLst>
          </p:cNvPr>
          <p:cNvSpPr/>
          <p:nvPr/>
        </p:nvSpPr>
        <p:spPr>
          <a:xfrm>
            <a:off x="6043845" y="2635989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98A275B-F179-454D-8E9B-660473727C43}"/>
              </a:ext>
            </a:extLst>
          </p:cNvPr>
          <p:cNvSpPr/>
          <p:nvPr/>
        </p:nvSpPr>
        <p:spPr>
          <a:xfrm>
            <a:off x="6812934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3139E36-D776-4778-8D5E-66E3E9A9D664}"/>
              </a:ext>
            </a:extLst>
          </p:cNvPr>
          <p:cNvSpPr/>
          <p:nvPr/>
        </p:nvSpPr>
        <p:spPr>
          <a:xfrm>
            <a:off x="7890025" y="2478104"/>
            <a:ext cx="2960369" cy="55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8C94867-FEC5-4D20-B8CB-439EC3D3132B}"/>
              </a:ext>
            </a:extLst>
          </p:cNvPr>
          <p:cNvSpPr/>
          <p:nvPr/>
        </p:nvSpPr>
        <p:spPr>
          <a:xfrm>
            <a:off x="7960008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84419E7-F876-427C-B827-BF7B891B1926}"/>
              </a:ext>
            </a:extLst>
          </p:cNvPr>
          <p:cNvSpPr/>
          <p:nvPr/>
        </p:nvSpPr>
        <p:spPr>
          <a:xfrm>
            <a:off x="8729097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65538D-24B9-4BAD-9F21-AD2692F21A2B}"/>
              </a:ext>
            </a:extLst>
          </p:cNvPr>
          <p:cNvSpPr/>
          <p:nvPr/>
        </p:nvSpPr>
        <p:spPr>
          <a:xfrm>
            <a:off x="9515908" y="2635989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6B10610-C059-416E-94D9-8CEEC89E8F2E}"/>
              </a:ext>
            </a:extLst>
          </p:cNvPr>
          <p:cNvSpPr/>
          <p:nvPr/>
        </p:nvSpPr>
        <p:spPr>
          <a:xfrm>
            <a:off x="10284997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B8AEA3F-24F6-40D4-B71B-76AFFEA9B5BC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1879749" y="3027088"/>
            <a:ext cx="697775" cy="401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AC06D2B-A594-4C90-95D4-4D8D04711469}"/>
              </a:ext>
            </a:extLst>
          </p:cNvPr>
          <p:cNvCxnSpPr/>
          <p:nvPr/>
        </p:nvCxnSpPr>
        <p:spPr>
          <a:xfrm>
            <a:off x="3735976" y="2190726"/>
            <a:ext cx="0" cy="4452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tar: 7 Points 9">
            <a:extLst>
              <a:ext uri="{FF2B5EF4-FFF2-40B4-BE49-F238E27FC236}">
                <a16:creationId xmlns:a16="http://schemas.microsoft.com/office/drawing/2014/main" id="{0BC6419C-D6A1-491A-B3DF-AC9EE1724F74}"/>
              </a:ext>
            </a:extLst>
          </p:cNvPr>
          <p:cNvSpPr/>
          <p:nvPr/>
        </p:nvSpPr>
        <p:spPr>
          <a:xfrm>
            <a:off x="5394964" y="3228327"/>
            <a:ext cx="3694608" cy="707886"/>
          </a:xfrm>
          <a:prstGeom prst="star7">
            <a:avLst/>
          </a:prstGeom>
          <a:solidFill>
            <a:srgbClr val="C000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wasted effort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6C3776-7EA2-4021-A9C7-893DCD6CCD98}"/>
              </a:ext>
            </a:extLst>
          </p:cNvPr>
          <p:cNvSpPr/>
          <p:nvPr/>
        </p:nvSpPr>
        <p:spPr>
          <a:xfrm>
            <a:off x="590141" y="4724400"/>
            <a:ext cx="1106845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High memory traffic, TLB shootdowns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Particularly harmful for page-fault intensive workloads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(Body)"/>
              </a:rPr>
              <a:t>Why? Because hybrid pageblocks remain hidden during compaction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AB3ADE-6DA2-4E09-9FD5-1C8E531A92A8}"/>
              </a:ext>
            </a:extLst>
          </p:cNvPr>
          <p:cNvSpPr txBox="1"/>
          <p:nvPr/>
        </p:nvSpPr>
        <p:spPr>
          <a:xfrm>
            <a:off x="3442803" y="1825011"/>
            <a:ext cx="1317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1" dirty="0">
                <a:solidFill>
                  <a:srgbClr val="FF0000"/>
                </a:solidFill>
                <a:latin typeface="Bodoni MT" panose="02070603080606020203" pitchFamily="18" charset="0"/>
              </a:rPr>
              <a:t>oops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521E74-1BA1-4D5D-90AD-EB66BD3EA71F}"/>
              </a:ext>
            </a:extLst>
          </p:cNvPr>
          <p:cNvSpPr txBox="1"/>
          <p:nvPr/>
        </p:nvSpPr>
        <p:spPr>
          <a:xfrm>
            <a:off x="522514" y="3352793"/>
            <a:ext cx="4193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Pageblock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(unknown to the Linux kernel)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52797C-8604-4366-807E-CF1BEE83372C}"/>
              </a:ext>
            </a:extLst>
          </p:cNvPr>
          <p:cNvSpPr txBox="1"/>
          <p:nvPr/>
        </p:nvSpPr>
        <p:spPr>
          <a:xfrm>
            <a:off x="304799" y="994980"/>
            <a:ext cx="11430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LIU (</a:t>
            </a: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L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atency-</a:t>
            </a: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nducing </a:t>
            </a:r>
            <a:r>
              <a:rPr kumimoji="0" lang="en-US" sz="22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u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nsuccessful) migration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00A245-7FAE-49B6-BE3B-6710B96C8B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35</a:t>
            </a:fld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ACFBE5D-ED61-4AB7-899F-48251F6E7C3B}"/>
              </a:ext>
            </a:extLst>
          </p:cNvPr>
          <p:cNvSpPr txBox="1">
            <a:spLocks/>
          </p:cNvSpPr>
          <p:nvPr/>
        </p:nvSpPr>
        <p:spPr>
          <a:xfrm>
            <a:off x="304799" y="112292"/>
            <a:ext cx="9980197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Problem (3/3): LIU migration</a:t>
            </a:r>
            <a:endParaRPr lang="en-US" b="1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35347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2A764F2-BC1C-438C-9E0E-0020418E7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6918327"/>
              </p:ext>
            </p:extLst>
          </p:nvPr>
        </p:nvGraphicFramePr>
        <p:xfrm>
          <a:off x="5105400" y="1869734"/>
          <a:ext cx="9175626" cy="4386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BDE2FB28-769A-49AE-9C7C-751195E299F0}"/>
              </a:ext>
            </a:extLst>
          </p:cNvPr>
          <p:cNvSpPr/>
          <p:nvPr/>
        </p:nvSpPr>
        <p:spPr>
          <a:xfrm>
            <a:off x="6858000" y="6479150"/>
            <a:ext cx="98125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Workload: </a:t>
            </a: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milc (SPEC CPU2006)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4DDA5E-CCB4-403A-8165-0219A966E9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36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8A1991-D178-40A1-AB41-175F995E7C9F}"/>
              </a:ext>
            </a:extLst>
          </p:cNvPr>
          <p:cNvSpPr txBox="1">
            <a:spLocks/>
          </p:cNvSpPr>
          <p:nvPr/>
        </p:nvSpPr>
        <p:spPr>
          <a:xfrm>
            <a:off x="381000" y="9518"/>
            <a:ext cx="9419465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en-US" b="1" dirty="0">
                <a:ln w="3175" cmpd="sng">
                  <a:noFill/>
                </a:ln>
                <a:solidFill>
                  <a:prstClr val="black"/>
                </a:solidFill>
                <a:latin typeface="Arial (Body)"/>
              </a:rPr>
              <a:t>Implications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FF2699-5729-4735-B9BF-6B634C84D778}"/>
              </a:ext>
            </a:extLst>
          </p:cNvPr>
          <p:cNvSpPr/>
          <p:nvPr/>
        </p:nvSpPr>
        <p:spPr>
          <a:xfrm>
            <a:off x="76200" y="914400"/>
            <a:ext cx="10058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Arial (Body)"/>
              </a:rPr>
              <a:t>Huge page allocation failures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(Body)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High (and variable) latency</a:t>
            </a:r>
          </a:p>
          <a:p>
            <a:pPr marR="0" lvl="1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(Body)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>
                <a:ln w="3175" cmpd="sng">
                  <a:noFill/>
                </a:ln>
                <a:solidFill>
                  <a:prstClr val="black"/>
                </a:solidFill>
                <a:latin typeface="Arial (Body)"/>
              </a:rPr>
              <a:t>Virtualization can exacerbate performance issues</a:t>
            </a:r>
          </a:p>
          <a:p>
            <a:pPr marL="1200150" lvl="2" indent="-285750" defTabSz="457200">
              <a:buFont typeface="Arial" panose="020B0604020202020204" pitchFamily="34" charset="0"/>
              <a:buChar char="•"/>
              <a:defRPr/>
            </a:pPr>
            <a:r>
              <a:rPr lang="en-US" dirty="0">
                <a:ln w="3175" cmpd="sng">
                  <a:noFill/>
                </a:ln>
                <a:solidFill>
                  <a:prstClr val="black"/>
                </a:solidFill>
                <a:latin typeface="Arial (Body)"/>
              </a:rPr>
              <a:t>Both Guest and Host OSs may perform unnecessary work</a:t>
            </a:r>
          </a:p>
          <a:p>
            <a:pPr lvl="2" defTabSz="457200">
              <a:defRPr/>
            </a:pPr>
            <a:endParaRPr lang="en-US" dirty="0">
              <a:ln w="3175" cmpd="sng">
                <a:noFill/>
              </a:ln>
              <a:solidFill>
                <a:prstClr val="black"/>
              </a:solidFill>
              <a:latin typeface="Arial (Body)"/>
            </a:endParaRPr>
          </a:p>
          <a:p>
            <a:pPr marL="800100" lvl="1" indent="-342900" defTabSz="457200"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ln w="3175" cmpd="sng">
                  <a:noFill/>
                </a:ln>
                <a:solidFill>
                  <a:srgbClr val="FF0000"/>
                </a:solidFill>
                <a:latin typeface="Arial (Body)"/>
              </a:rPr>
              <a:t>Large memory large problems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(Body)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BCE9E8-1853-4AF4-9549-417D452A446C}"/>
              </a:ext>
            </a:extLst>
          </p:cNvPr>
          <p:cNvSpPr/>
          <p:nvPr/>
        </p:nvSpPr>
        <p:spPr>
          <a:xfrm>
            <a:off x="4832733" y="925417"/>
            <a:ext cx="7391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defTabSz="457200"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solidFill>
                  <a:prstClr val="black"/>
                </a:solidFill>
                <a:latin typeface="Arial (Body)"/>
              </a:rPr>
              <a:t>High (kernel mode) CPU utilization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Performance isolation</a:t>
            </a:r>
          </a:p>
        </p:txBody>
      </p:sp>
    </p:spTree>
    <p:extLst>
      <p:ext uri="{BB962C8B-B14F-4D97-AF65-F5344CB8AC3E}">
        <p14:creationId xmlns:p14="http://schemas.microsoft.com/office/powerpoint/2010/main" val="159814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79252D-D742-4907-AB09-A7A493C9C594}"/>
              </a:ext>
            </a:extLst>
          </p:cNvPr>
          <p:cNvSpPr txBox="1"/>
          <p:nvPr/>
        </p:nvSpPr>
        <p:spPr>
          <a:xfrm>
            <a:off x="1060012" y="1008393"/>
            <a:ext cx="9296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Manages hybrid pageblocks explicitly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2D403-B56D-4807-93CD-7CC7084C53A4}"/>
              </a:ext>
            </a:extLst>
          </p:cNvPr>
          <p:cNvSpPr txBox="1"/>
          <p:nvPr/>
        </p:nvSpPr>
        <p:spPr>
          <a:xfrm>
            <a:off x="1060012" y="5014336"/>
            <a:ext cx="9296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Mitigates fragmentation-via-pollution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Eliminates LIU migration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Arial (Body)"/>
              </a:rPr>
              <a:t> Reduces slab churns with Prudence [1]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(Body)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297594-BB66-4EBC-80FC-307DD0E83280}"/>
              </a:ext>
            </a:extLst>
          </p:cNvPr>
          <p:cNvSpPr txBox="1">
            <a:spLocks/>
          </p:cNvSpPr>
          <p:nvPr/>
        </p:nvSpPr>
        <p:spPr>
          <a:xfrm>
            <a:off x="203129" y="46415"/>
            <a:ext cx="9419465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en-US" b="1" dirty="0">
                <a:ln w="3175" cmpd="sng">
                  <a:noFill/>
                </a:ln>
                <a:solidFill>
                  <a:prstClr val="black"/>
                </a:solidFill>
                <a:latin typeface="Arial (Body)"/>
              </a:rPr>
              <a:t>Illuminator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96987A-FAB1-4A0C-A6B6-7886CF7F51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37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B448236-7A2F-47C7-87CB-57865A1AE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51289"/>
            <a:ext cx="11277600" cy="365125"/>
          </a:xfrm>
        </p:spPr>
        <p:txBody>
          <a:bodyPr/>
          <a:lstStyle/>
          <a:p>
            <a:r>
              <a:rPr lang="en-US" sz="1600" dirty="0"/>
              <a:t>[1] Prudent Memory Reclamation in Procrastination-Based Synchronization, Aravinda Prasad, K. Gopinath, ASPLOS 2016.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59B9EC-49F4-4655-8BFA-711D3F8C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57401"/>
            <a:ext cx="9601200" cy="200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44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D92505-4A75-4214-BED8-06B69D8814FB}"/>
              </a:ext>
            </a:extLst>
          </p:cNvPr>
          <p:cNvSpPr/>
          <p:nvPr/>
        </p:nvSpPr>
        <p:spPr>
          <a:xfrm>
            <a:off x="1500384" y="1681235"/>
            <a:ext cx="1455314" cy="72121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Unmovable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7C687FC-33A9-4A2B-A441-5489BBAFF09F}"/>
              </a:ext>
            </a:extLst>
          </p:cNvPr>
          <p:cNvSpPr/>
          <p:nvPr/>
        </p:nvSpPr>
        <p:spPr>
          <a:xfrm>
            <a:off x="1500384" y="3875780"/>
            <a:ext cx="1455314" cy="721217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Movable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25C59A-70C7-4C76-A2FA-1AF2CDF091F9}"/>
              </a:ext>
            </a:extLst>
          </p:cNvPr>
          <p:cNvGrpSpPr/>
          <p:nvPr/>
        </p:nvGrpSpPr>
        <p:grpSpPr>
          <a:xfrm>
            <a:off x="3603170" y="3998867"/>
            <a:ext cx="892629" cy="489857"/>
            <a:chOff x="3603170" y="3998867"/>
            <a:chExt cx="892629" cy="4898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1E058B3-4542-4CCC-8FAD-1C839929F66E}"/>
                </a:ext>
              </a:extLst>
            </p:cNvPr>
            <p:cNvSpPr/>
            <p:nvPr/>
          </p:nvSpPr>
          <p:spPr>
            <a:xfrm>
              <a:off x="3603170" y="3998867"/>
              <a:ext cx="892629" cy="4898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C72C00-C8B0-48D9-8AD3-CC6E49DE1F6C}"/>
                </a:ext>
              </a:extLst>
            </p:cNvPr>
            <p:cNvSpPr/>
            <p:nvPr/>
          </p:nvSpPr>
          <p:spPr>
            <a:xfrm>
              <a:off x="3679986" y="4055006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3B6D0A5-07FA-42DF-BEB5-1656897DF2A7}"/>
                </a:ext>
              </a:extLst>
            </p:cNvPr>
            <p:cNvSpPr/>
            <p:nvPr/>
          </p:nvSpPr>
          <p:spPr>
            <a:xfrm>
              <a:off x="4088199" y="4055006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A09FB-A36C-4BE2-B03D-F1D4ABBF4950}"/>
                </a:ext>
              </a:extLst>
            </p:cNvPr>
            <p:cNvSpPr/>
            <p:nvPr/>
          </p:nvSpPr>
          <p:spPr>
            <a:xfrm>
              <a:off x="3679986" y="4292503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D568F5-9784-4DA2-9160-472079386B3B}"/>
                </a:ext>
              </a:extLst>
            </p:cNvPr>
            <p:cNvSpPr/>
            <p:nvPr/>
          </p:nvSpPr>
          <p:spPr>
            <a:xfrm>
              <a:off x="4088199" y="4289286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9122E46-9C42-481F-AE1C-3914F5629DED}"/>
              </a:ext>
            </a:extLst>
          </p:cNvPr>
          <p:cNvGrpSpPr/>
          <p:nvPr/>
        </p:nvGrpSpPr>
        <p:grpSpPr>
          <a:xfrm>
            <a:off x="4746170" y="3997989"/>
            <a:ext cx="5366705" cy="500377"/>
            <a:chOff x="4746170" y="3997989"/>
            <a:chExt cx="5366705" cy="50037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266D22F-2079-4088-B7DC-7738A3049FF8}"/>
                </a:ext>
              </a:extLst>
            </p:cNvPr>
            <p:cNvSpPr/>
            <p:nvPr/>
          </p:nvSpPr>
          <p:spPr>
            <a:xfrm>
              <a:off x="4746170" y="3997989"/>
              <a:ext cx="892629" cy="4898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55B3B9E-BC83-4AC0-9146-D0E6AB171ABE}"/>
                </a:ext>
              </a:extLst>
            </p:cNvPr>
            <p:cNvSpPr/>
            <p:nvPr/>
          </p:nvSpPr>
          <p:spPr>
            <a:xfrm>
              <a:off x="4822986" y="4054128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08764E-1C48-49E0-AF0C-A525183BA5D8}"/>
                </a:ext>
              </a:extLst>
            </p:cNvPr>
            <p:cNvSpPr/>
            <p:nvPr/>
          </p:nvSpPr>
          <p:spPr>
            <a:xfrm>
              <a:off x="5231199" y="4054128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5F88811-8A77-44BB-935B-56A1EB532E6E}"/>
                </a:ext>
              </a:extLst>
            </p:cNvPr>
            <p:cNvSpPr/>
            <p:nvPr/>
          </p:nvSpPr>
          <p:spPr>
            <a:xfrm>
              <a:off x="4822986" y="4291625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68A91B-692B-47AF-8547-9B0C8A28248A}"/>
                </a:ext>
              </a:extLst>
            </p:cNvPr>
            <p:cNvSpPr/>
            <p:nvPr/>
          </p:nvSpPr>
          <p:spPr>
            <a:xfrm>
              <a:off x="5231199" y="4288408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D4A15CB-B19D-43F0-91B9-C9D49D0FCFF7}"/>
                </a:ext>
              </a:extLst>
            </p:cNvPr>
            <p:cNvSpPr/>
            <p:nvPr/>
          </p:nvSpPr>
          <p:spPr>
            <a:xfrm>
              <a:off x="5857267" y="3997989"/>
              <a:ext cx="892629" cy="4898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33CAAA9-2ECE-42DC-A1BE-3D1A86FFDF14}"/>
                </a:ext>
              </a:extLst>
            </p:cNvPr>
            <p:cNvSpPr/>
            <p:nvPr/>
          </p:nvSpPr>
          <p:spPr>
            <a:xfrm>
              <a:off x="5934083" y="4054128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5688793-8427-475E-9F07-94ECF5FAEED7}"/>
                </a:ext>
              </a:extLst>
            </p:cNvPr>
            <p:cNvSpPr/>
            <p:nvPr/>
          </p:nvSpPr>
          <p:spPr>
            <a:xfrm>
              <a:off x="6342296" y="4054128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2495A7C-B301-40B6-A2C0-286D0C85AAD0}"/>
                </a:ext>
              </a:extLst>
            </p:cNvPr>
            <p:cNvSpPr/>
            <p:nvPr/>
          </p:nvSpPr>
          <p:spPr>
            <a:xfrm>
              <a:off x="5934083" y="4291625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0460139-2708-4564-945C-B5E0C1202250}"/>
                </a:ext>
              </a:extLst>
            </p:cNvPr>
            <p:cNvSpPr/>
            <p:nvPr/>
          </p:nvSpPr>
          <p:spPr>
            <a:xfrm>
              <a:off x="6342296" y="4288408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334B449-CA67-4E46-8F7C-10718BA230C9}"/>
                </a:ext>
              </a:extLst>
            </p:cNvPr>
            <p:cNvSpPr/>
            <p:nvPr/>
          </p:nvSpPr>
          <p:spPr>
            <a:xfrm>
              <a:off x="6996192" y="3997989"/>
              <a:ext cx="892629" cy="4898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2558A8D-F060-4537-934E-19E8A4984F74}"/>
                </a:ext>
              </a:extLst>
            </p:cNvPr>
            <p:cNvSpPr/>
            <p:nvPr/>
          </p:nvSpPr>
          <p:spPr>
            <a:xfrm>
              <a:off x="7073008" y="4054128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8B935C8-770F-4242-957A-41A3A4C80E99}"/>
                </a:ext>
              </a:extLst>
            </p:cNvPr>
            <p:cNvSpPr/>
            <p:nvPr/>
          </p:nvSpPr>
          <p:spPr>
            <a:xfrm>
              <a:off x="7481221" y="4054128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81587A6-28EF-490B-BF8D-B5CAFD62A80A}"/>
                </a:ext>
              </a:extLst>
            </p:cNvPr>
            <p:cNvSpPr/>
            <p:nvPr/>
          </p:nvSpPr>
          <p:spPr>
            <a:xfrm>
              <a:off x="7073008" y="4291625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21772C-0E5C-451E-A06E-874A55A48CF1}"/>
                </a:ext>
              </a:extLst>
            </p:cNvPr>
            <p:cNvSpPr/>
            <p:nvPr/>
          </p:nvSpPr>
          <p:spPr>
            <a:xfrm>
              <a:off x="7481221" y="4288408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4266764-A784-41E7-92E7-6F5826E96F83}"/>
                </a:ext>
              </a:extLst>
            </p:cNvPr>
            <p:cNvSpPr/>
            <p:nvPr/>
          </p:nvSpPr>
          <p:spPr>
            <a:xfrm>
              <a:off x="8100655" y="4008509"/>
              <a:ext cx="892629" cy="4898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5FA3A5A-6C98-4BB9-8788-72DE383854DE}"/>
                </a:ext>
              </a:extLst>
            </p:cNvPr>
            <p:cNvSpPr/>
            <p:nvPr/>
          </p:nvSpPr>
          <p:spPr>
            <a:xfrm>
              <a:off x="8177471" y="4064648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47290B-FB99-4846-A192-99FDCBFA0FA4}"/>
                </a:ext>
              </a:extLst>
            </p:cNvPr>
            <p:cNvSpPr/>
            <p:nvPr/>
          </p:nvSpPr>
          <p:spPr>
            <a:xfrm>
              <a:off x="8585684" y="4064648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F6B1537-E0D0-4B7A-ACEF-8C2C4BD624DF}"/>
                </a:ext>
              </a:extLst>
            </p:cNvPr>
            <p:cNvSpPr/>
            <p:nvPr/>
          </p:nvSpPr>
          <p:spPr>
            <a:xfrm>
              <a:off x="8177471" y="4302145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07ABA86-B42F-455F-9E5F-EACD505316A0}"/>
                </a:ext>
              </a:extLst>
            </p:cNvPr>
            <p:cNvSpPr/>
            <p:nvPr/>
          </p:nvSpPr>
          <p:spPr>
            <a:xfrm>
              <a:off x="8585684" y="4298928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3A96F86-69B2-4085-BEC2-217F92D77EFE}"/>
                </a:ext>
              </a:extLst>
            </p:cNvPr>
            <p:cNvSpPr/>
            <p:nvPr/>
          </p:nvSpPr>
          <p:spPr>
            <a:xfrm>
              <a:off x="9220246" y="4006348"/>
              <a:ext cx="892629" cy="48985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E46E8D1-001B-4471-A751-7F39667A98D5}"/>
                </a:ext>
              </a:extLst>
            </p:cNvPr>
            <p:cNvSpPr/>
            <p:nvPr/>
          </p:nvSpPr>
          <p:spPr>
            <a:xfrm>
              <a:off x="9288567" y="4050267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C6E9422-7AD0-415C-AA2B-7D25C74B040C}"/>
                </a:ext>
              </a:extLst>
            </p:cNvPr>
            <p:cNvSpPr/>
            <p:nvPr/>
          </p:nvSpPr>
          <p:spPr>
            <a:xfrm>
              <a:off x="9696780" y="4050267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378DD8A-1512-48C4-ABD4-F24130477ECD}"/>
                </a:ext>
              </a:extLst>
            </p:cNvPr>
            <p:cNvSpPr/>
            <p:nvPr/>
          </p:nvSpPr>
          <p:spPr>
            <a:xfrm>
              <a:off x="9288567" y="4287764"/>
              <a:ext cx="323833" cy="141138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BF288A4-8E98-4198-8FEE-1E1F80F86B34}"/>
                </a:ext>
              </a:extLst>
            </p:cNvPr>
            <p:cNvSpPr/>
            <p:nvPr/>
          </p:nvSpPr>
          <p:spPr>
            <a:xfrm>
              <a:off x="9696780" y="4284547"/>
              <a:ext cx="323833" cy="1411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C0020D12-2029-452C-BCC1-668F749D4C6A}"/>
              </a:ext>
            </a:extLst>
          </p:cNvPr>
          <p:cNvSpPr/>
          <p:nvPr/>
        </p:nvSpPr>
        <p:spPr>
          <a:xfrm>
            <a:off x="3603170" y="1794374"/>
            <a:ext cx="892629" cy="4898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38D04-72EC-4B3A-AF6F-A3BAE53D7EF9}"/>
              </a:ext>
            </a:extLst>
          </p:cNvPr>
          <p:cNvSpPr/>
          <p:nvPr/>
        </p:nvSpPr>
        <p:spPr>
          <a:xfrm>
            <a:off x="3679986" y="185051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992E46-C8F7-4691-97B2-62503688A96F}"/>
              </a:ext>
            </a:extLst>
          </p:cNvPr>
          <p:cNvSpPr/>
          <p:nvPr/>
        </p:nvSpPr>
        <p:spPr>
          <a:xfrm>
            <a:off x="4088199" y="185051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87BE26-42F4-4BE5-A21D-D2E92ECB13F8}"/>
              </a:ext>
            </a:extLst>
          </p:cNvPr>
          <p:cNvSpPr/>
          <p:nvPr/>
        </p:nvSpPr>
        <p:spPr>
          <a:xfrm>
            <a:off x="3679986" y="208801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837D7E-5372-43BE-8332-B863F89333C2}"/>
              </a:ext>
            </a:extLst>
          </p:cNvPr>
          <p:cNvSpPr/>
          <p:nvPr/>
        </p:nvSpPr>
        <p:spPr>
          <a:xfrm>
            <a:off x="4088199" y="208479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ADCD79-0AEB-4147-86C5-D74A0F422C52}"/>
              </a:ext>
            </a:extLst>
          </p:cNvPr>
          <p:cNvSpPr/>
          <p:nvPr/>
        </p:nvSpPr>
        <p:spPr>
          <a:xfrm>
            <a:off x="4746170" y="1784907"/>
            <a:ext cx="892629" cy="4898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9DF0A9-EA96-4C2F-88D9-D9760CF27F8E}"/>
              </a:ext>
            </a:extLst>
          </p:cNvPr>
          <p:cNvSpPr/>
          <p:nvPr/>
        </p:nvSpPr>
        <p:spPr>
          <a:xfrm>
            <a:off x="4822986" y="1841046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1A498C-F008-47C3-9D70-A3F3A77DABAB}"/>
              </a:ext>
            </a:extLst>
          </p:cNvPr>
          <p:cNvSpPr/>
          <p:nvPr/>
        </p:nvSpPr>
        <p:spPr>
          <a:xfrm>
            <a:off x="5231199" y="1841046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6A3FCE8-45E8-4372-A868-AC393CBFAA6E}"/>
              </a:ext>
            </a:extLst>
          </p:cNvPr>
          <p:cNvSpPr/>
          <p:nvPr/>
        </p:nvSpPr>
        <p:spPr>
          <a:xfrm>
            <a:off x="4822986" y="207854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EF046D-697E-4CED-8385-E4B225229191}"/>
              </a:ext>
            </a:extLst>
          </p:cNvPr>
          <p:cNvSpPr/>
          <p:nvPr/>
        </p:nvSpPr>
        <p:spPr>
          <a:xfrm>
            <a:off x="5231199" y="2075326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EBE32E-7E15-41CF-9D5F-82A09FFA9B20}"/>
              </a:ext>
            </a:extLst>
          </p:cNvPr>
          <p:cNvSpPr/>
          <p:nvPr/>
        </p:nvSpPr>
        <p:spPr>
          <a:xfrm>
            <a:off x="1500384" y="2873647"/>
            <a:ext cx="1455314" cy="72121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Hybrid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F51C9AC3-033E-4954-BCB6-A31543247D0A}"/>
              </a:ext>
            </a:extLst>
          </p:cNvPr>
          <p:cNvSpPr txBox="1">
            <a:spLocks/>
          </p:cNvSpPr>
          <p:nvPr/>
        </p:nvSpPr>
        <p:spPr>
          <a:xfrm>
            <a:off x="203129" y="46415"/>
            <a:ext cx="9419465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en-US" b="1" dirty="0">
                <a:ln w="3175" cmpd="sng">
                  <a:noFill/>
                </a:ln>
                <a:solidFill>
                  <a:prstClr val="black"/>
                </a:solidFill>
                <a:latin typeface="Arial (Body)"/>
              </a:rPr>
              <a:t>Preventing unnecessary fragmentation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E87436A-E8A9-4741-B9D5-2E0447C1E80F}"/>
              </a:ext>
            </a:extLst>
          </p:cNvPr>
          <p:cNvSpPr/>
          <p:nvPr/>
        </p:nvSpPr>
        <p:spPr>
          <a:xfrm>
            <a:off x="1800262" y="5213418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EF296A-4049-4F85-990F-1C9CEC311777}"/>
              </a:ext>
            </a:extLst>
          </p:cNvPr>
          <p:cNvSpPr/>
          <p:nvPr/>
        </p:nvSpPr>
        <p:spPr>
          <a:xfrm>
            <a:off x="3943367" y="5213418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D9A76C3-B4B5-4E8B-975E-E8D823FFA0FD}"/>
              </a:ext>
            </a:extLst>
          </p:cNvPr>
          <p:cNvSpPr/>
          <p:nvPr/>
        </p:nvSpPr>
        <p:spPr>
          <a:xfrm>
            <a:off x="5695967" y="5213418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7C07D7-979C-4634-A765-2D7E6AF263F5}"/>
              </a:ext>
            </a:extLst>
          </p:cNvPr>
          <p:cNvSpPr txBox="1"/>
          <p:nvPr/>
        </p:nvSpPr>
        <p:spPr>
          <a:xfrm>
            <a:off x="6104526" y="5050007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4A7D33-0955-4565-A01D-CD9A6A3D1149}"/>
              </a:ext>
            </a:extLst>
          </p:cNvPr>
          <p:cNvSpPr txBox="1"/>
          <p:nvPr/>
        </p:nvSpPr>
        <p:spPr>
          <a:xfrm>
            <a:off x="4348159" y="5050008"/>
            <a:ext cx="1290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movable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A881A98-B672-43C0-BA5D-CB2DA583AD62}"/>
              </a:ext>
            </a:extLst>
          </p:cNvPr>
          <p:cNvSpPr txBox="1"/>
          <p:nvPr/>
        </p:nvSpPr>
        <p:spPr>
          <a:xfrm>
            <a:off x="2237894" y="5055513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unmovable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249AFD-747E-4FBC-B6EF-A7BAEEF28C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6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022E-16 L 0.00182 -0.15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76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09374 0.000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D92505-4A75-4214-BED8-06B69D8814FB}"/>
              </a:ext>
            </a:extLst>
          </p:cNvPr>
          <p:cNvSpPr/>
          <p:nvPr/>
        </p:nvSpPr>
        <p:spPr>
          <a:xfrm>
            <a:off x="1500384" y="1681235"/>
            <a:ext cx="1455314" cy="72121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Unmovable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7C687FC-33A9-4A2B-A441-5489BBAFF09F}"/>
              </a:ext>
            </a:extLst>
          </p:cNvPr>
          <p:cNvSpPr/>
          <p:nvPr/>
        </p:nvSpPr>
        <p:spPr>
          <a:xfrm>
            <a:off x="1500384" y="3875780"/>
            <a:ext cx="1455314" cy="721217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Movable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058B3-4542-4CCC-8FAD-1C839929F66E}"/>
              </a:ext>
            </a:extLst>
          </p:cNvPr>
          <p:cNvSpPr/>
          <p:nvPr/>
        </p:nvSpPr>
        <p:spPr>
          <a:xfrm>
            <a:off x="3616233" y="2967202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72C00-C8B0-48D9-8AD3-CC6E49DE1F6C}"/>
              </a:ext>
            </a:extLst>
          </p:cNvPr>
          <p:cNvSpPr/>
          <p:nvPr/>
        </p:nvSpPr>
        <p:spPr>
          <a:xfrm>
            <a:off x="3693049" y="3023341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B6D0A5-07FA-42DF-BEB5-1656897DF2A7}"/>
              </a:ext>
            </a:extLst>
          </p:cNvPr>
          <p:cNvSpPr/>
          <p:nvPr/>
        </p:nvSpPr>
        <p:spPr>
          <a:xfrm>
            <a:off x="4101262" y="3023341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9A09FB-A36C-4BE2-B03D-F1D4ABBF4950}"/>
              </a:ext>
            </a:extLst>
          </p:cNvPr>
          <p:cNvSpPr/>
          <p:nvPr/>
        </p:nvSpPr>
        <p:spPr>
          <a:xfrm>
            <a:off x="3693049" y="3260838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D568F5-9784-4DA2-9160-472079386B3B}"/>
              </a:ext>
            </a:extLst>
          </p:cNvPr>
          <p:cNvSpPr/>
          <p:nvPr/>
        </p:nvSpPr>
        <p:spPr>
          <a:xfrm>
            <a:off x="4101262" y="3257621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66D22F-2079-4088-B7DC-7738A3049FF8}"/>
              </a:ext>
            </a:extLst>
          </p:cNvPr>
          <p:cNvSpPr/>
          <p:nvPr/>
        </p:nvSpPr>
        <p:spPr>
          <a:xfrm>
            <a:off x="3603170" y="400315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5B3B9E-BC83-4AC0-9146-D0E6AB171ABE}"/>
              </a:ext>
            </a:extLst>
          </p:cNvPr>
          <p:cNvSpPr/>
          <p:nvPr/>
        </p:nvSpPr>
        <p:spPr>
          <a:xfrm>
            <a:off x="3679986" y="405928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08764E-1C48-49E0-AF0C-A525183BA5D8}"/>
              </a:ext>
            </a:extLst>
          </p:cNvPr>
          <p:cNvSpPr/>
          <p:nvPr/>
        </p:nvSpPr>
        <p:spPr>
          <a:xfrm>
            <a:off x="4088199" y="405928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88811-8A77-44BB-935B-56A1EB532E6E}"/>
              </a:ext>
            </a:extLst>
          </p:cNvPr>
          <p:cNvSpPr/>
          <p:nvPr/>
        </p:nvSpPr>
        <p:spPr>
          <a:xfrm>
            <a:off x="3679986" y="429678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68A91B-692B-47AF-8547-9B0C8A28248A}"/>
              </a:ext>
            </a:extLst>
          </p:cNvPr>
          <p:cNvSpPr/>
          <p:nvPr/>
        </p:nvSpPr>
        <p:spPr>
          <a:xfrm>
            <a:off x="4088199" y="429356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4A15CB-B19D-43F0-91B9-C9D49D0FCFF7}"/>
              </a:ext>
            </a:extLst>
          </p:cNvPr>
          <p:cNvSpPr/>
          <p:nvPr/>
        </p:nvSpPr>
        <p:spPr>
          <a:xfrm>
            <a:off x="4714267" y="400315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3CAAA9-2ECE-42DC-A1BE-3D1A86FFDF14}"/>
              </a:ext>
            </a:extLst>
          </p:cNvPr>
          <p:cNvSpPr/>
          <p:nvPr/>
        </p:nvSpPr>
        <p:spPr>
          <a:xfrm>
            <a:off x="4791083" y="405928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688793-8427-475E-9F07-94ECF5FAEED7}"/>
              </a:ext>
            </a:extLst>
          </p:cNvPr>
          <p:cNvSpPr/>
          <p:nvPr/>
        </p:nvSpPr>
        <p:spPr>
          <a:xfrm>
            <a:off x="5199296" y="405928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495A7C-B301-40B6-A2C0-286D0C85AAD0}"/>
              </a:ext>
            </a:extLst>
          </p:cNvPr>
          <p:cNvSpPr/>
          <p:nvPr/>
        </p:nvSpPr>
        <p:spPr>
          <a:xfrm>
            <a:off x="4791083" y="4296786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460139-2708-4564-945C-B5E0C1202250}"/>
              </a:ext>
            </a:extLst>
          </p:cNvPr>
          <p:cNvSpPr/>
          <p:nvPr/>
        </p:nvSpPr>
        <p:spPr>
          <a:xfrm>
            <a:off x="5199296" y="429356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34B449-CA67-4E46-8F7C-10718BA230C9}"/>
              </a:ext>
            </a:extLst>
          </p:cNvPr>
          <p:cNvSpPr/>
          <p:nvPr/>
        </p:nvSpPr>
        <p:spPr>
          <a:xfrm>
            <a:off x="5853192" y="400315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558A8D-F060-4537-934E-19E8A4984F74}"/>
              </a:ext>
            </a:extLst>
          </p:cNvPr>
          <p:cNvSpPr/>
          <p:nvPr/>
        </p:nvSpPr>
        <p:spPr>
          <a:xfrm>
            <a:off x="5930008" y="405928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B935C8-770F-4242-957A-41A3A4C80E99}"/>
              </a:ext>
            </a:extLst>
          </p:cNvPr>
          <p:cNvSpPr/>
          <p:nvPr/>
        </p:nvSpPr>
        <p:spPr>
          <a:xfrm>
            <a:off x="6338221" y="405928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1587A6-28EF-490B-BF8D-B5CAFD62A80A}"/>
              </a:ext>
            </a:extLst>
          </p:cNvPr>
          <p:cNvSpPr/>
          <p:nvPr/>
        </p:nvSpPr>
        <p:spPr>
          <a:xfrm>
            <a:off x="5930008" y="429678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221772C-0E5C-451E-A06E-874A55A48CF1}"/>
              </a:ext>
            </a:extLst>
          </p:cNvPr>
          <p:cNvSpPr/>
          <p:nvPr/>
        </p:nvSpPr>
        <p:spPr>
          <a:xfrm>
            <a:off x="6338221" y="429356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266764-A784-41E7-92E7-6F5826E96F83}"/>
              </a:ext>
            </a:extLst>
          </p:cNvPr>
          <p:cNvSpPr/>
          <p:nvPr/>
        </p:nvSpPr>
        <p:spPr>
          <a:xfrm>
            <a:off x="6957655" y="401367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FA3A5A-6C98-4BB9-8788-72DE383854DE}"/>
              </a:ext>
            </a:extLst>
          </p:cNvPr>
          <p:cNvSpPr/>
          <p:nvPr/>
        </p:nvSpPr>
        <p:spPr>
          <a:xfrm>
            <a:off x="7034471" y="406980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47290B-FB99-4846-A192-99FDCBFA0FA4}"/>
              </a:ext>
            </a:extLst>
          </p:cNvPr>
          <p:cNvSpPr/>
          <p:nvPr/>
        </p:nvSpPr>
        <p:spPr>
          <a:xfrm>
            <a:off x="7442684" y="406980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6B1537-E0D0-4B7A-ACEF-8C2C4BD624DF}"/>
              </a:ext>
            </a:extLst>
          </p:cNvPr>
          <p:cNvSpPr/>
          <p:nvPr/>
        </p:nvSpPr>
        <p:spPr>
          <a:xfrm>
            <a:off x="7034471" y="4307306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7ABA86-B42F-455F-9E5F-EACD505316A0}"/>
              </a:ext>
            </a:extLst>
          </p:cNvPr>
          <p:cNvSpPr/>
          <p:nvPr/>
        </p:nvSpPr>
        <p:spPr>
          <a:xfrm>
            <a:off x="7442684" y="430408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A96F86-69B2-4085-BEC2-217F92D77EFE}"/>
              </a:ext>
            </a:extLst>
          </p:cNvPr>
          <p:cNvSpPr/>
          <p:nvPr/>
        </p:nvSpPr>
        <p:spPr>
          <a:xfrm>
            <a:off x="8077246" y="4011509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E46E8D1-001B-4471-A751-7F39667A98D5}"/>
              </a:ext>
            </a:extLst>
          </p:cNvPr>
          <p:cNvSpPr/>
          <p:nvPr/>
        </p:nvSpPr>
        <p:spPr>
          <a:xfrm>
            <a:off x="8145567" y="4055428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6E9422-7AD0-415C-AA2B-7D25C74B040C}"/>
              </a:ext>
            </a:extLst>
          </p:cNvPr>
          <p:cNvSpPr/>
          <p:nvPr/>
        </p:nvSpPr>
        <p:spPr>
          <a:xfrm>
            <a:off x="8553780" y="4055428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78DD8A-1512-48C4-ABD4-F24130477ECD}"/>
              </a:ext>
            </a:extLst>
          </p:cNvPr>
          <p:cNvSpPr/>
          <p:nvPr/>
        </p:nvSpPr>
        <p:spPr>
          <a:xfrm>
            <a:off x="8145567" y="4292925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F288A4-8E98-4198-8FEE-1E1F80F86B34}"/>
              </a:ext>
            </a:extLst>
          </p:cNvPr>
          <p:cNvSpPr/>
          <p:nvPr/>
        </p:nvSpPr>
        <p:spPr>
          <a:xfrm>
            <a:off x="8553780" y="4289708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020D12-2029-452C-BCC1-668F749D4C6A}"/>
              </a:ext>
            </a:extLst>
          </p:cNvPr>
          <p:cNvSpPr/>
          <p:nvPr/>
        </p:nvSpPr>
        <p:spPr>
          <a:xfrm>
            <a:off x="3603170" y="1794374"/>
            <a:ext cx="892629" cy="4898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38D04-72EC-4B3A-AF6F-A3BAE53D7EF9}"/>
              </a:ext>
            </a:extLst>
          </p:cNvPr>
          <p:cNvSpPr/>
          <p:nvPr/>
        </p:nvSpPr>
        <p:spPr>
          <a:xfrm>
            <a:off x="3679986" y="185051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992E46-C8F7-4691-97B2-62503688A96F}"/>
              </a:ext>
            </a:extLst>
          </p:cNvPr>
          <p:cNvSpPr/>
          <p:nvPr/>
        </p:nvSpPr>
        <p:spPr>
          <a:xfrm>
            <a:off x="4088199" y="185051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87BE26-42F4-4BE5-A21D-D2E92ECB13F8}"/>
              </a:ext>
            </a:extLst>
          </p:cNvPr>
          <p:cNvSpPr/>
          <p:nvPr/>
        </p:nvSpPr>
        <p:spPr>
          <a:xfrm>
            <a:off x="3679986" y="208801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837D7E-5372-43BE-8332-B863F89333C2}"/>
              </a:ext>
            </a:extLst>
          </p:cNvPr>
          <p:cNvSpPr/>
          <p:nvPr/>
        </p:nvSpPr>
        <p:spPr>
          <a:xfrm>
            <a:off x="4088199" y="208479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ADCD79-0AEB-4147-86C5-D74A0F422C52}"/>
              </a:ext>
            </a:extLst>
          </p:cNvPr>
          <p:cNvSpPr/>
          <p:nvPr/>
        </p:nvSpPr>
        <p:spPr>
          <a:xfrm>
            <a:off x="4746170" y="1784907"/>
            <a:ext cx="892629" cy="4898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9DF0A9-EA96-4C2F-88D9-D9760CF27F8E}"/>
              </a:ext>
            </a:extLst>
          </p:cNvPr>
          <p:cNvSpPr/>
          <p:nvPr/>
        </p:nvSpPr>
        <p:spPr>
          <a:xfrm>
            <a:off x="4822986" y="1841046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1A498C-F008-47C3-9D70-A3F3A77DABAB}"/>
              </a:ext>
            </a:extLst>
          </p:cNvPr>
          <p:cNvSpPr/>
          <p:nvPr/>
        </p:nvSpPr>
        <p:spPr>
          <a:xfrm>
            <a:off x="5231199" y="1841046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6A3FCE8-45E8-4372-A868-AC393CBFAA6E}"/>
              </a:ext>
            </a:extLst>
          </p:cNvPr>
          <p:cNvSpPr/>
          <p:nvPr/>
        </p:nvSpPr>
        <p:spPr>
          <a:xfrm>
            <a:off x="4822986" y="207854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EF046D-697E-4CED-8385-E4B225229191}"/>
              </a:ext>
            </a:extLst>
          </p:cNvPr>
          <p:cNvSpPr/>
          <p:nvPr/>
        </p:nvSpPr>
        <p:spPr>
          <a:xfrm>
            <a:off x="5231199" y="2075326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EBE32E-7E15-41CF-9D5F-82A09FFA9B20}"/>
              </a:ext>
            </a:extLst>
          </p:cNvPr>
          <p:cNvSpPr/>
          <p:nvPr/>
        </p:nvSpPr>
        <p:spPr>
          <a:xfrm>
            <a:off x="1500384" y="2873647"/>
            <a:ext cx="1455314" cy="72121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Hybrid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CC17C721-6829-4CFE-AF9D-EA9F9DBDB915}"/>
              </a:ext>
            </a:extLst>
          </p:cNvPr>
          <p:cNvSpPr txBox="1">
            <a:spLocks/>
          </p:cNvSpPr>
          <p:nvPr/>
        </p:nvSpPr>
        <p:spPr>
          <a:xfrm>
            <a:off x="203129" y="46415"/>
            <a:ext cx="9419465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en-US" b="1" dirty="0">
                <a:ln w="3175" cmpd="sng">
                  <a:noFill/>
                </a:ln>
                <a:solidFill>
                  <a:prstClr val="black"/>
                </a:solidFill>
                <a:latin typeface="Arial (Body)"/>
              </a:rPr>
              <a:t>Preventing unnecessary fragmentation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1266DF7-08D5-49D3-B5E0-40C1C067CB72}"/>
              </a:ext>
            </a:extLst>
          </p:cNvPr>
          <p:cNvSpPr/>
          <p:nvPr/>
        </p:nvSpPr>
        <p:spPr>
          <a:xfrm>
            <a:off x="1800262" y="5213418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95CACD3-08A2-4F8A-9A6F-A644CEBBBDDB}"/>
              </a:ext>
            </a:extLst>
          </p:cNvPr>
          <p:cNvSpPr/>
          <p:nvPr/>
        </p:nvSpPr>
        <p:spPr>
          <a:xfrm>
            <a:off x="3943367" y="5213418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08FD20D-D05D-4BF1-ABB1-DD0823CFB8E1}"/>
              </a:ext>
            </a:extLst>
          </p:cNvPr>
          <p:cNvSpPr/>
          <p:nvPr/>
        </p:nvSpPr>
        <p:spPr>
          <a:xfrm>
            <a:off x="5695967" y="5213418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369BA4-1365-42DB-B254-7509EACEEEBF}"/>
              </a:ext>
            </a:extLst>
          </p:cNvPr>
          <p:cNvSpPr txBox="1"/>
          <p:nvPr/>
        </p:nvSpPr>
        <p:spPr>
          <a:xfrm>
            <a:off x="6104526" y="5050007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C3AA3F9-AA4C-4447-872A-BDFDB809AF2A}"/>
              </a:ext>
            </a:extLst>
          </p:cNvPr>
          <p:cNvSpPr txBox="1"/>
          <p:nvPr/>
        </p:nvSpPr>
        <p:spPr>
          <a:xfrm>
            <a:off x="4348159" y="5050008"/>
            <a:ext cx="1290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movable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FEF974-C07E-4B3C-A317-1A95B53DE14B}"/>
              </a:ext>
            </a:extLst>
          </p:cNvPr>
          <p:cNvSpPr txBox="1"/>
          <p:nvPr/>
        </p:nvSpPr>
        <p:spPr>
          <a:xfrm>
            <a:off x="2237894" y="5055513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unmovable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D63E4D-CA81-49D2-A416-22A70693BA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B42B67-6AEF-4C66-B0F8-4316571BA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5830"/>
            <a:ext cx="5043136" cy="57491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E9E6C45-9F5C-41C3-BA50-88C8F5BBBBD7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3943929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 (Body)"/>
              </a:rPr>
              <a:t>Tales from the field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72F100-E5DD-47BB-ACB4-8A6FAD27AA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6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7D92505-4A75-4214-BED8-06B69D8814FB}"/>
              </a:ext>
            </a:extLst>
          </p:cNvPr>
          <p:cNvSpPr/>
          <p:nvPr/>
        </p:nvSpPr>
        <p:spPr>
          <a:xfrm>
            <a:off x="1500384" y="1681235"/>
            <a:ext cx="1455314" cy="721217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Unmovable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7C687FC-33A9-4A2B-A441-5489BBAFF09F}"/>
              </a:ext>
            </a:extLst>
          </p:cNvPr>
          <p:cNvSpPr/>
          <p:nvPr/>
        </p:nvSpPr>
        <p:spPr>
          <a:xfrm>
            <a:off x="1500384" y="3875780"/>
            <a:ext cx="1455314" cy="721217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Movable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058B3-4542-4CCC-8FAD-1C839929F66E}"/>
              </a:ext>
            </a:extLst>
          </p:cNvPr>
          <p:cNvSpPr/>
          <p:nvPr/>
        </p:nvSpPr>
        <p:spPr>
          <a:xfrm>
            <a:off x="3616233" y="2967202"/>
            <a:ext cx="892629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C72C00-C8B0-48D9-8AD3-CC6E49DE1F6C}"/>
              </a:ext>
            </a:extLst>
          </p:cNvPr>
          <p:cNvSpPr/>
          <p:nvPr/>
        </p:nvSpPr>
        <p:spPr>
          <a:xfrm>
            <a:off x="3693049" y="3023341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B6D0A5-07FA-42DF-BEB5-1656897DF2A7}"/>
              </a:ext>
            </a:extLst>
          </p:cNvPr>
          <p:cNvSpPr/>
          <p:nvPr/>
        </p:nvSpPr>
        <p:spPr>
          <a:xfrm>
            <a:off x="4101262" y="3023341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9A09FB-A36C-4BE2-B03D-F1D4ABBF4950}"/>
              </a:ext>
            </a:extLst>
          </p:cNvPr>
          <p:cNvSpPr/>
          <p:nvPr/>
        </p:nvSpPr>
        <p:spPr>
          <a:xfrm>
            <a:off x="3693049" y="3260838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D568F5-9784-4DA2-9160-472079386B3B}"/>
              </a:ext>
            </a:extLst>
          </p:cNvPr>
          <p:cNvSpPr/>
          <p:nvPr/>
        </p:nvSpPr>
        <p:spPr>
          <a:xfrm>
            <a:off x="4101262" y="3257621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66D22F-2079-4088-B7DC-7738A3049FF8}"/>
              </a:ext>
            </a:extLst>
          </p:cNvPr>
          <p:cNvSpPr/>
          <p:nvPr/>
        </p:nvSpPr>
        <p:spPr>
          <a:xfrm>
            <a:off x="3603170" y="400315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5B3B9E-BC83-4AC0-9146-D0E6AB171ABE}"/>
              </a:ext>
            </a:extLst>
          </p:cNvPr>
          <p:cNvSpPr/>
          <p:nvPr/>
        </p:nvSpPr>
        <p:spPr>
          <a:xfrm>
            <a:off x="3679986" y="405928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08764E-1C48-49E0-AF0C-A525183BA5D8}"/>
              </a:ext>
            </a:extLst>
          </p:cNvPr>
          <p:cNvSpPr/>
          <p:nvPr/>
        </p:nvSpPr>
        <p:spPr>
          <a:xfrm>
            <a:off x="4088199" y="405928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F88811-8A77-44BB-935B-56A1EB532E6E}"/>
              </a:ext>
            </a:extLst>
          </p:cNvPr>
          <p:cNvSpPr/>
          <p:nvPr/>
        </p:nvSpPr>
        <p:spPr>
          <a:xfrm>
            <a:off x="3679986" y="429678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68A91B-692B-47AF-8547-9B0C8A28248A}"/>
              </a:ext>
            </a:extLst>
          </p:cNvPr>
          <p:cNvSpPr/>
          <p:nvPr/>
        </p:nvSpPr>
        <p:spPr>
          <a:xfrm>
            <a:off x="4088199" y="429356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4A15CB-B19D-43F0-91B9-C9D49D0FCFF7}"/>
              </a:ext>
            </a:extLst>
          </p:cNvPr>
          <p:cNvSpPr/>
          <p:nvPr/>
        </p:nvSpPr>
        <p:spPr>
          <a:xfrm>
            <a:off x="4714267" y="400315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3CAAA9-2ECE-42DC-A1BE-3D1A86FFDF14}"/>
              </a:ext>
            </a:extLst>
          </p:cNvPr>
          <p:cNvSpPr/>
          <p:nvPr/>
        </p:nvSpPr>
        <p:spPr>
          <a:xfrm>
            <a:off x="4791083" y="405928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688793-8427-475E-9F07-94ECF5FAEED7}"/>
              </a:ext>
            </a:extLst>
          </p:cNvPr>
          <p:cNvSpPr/>
          <p:nvPr/>
        </p:nvSpPr>
        <p:spPr>
          <a:xfrm>
            <a:off x="5199296" y="405928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495A7C-B301-40B6-A2C0-286D0C85AAD0}"/>
              </a:ext>
            </a:extLst>
          </p:cNvPr>
          <p:cNvSpPr/>
          <p:nvPr/>
        </p:nvSpPr>
        <p:spPr>
          <a:xfrm>
            <a:off x="4791083" y="4296786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460139-2708-4564-945C-B5E0C1202250}"/>
              </a:ext>
            </a:extLst>
          </p:cNvPr>
          <p:cNvSpPr/>
          <p:nvPr/>
        </p:nvSpPr>
        <p:spPr>
          <a:xfrm>
            <a:off x="5199296" y="429356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334B449-CA67-4E46-8F7C-10718BA230C9}"/>
              </a:ext>
            </a:extLst>
          </p:cNvPr>
          <p:cNvSpPr/>
          <p:nvPr/>
        </p:nvSpPr>
        <p:spPr>
          <a:xfrm>
            <a:off x="5853192" y="400315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2558A8D-F060-4537-934E-19E8A4984F74}"/>
              </a:ext>
            </a:extLst>
          </p:cNvPr>
          <p:cNvSpPr/>
          <p:nvPr/>
        </p:nvSpPr>
        <p:spPr>
          <a:xfrm>
            <a:off x="5930008" y="405928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B935C8-770F-4242-957A-41A3A4C80E99}"/>
              </a:ext>
            </a:extLst>
          </p:cNvPr>
          <p:cNvSpPr/>
          <p:nvPr/>
        </p:nvSpPr>
        <p:spPr>
          <a:xfrm>
            <a:off x="6338221" y="405928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1587A6-28EF-490B-BF8D-B5CAFD62A80A}"/>
              </a:ext>
            </a:extLst>
          </p:cNvPr>
          <p:cNvSpPr/>
          <p:nvPr/>
        </p:nvSpPr>
        <p:spPr>
          <a:xfrm>
            <a:off x="5930008" y="4296786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221772C-0E5C-451E-A06E-874A55A48CF1}"/>
              </a:ext>
            </a:extLst>
          </p:cNvPr>
          <p:cNvSpPr/>
          <p:nvPr/>
        </p:nvSpPr>
        <p:spPr>
          <a:xfrm>
            <a:off x="6338221" y="429356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4266764-A784-41E7-92E7-6F5826E96F83}"/>
              </a:ext>
            </a:extLst>
          </p:cNvPr>
          <p:cNvSpPr/>
          <p:nvPr/>
        </p:nvSpPr>
        <p:spPr>
          <a:xfrm>
            <a:off x="6957655" y="4013670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FA3A5A-6C98-4BB9-8788-72DE383854DE}"/>
              </a:ext>
            </a:extLst>
          </p:cNvPr>
          <p:cNvSpPr/>
          <p:nvPr/>
        </p:nvSpPr>
        <p:spPr>
          <a:xfrm>
            <a:off x="7034471" y="4069809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47290B-FB99-4846-A192-99FDCBFA0FA4}"/>
              </a:ext>
            </a:extLst>
          </p:cNvPr>
          <p:cNvSpPr/>
          <p:nvPr/>
        </p:nvSpPr>
        <p:spPr>
          <a:xfrm>
            <a:off x="7442684" y="406980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6B1537-E0D0-4B7A-ACEF-8C2C4BD624DF}"/>
              </a:ext>
            </a:extLst>
          </p:cNvPr>
          <p:cNvSpPr/>
          <p:nvPr/>
        </p:nvSpPr>
        <p:spPr>
          <a:xfrm>
            <a:off x="7034471" y="4307306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7ABA86-B42F-455F-9E5F-EACD505316A0}"/>
              </a:ext>
            </a:extLst>
          </p:cNvPr>
          <p:cNvSpPr/>
          <p:nvPr/>
        </p:nvSpPr>
        <p:spPr>
          <a:xfrm>
            <a:off x="7442684" y="4304089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A96F86-69B2-4085-BEC2-217F92D77EFE}"/>
              </a:ext>
            </a:extLst>
          </p:cNvPr>
          <p:cNvSpPr/>
          <p:nvPr/>
        </p:nvSpPr>
        <p:spPr>
          <a:xfrm>
            <a:off x="8077246" y="4011509"/>
            <a:ext cx="892629" cy="489857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E46E8D1-001B-4471-A751-7F39667A98D5}"/>
              </a:ext>
            </a:extLst>
          </p:cNvPr>
          <p:cNvSpPr/>
          <p:nvPr/>
        </p:nvSpPr>
        <p:spPr>
          <a:xfrm>
            <a:off x="8145567" y="4055428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C6E9422-7AD0-415C-AA2B-7D25C74B040C}"/>
              </a:ext>
            </a:extLst>
          </p:cNvPr>
          <p:cNvSpPr/>
          <p:nvPr/>
        </p:nvSpPr>
        <p:spPr>
          <a:xfrm>
            <a:off x="8553780" y="4055428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78DD8A-1512-48C4-ABD4-F24130477ECD}"/>
              </a:ext>
            </a:extLst>
          </p:cNvPr>
          <p:cNvSpPr/>
          <p:nvPr/>
        </p:nvSpPr>
        <p:spPr>
          <a:xfrm>
            <a:off x="8145567" y="4292925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BF288A4-8E98-4198-8FEE-1E1F80F86B34}"/>
              </a:ext>
            </a:extLst>
          </p:cNvPr>
          <p:cNvSpPr/>
          <p:nvPr/>
        </p:nvSpPr>
        <p:spPr>
          <a:xfrm>
            <a:off x="8553780" y="4289708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0020D12-2029-452C-BCC1-668F749D4C6A}"/>
              </a:ext>
            </a:extLst>
          </p:cNvPr>
          <p:cNvSpPr/>
          <p:nvPr/>
        </p:nvSpPr>
        <p:spPr>
          <a:xfrm>
            <a:off x="3603170" y="1794374"/>
            <a:ext cx="892629" cy="4898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38D04-72EC-4B3A-AF6F-A3BAE53D7EF9}"/>
              </a:ext>
            </a:extLst>
          </p:cNvPr>
          <p:cNvSpPr/>
          <p:nvPr/>
        </p:nvSpPr>
        <p:spPr>
          <a:xfrm>
            <a:off x="3679986" y="185051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992E46-C8F7-4691-97B2-62503688A96F}"/>
              </a:ext>
            </a:extLst>
          </p:cNvPr>
          <p:cNvSpPr/>
          <p:nvPr/>
        </p:nvSpPr>
        <p:spPr>
          <a:xfrm>
            <a:off x="4088199" y="185051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87BE26-42F4-4BE5-A21D-D2E92ECB13F8}"/>
              </a:ext>
            </a:extLst>
          </p:cNvPr>
          <p:cNvSpPr/>
          <p:nvPr/>
        </p:nvSpPr>
        <p:spPr>
          <a:xfrm>
            <a:off x="3679986" y="2088010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837D7E-5372-43BE-8332-B863F89333C2}"/>
              </a:ext>
            </a:extLst>
          </p:cNvPr>
          <p:cNvSpPr/>
          <p:nvPr/>
        </p:nvSpPr>
        <p:spPr>
          <a:xfrm>
            <a:off x="4088199" y="208479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ADCD79-0AEB-4147-86C5-D74A0F422C52}"/>
              </a:ext>
            </a:extLst>
          </p:cNvPr>
          <p:cNvSpPr/>
          <p:nvPr/>
        </p:nvSpPr>
        <p:spPr>
          <a:xfrm>
            <a:off x="4746170" y="1784907"/>
            <a:ext cx="892629" cy="4898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D9DF0A9-EA96-4C2F-88D9-D9760CF27F8E}"/>
              </a:ext>
            </a:extLst>
          </p:cNvPr>
          <p:cNvSpPr/>
          <p:nvPr/>
        </p:nvSpPr>
        <p:spPr>
          <a:xfrm>
            <a:off x="4822986" y="1841046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51A498C-F008-47C3-9D70-A3F3A77DABAB}"/>
              </a:ext>
            </a:extLst>
          </p:cNvPr>
          <p:cNvSpPr/>
          <p:nvPr/>
        </p:nvSpPr>
        <p:spPr>
          <a:xfrm>
            <a:off x="5231199" y="1841046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6A3FCE8-45E8-4372-A868-AC393CBFAA6E}"/>
              </a:ext>
            </a:extLst>
          </p:cNvPr>
          <p:cNvSpPr/>
          <p:nvPr/>
        </p:nvSpPr>
        <p:spPr>
          <a:xfrm>
            <a:off x="4822986" y="2078543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EF046D-697E-4CED-8385-E4B225229191}"/>
              </a:ext>
            </a:extLst>
          </p:cNvPr>
          <p:cNvSpPr/>
          <p:nvPr/>
        </p:nvSpPr>
        <p:spPr>
          <a:xfrm>
            <a:off x="5231199" y="2075326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1EBE32E-7E15-41CF-9D5F-82A09FFA9B20}"/>
              </a:ext>
            </a:extLst>
          </p:cNvPr>
          <p:cNvSpPr/>
          <p:nvPr/>
        </p:nvSpPr>
        <p:spPr>
          <a:xfrm>
            <a:off x="1500384" y="2873647"/>
            <a:ext cx="1455314" cy="72121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aramond" panose="02020404030301010803"/>
                <a:ea typeface="+mn-ea"/>
                <a:cs typeface="+mn-cs"/>
              </a:rPr>
              <a:t>Hybrid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2BCE4A-B65D-435A-BA0E-8D61FBD48F87}"/>
              </a:ext>
            </a:extLst>
          </p:cNvPr>
          <p:cNvSpPr/>
          <p:nvPr/>
        </p:nvSpPr>
        <p:spPr>
          <a:xfrm>
            <a:off x="0" y="5657928"/>
            <a:ext cx="11414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Existing hybrid pageblocks are utilized to prevent pollution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Produces less than 10% hybrid pageblocks compared to Linux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35A482ED-6999-4947-BCEE-AA74CA31341D}"/>
              </a:ext>
            </a:extLst>
          </p:cNvPr>
          <p:cNvSpPr txBox="1">
            <a:spLocks/>
          </p:cNvSpPr>
          <p:nvPr/>
        </p:nvSpPr>
        <p:spPr>
          <a:xfrm>
            <a:off x="203129" y="46415"/>
            <a:ext cx="9419465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en-US" b="1" dirty="0">
                <a:ln w="3175" cmpd="sng">
                  <a:noFill/>
                </a:ln>
                <a:solidFill>
                  <a:prstClr val="black"/>
                </a:solidFill>
                <a:latin typeface="Arial (Body)"/>
              </a:rPr>
              <a:t>Preventing unnecessary fragmentation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519D63C-75BC-4902-A70B-7983039B3FA4}"/>
              </a:ext>
            </a:extLst>
          </p:cNvPr>
          <p:cNvSpPr/>
          <p:nvPr/>
        </p:nvSpPr>
        <p:spPr>
          <a:xfrm>
            <a:off x="1800262" y="5213418"/>
            <a:ext cx="323833" cy="14113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6E82717-D018-43EA-8203-1F0471C89457}"/>
              </a:ext>
            </a:extLst>
          </p:cNvPr>
          <p:cNvSpPr/>
          <p:nvPr/>
        </p:nvSpPr>
        <p:spPr>
          <a:xfrm>
            <a:off x="3943367" y="5213418"/>
            <a:ext cx="323833" cy="1411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5829CB-4144-4FBF-B1F4-326474A88BA3}"/>
              </a:ext>
            </a:extLst>
          </p:cNvPr>
          <p:cNvSpPr/>
          <p:nvPr/>
        </p:nvSpPr>
        <p:spPr>
          <a:xfrm>
            <a:off x="5695967" y="5213418"/>
            <a:ext cx="323833" cy="141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0DDD3A0-0F68-4BF3-85F6-987381BB3C3A}"/>
              </a:ext>
            </a:extLst>
          </p:cNvPr>
          <p:cNvSpPr txBox="1"/>
          <p:nvPr/>
        </p:nvSpPr>
        <p:spPr>
          <a:xfrm>
            <a:off x="6104526" y="5050007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7FC34C4-9412-4AFE-95E5-B49243433A44}"/>
              </a:ext>
            </a:extLst>
          </p:cNvPr>
          <p:cNvSpPr txBox="1"/>
          <p:nvPr/>
        </p:nvSpPr>
        <p:spPr>
          <a:xfrm>
            <a:off x="4348159" y="5050008"/>
            <a:ext cx="1290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movable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6D60E64-5DE2-4CC2-B8A5-990EAAF27275}"/>
              </a:ext>
            </a:extLst>
          </p:cNvPr>
          <p:cNvSpPr txBox="1"/>
          <p:nvPr/>
        </p:nvSpPr>
        <p:spPr>
          <a:xfrm>
            <a:off x="2237894" y="5055513"/>
            <a:ext cx="1591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unmovable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CD173F-B634-42DB-A050-2DC8FB0641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3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ctangle 315">
            <a:extLst>
              <a:ext uri="{FF2B5EF4-FFF2-40B4-BE49-F238E27FC236}">
                <a16:creationId xmlns:a16="http://schemas.microsoft.com/office/drawing/2014/main" id="{2708D295-CF50-4AE0-87FC-59533ABCEC04}"/>
              </a:ext>
            </a:extLst>
          </p:cNvPr>
          <p:cNvSpPr/>
          <p:nvPr/>
        </p:nvSpPr>
        <p:spPr>
          <a:xfrm>
            <a:off x="5648168" y="2281580"/>
            <a:ext cx="5477032" cy="24428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dirty="0" err="1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82394C3-B47D-4C23-B823-DE73F7530801}"/>
              </a:ext>
            </a:extLst>
          </p:cNvPr>
          <p:cNvSpPr txBox="1">
            <a:spLocks/>
          </p:cNvSpPr>
          <p:nvPr/>
        </p:nvSpPr>
        <p:spPr>
          <a:xfrm>
            <a:off x="304799" y="112292"/>
            <a:ext cx="9980197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Illuminator</a:t>
            </a:r>
            <a:endParaRPr lang="en-US" b="1" dirty="0">
              <a:latin typeface="Arial (Body)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00A245-7FAE-49B6-BE3B-6710B96C8B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41</a:t>
            </a:fld>
            <a:endParaRPr lang="en-US"/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EDECD0E6-A19D-40C9-811B-9135CB21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31" y="1513126"/>
            <a:ext cx="4367043" cy="3363674"/>
          </a:xfrm>
          <a:prstGeom prst="rect">
            <a:avLst/>
          </a:prstGeom>
        </p:spPr>
      </p:pic>
      <p:sp>
        <p:nvSpPr>
          <p:cNvPr id="317" name="TextBox 316">
            <a:extLst>
              <a:ext uri="{FF2B5EF4-FFF2-40B4-BE49-F238E27FC236}">
                <a16:creationId xmlns:a16="http://schemas.microsoft.com/office/drawing/2014/main" id="{5C977C4F-74B7-4612-8ACB-F4E247A49CC0}"/>
              </a:ext>
            </a:extLst>
          </p:cNvPr>
          <p:cNvSpPr txBox="1"/>
          <p:nvPr/>
        </p:nvSpPr>
        <p:spPr>
          <a:xfrm>
            <a:off x="9417615" y="2835195"/>
            <a:ext cx="3424519" cy="7540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Buddy</a:t>
            </a: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Allocator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5F081129-1EB0-4A8D-B0FE-049391FC7FE3}"/>
              </a:ext>
            </a:extLst>
          </p:cNvPr>
          <p:cNvCxnSpPr>
            <a:cxnSpLocks/>
          </p:cNvCxnSpPr>
          <p:nvPr/>
        </p:nvCxnSpPr>
        <p:spPr>
          <a:xfrm>
            <a:off x="4402057" y="3416388"/>
            <a:ext cx="1246111" cy="1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9B3ABD86-91F6-450C-87C1-FDD72B936746}"/>
              </a:ext>
            </a:extLst>
          </p:cNvPr>
          <p:cNvSpPr txBox="1"/>
          <p:nvPr/>
        </p:nvSpPr>
        <p:spPr>
          <a:xfrm>
            <a:off x="4457205" y="3429000"/>
            <a:ext cx="2017060" cy="35548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dirty="0">
                <a:solidFill>
                  <a:sysClr val="windowText" lastClr="0000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lloc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/free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CED3AE4-E512-4C1D-B022-953297623D9A}"/>
              </a:ext>
            </a:extLst>
          </p:cNvPr>
          <p:cNvSpPr txBox="1"/>
          <p:nvPr/>
        </p:nvSpPr>
        <p:spPr>
          <a:xfrm>
            <a:off x="3120148" y="2922942"/>
            <a:ext cx="3424519" cy="75405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lang="en-US" sz="2000" b="1" dirty="0">
                <a:solidFill>
                  <a:sysClr val="windowText" lastClr="000000"/>
                </a:solidFill>
                <a:latin typeface="+mj-lt"/>
                <a:cs typeface="Times New Roman" panose="02020603050405020304" pitchFamily="18" charset="0"/>
              </a:rPr>
              <a:t>Slab</a:t>
            </a:r>
          </a:p>
          <a:p>
            <a:pPr marR="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Tx/>
              <a:tabLst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cs typeface="Times New Roman" panose="02020603050405020304" pitchFamily="18" charset="0"/>
              </a:rPr>
              <a:t>Allocator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B437F-FDB5-4915-B82B-31809AD7C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54" y="2311705"/>
            <a:ext cx="3243946" cy="2321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09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B36E05-8F36-4069-A15B-119A39815220}"/>
              </a:ext>
            </a:extLst>
          </p:cNvPr>
          <p:cNvSpPr/>
          <p:nvPr/>
        </p:nvSpPr>
        <p:spPr>
          <a:xfrm>
            <a:off x="1097339" y="2468879"/>
            <a:ext cx="2960369" cy="5582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453C4F-AFC0-4AEA-86EB-409C24516351}"/>
              </a:ext>
            </a:extLst>
          </p:cNvPr>
          <p:cNvSpPr/>
          <p:nvPr/>
        </p:nvSpPr>
        <p:spPr>
          <a:xfrm>
            <a:off x="1167322" y="2626763"/>
            <a:ext cx="496519" cy="27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47DB8-3D04-4B13-B6F0-CB2174159FD4}"/>
              </a:ext>
            </a:extLst>
          </p:cNvPr>
          <p:cNvSpPr/>
          <p:nvPr/>
        </p:nvSpPr>
        <p:spPr>
          <a:xfrm>
            <a:off x="1936411" y="2626763"/>
            <a:ext cx="496519" cy="27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3BABF1-97D5-4BAA-95FA-8DC261794D7E}"/>
              </a:ext>
            </a:extLst>
          </p:cNvPr>
          <p:cNvSpPr/>
          <p:nvPr/>
        </p:nvSpPr>
        <p:spPr>
          <a:xfrm>
            <a:off x="2723222" y="2626764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5DE996-B0E9-41DD-AD48-2A3F87B13E6B}"/>
              </a:ext>
            </a:extLst>
          </p:cNvPr>
          <p:cNvSpPr/>
          <p:nvPr/>
        </p:nvSpPr>
        <p:spPr>
          <a:xfrm>
            <a:off x="3492311" y="2626763"/>
            <a:ext cx="478797" cy="2637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E0031C-0D50-418D-91D8-A697BF6DB86B}"/>
              </a:ext>
            </a:extLst>
          </p:cNvPr>
          <p:cNvSpPr/>
          <p:nvPr/>
        </p:nvSpPr>
        <p:spPr>
          <a:xfrm>
            <a:off x="4417962" y="2478104"/>
            <a:ext cx="2960369" cy="55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C5C23BE-D3C6-4CEF-83D4-085184794B0E}"/>
              </a:ext>
            </a:extLst>
          </p:cNvPr>
          <p:cNvSpPr/>
          <p:nvPr/>
        </p:nvSpPr>
        <p:spPr>
          <a:xfrm>
            <a:off x="4487945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C882B5E-D657-403F-A62D-1AB34A903BEF}"/>
              </a:ext>
            </a:extLst>
          </p:cNvPr>
          <p:cNvSpPr/>
          <p:nvPr/>
        </p:nvSpPr>
        <p:spPr>
          <a:xfrm>
            <a:off x="5257034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E511CF0-D098-4F02-8867-60519AF1DEF3}"/>
              </a:ext>
            </a:extLst>
          </p:cNvPr>
          <p:cNvSpPr/>
          <p:nvPr/>
        </p:nvSpPr>
        <p:spPr>
          <a:xfrm>
            <a:off x="6043845" y="2635989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98A275B-F179-454D-8E9B-660473727C43}"/>
              </a:ext>
            </a:extLst>
          </p:cNvPr>
          <p:cNvSpPr/>
          <p:nvPr/>
        </p:nvSpPr>
        <p:spPr>
          <a:xfrm>
            <a:off x="6812934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3139E36-D776-4778-8D5E-66E3E9A9D664}"/>
              </a:ext>
            </a:extLst>
          </p:cNvPr>
          <p:cNvSpPr/>
          <p:nvPr/>
        </p:nvSpPr>
        <p:spPr>
          <a:xfrm>
            <a:off x="7890025" y="2478104"/>
            <a:ext cx="2960369" cy="55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8C94867-FEC5-4D20-B8CB-439EC3D3132B}"/>
              </a:ext>
            </a:extLst>
          </p:cNvPr>
          <p:cNvSpPr/>
          <p:nvPr/>
        </p:nvSpPr>
        <p:spPr>
          <a:xfrm>
            <a:off x="7960008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84419E7-F876-427C-B827-BF7B891B1926}"/>
              </a:ext>
            </a:extLst>
          </p:cNvPr>
          <p:cNvSpPr/>
          <p:nvPr/>
        </p:nvSpPr>
        <p:spPr>
          <a:xfrm>
            <a:off x="8729097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65538D-24B9-4BAD-9F21-AD2692F21A2B}"/>
              </a:ext>
            </a:extLst>
          </p:cNvPr>
          <p:cNvSpPr/>
          <p:nvPr/>
        </p:nvSpPr>
        <p:spPr>
          <a:xfrm>
            <a:off x="9515908" y="2635989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6B10610-C059-416E-94D9-8CEEC89E8F2E}"/>
              </a:ext>
            </a:extLst>
          </p:cNvPr>
          <p:cNvSpPr/>
          <p:nvPr/>
        </p:nvSpPr>
        <p:spPr>
          <a:xfrm>
            <a:off x="10284997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BF7B9D9-86AF-4810-A11F-36122E649E29}"/>
              </a:ext>
            </a:extLst>
          </p:cNvPr>
          <p:cNvSpPr/>
          <p:nvPr/>
        </p:nvSpPr>
        <p:spPr>
          <a:xfrm>
            <a:off x="1932001" y="2635987"/>
            <a:ext cx="48320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8480707-9A99-451F-BCC5-D418B931CA8D}"/>
              </a:ext>
            </a:extLst>
          </p:cNvPr>
          <p:cNvSpPr txBox="1"/>
          <p:nvPr/>
        </p:nvSpPr>
        <p:spPr>
          <a:xfrm>
            <a:off x="522514" y="3352793"/>
            <a:ext cx="4193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Pageblock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(known to Illuminator)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B8AEA3F-24F6-40D4-B71B-76AFFEA9B5BC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1879749" y="3027088"/>
            <a:ext cx="697775" cy="401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AC06D2B-A594-4C90-95D4-4D8D04711469}"/>
              </a:ext>
            </a:extLst>
          </p:cNvPr>
          <p:cNvCxnSpPr/>
          <p:nvPr/>
        </p:nvCxnSpPr>
        <p:spPr>
          <a:xfrm>
            <a:off x="2207622" y="2181497"/>
            <a:ext cx="0" cy="4452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F29C101-2120-4BB8-8397-38948CB15350}"/>
              </a:ext>
            </a:extLst>
          </p:cNvPr>
          <p:cNvSpPr txBox="1"/>
          <p:nvPr/>
        </p:nvSpPr>
        <p:spPr>
          <a:xfrm>
            <a:off x="1841921" y="1813031"/>
            <a:ext cx="1317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migrate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61DCEC3-CC92-47A6-9FF0-86817B723C2B}"/>
              </a:ext>
            </a:extLst>
          </p:cNvPr>
          <p:cNvSpPr txBox="1">
            <a:spLocks/>
          </p:cNvSpPr>
          <p:nvPr/>
        </p:nvSpPr>
        <p:spPr>
          <a:xfrm>
            <a:off x="203129" y="46415"/>
            <a:ext cx="9419465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en-US" b="1" dirty="0">
                <a:ln w="3175" cmpd="sng">
                  <a:noFill/>
                </a:ln>
                <a:solidFill>
                  <a:prstClr val="black"/>
                </a:solidFill>
                <a:latin typeface="Arial (Body)"/>
              </a:rPr>
              <a:t>Eliminating LIU migration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186C90-79B3-4243-A92F-ED51A67C9978}"/>
              </a:ext>
            </a:extLst>
          </p:cNvPr>
          <p:cNvSpPr txBox="1"/>
          <p:nvPr/>
        </p:nvSpPr>
        <p:spPr>
          <a:xfrm>
            <a:off x="1167322" y="1011481"/>
            <a:ext cx="9812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Skip hybrid pageblocks during compaction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0E6B3-65CC-4E61-AC1C-1917FE542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7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1.875E-6 0.00023 C 0.00456 0.00116 0.00911 0.00347 0.0138 0.0037 L 0.26771 0.00185 L 0.26771 0.00208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456 0.00116 0.00911 0.00348 0.0138 0.00371 L 0.26771 0.00186 L 0.26771 0.00186 " pathEditMode="relative" ptsTypes="AAAAA">
                                      <p:cBhvr>
                                        <p:cTn id="8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B36E05-8F36-4069-A15B-119A39815220}"/>
              </a:ext>
            </a:extLst>
          </p:cNvPr>
          <p:cNvSpPr/>
          <p:nvPr/>
        </p:nvSpPr>
        <p:spPr>
          <a:xfrm>
            <a:off x="1097339" y="2468879"/>
            <a:ext cx="2960369" cy="5582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453C4F-AFC0-4AEA-86EB-409C24516351}"/>
              </a:ext>
            </a:extLst>
          </p:cNvPr>
          <p:cNvSpPr/>
          <p:nvPr/>
        </p:nvSpPr>
        <p:spPr>
          <a:xfrm>
            <a:off x="1167322" y="2626763"/>
            <a:ext cx="496519" cy="27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47DB8-3D04-4B13-B6F0-CB2174159FD4}"/>
              </a:ext>
            </a:extLst>
          </p:cNvPr>
          <p:cNvSpPr/>
          <p:nvPr/>
        </p:nvSpPr>
        <p:spPr>
          <a:xfrm>
            <a:off x="1936411" y="2626763"/>
            <a:ext cx="496519" cy="27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3BABF1-97D5-4BAA-95FA-8DC261794D7E}"/>
              </a:ext>
            </a:extLst>
          </p:cNvPr>
          <p:cNvSpPr/>
          <p:nvPr/>
        </p:nvSpPr>
        <p:spPr>
          <a:xfrm>
            <a:off x="2723222" y="2626764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5DE996-B0E9-41DD-AD48-2A3F87B13E6B}"/>
              </a:ext>
            </a:extLst>
          </p:cNvPr>
          <p:cNvSpPr/>
          <p:nvPr/>
        </p:nvSpPr>
        <p:spPr>
          <a:xfrm>
            <a:off x="3492311" y="2626763"/>
            <a:ext cx="478797" cy="2637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E0031C-0D50-418D-91D8-A697BF6DB86B}"/>
              </a:ext>
            </a:extLst>
          </p:cNvPr>
          <p:cNvSpPr/>
          <p:nvPr/>
        </p:nvSpPr>
        <p:spPr>
          <a:xfrm>
            <a:off x="4417962" y="2478104"/>
            <a:ext cx="2960369" cy="55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C5C23BE-D3C6-4CEF-83D4-085184794B0E}"/>
              </a:ext>
            </a:extLst>
          </p:cNvPr>
          <p:cNvSpPr/>
          <p:nvPr/>
        </p:nvSpPr>
        <p:spPr>
          <a:xfrm>
            <a:off x="4487945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C882B5E-D657-403F-A62D-1AB34A903BEF}"/>
              </a:ext>
            </a:extLst>
          </p:cNvPr>
          <p:cNvSpPr/>
          <p:nvPr/>
        </p:nvSpPr>
        <p:spPr>
          <a:xfrm>
            <a:off x="5257034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E511CF0-D098-4F02-8867-60519AF1DEF3}"/>
              </a:ext>
            </a:extLst>
          </p:cNvPr>
          <p:cNvSpPr/>
          <p:nvPr/>
        </p:nvSpPr>
        <p:spPr>
          <a:xfrm>
            <a:off x="6043845" y="2635989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98A275B-F179-454D-8E9B-660473727C43}"/>
              </a:ext>
            </a:extLst>
          </p:cNvPr>
          <p:cNvSpPr/>
          <p:nvPr/>
        </p:nvSpPr>
        <p:spPr>
          <a:xfrm>
            <a:off x="6812934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3139E36-D776-4778-8D5E-66E3E9A9D664}"/>
              </a:ext>
            </a:extLst>
          </p:cNvPr>
          <p:cNvSpPr/>
          <p:nvPr/>
        </p:nvSpPr>
        <p:spPr>
          <a:xfrm>
            <a:off x="7890025" y="2478104"/>
            <a:ext cx="2960369" cy="55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8C94867-FEC5-4D20-B8CB-439EC3D3132B}"/>
              </a:ext>
            </a:extLst>
          </p:cNvPr>
          <p:cNvSpPr/>
          <p:nvPr/>
        </p:nvSpPr>
        <p:spPr>
          <a:xfrm>
            <a:off x="7960008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84419E7-F876-427C-B827-BF7B891B1926}"/>
              </a:ext>
            </a:extLst>
          </p:cNvPr>
          <p:cNvSpPr/>
          <p:nvPr/>
        </p:nvSpPr>
        <p:spPr>
          <a:xfrm>
            <a:off x="8729097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65538D-24B9-4BAD-9F21-AD2692F21A2B}"/>
              </a:ext>
            </a:extLst>
          </p:cNvPr>
          <p:cNvSpPr/>
          <p:nvPr/>
        </p:nvSpPr>
        <p:spPr>
          <a:xfrm>
            <a:off x="9515908" y="2635989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6B10610-C059-416E-94D9-8CEEC89E8F2E}"/>
              </a:ext>
            </a:extLst>
          </p:cNvPr>
          <p:cNvSpPr/>
          <p:nvPr/>
        </p:nvSpPr>
        <p:spPr>
          <a:xfrm>
            <a:off x="10284997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BF7B9D9-86AF-4810-A11F-36122E649E29}"/>
              </a:ext>
            </a:extLst>
          </p:cNvPr>
          <p:cNvSpPr/>
          <p:nvPr/>
        </p:nvSpPr>
        <p:spPr>
          <a:xfrm>
            <a:off x="1932001" y="2635987"/>
            <a:ext cx="48320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B8AEA3F-24F6-40D4-B71B-76AFFEA9B5BC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1879749" y="3027088"/>
            <a:ext cx="697775" cy="401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AC06D2B-A594-4C90-95D4-4D8D04711469}"/>
              </a:ext>
            </a:extLst>
          </p:cNvPr>
          <p:cNvCxnSpPr/>
          <p:nvPr/>
        </p:nvCxnSpPr>
        <p:spPr>
          <a:xfrm>
            <a:off x="5486408" y="2181497"/>
            <a:ext cx="0" cy="4452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F29C101-2120-4BB8-8397-38948CB15350}"/>
              </a:ext>
            </a:extLst>
          </p:cNvPr>
          <p:cNvSpPr txBox="1"/>
          <p:nvPr/>
        </p:nvSpPr>
        <p:spPr>
          <a:xfrm>
            <a:off x="5120707" y="1813031"/>
            <a:ext cx="1317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migrate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81474-0C56-4CF5-9A4A-1E422A39D56D}"/>
              </a:ext>
            </a:extLst>
          </p:cNvPr>
          <p:cNvSpPr/>
          <p:nvPr/>
        </p:nvSpPr>
        <p:spPr>
          <a:xfrm>
            <a:off x="5252678" y="2644695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4D4109D-1740-460E-B69A-57628991A991}"/>
              </a:ext>
            </a:extLst>
          </p:cNvPr>
          <p:cNvSpPr txBox="1">
            <a:spLocks/>
          </p:cNvSpPr>
          <p:nvPr/>
        </p:nvSpPr>
        <p:spPr>
          <a:xfrm>
            <a:off x="203129" y="46415"/>
            <a:ext cx="9419465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en-US" b="1" dirty="0">
                <a:ln w="3175" cmpd="sng">
                  <a:noFill/>
                </a:ln>
                <a:solidFill>
                  <a:prstClr val="black"/>
                </a:solidFill>
                <a:latin typeface="Arial (Body)"/>
              </a:rPr>
              <a:t>Eliminating LIU migration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697D9-F7B7-4E2F-930A-A5F73285B725}"/>
              </a:ext>
            </a:extLst>
          </p:cNvPr>
          <p:cNvSpPr txBox="1"/>
          <p:nvPr/>
        </p:nvSpPr>
        <p:spPr>
          <a:xfrm>
            <a:off x="1167322" y="1011481"/>
            <a:ext cx="9812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Skip hybrid pageblocks during compaction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15337F-88D5-41EC-9A42-8BC6ED33740E}"/>
              </a:ext>
            </a:extLst>
          </p:cNvPr>
          <p:cNvSpPr txBox="1"/>
          <p:nvPr/>
        </p:nvSpPr>
        <p:spPr>
          <a:xfrm>
            <a:off x="522514" y="3352793"/>
            <a:ext cx="4193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Pageblock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(known to Illuminator)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FD585C-02D2-44DA-8CCD-99433E9C6E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4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61E-17 -3.7037E-6 L 2.22261E-17 0.00024 C 0.00495 -0.03032 -0.00013 0.00186 0.00313 -0.02314 C 0.00378 -0.02801 0.00534 -0.0375 0.00534 -0.0375 C 0.0056 -0.04305 0.00573 -0.04814 0.00638 -0.05347 C 0.00677 -0.05648 0.00794 -0.05902 0.00846 -0.06203 C 0.01276 -0.0831 0.00482 -0.05185 0.01276 -0.07939 C 0.01576 -0.08958 0.01393 -0.08703 0.0181 -0.09676 C 0.0194 -0.09976 0.02096 -0.10254 0.0224 -0.10532 C 0.02344 -0.1074 0.02474 -0.10902 0.02565 -0.11111 C 0.02682 -0.11389 0.0276 -0.11713 0.02891 -0.11967 C 0.03216 -0.12662 0.04076 -0.13726 0.04388 -0.14143 C 0.04492 -0.14282 0.04596 -0.14444 0.04714 -0.1456 C 0.06211 -0.16203 0.0431 -0.14189 0.05781 -0.15578 C 0.05964 -0.15764 0.06133 -0.15972 0.06315 -0.16157 C 0.06523 -0.16365 0.06745 -0.16527 0.06953 -0.16736 C 0.07422 -0.17176 0.07435 -0.17291 0.08034 -0.17592 C 0.08203 -0.17685 0.08385 -0.17708 0.08568 -0.17731 C 0.08776 -0.1787 0.08984 -0.18055 0.09206 -0.18171 C 0.09557 -0.18356 0.10013 -0.18472 0.10391 -0.18611 C 0.10638 -0.18703 0.10885 -0.18819 0.11133 -0.18889 C 0.11354 -0.18958 0.11563 -0.18981 0.11784 -0.19027 C 0.11953 -0.19097 0.12135 -0.19143 0.12318 -0.19166 C 0.13385 -0.19143 0.14466 -0.19143 0.15534 -0.19027 C 0.15898 -0.19004 0.16602 -0.1875 0.16602 -0.1875 C 0.16745 -0.18657 0.16875 -0.18518 0.17031 -0.18449 C 0.17201 -0.18379 0.17396 -0.18402 0.17565 -0.1831 C 0.19115 -0.175 0.18151 -0.1787 0.19284 -0.17014 C 0.19375 -0.16944 0.19492 -0.16944 0.19596 -0.16875 C 0.19779 -0.16805 0.19961 -0.16713 0.20143 -0.16574 C 0.20495 -0.16365 0.20846 -0.16111 0.21211 -0.15856 L 0.2207 -0.15277 C 0.22214 -0.15208 0.2237 -0.15139 0.225 -0.15 L 0.2293 -0.1456 C 0.23099 -0.14236 0.23255 -0.13889 0.23464 -0.13564 C 0.24349 -0.12176 0.23164 -0.14236 0.24102 -0.12546 C 0.24141 -0.12407 0.24141 -0.12245 0.24206 -0.12106 C 0.24961 -0.10717 0.24375 -0.12222 0.24857 -0.11111 C 0.25078 -0.10601 0.25143 -0.10139 0.25495 -0.09676 C 0.25794 -0.09282 0.25833 -0.09282 0.26029 -0.08796 C 0.26107 -0.08634 0.26172 -0.08426 0.2625 -0.08217 C 0.26315 -0.08078 0.26393 -0.07939 0.26458 -0.07801 C 0.27005 -0.06527 0.26367 -0.07847 0.26888 -0.06782 C 0.27161 -0.05694 0.26797 -0.0706 0.27214 -0.05926 C 0.27266 -0.05787 0.27266 -0.05625 0.27318 -0.05486 C 0.2737 -0.05324 0.27474 -0.05208 0.27526 -0.05046 C 0.27578 -0.0493 0.27591 -0.04745 0.27643 -0.04629 C 0.27695 -0.04467 0.27799 -0.04351 0.27852 -0.04189 C 0.27943 -0.03912 0.27995 -0.03611 0.28073 -0.03333 L 0.28281 -0.02453 L 0.28385 -0.02037 C 0.28424 -0.01875 0.28503 -0.01759 0.28503 -0.01597 L 0.28503 -3.7037E-6 L 0.28503 0.00024 " pathEditMode="relative" rAng="0" ptsTypes="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45" y="-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82 0.00069 0.01641 0.00069 0.02461 0.00185 C 0.02565 0.00208 0.02669 0.00393 0.02773 0.00393 C 0.05417 0.00393 0.0806 0.00254 0.10703 0.00185 C 0.12161 -0.00325 0.1 0.00416 0.12214 -0.00186 C 0.12357 -0.00232 0.12643 -0.00371 0.12643 -0.00371 L 0.12643 -0.00371 " pathEditMode="relative" ptsTypes="AAAAAAAA">
                                      <p:cBhvr>
                                        <p:cTn id="1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48148E-6 L 1.45833E-6 0.00023 C 0.0082 0.00069 0.0164 0.00069 0.02461 0.00185 C 0.02565 0.00208 0.02669 0.00393 0.02773 0.00393 C 0.05417 0.00393 0.0806 0.00254 0.10703 0.00185 C 0.12161 -0.00324 0.1 0.00417 0.12213 -0.00185 C 0.12357 -0.00232 0.12643 -0.00371 0.12643 -0.00347 L 0.12643 -0.00371 " pathEditMode="relative" rAng="0" ptsTypes="AAAAAAAA">
                                      <p:cBhvr>
                                        <p:cTn id="12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B36E05-8F36-4069-A15B-119A39815220}"/>
              </a:ext>
            </a:extLst>
          </p:cNvPr>
          <p:cNvSpPr/>
          <p:nvPr/>
        </p:nvSpPr>
        <p:spPr>
          <a:xfrm>
            <a:off x="1097339" y="2468879"/>
            <a:ext cx="2960369" cy="5582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453C4F-AFC0-4AEA-86EB-409C24516351}"/>
              </a:ext>
            </a:extLst>
          </p:cNvPr>
          <p:cNvSpPr/>
          <p:nvPr/>
        </p:nvSpPr>
        <p:spPr>
          <a:xfrm>
            <a:off x="1167322" y="2626763"/>
            <a:ext cx="496519" cy="27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47DB8-3D04-4B13-B6F0-CB2174159FD4}"/>
              </a:ext>
            </a:extLst>
          </p:cNvPr>
          <p:cNvSpPr/>
          <p:nvPr/>
        </p:nvSpPr>
        <p:spPr>
          <a:xfrm>
            <a:off x="1936411" y="2626763"/>
            <a:ext cx="496519" cy="27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3BABF1-97D5-4BAA-95FA-8DC261794D7E}"/>
              </a:ext>
            </a:extLst>
          </p:cNvPr>
          <p:cNvSpPr/>
          <p:nvPr/>
        </p:nvSpPr>
        <p:spPr>
          <a:xfrm>
            <a:off x="2723222" y="2626764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5DE996-B0E9-41DD-AD48-2A3F87B13E6B}"/>
              </a:ext>
            </a:extLst>
          </p:cNvPr>
          <p:cNvSpPr/>
          <p:nvPr/>
        </p:nvSpPr>
        <p:spPr>
          <a:xfrm>
            <a:off x="3492311" y="2626763"/>
            <a:ext cx="478797" cy="2637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E0031C-0D50-418D-91D8-A697BF6DB86B}"/>
              </a:ext>
            </a:extLst>
          </p:cNvPr>
          <p:cNvSpPr/>
          <p:nvPr/>
        </p:nvSpPr>
        <p:spPr>
          <a:xfrm>
            <a:off x="4417962" y="2478104"/>
            <a:ext cx="2960369" cy="55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C5C23BE-D3C6-4CEF-83D4-085184794B0E}"/>
              </a:ext>
            </a:extLst>
          </p:cNvPr>
          <p:cNvSpPr/>
          <p:nvPr/>
        </p:nvSpPr>
        <p:spPr>
          <a:xfrm>
            <a:off x="4487945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C882B5E-D657-403F-A62D-1AB34A903BEF}"/>
              </a:ext>
            </a:extLst>
          </p:cNvPr>
          <p:cNvSpPr/>
          <p:nvPr/>
        </p:nvSpPr>
        <p:spPr>
          <a:xfrm>
            <a:off x="5257034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E511CF0-D098-4F02-8867-60519AF1DEF3}"/>
              </a:ext>
            </a:extLst>
          </p:cNvPr>
          <p:cNvSpPr/>
          <p:nvPr/>
        </p:nvSpPr>
        <p:spPr>
          <a:xfrm>
            <a:off x="6043845" y="2635989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98A275B-F179-454D-8E9B-660473727C43}"/>
              </a:ext>
            </a:extLst>
          </p:cNvPr>
          <p:cNvSpPr/>
          <p:nvPr/>
        </p:nvSpPr>
        <p:spPr>
          <a:xfrm>
            <a:off x="6812934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3139E36-D776-4778-8D5E-66E3E9A9D664}"/>
              </a:ext>
            </a:extLst>
          </p:cNvPr>
          <p:cNvSpPr/>
          <p:nvPr/>
        </p:nvSpPr>
        <p:spPr>
          <a:xfrm>
            <a:off x="7890025" y="2478104"/>
            <a:ext cx="2960369" cy="55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8C94867-FEC5-4D20-B8CB-439EC3D3132B}"/>
              </a:ext>
            </a:extLst>
          </p:cNvPr>
          <p:cNvSpPr/>
          <p:nvPr/>
        </p:nvSpPr>
        <p:spPr>
          <a:xfrm>
            <a:off x="7960008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84419E7-F876-427C-B827-BF7B891B1926}"/>
              </a:ext>
            </a:extLst>
          </p:cNvPr>
          <p:cNvSpPr/>
          <p:nvPr/>
        </p:nvSpPr>
        <p:spPr>
          <a:xfrm>
            <a:off x="8729097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65538D-24B9-4BAD-9F21-AD2692F21A2B}"/>
              </a:ext>
            </a:extLst>
          </p:cNvPr>
          <p:cNvSpPr/>
          <p:nvPr/>
        </p:nvSpPr>
        <p:spPr>
          <a:xfrm>
            <a:off x="9515908" y="2635989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6B10610-C059-416E-94D9-8CEEC89E8F2E}"/>
              </a:ext>
            </a:extLst>
          </p:cNvPr>
          <p:cNvSpPr/>
          <p:nvPr/>
        </p:nvSpPr>
        <p:spPr>
          <a:xfrm>
            <a:off x="10284997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BF7B9D9-86AF-4810-A11F-36122E649E29}"/>
              </a:ext>
            </a:extLst>
          </p:cNvPr>
          <p:cNvSpPr/>
          <p:nvPr/>
        </p:nvSpPr>
        <p:spPr>
          <a:xfrm>
            <a:off x="1932001" y="2635987"/>
            <a:ext cx="48320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B8AEA3F-24F6-40D4-B71B-76AFFEA9B5BC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1879749" y="3027088"/>
            <a:ext cx="697775" cy="401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AC06D2B-A594-4C90-95D4-4D8D04711469}"/>
              </a:ext>
            </a:extLst>
          </p:cNvPr>
          <p:cNvCxnSpPr/>
          <p:nvPr/>
        </p:nvCxnSpPr>
        <p:spPr>
          <a:xfrm>
            <a:off x="7014766" y="2181497"/>
            <a:ext cx="0" cy="4452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F29C101-2120-4BB8-8397-38948CB15350}"/>
              </a:ext>
            </a:extLst>
          </p:cNvPr>
          <p:cNvSpPr txBox="1"/>
          <p:nvPr/>
        </p:nvSpPr>
        <p:spPr>
          <a:xfrm>
            <a:off x="6649065" y="1813031"/>
            <a:ext cx="1317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n-ea"/>
                <a:cs typeface="+mn-cs"/>
              </a:rPr>
              <a:t>migrate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81474-0C56-4CF5-9A4A-1E422A39D56D}"/>
              </a:ext>
            </a:extLst>
          </p:cNvPr>
          <p:cNvSpPr/>
          <p:nvPr/>
        </p:nvSpPr>
        <p:spPr>
          <a:xfrm>
            <a:off x="5252678" y="2644695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850A91-254A-43CC-8899-840996BAFBA7}"/>
              </a:ext>
            </a:extLst>
          </p:cNvPr>
          <p:cNvSpPr/>
          <p:nvPr/>
        </p:nvSpPr>
        <p:spPr>
          <a:xfrm>
            <a:off x="6807180" y="2635986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5BEE0D5E-AF5C-4180-96C6-A9406D984306}"/>
              </a:ext>
            </a:extLst>
          </p:cNvPr>
          <p:cNvSpPr txBox="1">
            <a:spLocks/>
          </p:cNvSpPr>
          <p:nvPr/>
        </p:nvSpPr>
        <p:spPr>
          <a:xfrm>
            <a:off x="203129" y="46415"/>
            <a:ext cx="9419465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en-US" b="1" dirty="0">
                <a:ln w="3175" cmpd="sng">
                  <a:noFill/>
                </a:ln>
                <a:solidFill>
                  <a:prstClr val="black"/>
                </a:solidFill>
                <a:latin typeface="Arial (Body)"/>
              </a:rPr>
              <a:t>Eliminating LIU migration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2B8336-F1E1-49BA-BAF7-88CEC9590C32}"/>
              </a:ext>
            </a:extLst>
          </p:cNvPr>
          <p:cNvSpPr txBox="1"/>
          <p:nvPr/>
        </p:nvSpPr>
        <p:spPr>
          <a:xfrm>
            <a:off x="1167322" y="1011481"/>
            <a:ext cx="9812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Skip hybrid pageblocks during compaction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2C47BD-27BF-411D-955D-A67B0B36EBE5}"/>
              </a:ext>
            </a:extLst>
          </p:cNvPr>
          <p:cNvSpPr txBox="1"/>
          <p:nvPr/>
        </p:nvSpPr>
        <p:spPr>
          <a:xfrm>
            <a:off x="522514" y="3352793"/>
            <a:ext cx="4193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Pageblock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(known to Illuminator)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B366B0-76ED-4CD1-BDD4-FCF552DB9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7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023 L -0.00156 0.00023 C -0.00104 -0.01111 0.00105 -0.04699 0.00157 -0.05301 C 0.00196 -0.05648 0.00261 -0.05995 0.00378 -0.0625 C 0.00482 -0.06528 0.01042 -0.07129 0.01224 -0.07222 C 0.01472 -0.07338 0.01732 -0.07315 0.0198 -0.07407 C 0.02123 -0.07453 0.02266 -0.07569 0.02409 -0.07592 C 0.0293 -0.07708 0.04649 -0.07916 0.05079 -0.07963 C 0.05691 -0.07916 0.06303 -0.07893 0.06902 -0.07778 C 0.07019 -0.07754 0.07514 -0.075 0.07657 -0.07407 C 0.078 -0.07291 0.0793 -0.07106 0.08086 -0.07014 C 0.08451 -0.06805 0.0862 -0.06921 0.08946 -0.06643 C 0.0905 -0.06528 0.09154 -0.06389 0.09258 -0.0625 C 0.10092 -0.04051 0.0948 -0.05926 0.0948 0.00232 L 0.0948 0.00232 " pathEditMode="relative" ptsTypes="AAAAAAAAAAAAA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B36E05-8F36-4069-A15B-119A39815220}"/>
              </a:ext>
            </a:extLst>
          </p:cNvPr>
          <p:cNvSpPr/>
          <p:nvPr/>
        </p:nvSpPr>
        <p:spPr>
          <a:xfrm>
            <a:off x="1097339" y="2468879"/>
            <a:ext cx="2960369" cy="5582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453C4F-AFC0-4AEA-86EB-409C24516351}"/>
              </a:ext>
            </a:extLst>
          </p:cNvPr>
          <p:cNvSpPr/>
          <p:nvPr/>
        </p:nvSpPr>
        <p:spPr>
          <a:xfrm>
            <a:off x="1167322" y="2626763"/>
            <a:ext cx="496519" cy="27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47DB8-3D04-4B13-B6F0-CB2174159FD4}"/>
              </a:ext>
            </a:extLst>
          </p:cNvPr>
          <p:cNvSpPr/>
          <p:nvPr/>
        </p:nvSpPr>
        <p:spPr>
          <a:xfrm>
            <a:off x="1936411" y="2626763"/>
            <a:ext cx="496519" cy="27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3BABF1-97D5-4BAA-95FA-8DC261794D7E}"/>
              </a:ext>
            </a:extLst>
          </p:cNvPr>
          <p:cNvSpPr/>
          <p:nvPr/>
        </p:nvSpPr>
        <p:spPr>
          <a:xfrm>
            <a:off x="2723222" y="2626764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5DE996-B0E9-41DD-AD48-2A3F87B13E6B}"/>
              </a:ext>
            </a:extLst>
          </p:cNvPr>
          <p:cNvSpPr/>
          <p:nvPr/>
        </p:nvSpPr>
        <p:spPr>
          <a:xfrm>
            <a:off x="3492311" y="2626763"/>
            <a:ext cx="478797" cy="2637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E0031C-0D50-418D-91D8-A697BF6DB86B}"/>
              </a:ext>
            </a:extLst>
          </p:cNvPr>
          <p:cNvSpPr/>
          <p:nvPr/>
        </p:nvSpPr>
        <p:spPr>
          <a:xfrm>
            <a:off x="4417962" y="2478104"/>
            <a:ext cx="2960369" cy="55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C5C23BE-D3C6-4CEF-83D4-085184794B0E}"/>
              </a:ext>
            </a:extLst>
          </p:cNvPr>
          <p:cNvSpPr/>
          <p:nvPr/>
        </p:nvSpPr>
        <p:spPr>
          <a:xfrm>
            <a:off x="4487945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C882B5E-D657-403F-A62D-1AB34A903BEF}"/>
              </a:ext>
            </a:extLst>
          </p:cNvPr>
          <p:cNvSpPr/>
          <p:nvPr/>
        </p:nvSpPr>
        <p:spPr>
          <a:xfrm>
            <a:off x="5257034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E511CF0-D098-4F02-8867-60519AF1DEF3}"/>
              </a:ext>
            </a:extLst>
          </p:cNvPr>
          <p:cNvSpPr/>
          <p:nvPr/>
        </p:nvSpPr>
        <p:spPr>
          <a:xfrm>
            <a:off x="6043845" y="2635989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98A275B-F179-454D-8E9B-660473727C43}"/>
              </a:ext>
            </a:extLst>
          </p:cNvPr>
          <p:cNvSpPr/>
          <p:nvPr/>
        </p:nvSpPr>
        <p:spPr>
          <a:xfrm>
            <a:off x="6812934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3139E36-D776-4778-8D5E-66E3E9A9D664}"/>
              </a:ext>
            </a:extLst>
          </p:cNvPr>
          <p:cNvSpPr/>
          <p:nvPr/>
        </p:nvSpPr>
        <p:spPr>
          <a:xfrm>
            <a:off x="7890025" y="2478104"/>
            <a:ext cx="2960369" cy="55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8C94867-FEC5-4D20-B8CB-439EC3D3132B}"/>
              </a:ext>
            </a:extLst>
          </p:cNvPr>
          <p:cNvSpPr/>
          <p:nvPr/>
        </p:nvSpPr>
        <p:spPr>
          <a:xfrm>
            <a:off x="7960008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84419E7-F876-427C-B827-BF7B891B1926}"/>
              </a:ext>
            </a:extLst>
          </p:cNvPr>
          <p:cNvSpPr/>
          <p:nvPr/>
        </p:nvSpPr>
        <p:spPr>
          <a:xfrm>
            <a:off x="8729097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65538D-24B9-4BAD-9F21-AD2692F21A2B}"/>
              </a:ext>
            </a:extLst>
          </p:cNvPr>
          <p:cNvSpPr/>
          <p:nvPr/>
        </p:nvSpPr>
        <p:spPr>
          <a:xfrm>
            <a:off x="9515908" y="2635989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6B10610-C059-416E-94D9-8CEEC89E8F2E}"/>
              </a:ext>
            </a:extLst>
          </p:cNvPr>
          <p:cNvSpPr/>
          <p:nvPr/>
        </p:nvSpPr>
        <p:spPr>
          <a:xfrm>
            <a:off x="10284997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BF7B9D9-86AF-4810-A11F-36122E649E29}"/>
              </a:ext>
            </a:extLst>
          </p:cNvPr>
          <p:cNvSpPr/>
          <p:nvPr/>
        </p:nvSpPr>
        <p:spPr>
          <a:xfrm>
            <a:off x="1932001" y="2635987"/>
            <a:ext cx="48320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B8AEA3F-24F6-40D4-B71B-76AFFEA9B5BC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1879749" y="3027088"/>
            <a:ext cx="697775" cy="401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81474-0C56-4CF5-9A4A-1E422A39D56D}"/>
              </a:ext>
            </a:extLst>
          </p:cNvPr>
          <p:cNvSpPr/>
          <p:nvPr/>
        </p:nvSpPr>
        <p:spPr>
          <a:xfrm>
            <a:off x="5252678" y="2644695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850A91-254A-43CC-8899-840996BAFBA7}"/>
              </a:ext>
            </a:extLst>
          </p:cNvPr>
          <p:cNvSpPr/>
          <p:nvPr/>
        </p:nvSpPr>
        <p:spPr>
          <a:xfrm>
            <a:off x="6807180" y="2635986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81267C-BC58-46C7-94C9-37E919E6D497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5731475" y="3036313"/>
            <a:ext cx="166672" cy="39268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F40D4C2-D130-4FDE-AA5B-9FF91A8B1140}"/>
              </a:ext>
            </a:extLst>
          </p:cNvPr>
          <p:cNvSpPr txBox="1"/>
          <p:nvPr/>
        </p:nvSpPr>
        <p:spPr>
          <a:xfrm>
            <a:off x="5107363" y="3306626"/>
            <a:ext cx="419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9475673-5076-4F1C-8778-57ACFB4D67D2}"/>
              </a:ext>
            </a:extLst>
          </p:cNvPr>
          <p:cNvSpPr txBox="1">
            <a:spLocks/>
          </p:cNvSpPr>
          <p:nvPr/>
        </p:nvSpPr>
        <p:spPr>
          <a:xfrm>
            <a:off x="203129" y="46415"/>
            <a:ext cx="9419465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en-US" b="1" dirty="0">
                <a:ln w="3175" cmpd="sng">
                  <a:noFill/>
                </a:ln>
                <a:solidFill>
                  <a:prstClr val="black"/>
                </a:solidFill>
                <a:latin typeface="Arial (Body)"/>
              </a:rPr>
              <a:t>Eliminating LIU migration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80F1FE-5482-4027-B2D0-20FA8FBD6827}"/>
              </a:ext>
            </a:extLst>
          </p:cNvPr>
          <p:cNvSpPr txBox="1"/>
          <p:nvPr/>
        </p:nvSpPr>
        <p:spPr>
          <a:xfrm>
            <a:off x="1167322" y="1011481"/>
            <a:ext cx="9812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Skip hybrid pageblocks during compaction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ADD165-6931-4865-B2E8-2EA431F99510}"/>
              </a:ext>
            </a:extLst>
          </p:cNvPr>
          <p:cNvSpPr txBox="1"/>
          <p:nvPr/>
        </p:nvSpPr>
        <p:spPr>
          <a:xfrm>
            <a:off x="522514" y="3352793"/>
            <a:ext cx="4193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Pageblock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(known to Illuminator)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9A5416-6D71-4F70-B22B-66DEE541C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B36E05-8F36-4069-A15B-119A39815220}"/>
              </a:ext>
            </a:extLst>
          </p:cNvPr>
          <p:cNvSpPr/>
          <p:nvPr/>
        </p:nvSpPr>
        <p:spPr>
          <a:xfrm>
            <a:off x="1097339" y="2468879"/>
            <a:ext cx="2960369" cy="5582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D36803-233C-4914-B47B-FC2EE82018E6}"/>
              </a:ext>
            </a:extLst>
          </p:cNvPr>
          <p:cNvSpPr txBox="1"/>
          <p:nvPr/>
        </p:nvSpPr>
        <p:spPr>
          <a:xfrm>
            <a:off x="1167322" y="1011481"/>
            <a:ext cx="9812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Skip hybrid pageblocks during compaction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0453C4F-AFC0-4AEA-86EB-409C24516351}"/>
              </a:ext>
            </a:extLst>
          </p:cNvPr>
          <p:cNvSpPr/>
          <p:nvPr/>
        </p:nvSpPr>
        <p:spPr>
          <a:xfrm>
            <a:off x="1167322" y="2626763"/>
            <a:ext cx="496519" cy="27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3947DB8-3D04-4B13-B6F0-CB2174159FD4}"/>
              </a:ext>
            </a:extLst>
          </p:cNvPr>
          <p:cNvSpPr/>
          <p:nvPr/>
        </p:nvSpPr>
        <p:spPr>
          <a:xfrm>
            <a:off x="1936411" y="2626763"/>
            <a:ext cx="496519" cy="273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43BABF1-97D5-4BAA-95FA-8DC261794D7E}"/>
              </a:ext>
            </a:extLst>
          </p:cNvPr>
          <p:cNvSpPr/>
          <p:nvPr/>
        </p:nvSpPr>
        <p:spPr>
          <a:xfrm>
            <a:off x="2723222" y="2626764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5DE996-B0E9-41DD-AD48-2A3F87B13E6B}"/>
              </a:ext>
            </a:extLst>
          </p:cNvPr>
          <p:cNvSpPr/>
          <p:nvPr/>
        </p:nvSpPr>
        <p:spPr>
          <a:xfrm>
            <a:off x="3492311" y="2626763"/>
            <a:ext cx="478797" cy="2637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E0031C-0D50-418D-91D8-A697BF6DB86B}"/>
              </a:ext>
            </a:extLst>
          </p:cNvPr>
          <p:cNvSpPr/>
          <p:nvPr/>
        </p:nvSpPr>
        <p:spPr>
          <a:xfrm>
            <a:off x="4417962" y="2478104"/>
            <a:ext cx="2960369" cy="55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C5C23BE-D3C6-4CEF-83D4-085184794B0E}"/>
              </a:ext>
            </a:extLst>
          </p:cNvPr>
          <p:cNvSpPr/>
          <p:nvPr/>
        </p:nvSpPr>
        <p:spPr>
          <a:xfrm>
            <a:off x="4487945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C882B5E-D657-403F-A62D-1AB34A903BEF}"/>
              </a:ext>
            </a:extLst>
          </p:cNvPr>
          <p:cNvSpPr/>
          <p:nvPr/>
        </p:nvSpPr>
        <p:spPr>
          <a:xfrm>
            <a:off x="5257034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E511CF0-D098-4F02-8867-60519AF1DEF3}"/>
              </a:ext>
            </a:extLst>
          </p:cNvPr>
          <p:cNvSpPr/>
          <p:nvPr/>
        </p:nvSpPr>
        <p:spPr>
          <a:xfrm>
            <a:off x="6043845" y="2635989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98A275B-F179-454D-8E9B-660473727C43}"/>
              </a:ext>
            </a:extLst>
          </p:cNvPr>
          <p:cNvSpPr/>
          <p:nvPr/>
        </p:nvSpPr>
        <p:spPr>
          <a:xfrm>
            <a:off x="6812934" y="2635988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3139E36-D776-4778-8D5E-66E3E9A9D664}"/>
              </a:ext>
            </a:extLst>
          </p:cNvPr>
          <p:cNvSpPr/>
          <p:nvPr/>
        </p:nvSpPr>
        <p:spPr>
          <a:xfrm>
            <a:off x="7890025" y="2478104"/>
            <a:ext cx="2960369" cy="55820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8C94867-FEC5-4D20-B8CB-439EC3D3132B}"/>
              </a:ext>
            </a:extLst>
          </p:cNvPr>
          <p:cNvSpPr/>
          <p:nvPr/>
        </p:nvSpPr>
        <p:spPr>
          <a:xfrm>
            <a:off x="7960008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84419E7-F876-427C-B827-BF7B891B1926}"/>
              </a:ext>
            </a:extLst>
          </p:cNvPr>
          <p:cNvSpPr/>
          <p:nvPr/>
        </p:nvSpPr>
        <p:spPr>
          <a:xfrm>
            <a:off x="8729097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65538D-24B9-4BAD-9F21-AD2692F21A2B}"/>
              </a:ext>
            </a:extLst>
          </p:cNvPr>
          <p:cNvSpPr/>
          <p:nvPr/>
        </p:nvSpPr>
        <p:spPr>
          <a:xfrm>
            <a:off x="9515908" y="2635989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6B10610-C059-416E-94D9-8CEEC89E8F2E}"/>
              </a:ext>
            </a:extLst>
          </p:cNvPr>
          <p:cNvSpPr/>
          <p:nvPr/>
        </p:nvSpPr>
        <p:spPr>
          <a:xfrm>
            <a:off x="10284997" y="2635988"/>
            <a:ext cx="47879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BF7B9D9-86AF-4810-A11F-36122E649E29}"/>
              </a:ext>
            </a:extLst>
          </p:cNvPr>
          <p:cNvSpPr/>
          <p:nvPr/>
        </p:nvSpPr>
        <p:spPr>
          <a:xfrm>
            <a:off x="1932001" y="2635987"/>
            <a:ext cx="483207" cy="2637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B8AEA3F-24F6-40D4-B71B-76AFFEA9B5BC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1879749" y="3027088"/>
            <a:ext cx="697775" cy="4019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81474-0C56-4CF5-9A4A-1E422A39D56D}"/>
              </a:ext>
            </a:extLst>
          </p:cNvPr>
          <p:cNvSpPr/>
          <p:nvPr/>
        </p:nvSpPr>
        <p:spPr>
          <a:xfrm>
            <a:off x="5252678" y="2644695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850A91-254A-43CC-8899-840996BAFBA7}"/>
              </a:ext>
            </a:extLst>
          </p:cNvPr>
          <p:cNvSpPr/>
          <p:nvPr/>
        </p:nvSpPr>
        <p:spPr>
          <a:xfrm>
            <a:off x="6807180" y="2635986"/>
            <a:ext cx="478797" cy="2637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81267C-BC58-46C7-94C9-37E919E6D497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5731475" y="3036313"/>
            <a:ext cx="166672" cy="39268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172F2A3-6451-40EC-A91B-6263D22E25E8}"/>
              </a:ext>
            </a:extLst>
          </p:cNvPr>
          <p:cNvSpPr/>
          <p:nvPr/>
        </p:nvSpPr>
        <p:spPr>
          <a:xfrm>
            <a:off x="522514" y="5000874"/>
            <a:ext cx="974703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Reduces the cost of compaction by up to 99%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0D22FF0-2CB0-4289-80E9-A909592F1037}"/>
              </a:ext>
            </a:extLst>
          </p:cNvPr>
          <p:cNvSpPr txBox="1">
            <a:spLocks/>
          </p:cNvSpPr>
          <p:nvPr/>
        </p:nvSpPr>
        <p:spPr>
          <a:xfrm>
            <a:off x="203129" y="46415"/>
            <a:ext cx="9419465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en-US" b="1" dirty="0">
                <a:ln w="3175" cmpd="sng">
                  <a:noFill/>
                </a:ln>
                <a:solidFill>
                  <a:prstClr val="black"/>
                </a:solidFill>
                <a:latin typeface="Arial (Body)"/>
              </a:rPr>
              <a:t>Eliminating LIU migration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9843-2F4B-4D5D-BA5F-43E18D20A337}"/>
              </a:ext>
            </a:extLst>
          </p:cNvPr>
          <p:cNvSpPr txBox="1"/>
          <p:nvPr/>
        </p:nvSpPr>
        <p:spPr>
          <a:xfrm>
            <a:off x="522514" y="3352793"/>
            <a:ext cx="4193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Hybrid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Pageblock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(known to Illuminator)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7CF38D-8E40-459B-AFED-1BF955D9B7A2}"/>
              </a:ext>
            </a:extLst>
          </p:cNvPr>
          <p:cNvSpPr txBox="1"/>
          <p:nvPr/>
        </p:nvSpPr>
        <p:spPr>
          <a:xfrm>
            <a:off x="5107363" y="3306626"/>
            <a:ext cx="4193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A671A9-EB6E-4E4C-B376-6746AE64C7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1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BD2578-3812-43D9-8AA6-E14DB44A7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7F2615-7DAE-4757-87C4-4420D25E8CD9}"/>
              </a:ext>
            </a:extLst>
          </p:cNvPr>
          <p:cNvSpPr txBox="1">
            <a:spLocks/>
          </p:cNvSpPr>
          <p:nvPr/>
        </p:nvSpPr>
        <p:spPr>
          <a:xfrm>
            <a:off x="203129" y="46415"/>
            <a:ext cx="9419465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en-US" b="1" dirty="0">
                <a:ln w="3175" cmpd="sng">
                  <a:noFill/>
                </a:ln>
                <a:solidFill>
                  <a:prstClr val="black"/>
                </a:solidFill>
                <a:latin typeface="Arial (Body)"/>
              </a:rPr>
              <a:t>Experimental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61B40-ABE3-47E5-9147-3C654FCA28A5}"/>
              </a:ext>
            </a:extLst>
          </p:cNvPr>
          <p:cNvSpPr txBox="1"/>
          <p:nvPr/>
        </p:nvSpPr>
        <p:spPr>
          <a:xfrm>
            <a:off x="762000" y="938399"/>
            <a:ext cx="100160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Hardware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8 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ore Xeon Ivy-Bridge server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8GB and 24GB physical memory (workload dependent)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Arial (Body)"/>
              </a:rPr>
              <a:t>Page sizes: </a:t>
            </a:r>
            <a:r>
              <a:rPr lang="en-US" sz="2200" b="1" u="sng" dirty="0">
                <a:solidFill>
                  <a:prstClr val="black"/>
                </a:solidFill>
                <a:latin typeface="Arial (Body)"/>
              </a:rPr>
              <a:t>Base-4KB, Huge-2MB</a:t>
            </a:r>
            <a:endParaRPr kumimoji="0" lang="en-US" sz="22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DC248-5C0F-4536-A61F-FB48FAF88330}"/>
              </a:ext>
            </a:extLst>
          </p:cNvPr>
          <p:cNvSpPr txBox="1"/>
          <p:nvPr/>
        </p:nvSpPr>
        <p:spPr>
          <a:xfrm>
            <a:off x="799852" y="3037932"/>
            <a:ext cx="100160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Software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HPC, </a:t>
            </a:r>
            <a:r>
              <a:rPr lang="en-US" sz="2200" dirty="0">
                <a:solidFill>
                  <a:prstClr val="black"/>
                </a:solidFill>
                <a:latin typeface="Arial (Body)"/>
              </a:rPr>
              <a:t>s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cientific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computing and a database server</a:t>
            </a:r>
            <a:endParaRPr lang="en-US" sz="2200" dirty="0">
              <a:solidFill>
                <a:prstClr val="black"/>
              </a:solidFill>
              <a:latin typeface="Arial (Body)"/>
            </a:endParaRPr>
          </a:p>
          <a:p>
            <a:pPr marL="1257300" lvl="2" indent="-342900" defTabSz="4572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SPEC CPU2006, PARSEC, NAS Parallel Benchmarks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b="1" u="sng" dirty="0">
                <a:solidFill>
                  <a:prstClr val="black"/>
                </a:solidFill>
                <a:latin typeface="Arial (Body)"/>
              </a:rPr>
              <a:t>Linux kernel 4.5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Ubuntu OS</a:t>
            </a:r>
            <a:endParaRPr lang="en-US" sz="2200" dirty="0">
              <a:solidFill>
                <a:prstClr val="black"/>
              </a:solidFill>
              <a:latin typeface="Arial (Body)"/>
            </a:endParaRP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KVM hypervisor</a:t>
            </a:r>
          </a:p>
        </p:txBody>
      </p:sp>
    </p:spTree>
    <p:extLst>
      <p:ext uri="{BB962C8B-B14F-4D97-AF65-F5344CB8AC3E}">
        <p14:creationId xmlns:p14="http://schemas.microsoft.com/office/powerpoint/2010/main" val="555793164"/>
      </p:ext>
    </p:extLst>
  </p:cSld>
  <p:clrMapOvr>
    <a:masterClrMapping/>
  </p:clrMapOvr>
  <p:transition spd="med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FF85D7C-5FA2-4B32-BF70-07F03DD5F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7894723"/>
              </p:ext>
            </p:extLst>
          </p:nvPr>
        </p:nvGraphicFramePr>
        <p:xfrm>
          <a:off x="1143000" y="990600"/>
          <a:ext cx="10439400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7D44258-2A32-4163-83AB-D3AE89B928A2}"/>
              </a:ext>
            </a:extLst>
          </p:cNvPr>
          <p:cNvSpPr txBox="1">
            <a:spLocks/>
          </p:cNvSpPr>
          <p:nvPr/>
        </p:nvSpPr>
        <p:spPr>
          <a:xfrm>
            <a:off x="203129" y="46415"/>
            <a:ext cx="9419465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en-US" b="1" dirty="0">
                <a:ln w="3175" cmpd="sng">
                  <a:noFill/>
                </a:ln>
                <a:solidFill>
                  <a:prstClr val="black"/>
                </a:solidFill>
                <a:latin typeface="Arial (Body)"/>
              </a:rPr>
              <a:t>Results(1/4):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E3411D-6BC1-4063-A322-DD6383FABB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5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9509B70-C7F6-4F73-92F1-72A32B952D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523459"/>
              </p:ext>
            </p:extLst>
          </p:nvPr>
        </p:nvGraphicFramePr>
        <p:xfrm>
          <a:off x="1371600" y="773490"/>
          <a:ext cx="9045861" cy="4034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C44BF84-EF64-4499-A863-67D9C888313C}"/>
              </a:ext>
            </a:extLst>
          </p:cNvPr>
          <p:cNvSpPr/>
          <p:nvPr/>
        </p:nvSpPr>
        <p:spPr>
          <a:xfrm>
            <a:off x="839133" y="4676503"/>
            <a:ext cx="98125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Setup: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MySql server benchmarked with sysbench tool 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32 million rows, 8 threads performing read operation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10 </a:t>
            </a:r>
            <a:r>
              <a:rPr lang="en-US" sz="2000" dirty="0" err="1">
                <a:solidFill>
                  <a:prstClr val="black"/>
                </a:solidFill>
                <a:latin typeface="Arial (Body)"/>
              </a:rPr>
              <a:t>i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terations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. Graph shows the max latency from each iteration.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(Body)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A57508-3184-4DE8-86E3-8D9785E66FD7}"/>
              </a:ext>
            </a:extLst>
          </p:cNvPr>
          <p:cNvSpPr txBox="1">
            <a:spLocks/>
          </p:cNvSpPr>
          <p:nvPr/>
        </p:nvSpPr>
        <p:spPr>
          <a:xfrm>
            <a:off x="203129" y="46415"/>
            <a:ext cx="9419465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en-US" b="1" dirty="0">
                <a:ln w="3175" cmpd="sng">
                  <a:noFill/>
                </a:ln>
                <a:solidFill>
                  <a:prstClr val="black"/>
                </a:solidFill>
                <a:latin typeface="Arial (Body)"/>
              </a:rPr>
              <a:t>Results(2/4): Latency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7155FC-68C9-4CBC-A58B-12B376E697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2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B42B67-6AEF-4C66-B0F8-4316571BA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5830"/>
            <a:ext cx="5043136" cy="5749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CE0089-BE91-4E18-BA82-982EC857C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9" y="1702115"/>
            <a:ext cx="11149852" cy="42414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13B8140-0FCA-47A3-8F1E-1ED13CFF8054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3943929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 (Body)"/>
              </a:rPr>
              <a:t>Tales from the field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63032F-D594-41BD-A844-3CED369670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8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C1206D4-8832-426F-A9A2-9D5084832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045299"/>
              </p:ext>
            </p:extLst>
          </p:nvPr>
        </p:nvGraphicFramePr>
        <p:xfrm>
          <a:off x="1384661" y="1421668"/>
          <a:ext cx="8736149" cy="3464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6825EC3-F278-4A70-BEA4-CAA9BE7FFDEA}"/>
              </a:ext>
            </a:extLst>
          </p:cNvPr>
          <p:cNvSpPr/>
          <p:nvPr/>
        </p:nvSpPr>
        <p:spPr>
          <a:xfrm>
            <a:off x="1350371" y="5436332"/>
            <a:ext cx="6083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defTabSz="45720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Arial (Body)"/>
              </a:rPr>
              <a:t>Workloads executed (one-by-one) alongside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milc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(Body)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91F134-8FC4-4A24-AC74-306E75C8E91A}"/>
              </a:ext>
            </a:extLst>
          </p:cNvPr>
          <p:cNvSpPr txBox="1">
            <a:spLocks/>
          </p:cNvSpPr>
          <p:nvPr/>
        </p:nvSpPr>
        <p:spPr>
          <a:xfrm>
            <a:off x="203129" y="46415"/>
            <a:ext cx="9419465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en-US" b="1" dirty="0">
                <a:ln w="3175" cmpd="sng">
                  <a:noFill/>
                </a:ln>
                <a:solidFill>
                  <a:prstClr val="black"/>
                </a:solidFill>
                <a:latin typeface="Arial (Body)"/>
              </a:rPr>
              <a:t>Results(3/4): Performance isolation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2FE942-CF6A-4F0E-B099-07E40390D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C1206D4-8832-426F-A9A2-9D5084832D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504017"/>
              </p:ext>
            </p:extLst>
          </p:nvPr>
        </p:nvGraphicFramePr>
        <p:xfrm>
          <a:off x="1384661" y="1371600"/>
          <a:ext cx="8736149" cy="3464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6825EC3-F278-4A70-BEA4-CAA9BE7FFDEA}"/>
              </a:ext>
            </a:extLst>
          </p:cNvPr>
          <p:cNvSpPr/>
          <p:nvPr/>
        </p:nvSpPr>
        <p:spPr>
          <a:xfrm>
            <a:off x="1384661" y="5227641"/>
            <a:ext cx="71144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KVM hypervisor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Guest – 8 GB memory, 8 vCPUs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rial (Body)"/>
              </a:rPr>
              <a:t>Legend denotes the layer at which Illuminator was applied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(Body)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C0AA9-C587-4B61-B474-A76D6A93A124}"/>
              </a:ext>
            </a:extLst>
          </p:cNvPr>
          <p:cNvSpPr/>
          <p:nvPr/>
        </p:nvSpPr>
        <p:spPr>
          <a:xfrm>
            <a:off x="7696200" y="1524000"/>
            <a:ext cx="1252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120   130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130EA1-7685-4F28-A7BE-7522EE0C05DF}"/>
              </a:ext>
            </a:extLst>
          </p:cNvPr>
          <p:cNvSpPr txBox="1">
            <a:spLocks/>
          </p:cNvSpPr>
          <p:nvPr/>
        </p:nvSpPr>
        <p:spPr>
          <a:xfrm>
            <a:off x="203129" y="46415"/>
            <a:ext cx="9419465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en-US" b="1" dirty="0">
                <a:ln w="3175" cmpd="sng">
                  <a:noFill/>
                </a:ln>
                <a:solidFill>
                  <a:prstClr val="black"/>
                </a:solidFill>
                <a:latin typeface="Arial (Body)"/>
              </a:rPr>
              <a:t>Results(4/4): Illuminator and virtualization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4C9E60-6CD6-4079-B01F-3C9D8C35D5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3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0ECF2E-B3D3-4CE4-8A8B-33FC71F870DE}"/>
              </a:ext>
            </a:extLst>
          </p:cNvPr>
          <p:cNvSpPr txBox="1">
            <a:spLocks/>
          </p:cNvSpPr>
          <p:nvPr/>
        </p:nvSpPr>
        <p:spPr>
          <a:xfrm>
            <a:off x="203129" y="46415"/>
            <a:ext cx="9419465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en-US" b="1" dirty="0">
                <a:ln w="3175" cmpd="sng">
                  <a:noFill/>
                </a:ln>
                <a:solidFill>
                  <a:prstClr val="black"/>
                </a:solidFill>
                <a:latin typeface="Arial (Body)"/>
              </a:rPr>
              <a:t>Conclusions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1BA8E3-3AEB-48FA-A74F-9E12C057B4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52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1D3761-4B87-41C0-98BA-8D182A0260CD}"/>
              </a:ext>
            </a:extLst>
          </p:cNvPr>
          <p:cNvSpPr/>
          <p:nvPr/>
        </p:nvSpPr>
        <p:spPr>
          <a:xfrm>
            <a:off x="533400" y="1600200"/>
            <a:ext cx="1165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Huge pages not useful without effective OS support</a:t>
            </a:r>
          </a:p>
          <a:p>
            <a:pPr marL="1257300" lvl="2" indent="-342900" defTabSz="457200">
              <a:buFont typeface="Wingdings" panose="05000000000000000000" pitchFamily="2" charset="2"/>
              <a:buChar char="§"/>
              <a:defRPr/>
            </a:pPr>
            <a:r>
              <a:rPr lang="en-US" sz="2000" dirty="0">
                <a:solidFill>
                  <a:prstClr val="black"/>
                </a:solidFill>
                <a:latin typeface="Arial (Body)"/>
              </a:rPr>
              <a:t>Explicit kernel support needed to handle physical memory fragmentation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(Body)"/>
            </a:endParaRPr>
          </a:p>
          <a:p>
            <a:pPr marL="1257300" lvl="2" indent="-342900" defTabSz="457200">
              <a:buFont typeface="Wingdings" panose="05000000000000000000" pitchFamily="2" charset="2"/>
              <a:buChar char="§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Current solutions suffer from poor decision making in critical code paths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Virtualization can exacerbate the impact of poor fragmentation mitigation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F63235-A967-4375-97FE-9ED8818336B4}"/>
              </a:ext>
            </a:extLst>
          </p:cNvPr>
          <p:cNvSpPr/>
          <p:nvPr/>
        </p:nvSpPr>
        <p:spPr>
          <a:xfrm>
            <a:off x="367553" y="3749518"/>
            <a:ext cx="11430000" cy="9852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endParaRPr lang="en-US" sz="3000" dirty="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CF36BD-7D01-4862-8D8B-AFB0ADB41D2A}"/>
              </a:ext>
            </a:extLst>
          </p:cNvPr>
          <p:cNvSpPr/>
          <p:nvPr/>
        </p:nvSpPr>
        <p:spPr>
          <a:xfrm>
            <a:off x="519953" y="3962400"/>
            <a:ext cx="112776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3000" dirty="0">
                <a:solidFill>
                  <a:schemeClr val="bg1"/>
                </a:solidFill>
                <a:latin typeface="Arial (Body)"/>
              </a:rPr>
              <a:t>Illuminator: A simple solution to make huge pages actually useful!</a:t>
            </a:r>
          </a:p>
          <a:p>
            <a:pPr algn="ctr">
              <a:lnSpc>
                <a:spcPct val="95000"/>
              </a:lnSpc>
            </a:pPr>
            <a:endParaRPr lang="en-US" sz="3000" dirty="0" err="1">
              <a:solidFill>
                <a:schemeClr val="bg1"/>
              </a:solidFill>
            </a:endParaRPr>
          </a:p>
        </p:txBody>
      </p:sp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0B17DE9F-E485-41E8-A92C-68082A91ABB4}"/>
              </a:ext>
            </a:extLst>
          </p:cNvPr>
          <p:cNvSpPr/>
          <p:nvPr/>
        </p:nvSpPr>
        <p:spPr>
          <a:xfrm>
            <a:off x="3165729" y="5143815"/>
            <a:ext cx="5833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u="sng" dirty="0">
                <a:solidFill>
                  <a:schemeClr val="accent1"/>
                </a:solidFill>
              </a:rPr>
              <a:t>https://github.com/apanwariisc/Illuminator</a:t>
            </a:r>
          </a:p>
        </p:txBody>
      </p:sp>
    </p:spTree>
    <p:extLst>
      <p:ext uri="{BB962C8B-B14F-4D97-AF65-F5344CB8AC3E}">
        <p14:creationId xmlns:p14="http://schemas.microsoft.com/office/powerpoint/2010/main" val="97776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B5DAE3-D24E-46AF-AE2C-2B11AF55C181}"/>
              </a:ext>
            </a:extLst>
          </p:cNvPr>
          <p:cNvSpPr/>
          <p:nvPr/>
        </p:nvSpPr>
        <p:spPr>
          <a:xfrm>
            <a:off x="4399321" y="2627701"/>
            <a:ext cx="3628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prstClr val="black"/>
                </a:solidFill>
                <a:effectLst>
                  <a:outerShdw blurRad="12700" dist="38100" dir="2700000" algn="tl" rotWithShape="0">
                    <a:prstClr val="white">
                      <a:lumMod val="50000"/>
                    </a:prstClr>
                  </a:outerShdw>
                </a:effectLst>
                <a:uLnTx/>
                <a:uFillTx/>
                <a:latin typeface="Garamond" panose="02020404030301010803"/>
                <a:ea typeface="+mn-ea"/>
                <a:cs typeface="+mn-cs"/>
              </a:rPr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72D84D-970D-499F-B49C-B8D0740E0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3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B42B67-6AEF-4C66-B0F8-4316571BA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5830"/>
            <a:ext cx="5043136" cy="5749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CE0089-BE91-4E18-BA82-982EC857C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9" y="1702115"/>
            <a:ext cx="11149852" cy="4241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BED631-8671-4AD9-827B-F0DFBFE33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17" y="365762"/>
            <a:ext cx="7145094" cy="61264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3B83DE-EDFA-40BD-A9BC-B3642F143975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3943929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rial (Body)"/>
              </a:rPr>
              <a:t>Tales from the field</a:t>
            </a:r>
            <a:endParaRPr lang="en-US" b="1" dirty="0">
              <a:latin typeface="Arial (Body)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9AD0F8-7CAE-4462-91B2-85901E40E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B42B67-6AEF-4C66-B0F8-4316571BA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75830"/>
            <a:ext cx="5043136" cy="57491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CE0089-BE91-4E18-BA82-982EC857C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9" y="1702115"/>
            <a:ext cx="11149852" cy="4241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BED631-8671-4AD9-827B-F0DFBFE33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17" y="365762"/>
            <a:ext cx="7145094" cy="6126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041160-862B-42A3-98E6-30B1F871C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335" y="-1"/>
            <a:ext cx="6158802" cy="676176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3323D4B-458A-4481-AFC3-83B42C2C8BAF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3943929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Arial (Body)"/>
              </a:rPr>
              <a:t>Tales from the field</a:t>
            </a:r>
            <a:endParaRPr lang="en-US" b="1" dirty="0">
              <a:latin typeface="Arial (Body)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5E0073-0E17-4007-810D-98080C2E5E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34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D594DB-1E40-4CC6-B379-4C3862F5ABEA}"/>
              </a:ext>
            </a:extLst>
          </p:cNvPr>
          <p:cNvSpPr txBox="1"/>
          <p:nvPr/>
        </p:nvSpPr>
        <p:spPr>
          <a:xfrm>
            <a:off x="904071" y="945633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solidFill>
                  <a:prstClr val="black"/>
                </a:solidFill>
                <a:latin typeface="Arial (Body)"/>
              </a:rPr>
              <a:t> Must be mapped contiguously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(Body)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Difficult to allocate because of fragmentation as the system ages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Defragmentation can become a bottleneck, if not done properly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Memory compaction (migrate pages to restore contiguity)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77C80-DA2E-483A-B67F-9778F60726A3}"/>
              </a:ext>
            </a:extLst>
          </p:cNvPr>
          <p:cNvSpPr/>
          <p:nvPr/>
        </p:nvSpPr>
        <p:spPr>
          <a:xfrm>
            <a:off x="3227282" y="3123150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8160D0-0CB9-49B8-A38F-63578C73A1D3}"/>
              </a:ext>
            </a:extLst>
          </p:cNvPr>
          <p:cNvSpPr/>
          <p:nvPr/>
        </p:nvSpPr>
        <p:spPr>
          <a:xfrm>
            <a:off x="3996371" y="3123150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7BB4F-B777-4577-8663-5FCE821DE291}"/>
              </a:ext>
            </a:extLst>
          </p:cNvPr>
          <p:cNvSpPr/>
          <p:nvPr/>
        </p:nvSpPr>
        <p:spPr>
          <a:xfrm>
            <a:off x="4783182" y="3123151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CD469E-0E50-4632-B5D4-D5129855AB3A}"/>
              </a:ext>
            </a:extLst>
          </p:cNvPr>
          <p:cNvSpPr/>
          <p:nvPr/>
        </p:nvSpPr>
        <p:spPr>
          <a:xfrm>
            <a:off x="5552271" y="3123150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16272B-5A0A-4E5F-9A99-947FE428633C}"/>
              </a:ext>
            </a:extLst>
          </p:cNvPr>
          <p:cNvSpPr/>
          <p:nvPr/>
        </p:nvSpPr>
        <p:spPr>
          <a:xfrm>
            <a:off x="6321360" y="3123150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BC01B1-A99F-4E85-89FF-91E582CC81FC}"/>
              </a:ext>
            </a:extLst>
          </p:cNvPr>
          <p:cNvSpPr/>
          <p:nvPr/>
        </p:nvSpPr>
        <p:spPr>
          <a:xfrm>
            <a:off x="7149517" y="3123151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DFEBE-33E8-45E3-BEB6-B63FBBC409FE}"/>
              </a:ext>
            </a:extLst>
          </p:cNvPr>
          <p:cNvSpPr/>
          <p:nvPr/>
        </p:nvSpPr>
        <p:spPr>
          <a:xfrm>
            <a:off x="7918606" y="3123150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3D6FDD-3574-4C36-A3BF-4D467B21DCF0}"/>
              </a:ext>
            </a:extLst>
          </p:cNvPr>
          <p:cNvSpPr/>
          <p:nvPr/>
        </p:nvSpPr>
        <p:spPr>
          <a:xfrm>
            <a:off x="8687695" y="3123150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C4F5DF1-6534-4ECD-A9A1-BE5C5AB931BC}"/>
              </a:ext>
            </a:extLst>
          </p:cNvPr>
          <p:cNvSpPr/>
          <p:nvPr/>
        </p:nvSpPr>
        <p:spPr>
          <a:xfrm>
            <a:off x="9790082" y="3426359"/>
            <a:ext cx="590697" cy="22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BDBA41-E3A4-44AA-AE39-BB71C7D12D55}"/>
              </a:ext>
            </a:extLst>
          </p:cNvPr>
          <p:cNvSpPr/>
          <p:nvPr/>
        </p:nvSpPr>
        <p:spPr>
          <a:xfrm>
            <a:off x="9790082" y="3867591"/>
            <a:ext cx="590697" cy="1929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520D76-36C7-421D-93B3-33B6074A89F4}"/>
              </a:ext>
            </a:extLst>
          </p:cNvPr>
          <p:cNvSpPr txBox="1"/>
          <p:nvPr/>
        </p:nvSpPr>
        <p:spPr>
          <a:xfrm>
            <a:off x="10380779" y="3391993"/>
            <a:ext cx="13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75CF01-0BA0-4565-AA3F-776D65521572}"/>
              </a:ext>
            </a:extLst>
          </p:cNvPr>
          <p:cNvSpPr txBox="1"/>
          <p:nvPr/>
        </p:nvSpPr>
        <p:spPr>
          <a:xfrm>
            <a:off x="10380779" y="3795691"/>
            <a:ext cx="13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7B50DB3-FFCD-4882-8B70-37859EFEDB4A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7772400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Why aren’t huge pages effective (yet)?</a:t>
            </a:r>
            <a:endParaRPr lang="en-US" b="1" dirty="0">
              <a:latin typeface="Arial (Body)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1E69FC-9AE9-472B-B5AF-7095BC39D0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E77C80-DA2E-483A-B67F-9778F60726A3}"/>
              </a:ext>
            </a:extLst>
          </p:cNvPr>
          <p:cNvSpPr/>
          <p:nvPr/>
        </p:nvSpPr>
        <p:spPr>
          <a:xfrm>
            <a:off x="3227282" y="3123150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8160D0-0CB9-49B8-A38F-63578C73A1D3}"/>
              </a:ext>
            </a:extLst>
          </p:cNvPr>
          <p:cNvSpPr/>
          <p:nvPr/>
        </p:nvSpPr>
        <p:spPr>
          <a:xfrm>
            <a:off x="3996371" y="3123150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A7BB4F-B777-4577-8663-5FCE821DE291}"/>
              </a:ext>
            </a:extLst>
          </p:cNvPr>
          <p:cNvSpPr/>
          <p:nvPr/>
        </p:nvSpPr>
        <p:spPr>
          <a:xfrm>
            <a:off x="4783182" y="3123151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CD469E-0E50-4632-B5D4-D5129855AB3A}"/>
              </a:ext>
            </a:extLst>
          </p:cNvPr>
          <p:cNvSpPr/>
          <p:nvPr/>
        </p:nvSpPr>
        <p:spPr>
          <a:xfrm>
            <a:off x="5552271" y="3123150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16272B-5A0A-4E5F-9A99-947FE428633C}"/>
              </a:ext>
            </a:extLst>
          </p:cNvPr>
          <p:cNvSpPr/>
          <p:nvPr/>
        </p:nvSpPr>
        <p:spPr>
          <a:xfrm>
            <a:off x="6321360" y="3123150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BC01B1-A99F-4E85-89FF-91E582CC81FC}"/>
              </a:ext>
            </a:extLst>
          </p:cNvPr>
          <p:cNvSpPr/>
          <p:nvPr/>
        </p:nvSpPr>
        <p:spPr>
          <a:xfrm>
            <a:off x="7149517" y="3123151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DFEBE-33E8-45E3-BEB6-B63FBBC409FE}"/>
              </a:ext>
            </a:extLst>
          </p:cNvPr>
          <p:cNvSpPr/>
          <p:nvPr/>
        </p:nvSpPr>
        <p:spPr>
          <a:xfrm>
            <a:off x="7918606" y="3123150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3D6FDD-3574-4C36-A3BF-4D467B21DCF0}"/>
              </a:ext>
            </a:extLst>
          </p:cNvPr>
          <p:cNvSpPr/>
          <p:nvPr/>
        </p:nvSpPr>
        <p:spPr>
          <a:xfrm>
            <a:off x="8687695" y="3123150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D46E7B-8881-4BFF-B9D7-EC8AA22DB3B0}"/>
              </a:ext>
            </a:extLst>
          </p:cNvPr>
          <p:cNvSpPr/>
          <p:nvPr/>
        </p:nvSpPr>
        <p:spPr>
          <a:xfrm>
            <a:off x="3227282" y="4108927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19739A-A2DA-46A2-B09C-595A34CFD332}"/>
              </a:ext>
            </a:extLst>
          </p:cNvPr>
          <p:cNvSpPr/>
          <p:nvPr/>
        </p:nvSpPr>
        <p:spPr>
          <a:xfrm>
            <a:off x="3996371" y="4108927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E1B673-6213-433B-9D5F-B5F59AF7F3AD}"/>
              </a:ext>
            </a:extLst>
          </p:cNvPr>
          <p:cNvSpPr/>
          <p:nvPr/>
        </p:nvSpPr>
        <p:spPr>
          <a:xfrm>
            <a:off x="4783182" y="4108928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A374CC-C1CE-4D64-A006-22178544826F}"/>
              </a:ext>
            </a:extLst>
          </p:cNvPr>
          <p:cNvSpPr/>
          <p:nvPr/>
        </p:nvSpPr>
        <p:spPr>
          <a:xfrm>
            <a:off x="5552271" y="4108927"/>
            <a:ext cx="590697" cy="296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C219D8-C4C9-4F04-8EFC-3B377017550B}"/>
              </a:ext>
            </a:extLst>
          </p:cNvPr>
          <p:cNvSpPr/>
          <p:nvPr/>
        </p:nvSpPr>
        <p:spPr>
          <a:xfrm>
            <a:off x="6321360" y="4108927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320119-4A17-4831-9CF8-0D00459EABE5}"/>
              </a:ext>
            </a:extLst>
          </p:cNvPr>
          <p:cNvSpPr/>
          <p:nvPr/>
        </p:nvSpPr>
        <p:spPr>
          <a:xfrm>
            <a:off x="7149517" y="4108928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282B26-839B-4F65-976F-B8BE1FF8D0EA}"/>
              </a:ext>
            </a:extLst>
          </p:cNvPr>
          <p:cNvSpPr/>
          <p:nvPr/>
        </p:nvSpPr>
        <p:spPr>
          <a:xfrm>
            <a:off x="7918606" y="4108927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AB82E8-A037-478E-8E4C-43CB95F9677C}"/>
              </a:ext>
            </a:extLst>
          </p:cNvPr>
          <p:cNvSpPr/>
          <p:nvPr/>
        </p:nvSpPr>
        <p:spPr>
          <a:xfrm>
            <a:off x="8687695" y="4108927"/>
            <a:ext cx="590697" cy="29645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D09490-6FF0-4B96-9461-852D1F88AA6E}"/>
              </a:ext>
            </a:extLst>
          </p:cNvPr>
          <p:cNvSpPr txBox="1"/>
          <p:nvPr/>
        </p:nvSpPr>
        <p:spPr>
          <a:xfrm>
            <a:off x="1698878" y="3234943"/>
            <a:ext cx="166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before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38D7E807-6940-4AFA-B34D-8ABB3414ECE3}"/>
              </a:ext>
            </a:extLst>
          </p:cNvPr>
          <p:cNvSpPr/>
          <p:nvPr/>
        </p:nvSpPr>
        <p:spPr>
          <a:xfrm>
            <a:off x="6056821" y="3594741"/>
            <a:ext cx="365364" cy="42826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AFCB6E-276A-4C96-9D60-94C1591C16BC}"/>
              </a:ext>
            </a:extLst>
          </p:cNvPr>
          <p:cNvSpPr txBox="1"/>
          <p:nvPr/>
        </p:nvSpPr>
        <p:spPr>
          <a:xfrm>
            <a:off x="6422185" y="3594741"/>
            <a:ext cx="166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compaction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83ECE5-4D36-483B-A365-A8BC2D86344C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618863" y="3271380"/>
            <a:ext cx="608419" cy="120613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C4F5DF1-6534-4ECD-A9A1-BE5C5AB931BC}"/>
              </a:ext>
            </a:extLst>
          </p:cNvPr>
          <p:cNvSpPr/>
          <p:nvPr/>
        </p:nvSpPr>
        <p:spPr>
          <a:xfrm>
            <a:off x="9790082" y="3426359"/>
            <a:ext cx="590697" cy="225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BDBA41-E3A4-44AA-AE39-BB71C7D12D55}"/>
              </a:ext>
            </a:extLst>
          </p:cNvPr>
          <p:cNvSpPr/>
          <p:nvPr/>
        </p:nvSpPr>
        <p:spPr>
          <a:xfrm>
            <a:off x="9790082" y="3867591"/>
            <a:ext cx="590697" cy="19296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212121">
                  <a:lumMod val="75000"/>
                  <a:lumOff val="25000"/>
                </a:srgbClr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520D76-36C7-421D-93B3-33B6074A89F4}"/>
              </a:ext>
            </a:extLst>
          </p:cNvPr>
          <p:cNvSpPr txBox="1"/>
          <p:nvPr/>
        </p:nvSpPr>
        <p:spPr>
          <a:xfrm>
            <a:off x="10380779" y="3391993"/>
            <a:ext cx="13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375CF01-0BA0-4565-AA3F-776D65521572}"/>
              </a:ext>
            </a:extLst>
          </p:cNvPr>
          <p:cNvSpPr txBox="1"/>
          <p:nvPr/>
        </p:nvSpPr>
        <p:spPr>
          <a:xfrm>
            <a:off x="10380779" y="3795691"/>
            <a:ext cx="1377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B08F09-0E7D-4E00-AC22-DE3190A0D434}"/>
              </a:ext>
            </a:extLst>
          </p:cNvPr>
          <p:cNvSpPr txBox="1"/>
          <p:nvPr/>
        </p:nvSpPr>
        <p:spPr>
          <a:xfrm>
            <a:off x="1696012" y="4220720"/>
            <a:ext cx="1661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after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513BB2F-A943-499B-9D95-23BE6F1E6729}"/>
              </a:ext>
            </a:extLst>
          </p:cNvPr>
          <p:cNvCxnSpPr>
            <a:cxnSpLocks/>
          </p:cNvCxnSpPr>
          <p:nvPr/>
        </p:nvCxnSpPr>
        <p:spPr>
          <a:xfrm flipV="1">
            <a:off x="2615997" y="4257157"/>
            <a:ext cx="608419" cy="120613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B66BBE-97EA-4E72-82D7-3024C03D3FAE}"/>
              </a:ext>
            </a:extLst>
          </p:cNvPr>
          <p:cNvSpPr/>
          <p:nvPr/>
        </p:nvSpPr>
        <p:spPr>
          <a:xfrm>
            <a:off x="2982876" y="4052463"/>
            <a:ext cx="3278822" cy="428265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579E5C8-DD89-4660-83A5-311375AC13D2}"/>
              </a:ext>
            </a:extLst>
          </p:cNvPr>
          <p:cNvSpPr txBox="1">
            <a:spLocks/>
          </p:cNvSpPr>
          <p:nvPr/>
        </p:nvSpPr>
        <p:spPr>
          <a:xfrm>
            <a:off x="304800" y="112292"/>
            <a:ext cx="7772400" cy="727075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rmAutofit/>
          </a:bodyPr>
          <a:lstStyle>
            <a:lvl1pPr algn="l" defTabSz="915216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0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Why aren’t huge pages effective (yet)?</a:t>
            </a:r>
            <a:endParaRPr lang="en-US" b="1" dirty="0">
              <a:latin typeface="Arial (Body)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893B3E-382D-4293-A362-498D9D1224C1}"/>
              </a:ext>
            </a:extLst>
          </p:cNvPr>
          <p:cNvSpPr txBox="1"/>
          <p:nvPr/>
        </p:nvSpPr>
        <p:spPr>
          <a:xfrm>
            <a:off x="904071" y="945633"/>
            <a:ext cx="929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Must be mapped contiguously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Difficult to allocate because of fragmentation as the system ages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 Defragmentation can become a bottleneck, if not done properly</a:t>
            </a:r>
          </a:p>
          <a:p>
            <a:pPr marL="800100" marR="0" lvl="1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(Body)"/>
              </a:rPr>
              <a:t>Memory compaction (migrate pages to restore contiguity)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9D6299-7BD0-40FE-9683-059D534783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353B-3BBE-404C-8C13-07279CE2C4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Light">
  <a:themeElements>
    <a:clrScheme name="Custom 114">
      <a:dk1>
        <a:sysClr val="windowText" lastClr="000000"/>
      </a:dk1>
      <a:lt1>
        <a:sysClr val="window" lastClr="FFFFFF"/>
      </a:lt1>
      <a:dk2>
        <a:srgbClr val="32872D"/>
      </a:dk2>
      <a:lt2>
        <a:srgbClr val="A2A5A2"/>
      </a:lt2>
      <a:accent1>
        <a:srgbClr val="0067C5"/>
      </a:accent1>
      <a:accent2>
        <a:srgbClr val="6DBEDC"/>
      </a:accent2>
      <a:accent3>
        <a:srgbClr val="F6D371"/>
      </a:accent3>
      <a:accent4>
        <a:srgbClr val="EC7653"/>
      </a:accent4>
      <a:accent5>
        <a:srgbClr val="C5271B"/>
      </a:accent5>
      <a:accent6>
        <a:srgbClr val="7A1A92"/>
      </a:accent6>
      <a:hlink>
        <a:srgbClr val="0067C5"/>
      </a:hlink>
      <a:folHlink>
        <a:srgbClr val="A2A5A2"/>
      </a:folHlink>
    </a:clrScheme>
    <a:fontScheme name="NetApp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5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45720" rIns="91440" bIns="45720" rtlCol="0" anchor="t">
        <a:spAutoFit/>
      </a:bodyPr>
      <a:lstStyle>
        <a:defPPr marR="0" algn="l" defTabSz="914400" rtl="0" eaLnBrk="1" fontAlgn="auto" latinLnBrk="0" hangingPunct="1">
          <a:lnSpc>
            <a:spcPct val="95000"/>
          </a:lnSpc>
          <a:spcBef>
            <a:spcPts val="400"/>
          </a:spcBef>
          <a:spcAft>
            <a:spcPts val="200"/>
          </a:spcAft>
          <a:buClr>
            <a:schemeClr val="accent1"/>
          </a:buClr>
          <a:buSzTx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ysClr val="windowText" lastClr="000000"/>
            </a:solidFill>
            <a:effectLst/>
            <a:uLnTx/>
            <a:uFillTx/>
            <a:latin typeface="+mn-lt"/>
          </a:defRPr>
        </a:defPPr>
      </a:lstStyle>
    </a:txDef>
  </a:objectDefaults>
  <a:extraClrSchemeLst/>
  <a:custClrLst>
    <a:custClr name="Custom Color 1">
      <a:srgbClr val="00C6A5"/>
    </a:custClr>
    <a:custClr name="Custom Color 2">
      <a:srgbClr val="ECECEC"/>
    </a:custClr>
    <a:custClr name="Custom Color 3">
      <a:srgbClr val="C8C9C7"/>
    </a:custClr>
    <a:custClr name="Custom Color 4">
      <a:srgbClr val="9EA2A2"/>
    </a:custClr>
    <a:custClr name="Custom Color 5">
      <a:srgbClr val="5B6770"/>
    </a:custClr>
    <a:custClr name="Custom Color 6">
      <a:srgbClr val="C8102E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1508</Words>
  <Application>Microsoft Office PowerPoint</Application>
  <PresentationFormat>Widescreen</PresentationFormat>
  <Paragraphs>398</Paragraphs>
  <Slides>53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Arial (Body)</vt:lpstr>
      <vt:lpstr>Bodoni MT</vt:lpstr>
      <vt:lpstr>Book Antiqua</vt:lpstr>
      <vt:lpstr>Calibri</vt:lpstr>
      <vt:lpstr>Garamond</vt:lpstr>
      <vt:lpstr>Times New Roman</vt:lpstr>
      <vt:lpstr>Wingdings</vt:lpstr>
      <vt:lpstr>Light</vt:lpstr>
      <vt:lpstr>PowerPoint Presentation</vt:lpstr>
      <vt:lpstr>Virtual-to-physical address translation</vt:lpstr>
      <vt:lpstr>Efficient address translation with huge pages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You Start—Ensure You Have the Correct Footer</dc:title>
  <dc:creator>Kirk Travel</dc:creator>
  <cp:lastModifiedBy>Panwar, Ashish</cp:lastModifiedBy>
  <cp:revision>513</cp:revision>
  <dcterms:created xsi:type="dcterms:W3CDTF">2017-12-21T05:18:36Z</dcterms:created>
  <dcterms:modified xsi:type="dcterms:W3CDTF">2018-04-09T05:42:10Z</dcterms:modified>
</cp:coreProperties>
</file>