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8" r:id="rId2"/>
    <p:sldId id="256" r:id="rId3"/>
    <p:sldId id="257" r:id="rId4"/>
    <p:sldId id="282" r:id="rId5"/>
    <p:sldId id="261" r:id="rId6"/>
    <p:sldId id="264" r:id="rId7"/>
    <p:sldId id="262" r:id="rId8"/>
    <p:sldId id="283" r:id="rId9"/>
    <p:sldId id="284" r:id="rId10"/>
    <p:sldId id="266" r:id="rId11"/>
    <p:sldId id="268" r:id="rId12"/>
    <p:sldId id="269" r:id="rId13"/>
    <p:sldId id="270" r:id="rId14"/>
    <p:sldId id="271" r:id="rId15"/>
    <p:sldId id="272" r:id="rId16"/>
    <p:sldId id="277" r:id="rId17"/>
    <p:sldId id="287" r:id="rId18"/>
    <p:sldId id="273" r:id="rId19"/>
    <p:sldId id="274" r:id="rId20"/>
    <p:sldId id="275" r:id="rId21"/>
    <p:sldId id="276" r:id="rId22"/>
    <p:sldId id="280" r:id="rId23"/>
    <p:sldId id="281" r:id="rId24"/>
    <p:sldId id="285" r:id="rId25"/>
    <p:sldId id="286" r:id="rId26"/>
    <p:sldId id="28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nwar, Ashish" initials="PA" lastIdx="2" clrIdx="0">
    <p:extLst>
      <p:ext uri="{19B8F6BF-5375-455C-9EA6-DF929625EA0E}">
        <p15:presenceInfo xmlns:p15="http://schemas.microsoft.com/office/powerpoint/2012/main" userId="S-1-5-21-1004336348-1383384898-1417001333-71117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52" autoAdjust="0"/>
    <p:restoredTop sz="94660"/>
  </p:normalViewPr>
  <p:slideViewPr>
    <p:cSldViewPr snapToGrid="0">
      <p:cViewPr varScale="1">
        <p:scale>
          <a:sx n="89" d="100"/>
          <a:sy n="89" d="100"/>
        </p:scale>
        <p:origin x="456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6509082198058579E-2"/>
          <c:y val="2.3709532644662589E-2"/>
          <c:w val="0.92629515060617418"/>
          <c:h val="0.774950911897636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Buddy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zone</c:v>
                </c:pt>
                <c:pt idx="1">
                  <c:v>pg_data_t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1.92</c:v>
                </c:pt>
                <c:pt idx="1">
                  <c:v>17.152000000000001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Array-based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zone</c:v>
                </c:pt>
                <c:pt idx="1">
                  <c:v>pg_data_t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68.864000000000004</c:v>
                </c:pt>
                <c:pt idx="1">
                  <c:v>284.928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List-based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</c:dPt>
          <c:cat>
            <c:strRef>
              <c:f>Sheet1!$A$2:$A$3</c:f>
              <c:strCache>
                <c:ptCount val="2"/>
                <c:pt idx="0">
                  <c:v>zone</c:v>
                </c:pt>
                <c:pt idx="1">
                  <c:v>pg_data_t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71.040000000000006</c:v>
                </c:pt>
                <c:pt idx="1">
                  <c:v>293.63200000000001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Adaptive-Buddy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zone</c:v>
                </c:pt>
                <c:pt idx="1">
                  <c:v>pg_data_t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5.6959999999999997</c:v>
                </c:pt>
                <c:pt idx="1">
                  <c:v>32.256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345704"/>
        <c:axId val="15346488"/>
      </c:barChart>
      <c:catAx>
        <c:axId val="153457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 smtClean="0"/>
                  <a:t>mm structures</a:t>
                </a:r>
                <a:endParaRPr lang="en-US" sz="1400" dirty="0"/>
              </a:p>
            </c:rich>
          </c:tx>
          <c:layout>
            <c:manualLayout>
              <c:xMode val="edge"/>
              <c:yMode val="edge"/>
              <c:x val="0.47467983168770572"/>
              <c:y val="0.84036280135353114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46488"/>
        <c:crosses val="autoZero"/>
        <c:auto val="1"/>
        <c:lblAlgn val="ctr"/>
        <c:lblOffset val="100"/>
        <c:noMultiLvlLbl val="0"/>
      </c:catAx>
      <c:valAx>
        <c:axId val="15346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dirty="0" smtClean="0">
                    <a:solidFill>
                      <a:schemeClr val="tx1"/>
                    </a:solidFill>
                  </a:rPr>
                  <a:t>Size (kb)</a:t>
                </a:r>
                <a:endParaRPr lang="en-US" sz="1400" dirty="0">
                  <a:solidFill>
                    <a:schemeClr val="tx1"/>
                  </a:solidFill>
                </a:endParaRPr>
              </a:p>
            </c:rich>
          </c:tx>
          <c:layout>
            <c:manualLayout>
              <c:xMode val="edge"/>
              <c:yMode val="edge"/>
              <c:x val="0"/>
              <c:y val="0.3299103092245919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345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528579760863227"/>
          <c:y val="0.92488223985385454"/>
          <c:w val="0.40942840478273546"/>
          <c:h val="6.400766543254940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8CF08-7398-4DDF-A8CA-60BBC96F67BC}" type="datetimeFigureOut">
              <a:rPr lang="en-US" smtClean="0"/>
              <a:t>12/17/2015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F6E0CE-4EA1-4DBF-AE08-BEC08B2FE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357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6E0CE-4EA1-4DBF-AE08-BEC08B2FE81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525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616438"/>
            <a:ext cx="9601196" cy="1303867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67000"/>
              </a:schemeClr>
            </a:gs>
            <a:gs pos="48000">
              <a:schemeClr val="accent3">
                <a:lumMod val="97000"/>
                <a:lumOff val="3000"/>
              </a:schemeClr>
            </a:gs>
            <a:gs pos="100000">
              <a:schemeClr val="accent3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12/17/2015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253065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Towards Practical Page Placement for a Green Memory Manager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 smtClean="0"/>
          </a:p>
          <a:p>
            <a:pPr marL="0" indent="0" algn="ctr">
              <a:buNone/>
            </a:pPr>
            <a:r>
              <a:rPr lang="en-US" sz="1600" dirty="0" smtClean="0"/>
              <a:t>17 December, 2015</a:t>
            </a:r>
          </a:p>
          <a:p>
            <a:pPr marL="0" indent="0" algn="ctr">
              <a:buNone/>
            </a:pPr>
            <a:r>
              <a:rPr lang="en-US" sz="2000" b="1" dirty="0" smtClean="0"/>
              <a:t>Ashish Panwar, K. Gopinath</a:t>
            </a:r>
          </a:p>
          <a:p>
            <a:pPr marL="0" indent="0" algn="ctr">
              <a:buNone/>
            </a:pPr>
            <a:r>
              <a:rPr lang="en-US" sz="1600" b="1" dirty="0" smtClean="0"/>
              <a:t>Department of Computer Science and Automation</a:t>
            </a:r>
            <a:endParaRPr lang="en-US" sz="1600" b="1" dirty="0"/>
          </a:p>
          <a:p>
            <a:pPr marL="0" indent="0" algn="ctr">
              <a:buNone/>
            </a:pPr>
            <a:r>
              <a:rPr lang="en-US" sz="1600" b="1" dirty="0" smtClean="0"/>
              <a:t>Indian Institute of Science</a:t>
            </a:r>
          </a:p>
          <a:p>
            <a:pPr marL="0" indent="0" algn="ctr">
              <a:buNone/>
            </a:pPr>
            <a:r>
              <a:rPr lang="en-US" sz="1600" b="1" dirty="0" smtClean="0"/>
              <a:t>Bangalore, India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474243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314515"/>
            <a:ext cx="9601196" cy="1134724"/>
          </a:xfrm>
        </p:spPr>
        <p:txBody>
          <a:bodyPr>
            <a:normAutofit/>
          </a:bodyPr>
          <a:lstStyle/>
          <a:p>
            <a:r>
              <a:rPr lang="en-US" sz="2800" b="1" dirty="0"/>
              <a:t>Array based Bank-Buddy Allocator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1819" y="1306101"/>
            <a:ext cx="9911751" cy="2092707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800" dirty="0" smtClean="0"/>
              <a:t>Manages free pages of each memory bank individually.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800" dirty="0" smtClean="0"/>
              <a:t>Allocation from one end of the array.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800" dirty="0" smtClean="0"/>
              <a:t>Different directions for kernel and user memory allocations.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800" dirty="0" smtClean="0"/>
              <a:t>Migrate when there is an opportunity.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570" y="3320221"/>
            <a:ext cx="5971856" cy="172592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389887" y="5050128"/>
            <a:ext cx="3064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 6. Array based Bank-Buddy Allocator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97756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555" y="254129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When a bank crosses zone boundary</a:t>
            </a:r>
            <a:endParaRPr lang="en-US" sz="2800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0560" y="1425620"/>
            <a:ext cx="5981700" cy="1476375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011" y="3987022"/>
            <a:ext cx="5934076" cy="18859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647644" y="2950234"/>
            <a:ext cx="64525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There are at-most two such possibilities in a system.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 smtClean="0"/>
              <a:t>Always keep memory banks that cross zone boundary in-use.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4013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2653" y="357645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Analyzing Array </a:t>
            </a:r>
            <a:r>
              <a:rPr lang="en-US" sz="2800" b="1" dirty="0"/>
              <a:t>based Bank-Buddy Allocator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018" y="1392365"/>
            <a:ext cx="9601196" cy="1575122"/>
          </a:xfrm>
        </p:spPr>
        <p:txBody>
          <a:bodyPr>
            <a:normAutofit/>
          </a:bodyPr>
          <a:lstStyle/>
          <a:p>
            <a:pPr>
              <a:buClrTx/>
            </a:pPr>
            <a:r>
              <a:rPr lang="en-US" sz="2000" dirty="0"/>
              <a:t> </a:t>
            </a:r>
            <a:r>
              <a:rPr lang="en-US" sz="2000" dirty="0" smtClean="0"/>
              <a:t>Cost of Page Allocation : O(n), where n is the number of memory banks spanned by the zone. </a:t>
            </a:r>
          </a:p>
          <a:p>
            <a:pPr>
              <a:buClrTx/>
            </a:pPr>
            <a:r>
              <a:rPr lang="en-US" sz="2000" dirty="0"/>
              <a:t> </a:t>
            </a:r>
            <a:r>
              <a:rPr lang="en-US" sz="2000" dirty="0" smtClean="0"/>
              <a:t>Unnecessary migration overhead. 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459" y="4360832"/>
            <a:ext cx="3714750" cy="1276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5918" y="2812956"/>
            <a:ext cx="3914775" cy="115252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43200" y="3968151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If A exits first -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66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533" y="392151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List </a:t>
            </a:r>
            <a:r>
              <a:rPr lang="en-US" sz="2800" b="1" dirty="0"/>
              <a:t>based Bank-Buddy Allocator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562" y="1494428"/>
            <a:ext cx="6550834" cy="24139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984076" y="4822166"/>
            <a:ext cx="76639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smtClean="0"/>
              <a:t>Helps in reducing migration overhead but the cost of memory allocation is still high i.e., O(n) in the worst case.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29327" y="3969110"/>
            <a:ext cx="4979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 7. Layout of memory banks in List based Bank-Buddy Allocator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413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775" y="349019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Issues with per Bank Buddy Allocators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7762" y="1478631"/>
            <a:ext cx="9601196" cy="3731724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000" dirty="0" smtClean="0"/>
              <a:t>104 bytes per order free lists on x86_64.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000" dirty="0" smtClean="0"/>
              <a:t>1144 bytes for </a:t>
            </a:r>
            <a:r>
              <a:rPr lang="en-US" sz="2000" i="1" dirty="0" err="1" smtClean="0"/>
              <a:t>free_area</a:t>
            </a:r>
            <a:r>
              <a:rPr lang="en-US" sz="2000" dirty="0" smtClean="0"/>
              <a:t> per memory zone.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000" dirty="0"/>
              <a:t> </a:t>
            </a:r>
            <a:r>
              <a:rPr lang="en-US" sz="2000" dirty="0" smtClean="0"/>
              <a:t>Impact: Size of memory management structures (and hence the kernel image) grows significantly.</a:t>
            </a:r>
            <a:endParaRPr lang="en-US" sz="1600" dirty="0" smtClean="0"/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2000" dirty="0" smtClean="0"/>
              <a:t>MICRO-OPTIMIZATION MACRO SIDE-EFFECTS (mainly due to inefficient cache behavior).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2888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5016" y="280008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Adaptive-Buddy Allocator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6389" y="1452751"/>
            <a:ext cx="9601196" cy="617589"/>
          </a:xfrm>
        </p:spPr>
        <p:txBody>
          <a:bodyPr>
            <a:noAutofit/>
          </a:bodyPr>
          <a:lstStyle/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dirty="0" smtClean="0"/>
              <a:t>Merge all banks belonging to same list (from list based design) together to form memory pools.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dirty="0" smtClean="0"/>
              <a:t>Provides better runtime performance compared to earlier designs.</a:t>
            </a:r>
          </a:p>
          <a:p>
            <a:pPr>
              <a:buClrTx/>
              <a:buFont typeface="Arial" panose="020B0604020202020204" pitchFamily="34" charset="0"/>
              <a:buChar char="•"/>
            </a:pPr>
            <a:r>
              <a:rPr lang="en-US" sz="2000" dirty="0" smtClean="0"/>
              <a:t>Capacity on demand can be met by adding (or removing) banks to (or from) allocation pools.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361" y="3247564"/>
            <a:ext cx="6677957" cy="146705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183172" y="4778238"/>
            <a:ext cx="37310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 8. Layout of memory pools in Adaptive-Buddy</a:t>
            </a:r>
            <a:endParaRPr lang="en-US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2398144" y="5167223"/>
            <a:ext cx="2178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Page Allocation : O(1)</a:t>
            </a:r>
          </a:p>
          <a:p>
            <a:r>
              <a:rPr lang="en-US" dirty="0" smtClean="0"/>
              <a:t>Page Free : O(1)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8147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934" y="355600"/>
            <a:ext cx="9601196" cy="1007533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Size of mm data structures</a:t>
            </a:r>
            <a:endParaRPr lang="en-US" sz="3200" b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5391478"/>
              </p:ext>
            </p:extLst>
          </p:nvPr>
        </p:nvGraphicFramePr>
        <p:xfrm>
          <a:off x="1295400" y="1397000"/>
          <a:ext cx="9601200" cy="3835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20708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148" y="185117"/>
            <a:ext cx="9601196" cy="1303867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Page Migration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7159" y="1297476"/>
            <a:ext cx="9601196" cy="1963309"/>
          </a:xfrm>
        </p:spPr>
        <p:txBody>
          <a:bodyPr>
            <a:normAutofit/>
          </a:bodyPr>
          <a:lstStyle/>
          <a:p>
            <a:r>
              <a:rPr lang="en-US" sz="2000" dirty="0" smtClean="0"/>
              <a:t>Sort banks in descending order based on the number of free pages.</a:t>
            </a:r>
          </a:p>
          <a:p>
            <a:r>
              <a:rPr lang="en-US" sz="2000" dirty="0" smtClean="0"/>
              <a:t>Identify candidate banks for migration (break point).</a:t>
            </a:r>
          </a:p>
          <a:p>
            <a:r>
              <a:rPr lang="en-US" sz="2000" dirty="0" smtClean="0"/>
              <a:t>Isolate candidate banks from allocation pool (to avoid copying more than once).</a:t>
            </a:r>
          </a:p>
          <a:p>
            <a:r>
              <a:rPr lang="en-US" sz="2000" dirty="0" smtClean="0"/>
              <a:t>Migrate in the sorted order.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637" y="3363044"/>
            <a:ext cx="68294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99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269" y="210996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Results</a:t>
            </a:r>
            <a:endParaRPr lang="en-US" sz="28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3217" y="1535503"/>
            <a:ext cx="5375170" cy="21566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44" y="1517670"/>
            <a:ext cx="5444354" cy="222619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480599" y="4384775"/>
            <a:ext cx="57992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 9. Kernel memory footprint (sections colored black) with different allocators</a:t>
            </a:r>
            <a:endParaRPr lang="en-US" sz="1400" dirty="0"/>
          </a:p>
        </p:txBody>
      </p:sp>
      <p:sp>
        <p:nvSpPr>
          <p:cNvPr id="7" name="TextBox 6"/>
          <p:cNvSpPr txBox="1"/>
          <p:nvPr/>
        </p:nvSpPr>
        <p:spPr>
          <a:xfrm>
            <a:off x="1265527" y="3763992"/>
            <a:ext cx="4359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(a). </a:t>
            </a:r>
            <a:r>
              <a:rPr lang="en-US" sz="1200" dirty="0" smtClean="0"/>
              <a:t>Unmovable memory sections (colored black) with Buddy allocator</a:t>
            </a:r>
            <a:endParaRPr lang="en-US"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6237219" y="3804409"/>
            <a:ext cx="4957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(b). Unmovable </a:t>
            </a:r>
            <a:r>
              <a:rPr lang="en-US" sz="1200" dirty="0"/>
              <a:t>memory sections (colored black) with </a:t>
            </a:r>
            <a:r>
              <a:rPr lang="en-US" sz="1200" dirty="0" smtClean="0"/>
              <a:t>Adaptive-Buddy </a:t>
            </a:r>
            <a:r>
              <a:rPr lang="en-US" sz="1200" dirty="0"/>
              <a:t>allocator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6781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269" y="210996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Results</a:t>
            </a:r>
            <a:endParaRPr lang="en-US" sz="28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445" y="3343291"/>
            <a:ext cx="5215007" cy="199646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722" y="1155533"/>
            <a:ext cx="5215007" cy="190349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815" y="1176137"/>
            <a:ext cx="5215007" cy="190349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23886" y="5754138"/>
            <a:ext cx="48454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Fig 10. Behavior of Adaptive-Buddy regarding power management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1541092" y="3062536"/>
            <a:ext cx="33588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(a). Free vs Offlined memory without page migration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173013" y="2991298"/>
            <a:ext cx="31761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(b). Free vs Offlined memory with page migration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4661136" y="5352218"/>
            <a:ext cx="22028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(c). Offlined vs migrated Memory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36529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7563" y="283632"/>
            <a:ext cx="9601196" cy="1303867"/>
          </a:xfrm>
          <a:noFill/>
        </p:spPr>
        <p:txBody>
          <a:bodyPr>
            <a:normAutofit/>
          </a:bodyPr>
          <a:lstStyle/>
          <a:p>
            <a:r>
              <a:rPr lang="en-US" sz="3200" b="1" dirty="0" smtClean="0"/>
              <a:t>Agenda</a:t>
            </a:r>
            <a:endParaRPr lang="en-US" sz="3200" b="1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308101" y="1350432"/>
            <a:ext cx="9601196" cy="3318936"/>
          </a:xfrm>
          <a:noFill/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dirty="0" smtClean="0"/>
              <a:t>Motivation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Background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Challenges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Design and Implementation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Results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Conclusion and Future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553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5235" y="159238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Results</a:t>
            </a:r>
            <a:endParaRPr lang="en-US" sz="2800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432110"/>
              </p:ext>
            </p:extLst>
          </p:nvPr>
        </p:nvGraphicFramePr>
        <p:xfrm>
          <a:off x="1479909" y="2533799"/>
          <a:ext cx="9234099" cy="21591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852"/>
                <a:gridCol w="930850"/>
                <a:gridCol w="1361060"/>
                <a:gridCol w="1841246"/>
                <a:gridCol w="805009"/>
                <a:gridCol w="1190387"/>
                <a:gridCol w="1916695"/>
              </a:tblGrid>
              <a:tr h="0">
                <a:tc rowSpan="3"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  <a:p>
                      <a:pPr algn="ctr"/>
                      <a:r>
                        <a:rPr lang="en-US" b="1" dirty="0" smtClean="0"/>
                        <a:t>Workload</a:t>
                      </a:r>
                      <a:endParaRPr lang="en-US" b="1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32 GB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4 GB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1064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  <a:p>
                      <a:pPr algn="ctr"/>
                      <a:r>
                        <a:rPr lang="en-US" b="1" dirty="0" smtClean="0"/>
                        <a:t>Max</a:t>
                      </a:r>
                      <a:endParaRPr 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 Offline Memory(%)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  <a:p>
                      <a:pPr algn="ctr"/>
                      <a:r>
                        <a:rPr lang="en-US" b="1" dirty="0" smtClean="0"/>
                        <a:t>Max</a:t>
                      </a:r>
                      <a:endParaRPr 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Average Offline Memory(%)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08863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Optimal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Adaptive-Buddy</a:t>
                      </a:r>
                      <a:endParaRPr lang="en-US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Optimal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Adaptive-Buddy</a:t>
                      </a:r>
                      <a:endParaRPr lang="en-US" b="1" dirty="0"/>
                    </a:p>
                  </a:txBody>
                  <a:tcPr/>
                </a:tc>
              </a:tr>
              <a:tr h="49675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Light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81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69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59.5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64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48</a:t>
                      </a:r>
                      <a:endParaRPr lang="en-US" b="0" dirty="0"/>
                    </a:p>
                  </a:txBody>
                  <a:tcPr/>
                </a:tc>
              </a:tr>
              <a:tr h="496756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Medium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56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57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45.7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45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35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smtClean="0"/>
                        <a:t>26</a:t>
                      </a:r>
                      <a:endParaRPr lang="en-US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699403" y="1199071"/>
            <a:ext cx="62110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Workloads – </a:t>
            </a:r>
          </a:p>
          <a:p>
            <a:r>
              <a:rPr lang="en-US" b="1" dirty="0" smtClean="0"/>
              <a:t>Light : </a:t>
            </a:r>
            <a:r>
              <a:rPr lang="en-US" dirty="0" smtClean="0"/>
              <a:t>Memory footprint varying between 10%-50%.</a:t>
            </a:r>
          </a:p>
          <a:p>
            <a:r>
              <a:rPr lang="en-US" b="1" dirty="0" smtClean="0"/>
              <a:t>Medium : </a:t>
            </a:r>
            <a:r>
              <a:rPr lang="en-US" dirty="0" smtClean="0"/>
              <a:t>Memory footprint varying between 30%-80%.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760453" y="4718649"/>
            <a:ext cx="74359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Table 2. Percentage of offline memory on different systems and workloads along with comparison with a hypothetical optimal solution in the average case.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48399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389" y="193743"/>
            <a:ext cx="9601196" cy="125549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Performance Evaluation</a:t>
            </a:r>
            <a:endParaRPr lang="en-US" sz="2800" b="1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910963"/>
              </p:ext>
            </p:extLst>
          </p:nvPr>
        </p:nvGraphicFramePr>
        <p:xfrm>
          <a:off x="1664102" y="1363133"/>
          <a:ext cx="8911085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82217"/>
                <a:gridCol w="1782217"/>
                <a:gridCol w="1782217"/>
                <a:gridCol w="1782217"/>
                <a:gridCol w="1782217"/>
              </a:tblGrid>
              <a:tr h="245533">
                <a:tc rowSpan="2">
                  <a:txBody>
                    <a:bodyPr/>
                    <a:lstStyle/>
                    <a:p>
                      <a:pPr algn="ctr"/>
                      <a:endParaRPr lang="en-US" b="1" dirty="0" smtClean="0"/>
                    </a:p>
                    <a:p>
                      <a:pPr algn="ctr"/>
                      <a:r>
                        <a:rPr lang="en-US" b="1" dirty="0" smtClean="0"/>
                        <a:t>Application</a:t>
                      </a:r>
                      <a:endParaRPr lang="en-US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User Time (seconds)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baseline="0" dirty="0" smtClean="0"/>
                        <a:t>System</a:t>
                      </a:r>
                      <a:r>
                        <a:rPr lang="en-US" b="1" dirty="0" smtClean="0"/>
                        <a:t> Time (</a:t>
                      </a:r>
                      <a:r>
                        <a:rPr lang="en-US" b="1" dirty="0" err="1" smtClean="0"/>
                        <a:t>ms</a:t>
                      </a:r>
                      <a:r>
                        <a:rPr lang="en-US" b="1" dirty="0" smtClean="0"/>
                        <a:t>)</a:t>
                      </a:r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048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Buddy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Adaptive-Buddy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Buddy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Adaptive-Buddy</a:t>
                      </a:r>
                      <a:endParaRPr lang="en-US" b="1" dirty="0"/>
                    </a:p>
                  </a:txBody>
                  <a:tcPr/>
                </a:tc>
              </a:tr>
              <a:tr h="31701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bodytrack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672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29838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blackscholes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3885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3915</a:t>
                      </a:r>
                      <a:endParaRPr lang="en-US" dirty="0"/>
                    </a:p>
                  </a:txBody>
                  <a:tcPr/>
                </a:tc>
              </a:tr>
              <a:tr h="30515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canneal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299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7380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7412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7806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dedup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27843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28363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1870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facesim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1051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1058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9836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0854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freqmine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981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2360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2382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289918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streamcluster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1052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chemeClr val="accent4"/>
                          </a:solidFill>
                        </a:rPr>
                        <a:t>1094</a:t>
                      </a:r>
                      <a:endParaRPr lang="en-US" b="1" dirty="0">
                        <a:solidFill>
                          <a:schemeClr val="accent4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12319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12614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29669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swaptions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666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639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13373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12228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286531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vips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272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4478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00B050"/>
                          </a:solidFill>
                        </a:rPr>
                        <a:t>3848</a:t>
                      </a:r>
                      <a:endParaRPr 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28653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x264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1603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>
                          <a:solidFill>
                            <a:srgbClr val="C00000"/>
                          </a:solidFill>
                        </a:rPr>
                        <a:t>1787</a:t>
                      </a:r>
                      <a:endParaRPr lang="en-US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617133" y="1032933"/>
            <a:ext cx="2811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PARSEC Benchmark Suite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413000" y="5729239"/>
            <a:ext cx="924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Table 3. Comparison between the execution time with different allocators for PARSEC applications 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6257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389" y="193743"/>
            <a:ext cx="9601196" cy="125549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Performance Evaluation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17133" y="1032933"/>
            <a:ext cx="3060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AIM9 Microbenchmark Suite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2345265" y="4865640"/>
            <a:ext cx="924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Table 4. Comparison between the execution time with different allocators for PARSEC applications </a:t>
            </a:r>
            <a:endParaRPr lang="en-US" sz="1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9561405"/>
              </p:ext>
            </p:extLst>
          </p:nvPr>
        </p:nvGraphicFramePr>
        <p:xfrm>
          <a:off x="1651001" y="1410547"/>
          <a:ext cx="8695266" cy="345778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08666"/>
                <a:gridCol w="2988733"/>
                <a:gridCol w="973667"/>
                <a:gridCol w="1837266"/>
                <a:gridCol w="1286934"/>
              </a:tblGrid>
              <a:tr h="422071">
                <a:tc rowSpan="2">
                  <a:txBody>
                    <a:bodyPr/>
                    <a:lstStyle/>
                    <a:p>
                      <a:pPr algn="ctr"/>
                      <a:endParaRPr lang="en-US" sz="1600" b="1" dirty="0" smtClean="0"/>
                    </a:p>
                    <a:p>
                      <a:pPr algn="ctr"/>
                      <a:r>
                        <a:rPr lang="en-US" sz="1600" b="1" dirty="0" smtClean="0"/>
                        <a:t>Test</a:t>
                      </a:r>
                      <a:endParaRPr lang="en-US" sz="1600" b="1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1600" b="1" dirty="0" smtClean="0"/>
                    </a:p>
                    <a:p>
                      <a:pPr algn="ctr"/>
                      <a:r>
                        <a:rPr lang="en-US" sz="1600" b="1" dirty="0" smtClean="0"/>
                        <a:t>Description</a:t>
                      </a:r>
                      <a:endParaRPr lang="en-US" sz="1600" b="1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Operations</a:t>
                      </a:r>
                      <a:r>
                        <a:rPr lang="en-US" sz="1600" b="1" baseline="0" dirty="0" smtClean="0"/>
                        <a:t> per Second</a:t>
                      </a:r>
                      <a:endParaRPr lang="en-US" sz="16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endParaRPr lang="en-US" sz="1600" b="1" dirty="0" smtClean="0"/>
                    </a:p>
                    <a:p>
                      <a:pPr algn="ctr"/>
                      <a:r>
                        <a:rPr lang="en-US" sz="1600" b="1" dirty="0" smtClean="0"/>
                        <a:t>Difference</a:t>
                      </a:r>
                      <a:endParaRPr lang="en-US" sz="1600" b="1" dirty="0"/>
                    </a:p>
                  </a:txBody>
                  <a:tcPr/>
                </a:tc>
              </a:tr>
              <a:tr h="263729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Buddy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/>
                        <a:t>Adaptive-Buddy</a:t>
                      </a:r>
                      <a:endParaRPr lang="en-US" sz="1600" b="1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2638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creat-clo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File creations &amp; closes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151816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149883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-1.30%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38236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page_test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System allocations</a:t>
                      </a:r>
                      <a:r>
                        <a:rPr lang="en-US" sz="1600" b="0" baseline="0" dirty="0" smtClean="0"/>
                        <a:t> &amp; pages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552330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559781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+1.35%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3866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break_test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System memory allocations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3716713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3949383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00B050"/>
                          </a:solidFill>
                        </a:rPr>
                        <a:t>+6.26%</a:t>
                      </a:r>
                      <a:endParaRPr lang="en-US" sz="1600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  <a:tr h="34713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exec_test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Program</a:t>
                      </a:r>
                      <a:r>
                        <a:rPr lang="en-US" sz="1600" b="0" baseline="0" dirty="0" smtClean="0"/>
                        <a:t> loads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1396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1390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-0.43%</a:t>
                      </a:r>
                      <a:endParaRPr lang="en-US" sz="1600" b="0" dirty="0"/>
                    </a:p>
                  </a:txBody>
                  <a:tcPr/>
                </a:tc>
              </a:tr>
              <a:tr h="32173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fork_test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Task creations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3260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3193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-2.05%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  <a:tr h="333587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shared_memory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Shared memory operations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1054128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1053623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-0.05%</a:t>
                      </a:r>
                      <a:endParaRPr lang="en-US" sz="1600" b="0" dirty="0"/>
                    </a:p>
                  </a:txBody>
                  <a:tcPr/>
                </a:tc>
              </a:tr>
              <a:tr h="28617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tcp_test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TCP/IP messages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202990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202461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-0.26%</a:t>
                      </a:r>
                      <a:endParaRPr lang="en-US" sz="1600" b="0" dirty="0"/>
                    </a:p>
                  </a:txBody>
                  <a:tcPr/>
                </a:tc>
              </a:tr>
              <a:tr h="331893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err="1" smtClean="0"/>
                        <a:t>udp_test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UDP/IP datagrams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 smtClean="0"/>
                        <a:t>458661</a:t>
                      </a:r>
                      <a:endParaRPr lang="en-US" sz="16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449836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 smtClean="0">
                          <a:solidFill>
                            <a:srgbClr val="C00000"/>
                          </a:solidFill>
                        </a:rPr>
                        <a:t>-1.93%</a:t>
                      </a:r>
                      <a:endParaRPr lang="en-US" sz="16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620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6389" y="193743"/>
            <a:ext cx="9601196" cy="1255495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Performance Evaluation</a:t>
            </a:r>
            <a:endParaRPr lang="en-US" sz="28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1617133" y="1032933"/>
            <a:ext cx="87799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A Synthetic Benchmark:</a:t>
            </a:r>
          </a:p>
          <a:p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Created for testing the page allocation performance for a large number of successive requests to build memory pressure.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i="1" dirty="0" smtClean="0"/>
              <a:t>C </a:t>
            </a:r>
            <a:r>
              <a:rPr lang="en-US" dirty="0" smtClean="0"/>
              <a:t>program</a:t>
            </a:r>
            <a:r>
              <a:rPr lang="en-US" i="1" dirty="0" smtClean="0"/>
              <a:t> </a:t>
            </a:r>
            <a:r>
              <a:rPr lang="en-US" dirty="0" smtClean="0"/>
              <a:t>for page allocation and </a:t>
            </a:r>
            <a:r>
              <a:rPr lang="en-US" i="1" dirty="0" smtClean="0"/>
              <a:t>systemtap</a:t>
            </a:r>
            <a:r>
              <a:rPr lang="en-US" dirty="0" smtClean="0"/>
              <a:t> for timing measurement.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9560" y="2537757"/>
            <a:ext cx="7953240" cy="20224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286000" y="4521200"/>
            <a:ext cx="6852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Table 5. Comparison between the average and worst case allocation time of different allocators </a:t>
            </a:r>
            <a:endParaRPr lang="en-US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1579591" y="5158436"/>
            <a:ext cx="98958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Worst case behavior of Adaptive-Buddy can be improved by using a kernel thread for moving pages of a </a:t>
            </a:r>
          </a:p>
          <a:p>
            <a:r>
              <a:rPr lang="en-US" dirty="0"/>
              <a:t>m</a:t>
            </a:r>
            <a:r>
              <a:rPr lang="en-US" dirty="0" smtClean="0"/>
              <a:t>emory bank from one pool to another but that solution also has many downsides !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4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0126" y="353682"/>
            <a:ext cx="9601196" cy="948907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Future Work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1392366"/>
            <a:ext cx="9601196" cy="331893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Integrating and testing Adaptive-Buddy on a real hardware.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Evaluating Adaptive-Buddy in virtualized environments (for capacity on demand).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2000" dirty="0" smtClean="0">
                <a:solidFill>
                  <a:schemeClr val="tx1"/>
                </a:solidFill>
              </a:rPr>
              <a:t>A power friendly buffer cache ? </a:t>
            </a:r>
          </a:p>
        </p:txBody>
      </p:sp>
    </p:spTree>
    <p:extLst>
      <p:ext uri="{BB962C8B-B14F-4D97-AF65-F5344CB8AC3E}">
        <p14:creationId xmlns:p14="http://schemas.microsoft.com/office/powerpoint/2010/main" val="708488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6775" y="349020"/>
            <a:ext cx="9601196" cy="1082966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References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279" y="1245717"/>
            <a:ext cx="9927565" cy="3800736"/>
          </a:xfrm>
        </p:spPr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600" dirty="0"/>
              <a:t>https://lwn.net/Articles/478049/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600" dirty="0" smtClean="0"/>
              <a:t>Linux </a:t>
            </a:r>
            <a:r>
              <a:rPr lang="en-US" sz="1600" dirty="0"/>
              <a:t>Memory Power Management [S. Bhat 2013</a:t>
            </a:r>
            <a:r>
              <a:rPr lang="en-US" sz="1600" dirty="0" smtClean="0"/>
              <a:t>].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600" dirty="0"/>
              <a:t>Linux VM Infrastructure to support Memory Power Management [A. Garg 2011</a:t>
            </a:r>
            <a:r>
              <a:rPr lang="en-US" sz="1600" dirty="0" smtClean="0"/>
              <a:t>].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600" dirty="0" err="1"/>
              <a:t>Jantz</a:t>
            </a:r>
            <a:r>
              <a:rPr lang="en-US" sz="1600" dirty="0"/>
              <a:t>, Michael R. and Strickland, Carl and Kumar, </a:t>
            </a:r>
            <a:r>
              <a:rPr lang="en-US" sz="1600" dirty="0" err="1"/>
              <a:t>Karthik</a:t>
            </a:r>
            <a:r>
              <a:rPr lang="en-US" sz="1600" dirty="0"/>
              <a:t> and Dimitrov, Martin and </a:t>
            </a:r>
            <a:r>
              <a:rPr lang="en-US" sz="1600" dirty="0" err="1"/>
              <a:t>Doshi</a:t>
            </a:r>
            <a:r>
              <a:rPr lang="en-US" sz="1600" dirty="0"/>
              <a:t>, ``A Framework for Application Guidance in Virtual Memory Systems'', VEE 2013</a:t>
            </a:r>
            <a:r>
              <a:rPr lang="en-US" sz="1600" dirty="0" smtClean="0"/>
              <a:t>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600" dirty="0"/>
              <a:t>David, Howard and </a:t>
            </a:r>
            <a:r>
              <a:rPr lang="en-US" sz="1600" dirty="0" err="1"/>
              <a:t>Fallin</a:t>
            </a:r>
            <a:r>
              <a:rPr lang="en-US" sz="1600" dirty="0"/>
              <a:t>, Chris and </a:t>
            </a:r>
            <a:r>
              <a:rPr lang="en-US" sz="1600" dirty="0" err="1"/>
              <a:t>Gorbatov</a:t>
            </a:r>
            <a:r>
              <a:rPr lang="en-US" sz="1600" dirty="0"/>
              <a:t>, Eugene and </a:t>
            </a:r>
            <a:r>
              <a:rPr lang="en-US" sz="1600" dirty="0" err="1"/>
              <a:t>Hanebutte</a:t>
            </a:r>
            <a:r>
              <a:rPr lang="en-US" sz="1600" dirty="0"/>
              <a:t>, Ulf R. and </a:t>
            </a:r>
            <a:r>
              <a:rPr lang="en-US" sz="1600" dirty="0" err="1"/>
              <a:t>Mutlu</a:t>
            </a:r>
            <a:r>
              <a:rPr lang="en-US" sz="1600" dirty="0"/>
              <a:t>, </a:t>
            </a:r>
            <a:r>
              <a:rPr lang="en-US" sz="1600" dirty="0" err="1"/>
              <a:t>Onur</a:t>
            </a:r>
            <a:r>
              <a:rPr lang="en-US" sz="1600" dirty="0"/>
              <a:t>, ``Memory Power Management via Dynamic Voltage/Frequency Scaling'', ICAC 2011</a:t>
            </a:r>
            <a:r>
              <a:rPr lang="en-US" sz="1600" dirty="0" smtClean="0"/>
              <a:t>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600" dirty="0"/>
              <a:t>Huang, Hai and Shin, Kang G. and </a:t>
            </a:r>
            <a:r>
              <a:rPr lang="en-US" sz="1600" dirty="0" err="1"/>
              <a:t>Lefurgy</a:t>
            </a:r>
            <a:r>
              <a:rPr lang="en-US" sz="1600" dirty="0"/>
              <a:t>, Charles and Keller, Tom, ``Improving Energy Efficiency by Making DRAM Less Randomly Accessed'', ISPLED 2005</a:t>
            </a:r>
            <a:r>
              <a:rPr lang="en-US" sz="1600" dirty="0" smtClean="0"/>
              <a:t>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600" dirty="0"/>
              <a:t>Huang, Hai and Pillai, </a:t>
            </a:r>
            <a:r>
              <a:rPr lang="en-US" sz="1600" dirty="0" err="1"/>
              <a:t>Padmanabhan</a:t>
            </a:r>
            <a:r>
              <a:rPr lang="en-US" sz="1600" dirty="0"/>
              <a:t> and Shin, Kang G., ``Design and implementation of power-aware virtual memory'', ATEC 2003</a:t>
            </a:r>
            <a:r>
              <a:rPr lang="en-US" sz="1600" dirty="0" smtClean="0"/>
              <a:t>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sz="1600" dirty="0"/>
              <a:t>Hai Huang, Kang G. Shin, Charles </a:t>
            </a:r>
            <a:r>
              <a:rPr lang="en-US" sz="1600" dirty="0" err="1"/>
              <a:t>Lefurgy</a:t>
            </a:r>
            <a:r>
              <a:rPr lang="en-US" sz="1600" dirty="0"/>
              <a:t>, </a:t>
            </a:r>
            <a:r>
              <a:rPr lang="en-US" sz="1600" dirty="0" err="1"/>
              <a:t>Karthick</a:t>
            </a:r>
            <a:r>
              <a:rPr lang="en-US" sz="1600" dirty="0"/>
              <a:t> </a:t>
            </a:r>
            <a:r>
              <a:rPr lang="en-US" sz="1600" dirty="0" err="1"/>
              <a:t>Rajamani</a:t>
            </a:r>
            <a:r>
              <a:rPr lang="en-US" sz="1600" dirty="0"/>
              <a:t>, Tom Keller, Eric Van </a:t>
            </a:r>
            <a:r>
              <a:rPr lang="en-US" sz="1600" dirty="0" err="1"/>
              <a:t>Hensbergen</a:t>
            </a:r>
            <a:r>
              <a:rPr lang="en-US" sz="1600" dirty="0"/>
              <a:t>, and Freeman Rawson, "Cooperative Software-Hardware Power Management for Main Memory", published in Lecture Notes in Computer Science, </a:t>
            </a:r>
            <a:r>
              <a:rPr lang="en-US" sz="1600" i="1" dirty="0"/>
              <a:t>Power-Aware Computer Systems: 4th International Workshop, PACS 2004</a:t>
            </a:r>
            <a:r>
              <a:rPr lang="en-US" sz="1600" dirty="0"/>
              <a:t>, Volume 3471, December, 2005, pages 61-77. </a:t>
            </a:r>
          </a:p>
        </p:txBody>
      </p:sp>
    </p:spTree>
    <p:extLst>
      <p:ext uri="{BB962C8B-B14F-4D97-AF65-F5344CB8AC3E}">
        <p14:creationId xmlns:p14="http://schemas.microsoft.com/office/powerpoint/2010/main" val="3285468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52" y="2358974"/>
            <a:ext cx="9601196" cy="1303867"/>
          </a:xfrm>
        </p:spPr>
        <p:txBody>
          <a:bodyPr/>
          <a:lstStyle/>
          <a:p>
            <a:r>
              <a:rPr lang="en-US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Thank You !</a:t>
            </a:r>
            <a:endParaRPr lang="en-US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20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510" y="254129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Motivation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642" y="1435340"/>
            <a:ext cx="9601196" cy="2958860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2200" dirty="0" smtClean="0"/>
              <a:t>Memory consumes significant power in some situations (sometimes </a:t>
            </a:r>
            <a:r>
              <a:rPr lang="en-US" sz="2200" dirty="0" err="1" smtClean="0"/>
              <a:t>upto</a:t>
            </a:r>
            <a:r>
              <a:rPr lang="en-US" sz="2200" dirty="0" smtClean="0"/>
              <a:t> 40%).</a:t>
            </a:r>
          </a:p>
          <a:p>
            <a:pPr>
              <a:buClr>
                <a:schemeClr val="tx1"/>
              </a:buClr>
            </a:pPr>
            <a:r>
              <a:rPr lang="en-US" sz="2200" dirty="0" smtClean="0"/>
              <a:t>Proportion </a:t>
            </a:r>
            <a:r>
              <a:rPr lang="en-US" sz="2200" dirty="0"/>
              <a:t>of memory power consumption increases in idle </a:t>
            </a:r>
            <a:r>
              <a:rPr lang="en-US" sz="2200" dirty="0" smtClean="0"/>
              <a:t>states.</a:t>
            </a:r>
          </a:p>
          <a:p>
            <a:pPr>
              <a:buClr>
                <a:schemeClr val="tx1"/>
              </a:buClr>
            </a:pPr>
            <a:r>
              <a:rPr lang="en-US" sz="2200" dirty="0" smtClean="0"/>
              <a:t>Software hardware cooperative power management (CPU and other subsystems) makes it even more critical.</a:t>
            </a:r>
          </a:p>
          <a:p>
            <a:pPr>
              <a:buClr>
                <a:schemeClr val="tx1"/>
              </a:buClr>
            </a:pPr>
            <a:r>
              <a:rPr lang="en-US" dirty="0" smtClean="0"/>
              <a:t>However, </a:t>
            </a:r>
            <a:r>
              <a:rPr lang="en-US" sz="2200" dirty="0"/>
              <a:t>s</a:t>
            </a:r>
            <a:r>
              <a:rPr lang="en-US" sz="2200" dirty="0" smtClean="0"/>
              <a:t>uch cooperation for memory power optimization is still missing in traditional systems despite continuous hardware support.</a:t>
            </a:r>
          </a:p>
        </p:txBody>
      </p:sp>
    </p:spTree>
    <p:extLst>
      <p:ext uri="{BB962C8B-B14F-4D97-AF65-F5344CB8AC3E}">
        <p14:creationId xmlns:p14="http://schemas.microsoft.com/office/powerpoint/2010/main" val="41133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8056" y="224575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Hardware Support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9907" y="1677038"/>
            <a:ext cx="9601196" cy="3318936"/>
          </a:xfrm>
          <a:noFill/>
          <a:ln>
            <a:noFill/>
          </a:ln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340" y="1355257"/>
            <a:ext cx="3283993" cy="195789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223315" y="3234745"/>
            <a:ext cx="36100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Fig 1. Overview of Partial Array Self Refresh </a:t>
            </a:r>
            <a:r>
              <a:rPr lang="en-US" sz="1400" baseline="30000" dirty="0" smtClean="0"/>
              <a:t>[1]</a:t>
            </a:r>
            <a:endParaRPr lang="en-US" sz="1400" baseline="300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2278296"/>
              </p:ext>
            </p:extLst>
          </p:nvPr>
        </p:nvGraphicFramePr>
        <p:xfrm>
          <a:off x="3784598" y="3657601"/>
          <a:ext cx="4487331" cy="16713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60219"/>
                <a:gridCol w="2527112"/>
              </a:tblGrid>
              <a:tr h="338666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Power</a:t>
                      </a:r>
                      <a:r>
                        <a:rPr lang="en-US" sz="1400" baseline="0" dirty="0" smtClean="0"/>
                        <a:t> State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Relative Power Consumption</a:t>
                      </a:r>
                      <a:endParaRPr lang="en-US" sz="1400" dirty="0"/>
                    </a:p>
                  </a:txBody>
                  <a:tcPr/>
                </a:tc>
              </a:tr>
              <a:tr h="333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Read/Write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100 %</a:t>
                      </a:r>
                      <a:endParaRPr lang="en-US" sz="1400" dirty="0"/>
                    </a:p>
                  </a:txBody>
                  <a:tcPr/>
                </a:tc>
              </a:tr>
              <a:tr h="333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Active-Idle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63 %</a:t>
                      </a:r>
                      <a:endParaRPr lang="en-US" sz="1400" dirty="0"/>
                    </a:p>
                  </a:txBody>
                  <a:tcPr/>
                </a:tc>
              </a:tr>
              <a:tr h="333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Self-Refresh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7 %</a:t>
                      </a:r>
                      <a:endParaRPr lang="en-US" sz="1400" dirty="0"/>
                    </a:p>
                  </a:txBody>
                  <a:tcPr/>
                </a:tc>
              </a:tr>
              <a:tr h="33315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Deep-Power-Down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&lt;</a:t>
                      </a:r>
                      <a:r>
                        <a:rPr lang="en-US" sz="1400" baseline="0" dirty="0" smtClean="0"/>
                        <a:t> 1%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775973" y="5307324"/>
            <a:ext cx="48127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Table 1. Relative Power Consumption of different power states </a:t>
            </a:r>
            <a:r>
              <a:rPr lang="en-US" sz="1400" baseline="30000" dirty="0" smtClean="0"/>
              <a:t>[1]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7531" y="1544128"/>
            <a:ext cx="32780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Partial Array Self-Refresh: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</a:t>
            </a:r>
            <a:r>
              <a:rPr lang="en-US" dirty="0" smtClean="0"/>
              <a:t>emory banks can be turned off to save power.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Requires operating system support to avoid data loss.</a:t>
            </a:r>
            <a:endParaRPr lang="en-US" b="1" dirty="0" smtClean="0"/>
          </a:p>
          <a:p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8347493" y="3827253"/>
            <a:ext cx="32780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Power state transition of memory banks is typically transparent to software.</a:t>
            </a:r>
          </a:p>
          <a:p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200" dirty="0" smtClean="0"/>
              <a:t>[1] https://www.micron.com/~/media/documents/products/technical-note/dram/e0597e10.pdf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153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763" y="262755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Linux Page Allocator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227063" y="4521998"/>
            <a:ext cx="35067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Fig 2. Layout of Linux Binary Buddy Allocator</a:t>
            </a:r>
            <a:endParaRPr lang="en-US" sz="1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1100" y="1332331"/>
            <a:ext cx="10058400" cy="318878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371600" y="4942936"/>
            <a:ext cx="5909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Memory is divided in multiple zones.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Each memory zone gets its own buddy allocator.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15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148" y="357645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Role of a Memory Manager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6389" y="1539014"/>
            <a:ext cx="9601196" cy="3318936"/>
          </a:xfrm>
        </p:spPr>
        <p:txBody>
          <a:bodyPr/>
          <a:lstStyle/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 smtClean="0"/>
              <a:t> Restrict page allocations to a subset of memory banks.</a:t>
            </a:r>
          </a:p>
          <a:p>
            <a:pPr>
              <a:buClrTx/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US" dirty="0" smtClean="0"/>
              <a:t>Perform migration (or compaction) in order to limit the number of in-use memory banks in long run (should be kept to minimum as migration itself will burn some power).</a:t>
            </a:r>
            <a:endParaRPr lang="en-US" dirty="0"/>
          </a:p>
          <a:p>
            <a:pPr marL="0" indent="0">
              <a:buClrTx/>
              <a:buNone/>
            </a:pPr>
            <a:endParaRPr lang="en-US" dirty="0"/>
          </a:p>
          <a:p>
            <a:pPr marL="0" indent="0">
              <a:buClrTx/>
              <a:buNone/>
            </a:pPr>
            <a:r>
              <a:rPr lang="en-US" dirty="0" smtClean="0"/>
              <a:t>Linux page allocator performs poorly for both </a:t>
            </a:r>
            <a:r>
              <a:rPr lang="en-US" dirty="0" err="1" smtClean="0"/>
              <a:t>requiremets</a:t>
            </a:r>
            <a:r>
              <a:rPr lang="en-US" dirty="0" smtClean="0"/>
              <a:t>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207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1666" y="254128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Behavior of Linux Page Allocator</a:t>
            </a:r>
            <a:endParaRPr lang="en-US" sz="2800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267" y="1323881"/>
            <a:ext cx="4877036" cy="2514868"/>
          </a:xfrm>
        </p:spPr>
      </p:pic>
      <p:sp>
        <p:nvSpPr>
          <p:cNvPr id="7" name="TextBox 6"/>
          <p:cNvSpPr txBox="1"/>
          <p:nvPr/>
        </p:nvSpPr>
        <p:spPr>
          <a:xfrm>
            <a:off x="785003" y="3916394"/>
            <a:ext cx="51240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 (a). All memory sections are in-use for even &lt; 10 % memory usage on Node 1.</a:t>
            </a:r>
            <a:endParaRPr lang="en-US" sz="12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7351" y="1311215"/>
            <a:ext cx="5811275" cy="25275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126346" y="3899146"/>
            <a:ext cx="51056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(b). Sections colored black (172/256) can not be freed because of the presence of </a:t>
            </a:r>
          </a:p>
          <a:p>
            <a:r>
              <a:rPr lang="en-US" sz="1200" dirty="0" smtClean="0"/>
              <a:t>       kernel (unmovable) pages</a:t>
            </a:r>
            <a:r>
              <a:rPr lang="en-US" sz="1200" dirty="0"/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968948" y="4336212"/>
            <a:ext cx="5597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 3. Impact of arbitrary page allocation of Linux kernel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449237" y="4856672"/>
            <a:ext cx="93337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Arbitrary page allocation causes 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M</a:t>
            </a:r>
            <a:r>
              <a:rPr lang="en-US" dirty="0" smtClean="0"/>
              <a:t>emory references to spread over almost all memory banks (even during low workloads).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smtClean="0"/>
              <a:t>A large proportion of memory banks to become unmovable due to the presence of kernel pages.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74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84" y="254128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Challenge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9907" y="1280222"/>
            <a:ext cx="9601196" cy="331893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 smtClean="0"/>
              <a:t>Working sets are complex, large and rapidly changing on modern hardware.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 smtClean="0"/>
              <a:t>Actual memory references are typically transparent to operating systems.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3589547" y="5839920"/>
            <a:ext cx="6745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 4. Working set (10ms sample) of </a:t>
            </a:r>
            <a:r>
              <a:rPr lang="en-US" sz="1400" i="1" dirty="0" err="1" smtClean="0"/>
              <a:t>facesim</a:t>
            </a:r>
            <a:r>
              <a:rPr lang="en-US" sz="1400" i="1" dirty="0" smtClean="0"/>
              <a:t> </a:t>
            </a:r>
            <a:r>
              <a:rPr lang="en-US" sz="1400" dirty="0" smtClean="0"/>
              <a:t>with different thread count.</a:t>
            </a:r>
            <a:endParaRPr lang="en-US" sz="14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076" y="2067217"/>
            <a:ext cx="10058400" cy="3556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19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1884" y="254128"/>
            <a:ext cx="9601196" cy="1303867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Challenge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43642" y="1090440"/>
            <a:ext cx="9601196" cy="331893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 smtClean="0"/>
              <a:t>Idle periods are hard to achieve as the number of cores grow large.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1800" dirty="0" smtClean="0"/>
              <a:t>Processing such information in a running system is a processor (and hence power) hungry activity.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1800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940" y="2041337"/>
            <a:ext cx="9445924" cy="333986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278362" y="5453328"/>
            <a:ext cx="6745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 5. Working set (10ms sample) of </a:t>
            </a:r>
            <a:r>
              <a:rPr lang="en-US" sz="1400" i="1" dirty="0" err="1" smtClean="0"/>
              <a:t>swaptions</a:t>
            </a:r>
            <a:r>
              <a:rPr lang="en-US" sz="1400" i="1" dirty="0" smtClean="0"/>
              <a:t> </a:t>
            </a:r>
            <a:r>
              <a:rPr lang="en-US" sz="1400" dirty="0" smtClean="0"/>
              <a:t>with different thread count.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4228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3665</TotalTime>
  <Words>1439</Words>
  <Application>Microsoft Office PowerPoint</Application>
  <PresentationFormat>Widescreen</PresentationFormat>
  <Paragraphs>276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Garamond</vt:lpstr>
      <vt:lpstr>Wingdings</vt:lpstr>
      <vt:lpstr>Organic</vt:lpstr>
      <vt:lpstr>Towards Practical Page Placement for a Green Memory Manager</vt:lpstr>
      <vt:lpstr>Agenda</vt:lpstr>
      <vt:lpstr>Motivation</vt:lpstr>
      <vt:lpstr>Hardware Support</vt:lpstr>
      <vt:lpstr>Linux Page Allocator</vt:lpstr>
      <vt:lpstr>Role of a Memory Manager</vt:lpstr>
      <vt:lpstr>Behavior of Linux Page Allocator</vt:lpstr>
      <vt:lpstr>Challenge</vt:lpstr>
      <vt:lpstr>Challenge</vt:lpstr>
      <vt:lpstr>Array based Bank-Buddy Allocator</vt:lpstr>
      <vt:lpstr>When a bank crosses zone boundary</vt:lpstr>
      <vt:lpstr>Analyzing Array based Bank-Buddy Allocator</vt:lpstr>
      <vt:lpstr>List based Bank-Buddy Allocator</vt:lpstr>
      <vt:lpstr>Issues with per Bank Buddy Allocators</vt:lpstr>
      <vt:lpstr>Adaptive-Buddy Allocator</vt:lpstr>
      <vt:lpstr>Size of mm data structures</vt:lpstr>
      <vt:lpstr>Page Migration</vt:lpstr>
      <vt:lpstr>Results</vt:lpstr>
      <vt:lpstr>Results</vt:lpstr>
      <vt:lpstr>Results</vt:lpstr>
      <vt:lpstr>Performance Evaluation</vt:lpstr>
      <vt:lpstr>Performance Evaluation</vt:lpstr>
      <vt:lpstr>Performance Evaluation</vt:lpstr>
      <vt:lpstr>Future Work</vt:lpstr>
      <vt:lpstr>References</vt:lpstr>
      <vt:lpstr>Thank You !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Towards Practical Page Placement for a Green Memory Manager</dc:title>
  <dc:creator>Panwar, Ashish</dc:creator>
  <cp:lastModifiedBy>Panwar, Ashish</cp:lastModifiedBy>
  <cp:revision>439</cp:revision>
  <dcterms:created xsi:type="dcterms:W3CDTF">2015-12-07T16:50:51Z</dcterms:created>
  <dcterms:modified xsi:type="dcterms:W3CDTF">2015-12-17T02:10:09Z</dcterms:modified>
</cp:coreProperties>
</file>