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2" r:id="rId1"/>
  </p:sldMasterIdLst>
  <p:sldIdLst>
    <p:sldId id="265" r:id="rId2"/>
    <p:sldId id="257" r:id="rId3"/>
    <p:sldId id="266" r:id="rId4"/>
    <p:sldId id="267" r:id="rId5"/>
    <p:sldId id="268" r:id="rId6"/>
    <p:sldId id="311" r:id="rId7"/>
    <p:sldId id="269" r:id="rId8"/>
    <p:sldId id="270" r:id="rId9"/>
    <p:sldId id="272" r:id="rId10"/>
    <p:sldId id="273" r:id="rId11"/>
    <p:sldId id="274" r:id="rId12"/>
    <p:sldId id="275" r:id="rId13"/>
    <p:sldId id="276" r:id="rId14"/>
    <p:sldId id="277" r:id="rId15"/>
    <p:sldId id="292" r:id="rId16"/>
    <p:sldId id="278" r:id="rId17"/>
    <p:sldId id="293" r:id="rId18"/>
    <p:sldId id="271" r:id="rId19"/>
    <p:sldId id="279" r:id="rId20"/>
    <p:sldId id="294" r:id="rId21"/>
    <p:sldId id="280" r:id="rId22"/>
    <p:sldId id="281" r:id="rId23"/>
    <p:sldId id="282" r:id="rId24"/>
    <p:sldId id="283" r:id="rId25"/>
    <p:sldId id="284" r:id="rId26"/>
    <p:sldId id="296" r:id="rId27"/>
    <p:sldId id="285" r:id="rId28"/>
    <p:sldId id="297" r:id="rId29"/>
    <p:sldId id="286" r:id="rId30"/>
    <p:sldId id="312" r:id="rId31"/>
    <p:sldId id="287" r:id="rId32"/>
    <p:sldId id="288" r:id="rId33"/>
    <p:sldId id="298" r:id="rId34"/>
    <p:sldId id="289" r:id="rId35"/>
    <p:sldId id="313" r:id="rId36"/>
    <p:sldId id="290" r:id="rId37"/>
    <p:sldId id="299" r:id="rId38"/>
    <p:sldId id="291" r:id="rId39"/>
    <p:sldId id="300" r:id="rId40"/>
    <p:sldId id="302" r:id="rId41"/>
    <p:sldId id="301" r:id="rId42"/>
    <p:sldId id="303" r:id="rId43"/>
    <p:sldId id="304" r:id="rId44"/>
    <p:sldId id="305" r:id="rId45"/>
    <p:sldId id="306" r:id="rId46"/>
    <p:sldId id="307" r:id="rId47"/>
    <p:sldId id="308" r:id="rId48"/>
    <p:sldId id="310" r:id="rId49"/>
    <p:sldId id="309" r:id="rId5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125" d="100"/>
          <a:sy n="125" d="100"/>
        </p:scale>
        <p:origin x="-84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printerSettings" Target="printerSettings/printerSettings1.bin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ELIX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elixir_helix_200_2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-26988"/>
            <a:ext cx="9269413" cy="618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elixir_1_RZ_mac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5373688"/>
            <a:ext cx="1820863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580063" y="6237288"/>
            <a:ext cx="292735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5306" tIns="32653" rIns="65306" bIns="32653">
            <a:spAutoFit/>
          </a:bodyPr>
          <a:lstStyle>
            <a:lvl1pPr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 err="1" smtClean="0">
                <a:solidFill>
                  <a:srgbClr val="003F41"/>
                </a:solidFill>
                <a:latin typeface="Corbel" pitchFamily="34" charset="0"/>
                <a:ea typeface="Geneva" charset="-128"/>
                <a:cs typeface="+mn-cs"/>
              </a:rPr>
              <a:t>www.elixir-europe.org</a:t>
            </a:r>
            <a:endParaRPr lang="en-US" i="1" dirty="0" smtClean="0">
              <a:solidFill>
                <a:srgbClr val="003F41"/>
              </a:solidFill>
              <a:latin typeface="Corbel" pitchFamily="34" charset="0"/>
              <a:ea typeface="Geneva" charset="-128"/>
              <a:cs typeface="+mn-cs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83568" y="3356993"/>
            <a:ext cx="7772400" cy="864096"/>
          </a:xfrm>
        </p:spPr>
        <p:txBody>
          <a:bodyPr>
            <a:normAutofit/>
          </a:bodyPr>
          <a:lstStyle>
            <a:lvl1pPr algn="r">
              <a:defRPr sz="5000" b="1">
                <a:solidFill>
                  <a:srgbClr val="003F41"/>
                </a:solidFill>
                <a:latin typeface="Corbel"/>
                <a:cs typeface="Corbel"/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2627784" y="4293096"/>
            <a:ext cx="5816600" cy="899583"/>
          </a:xfrm>
        </p:spPr>
        <p:txBody>
          <a:bodyPr>
            <a:normAutofit/>
          </a:bodyPr>
          <a:lstStyle>
            <a:lvl1pPr marL="0" indent="0" algn="r">
              <a:buNone/>
              <a:defRPr lang="en-US" sz="2800" i="1"/>
            </a:lvl1pPr>
            <a:lvl2pPr marL="457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 dirty="0" smtClean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5076056" y="5229201"/>
            <a:ext cx="3384550" cy="360040"/>
          </a:xfrm>
        </p:spPr>
        <p:txBody>
          <a:bodyPr/>
          <a:lstStyle>
            <a:lvl1pPr marL="0" indent="0" algn="r">
              <a:buFontTx/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427984" y="5661248"/>
            <a:ext cx="4032448" cy="360040"/>
          </a:xfrm>
        </p:spPr>
        <p:txBody>
          <a:bodyPr/>
          <a:lstStyle>
            <a:lvl1pPr marL="0" indent="0" algn="r">
              <a:buFontTx/>
              <a:buNone/>
              <a:defRPr sz="18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x-none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685974"/>
      </p:ext>
    </p:extLst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8_Title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EMBL_EBI_PDBE-slide-background6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167"/>
          <a:stretch>
            <a:fillRect/>
          </a:stretch>
        </p:blipFill>
        <p:spPr bwMode="auto">
          <a:xfrm>
            <a:off x="0" y="-149225"/>
            <a:ext cx="9156700" cy="701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EMBL_EBI_RGB_InversedUpdate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64413" y="6310313"/>
            <a:ext cx="1458912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532554" y="1797029"/>
            <a:ext cx="6400800" cy="610284"/>
          </a:xfrm>
        </p:spPr>
        <p:txBody>
          <a:bodyPr/>
          <a:lstStyle>
            <a:lvl1pPr marL="0" indent="0">
              <a:buFontTx/>
              <a:buNone/>
              <a:defRPr sz="2600" b="0" i="0">
                <a:solidFill>
                  <a:srgbClr val="FFFFFF"/>
                </a:solidFill>
                <a:latin typeface="HelveticaNeueLT Pro 45 Lt"/>
                <a:cs typeface="HelveticaNeueLT Pro 45 Lt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1" y="1040419"/>
            <a:ext cx="7772400" cy="68571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500" b="0" i="0">
                <a:solidFill>
                  <a:srgbClr val="FFFFFF"/>
                </a:solidFill>
                <a:latin typeface="HelveticaNeueLT Pro 45 Lt"/>
                <a:cs typeface="HelveticaNeueLT Pro 45 Lt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33400" y="3851275"/>
            <a:ext cx="4487863" cy="614363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HelveticaNeueLT Pro 35 Th"/>
                <a:cs typeface="HelveticaNeueLT Pro 35 Th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0986537"/>
      </p:ext>
    </p:extLst>
  </p:cSld>
  <p:clrMapOvr>
    <a:masterClrMapping/>
  </p:clrMapOvr>
  <p:transition xmlns:p14="http://schemas.microsoft.com/office/powerpoint/2010/main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elixir_helix_200_2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-26988"/>
            <a:ext cx="9269413" cy="618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 descr="elixir_1_RZ_mac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5373688"/>
            <a:ext cx="1820863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683568" y="3645024"/>
            <a:ext cx="7772400" cy="1225021"/>
          </a:xfrm>
        </p:spPr>
        <p:txBody>
          <a:bodyPr>
            <a:normAutofit/>
          </a:bodyPr>
          <a:lstStyle>
            <a:lvl1pPr algn="r">
              <a:defRPr sz="4000" b="1">
                <a:solidFill>
                  <a:schemeClr val="tx2">
                    <a:lumMod val="50000"/>
                  </a:schemeClr>
                </a:solidFill>
                <a:latin typeface="Corbel"/>
                <a:cs typeface="Corbel"/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614683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EXCELER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elixir_helix_200_2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-26988"/>
            <a:ext cx="9269413" cy="618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851275" y="6092825"/>
            <a:ext cx="4799013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5306" tIns="32653" rIns="65306" bIns="32653">
            <a:spAutoFit/>
          </a:bodyPr>
          <a:lstStyle>
            <a:lvl1pPr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 err="1" smtClean="0">
                <a:solidFill>
                  <a:srgbClr val="003F41"/>
                </a:solidFill>
                <a:latin typeface="Corbel" pitchFamily="34" charset="0"/>
                <a:ea typeface="Geneva" charset="-128"/>
                <a:cs typeface="+mn-cs"/>
              </a:rPr>
              <a:t>www.elixir-europe.org</a:t>
            </a:r>
            <a:r>
              <a:rPr lang="en-US" i="1" dirty="0" smtClean="0">
                <a:solidFill>
                  <a:srgbClr val="003F41"/>
                </a:solidFill>
                <a:latin typeface="Corbel" pitchFamily="34" charset="0"/>
                <a:ea typeface="Geneva" charset="-128"/>
                <a:cs typeface="+mn-cs"/>
              </a:rPr>
              <a:t>/</a:t>
            </a:r>
            <a:r>
              <a:rPr lang="en-US" i="1" dirty="0" err="1" smtClean="0">
                <a:solidFill>
                  <a:srgbClr val="003F41"/>
                </a:solidFill>
                <a:latin typeface="Corbel" pitchFamily="34" charset="0"/>
                <a:ea typeface="Geneva" charset="-128"/>
                <a:cs typeface="+mn-cs"/>
              </a:rPr>
              <a:t>excelerate</a:t>
            </a:r>
            <a:endParaRPr lang="en-US" i="1" dirty="0" smtClean="0">
              <a:solidFill>
                <a:srgbClr val="003F41"/>
              </a:solidFill>
              <a:latin typeface="Corbel" pitchFamily="34" charset="0"/>
              <a:ea typeface="Geneva" charset="-128"/>
              <a:cs typeface="+mn-cs"/>
            </a:endParaRPr>
          </a:p>
        </p:txBody>
      </p:sp>
      <p:pic>
        <p:nvPicPr>
          <p:cNvPr id="5" name="Picture 5" descr="Excelerate_whitebackgroun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5157788"/>
            <a:ext cx="1962150" cy="77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5157788"/>
            <a:ext cx="121443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23850" y="6092825"/>
            <a:ext cx="360045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000">
                <a:solidFill>
                  <a:srgbClr val="7F7F7F"/>
                </a:solidFill>
              </a:rPr>
              <a:t>ELIXIR-EXCELERATE is funded by the European Commission within the Research Infrastructures programme of Horizon 2020, grant agreement number 676559.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83568" y="3356993"/>
            <a:ext cx="7772400" cy="864096"/>
          </a:xfrm>
        </p:spPr>
        <p:txBody>
          <a:bodyPr>
            <a:normAutofit/>
          </a:bodyPr>
          <a:lstStyle>
            <a:lvl1pPr algn="r">
              <a:defRPr sz="5000" b="1">
                <a:solidFill>
                  <a:srgbClr val="003F41"/>
                </a:solidFill>
                <a:latin typeface="Corbel"/>
                <a:cs typeface="Corbel"/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830982"/>
      </p:ext>
    </p:extLst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LIXIR-thank-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elixir_helix_200_2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-26988"/>
            <a:ext cx="9269413" cy="618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elixir_1_RZ_mac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5373688"/>
            <a:ext cx="1820863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6237288"/>
            <a:ext cx="49530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580063" y="5445125"/>
            <a:ext cx="292735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5306" tIns="32653" rIns="65306" bIns="32653">
            <a:spAutoFit/>
          </a:bodyPr>
          <a:lstStyle>
            <a:lvl1pPr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 err="1" smtClean="0">
                <a:solidFill>
                  <a:srgbClr val="003F41"/>
                </a:solidFill>
                <a:latin typeface="Corbel" pitchFamily="34" charset="0"/>
                <a:ea typeface="Geneva" charset="-128"/>
                <a:cs typeface="+mn-cs"/>
              </a:rPr>
              <a:t>www.elixir-europe.org</a:t>
            </a:r>
            <a:endParaRPr lang="en-US" i="1" dirty="0" smtClean="0">
              <a:solidFill>
                <a:srgbClr val="003F41"/>
              </a:solidFill>
              <a:latin typeface="Corbel" pitchFamily="34" charset="0"/>
              <a:ea typeface="Geneva" charset="-128"/>
              <a:cs typeface="+mn-cs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203575" y="6237288"/>
            <a:ext cx="2711450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5306" tIns="32653" rIns="65306" bIns="32653">
            <a:spAutoFit/>
          </a:bodyPr>
          <a:lstStyle>
            <a:lvl1pPr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i="1" dirty="0" smtClean="0">
                <a:solidFill>
                  <a:srgbClr val="003F41"/>
                </a:solidFill>
                <a:latin typeface="Corbel" pitchFamily="34" charset="0"/>
                <a:ea typeface="Geneva" charset="-128"/>
                <a:cs typeface="+mn-cs"/>
              </a:rPr>
              <a:t>@</a:t>
            </a:r>
            <a:r>
              <a:rPr lang="en-US" sz="2000" i="1" dirty="0" err="1" smtClean="0">
                <a:solidFill>
                  <a:srgbClr val="003F41"/>
                </a:solidFill>
                <a:latin typeface="Corbel" pitchFamily="34" charset="0"/>
                <a:ea typeface="Geneva" charset="-128"/>
                <a:cs typeface="+mn-cs"/>
              </a:rPr>
              <a:t>ELIXIREurope</a:t>
            </a:r>
            <a:endParaRPr lang="en-US" sz="2000" i="1" dirty="0" smtClean="0">
              <a:solidFill>
                <a:srgbClr val="003F41"/>
              </a:solidFill>
              <a:latin typeface="Corbel" pitchFamily="34" charset="0"/>
              <a:ea typeface="Geneva" charset="-128"/>
              <a:cs typeface="+mn-cs"/>
            </a:endParaRPr>
          </a:p>
        </p:txBody>
      </p:sp>
      <p:pic>
        <p:nvPicPr>
          <p:cNvPr id="10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6237288"/>
            <a:ext cx="41433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056313" y="6237288"/>
            <a:ext cx="3087687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5306" tIns="32653" rIns="65306" bIns="32653">
            <a:spAutoFit/>
          </a:bodyPr>
          <a:lstStyle>
            <a:lvl1pPr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i="1" dirty="0" smtClean="0">
                <a:solidFill>
                  <a:srgbClr val="003F41"/>
                </a:solidFill>
                <a:latin typeface="Corbel" pitchFamily="34" charset="0"/>
                <a:ea typeface="Geneva" charset="-128"/>
                <a:cs typeface="+mn-cs"/>
              </a:rPr>
              <a:t>/company/elixir-</a:t>
            </a:r>
            <a:r>
              <a:rPr lang="en-US" sz="2000" i="1" dirty="0" err="1" smtClean="0">
                <a:solidFill>
                  <a:srgbClr val="003F41"/>
                </a:solidFill>
                <a:latin typeface="Corbel" pitchFamily="34" charset="0"/>
                <a:ea typeface="Geneva" charset="-128"/>
                <a:cs typeface="+mn-cs"/>
              </a:rPr>
              <a:t>europe</a:t>
            </a:r>
            <a:endParaRPr lang="en-US" sz="2000" i="1" dirty="0" smtClean="0">
              <a:solidFill>
                <a:srgbClr val="003F41"/>
              </a:solidFill>
              <a:latin typeface="Corbel" pitchFamily="34" charset="0"/>
              <a:ea typeface="Geneva" charset="-128"/>
              <a:cs typeface="+mn-cs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683568" y="3645024"/>
            <a:ext cx="7772400" cy="1225021"/>
          </a:xfrm>
        </p:spPr>
        <p:txBody>
          <a:bodyPr>
            <a:normAutofit/>
          </a:bodyPr>
          <a:lstStyle>
            <a:lvl1pPr algn="r">
              <a:defRPr sz="4000" b="1">
                <a:solidFill>
                  <a:schemeClr val="tx2">
                    <a:lumMod val="50000"/>
                  </a:schemeClr>
                </a:solidFill>
                <a:latin typeface="Corbel"/>
                <a:cs typeface="Corbel"/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5076056" y="4869160"/>
            <a:ext cx="3384550" cy="360040"/>
          </a:xfrm>
        </p:spPr>
        <p:txBody>
          <a:bodyPr/>
          <a:lstStyle>
            <a:lvl1pPr marL="0" indent="0" algn="r">
              <a:buFontTx/>
              <a:buNone/>
              <a:defRPr sz="18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x-none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1848353"/>
      </p:ext>
    </p:extLst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ELIXIR_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5949950"/>
            <a:ext cx="990600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8153400" cy="648072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6599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CELERATE sl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Excelerate_whitebackgrou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5949950"/>
            <a:ext cx="15970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5949950"/>
            <a:ext cx="1001713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33400" y="1525588"/>
            <a:ext cx="8153400" cy="4351337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879134"/>
      </p:ext>
    </p:extLst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ELIXIR_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5949950"/>
            <a:ext cx="990600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8153400" cy="576064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219200"/>
            <a:ext cx="40005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219200"/>
            <a:ext cx="40005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286443"/>
      </p:ext>
    </p:extLst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ELIXIR_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5949950"/>
            <a:ext cx="990600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8153400" cy="576064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9544034"/>
      </p:ext>
    </p:extLst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Geneva" charset="0"/>
              </a:defRPr>
            </a:lvl1pPr>
          </a:lstStyle>
          <a:p>
            <a:pPr>
              <a:defRPr/>
            </a:pPr>
            <a:fld id="{F86D2FF3-2971-0D43-9D7A-9B87739BADF1}" type="datetimeFigureOut">
              <a:rPr lang="en-US"/>
              <a:pPr>
                <a:defRPr/>
              </a:pPr>
              <a:t>03/06/16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Geneva" charset="0"/>
              </a:defRPr>
            </a:lvl1pPr>
          </a:lstStyle>
          <a:p>
            <a:pPr>
              <a:defRPr/>
            </a:pPr>
            <a:fld id="{D6A8DC2B-0E06-A248-87F7-56B509C069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916980"/>
      </p:ext>
    </p:extLst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333375"/>
            <a:ext cx="81534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25588"/>
            <a:ext cx="8153400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First level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orbel"/>
          <a:ea typeface="ＭＳ Ｐゴシック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orbel" pitchFamily="34" charset="0"/>
          <a:ea typeface="ＭＳ Ｐゴシック" charset="0"/>
          <a:cs typeface="Geneva" pitchFamily="-11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orbel" pitchFamily="34" charset="0"/>
          <a:ea typeface="ＭＳ Ｐゴシック" charset="0"/>
          <a:cs typeface="Geneva" pitchFamily="-11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orbel" pitchFamily="34" charset="0"/>
          <a:ea typeface="ＭＳ Ｐゴシック" charset="0"/>
          <a:cs typeface="Geneva" pitchFamily="-11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orbel" pitchFamily="34" charset="0"/>
          <a:ea typeface="ＭＳ Ｐゴシック" charset="0"/>
          <a:cs typeface="Geneva" pitchFamily="-11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itchFamily="-112" charset="0"/>
          <a:ea typeface="Geneva" pitchFamily="-112" charset="0"/>
          <a:cs typeface="Geneva" pitchFamily="-11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itchFamily="-112" charset="0"/>
          <a:ea typeface="Geneva" pitchFamily="-112" charset="0"/>
          <a:cs typeface="Geneva" pitchFamily="-11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itchFamily="-112" charset="0"/>
          <a:ea typeface="Geneva" pitchFamily="-112" charset="0"/>
          <a:cs typeface="Geneva" pitchFamily="-11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itchFamily="-112" charset="0"/>
          <a:ea typeface="Geneva" pitchFamily="-112" charset="0"/>
          <a:cs typeface="Geneva" pitchFamily="-11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Char char="•"/>
        <a:defRPr sz="2400">
          <a:solidFill>
            <a:schemeClr val="tx1"/>
          </a:solidFill>
          <a:latin typeface="Corbel"/>
          <a:ea typeface="ＭＳ Ｐゴシック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Font typeface="Times" charset="0"/>
        <a:buChar char="•"/>
        <a:defRPr sz="2000">
          <a:solidFill>
            <a:schemeClr val="tx1"/>
          </a:solidFill>
          <a:latin typeface="Corbel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Font typeface="Times" charset="0"/>
        <a:buChar char="•"/>
        <a:defRPr sz="2000">
          <a:solidFill>
            <a:schemeClr val="tx1"/>
          </a:solidFill>
          <a:latin typeface="Corbel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Font typeface="Times" charset="0"/>
        <a:buChar char="•"/>
        <a:defRPr sz="2000">
          <a:solidFill>
            <a:schemeClr val="tx1"/>
          </a:solidFill>
          <a:latin typeface="Corbel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Font typeface="Times" charset="0"/>
        <a:buChar char="•"/>
        <a:defRPr sz="2000">
          <a:solidFill>
            <a:schemeClr val="tx1"/>
          </a:solidFill>
          <a:latin typeface="Corbel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" pitchFamily="-112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" pitchFamily="-112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" pitchFamily="-112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" pitchFamily="-112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dbeaver.jkiss.org/files/dbeaver-ce_latest_amd64.deb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172.17.0.3:8103/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172.17.0.4:8103/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docker.com/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docs.google.com/document/d/1bBLcfVfOohat8Eg-7FK3MqC0LDG5QQ_B_7V73_vkpbc/edit?usp=sharing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cdimage.ubuntu.com/lubuntu/releases/xenial/release/lubuntu-16.04-desktop-amd64.iso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elixir-europe/human-data-local-eg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Local </a:t>
            </a:r>
            <a:r>
              <a:rPr lang="en-GB" dirty="0" smtClean="0"/>
              <a:t>EGA Demo Setup</a:t>
            </a:r>
            <a:endParaRPr lang="en-US" dirty="0"/>
          </a:p>
        </p:txBody>
      </p:sp>
      <p:sp>
        <p:nvSpPr>
          <p:cNvPr id="11265" name="Subtitle 2"/>
          <p:cNvSpPr>
            <a:spLocks noGrp="1"/>
          </p:cNvSpPr>
          <p:nvPr>
            <p:ph type="subTitle" idx="4294967295"/>
          </p:nvPr>
        </p:nvSpPr>
        <p:spPr>
          <a:xfrm>
            <a:off x="2672080" y="4377690"/>
            <a:ext cx="6400800" cy="954088"/>
          </a:xfrm>
        </p:spPr>
        <p:txBody>
          <a:bodyPr/>
          <a:lstStyle/>
          <a:p>
            <a:r>
              <a:rPr lang="en-GB" dirty="0" smtClean="0">
                <a:latin typeface="HelveticaNeueLT Pro 45 Lt" charset="0"/>
              </a:rPr>
              <a:t>A Step-by-step Guide to Installing a Local EGA Demo using Docker</a:t>
            </a:r>
            <a:endParaRPr lang="en-US" dirty="0">
              <a:latin typeface="HelveticaNeueLT Pro 45 L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Local EGA Codebase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codebase is split into two main directories</a:t>
            </a:r>
          </a:p>
          <a:p>
            <a:pPr lvl="1"/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/public</a:t>
            </a:r>
            <a:r>
              <a:rPr lang="en-GB" dirty="0" smtClean="0"/>
              <a:t>: this is to simulate an EGA Vault which can potentially be reached from the Internet</a:t>
            </a:r>
          </a:p>
          <a:p>
            <a:pPr lvl="1"/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/private</a:t>
            </a:r>
            <a:r>
              <a:rPr lang="en-GB" dirty="0" smtClean="0"/>
              <a:t>: this is to simulate the most secure area of an EGA Vault</a:t>
            </a:r>
          </a:p>
          <a:p>
            <a:r>
              <a:rPr lang="en-GB" dirty="0" smtClean="0"/>
              <a:t>And one auxiliary directory, used only for setup</a:t>
            </a:r>
          </a:p>
          <a:p>
            <a:pPr lvl="1"/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setup_scripts</a:t>
            </a:r>
            <a:r>
              <a:rPr lang="en-GB" dirty="0" smtClean="0"/>
              <a:t>: code to help with setup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823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Local EGA: Docker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Docker Data-Only Containers</a:t>
            </a:r>
          </a:p>
          <a:p>
            <a:pPr lvl="1"/>
            <a:r>
              <a:rPr lang="en-GB" dirty="0" smtClean="0"/>
              <a:t>It is possible to mount directories from the host system to a Docker container</a:t>
            </a:r>
          </a:p>
          <a:p>
            <a:pPr lvl="1"/>
            <a:r>
              <a:rPr lang="en-GB" dirty="0" smtClean="0"/>
              <a:t>All Local EGA code will be running in Docker containers</a:t>
            </a:r>
          </a:p>
          <a:p>
            <a:pPr lvl="1"/>
            <a:r>
              <a:rPr lang="en-GB" dirty="0" smtClean="0"/>
              <a:t>Docker Data-Only containers are used to abstract the host system directory structure, and present a unified view to the processes running in the Docker containers</a:t>
            </a:r>
          </a:p>
          <a:p>
            <a:r>
              <a:rPr lang="en-GB" dirty="0" smtClean="0"/>
              <a:t>Two Data-Only Containers are used:</a:t>
            </a:r>
          </a:p>
          <a:p>
            <a:pPr lvl="1"/>
            <a:r>
              <a:rPr lang="en-GB" dirty="0" smtClean="0"/>
              <a:t>One for the Public Vault</a:t>
            </a:r>
          </a:p>
          <a:p>
            <a:pPr lvl="1"/>
            <a:r>
              <a:rPr lang="en-GB" dirty="0" smtClean="0"/>
              <a:t>One for the Private Vault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079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Local EGA: Docker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Data-Only containers are instantiated from a CentOS Docker image, which will be downloaded automatically from the Docker Hub</a:t>
            </a:r>
          </a:p>
          <a:p>
            <a:pPr lvl="1"/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run -d --name 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ega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-public -v /home/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ega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EGA_local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/public:/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EGA_local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/public -v /home/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ega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EGA_local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/public/submission/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ftpusers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:/home/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ftpusers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centos /bin/echo </a:t>
            </a:r>
            <a:r>
              <a:rPr lang="en-US" sz="2000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public_data</a:t>
            </a:r>
            <a:endParaRPr lang="en-US" sz="2000" u="sng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/>
              <a:t>Explanation of this command</a:t>
            </a:r>
          </a:p>
          <a:p>
            <a:pPr lvl="1"/>
            <a:r>
              <a:rPr lang="en-GB" dirty="0" smtClean="0"/>
              <a:t>“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en-GB" dirty="0" smtClean="0"/>
              <a:t>” this command instantiates a Docker image into a Docker container</a:t>
            </a:r>
          </a:p>
          <a:p>
            <a:pPr lvl="1"/>
            <a:r>
              <a:rPr lang="en-GB" dirty="0" smtClean="0"/>
              <a:t>“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-d</a:t>
            </a:r>
            <a:r>
              <a:rPr lang="en-GB" dirty="0" smtClean="0"/>
              <a:t>” run the container in Daemon mode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191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Local EGA: Docker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 smtClean="0"/>
              <a:t>“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--name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ega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-public</a:t>
            </a:r>
            <a:r>
              <a:rPr lang="en-GB" dirty="0" smtClean="0"/>
              <a:t>” this specifies the name for this Docker container. We will later refer to this container by using this name.</a:t>
            </a:r>
          </a:p>
          <a:p>
            <a:pPr lvl="1"/>
            <a:r>
              <a:rPr lang="en-GB" dirty="0"/>
              <a:t>“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-v /home/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EGA_local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/public:/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EGA_local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/public</a:t>
            </a:r>
            <a:r>
              <a:rPr lang="en-GB" dirty="0" smtClean="0"/>
              <a:t>” this mounts the host System path ‘</a:t>
            </a:r>
            <a:r>
              <a:rPr lang="en-GB" dirty="0"/>
              <a:t>/home/</a:t>
            </a:r>
            <a:r>
              <a:rPr lang="en-GB" dirty="0" err="1"/>
              <a:t>ega</a:t>
            </a:r>
            <a:r>
              <a:rPr lang="en-GB" dirty="0"/>
              <a:t>/</a:t>
            </a:r>
            <a:r>
              <a:rPr lang="en-GB" dirty="0" err="1"/>
              <a:t>EGA_local</a:t>
            </a:r>
            <a:r>
              <a:rPr lang="en-GB" dirty="0"/>
              <a:t>/public</a:t>
            </a:r>
            <a:r>
              <a:rPr lang="en-GB" dirty="0" smtClean="0"/>
              <a:t>’ and makes it available as path ‘</a:t>
            </a:r>
            <a:r>
              <a:rPr lang="en-GB" dirty="0"/>
              <a:t>/</a:t>
            </a:r>
            <a:r>
              <a:rPr lang="en-GB" dirty="0" err="1"/>
              <a:t>EGA_local</a:t>
            </a:r>
            <a:r>
              <a:rPr lang="en-GB" dirty="0"/>
              <a:t>/public</a:t>
            </a:r>
            <a:r>
              <a:rPr lang="en-GB" dirty="0" smtClean="0"/>
              <a:t>’ inside the container (adjust the home system path to your local system)</a:t>
            </a:r>
          </a:p>
          <a:p>
            <a:pPr lvl="1"/>
            <a:r>
              <a:rPr lang="en-GB" dirty="0"/>
              <a:t>“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-v /home/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EGA_local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/public/submission/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ftpusers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:/home/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ftpusers</a:t>
            </a:r>
            <a:r>
              <a:rPr lang="en-GB" dirty="0" smtClean="0"/>
              <a:t>” this mounts the host system path ‘</a:t>
            </a:r>
            <a:r>
              <a:rPr lang="en-GB" dirty="0"/>
              <a:t>/home/</a:t>
            </a:r>
            <a:r>
              <a:rPr lang="en-GB" dirty="0" err="1"/>
              <a:t>ega</a:t>
            </a:r>
            <a:r>
              <a:rPr lang="en-GB" dirty="0"/>
              <a:t>/</a:t>
            </a:r>
            <a:r>
              <a:rPr lang="en-GB" dirty="0" err="1"/>
              <a:t>EGA_local</a:t>
            </a:r>
            <a:r>
              <a:rPr lang="en-GB" dirty="0"/>
              <a:t>/public/submission/</a:t>
            </a:r>
            <a:r>
              <a:rPr lang="en-GB" dirty="0" err="1"/>
              <a:t>ftpusers</a:t>
            </a:r>
            <a:r>
              <a:rPr lang="en-GB" dirty="0" smtClean="0"/>
              <a:t>’ and makes it available as ‘</a:t>
            </a:r>
            <a:r>
              <a:rPr lang="en-GB" dirty="0"/>
              <a:t>/home/</a:t>
            </a:r>
            <a:r>
              <a:rPr lang="en-GB" dirty="0" err="1"/>
              <a:t>ftpusers</a:t>
            </a:r>
            <a:r>
              <a:rPr lang="en-GB" dirty="0" smtClean="0"/>
              <a:t>’ inside the container </a:t>
            </a:r>
            <a:r>
              <a:rPr lang="en-GB" dirty="0"/>
              <a:t>(adjust the home system path to your local system)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592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Local EGA: Docker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 smtClean="0"/>
              <a:t>“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centos</a:t>
            </a:r>
            <a:r>
              <a:rPr lang="en-GB" dirty="0" smtClean="0"/>
              <a:t>” this is the name of the Docker image to be instantiated. In this case the Image is first (automatically) downloaded from the Docker Hub</a:t>
            </a:r>
          </a:p>
          <a:p>
            <a:pPr lvl="1"/>
            <a:r>
              <a:rPr lang="en-GB" dirty="0" smtClean="0"/>
              <a:t>“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/bin/echo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public_data</a:t>
            </a:r>
            <a:r>
              <a:rPr lang="en-GB" dirty="0" smtClean="0"/>
              <a:t>” this is the command that is executed inside of the new Docker container.</a:t>
            </a:r>
          </a:p>
          <a:p>
            <a:pPr lvl="2"/>
            <a:r>
              <a:rPr lang="en-GB" dirty="0" smtClean="0"/>
              <a:t>Because this is a Data-Only container, we are not interested in running any code inside of the container. This command therefore does nothing, but it reminds that this is the container for ‘public data’</a:t>
            </a:r>
          </a:p>
          <a:p>
            <a:pPr lvl="2"/>
            <a:r>
              <a:rPr lang="en-GB" dirty="0" smtClean="0"/>
              <a:t>(Later we will run containers that actually do work)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515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Deployment Overview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690777" y="1656271"/>
            <a:ext cx="1311215" cy="603849"/>
          </a:xfrm>
          <a:prstGeom prst="rect">
            <a:avLst/>
          </a:prstGeom>
          <a:ln w="63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981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30390" y="1984074"/>
            <a:ext cx="1133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“</a:t>
            </a:r>
            <a:r>
              <a:rPr lang="en-GB" sz="1400" dirty="0" err="1" smtClean="0"/>
              <a:t>ega</a:t>
            </a:r>
            <a:r>
              <a:rPr lang="en-GB" sz="1400" dirty="0" smtClean="0"/>
              <a:t>-public”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264998" y="1189007"/>
            <a:ext cx="2162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/home/</a:t>
            </a:r>
            <a:r>
              <a:rPr lang="en-GB" sz="1200" dirty="0" err="1" smtClean="0"/>
              <a:t>ega</a:t>
            </a:r>
            <a:r>
              <a:rPr lang="en-GB" sz="1200" dirty="0" smtClean="0"/>
              <a:t>/</a:t>
            </a:r>
            <a:r>
              <a:rPr lang="en-GB" sz="1200" dirty="0" err="1" smtClean="0"/>
              <a:t>EGA_local</a:t>
            </a:r>
            <a:r>
              <a:rPr lang="en-GB" sz="1200" dirty="0" smtClean="0"/>
              <a:t>/public/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630390" y="1674008"/>
            <a:ext cx="1438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/</a:t>
            </a:r>
            <a:r>
              <a:rPr lang="en-GB" sz="1200" dirty="0" err="1" smtClean="0"/>
              <a:t>EGA_local</a:t>
            </a:r>
            <a:r>
              <a:rPr lang="en-GB" sz="1200" dirty="0" smtClean="0"/>
              <a:t>/public/</a:t>
            </a:r>
            <a:endParaRPr lang="en-US" sz="1200" dirty="0"/>
          </a:p>
        </p:txBody>
      </p:sp>
      <p:cxnSp>
        <p:nvCxnSpPr>
          <p:cNvPr id="12" name="Straight Arrow Connector 11"/>
          <p:cNvCxnSpPr>
            <a:stCxn id="8" idx="0"/>
            <a:endCxn id="7" idx="2"/>
          </p:cNvCxnSpPr>
          <p:nvPr/>
        </p:nvCxnSpPr>
        <p:spPr bwMode="auto">
          <a:xfrm flipH="1" flipV="1">
            <a:off x="2346384" y="1466006"/>
            <a:ext cx="3113" cy="2080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2557000" y="3372928"/>
            <a:ext cx="4577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Container “</a:t>
            </a:r>
            <a:r>
              <a:rPr lang="en-GB" dirty="0" err="1" smtClean="0"/>
              <a:t>ega</a:t>
            </a:r>
            <a:r>
              <a:rPr lang="en-GB" dirty="0" smtClean="0"/>
              <a:t>-public” links host system path to container-internal path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3" idx="0"/>
          </p:cNvCxnSpPr>
          <p:nvPr/>
        </p:nvCxnSpPr>
        <p:spPr bwMode="auto">
          <a:xfrm flipH="1" flipV="1">
            <a:off x="3427770" y="2587925"/>
            <a:ext cx="1417753" cy="7850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6840747" y="1293008"/>
            <a:ext cx="22349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Docker-Host System Interface</a:t>
            </a:r>
            <a:endParaRPr lang="en-US" sz="1200" dirty="0"/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>
            <a:off x="6081629" y="1423362"/>
            <a:ext cx="79363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479796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Local EGA: Docker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Running the second Data-Only container</a:t>
            </a:r>
          </a:p>
          <a:p>
            <a:pPr lvl="1"/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run -d --name 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ega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-private -v /home/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ega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EGA_local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/private:/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EGA_local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/private -v /home/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ega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EGA_local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/private/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EGA_pg_database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/data:/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/lib/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postgresql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/data centos /bin/echo </a:t>
            </a:r>
            <a:r>
              <a:rPr lang="en-US" sz="2000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private_data</a:t>
            </a:r>
            <a:endParaRPr lang="en-US" sz="2000" u="sng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/>
              <a:t>This command is nearly identical to the previous command</a:t>
            </a:r>
            <a:endParaRPr lang="en-US" u="sng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628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Deployment Overview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690777" y="1656271"/>
            <a:ext cx="1311215" cy="603849"/>
          </a:xfrm>
          <a:prstGeom prst="rect">
            <a:avLst/>
          </a:prstGeom>
          <a:ln w="63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981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30390" y="1984074"/>
            <a:ext cx="1133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“</a:t>
            </a:r>
            <a:r>
              <a:rPr lang="en-GB" sz="1400" dirty="0" err="1" smtClean="0"/>
              <a:t>ega</a:t>
            </a:r>
            <a:r>
              <a:rPr lang="en-GB" sz="1400" dirty="0" smtClean="0"/>
              <a:t>-public”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264998" y="1189007"/>
            <a:ext cx="2162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/home/</a:t>
            </a:r>
            <a:r>
              <a:rPr lang="en-GB" sz="1200" dirty="0" err="1" smtClean="0"/>
              <a:t>ega</a:t>
            </a:r>
            <a:r>
              <a:rPr lang="en-GB" sz="1200" dirty="0" smtClean="0"/>
              <a:t>/</a:t>
            </a:r>
            <a:r>
              <a:rPr lang="en-GB" sz="1200" dirty="0" err="1" smtClean="0"/>
              <a:t>EGA_local</a:t>
            </a:r>
            <a:r>
              <a:rPr lang="en-GB" sz="1200" dirty="0" smtClean="0"/>
              <a:t>/public/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630390" y="1674008"/>
            <a:ext cx="1438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/</a:t>
            </a:r>
            <a:r>
              <a:rPr lang="en-GB" sz="1200" dirty="0" err="1" smtClean="0"/>
              <a:t>EGA_local</a:t>
            </a:r>
            <a:r>
              <a:rPr lang="en-GB" sz="1200" dirty="0" smtClean="0"/>
              <a:t>/public/</a:t>
            </a:r>
            <a:endParaRPr lang="en-US" sz="1200" dirty="0"/>
          </a:p>
        </p:txBody>
      </p:sp>
      <p:cxnSp>
        <p:nvCxnSpPr>
          <p:cNvPr id="12" name="Straight Arrow Connector 11"/>
          <p:cNvCxnSpPr>
            <a:stCxn id="8" idx="0"/>
            <a:endCxn id="7" idx="2"/>
          </p:cNvCxnSpPr>
          <p:nvPr/>
        </p:nvCxnSpPr>
        <p:spPr bwMode="auto">
          <a:xfrm flipH="1" flipV="1">
            <a:off x="2346384" y="1466006"/>
            <a:ext cx="3113" cy="2080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4173469" y="1656271"/>
            <a:ext cx="1311215" cy="603849"/>
          </a:xfrm>
          <a:prstGeom prst="rect">
            <a:avLst/>
          </a:prstGeom>
          <a:ln w="63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981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13082" y="1984074"/>
            <a:ext cx="1197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“</a:t>
            </a:r>
            <a:r>
              <a:rPr lang="en-GB" sz="1400" dirty="0" err="1" smtClean="0"/>
              <a:t>ega</a:t>
            </a:r>
            <a:r>
              <a:rPr lang="en-GB" sz="1400" dirty="0" smtClean="0"/>
              <a:t>-private”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747690" y="1189007"/>
            <a:ext cx="2223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/home/</a:t>
            </a:r>
            <a:r>
              <a:rPr lang="en-GB" sz="1200" dirty="0" err="1" smtClean="0"/>
              <a:t>ega</a:t>
            </a:r>
            <a:r>
              <a:rPr lang="en-GB" sz="1200" dirty="0" smtClean="0"/>
              <a:t>/</a:t>
            </a:r>
            <a:r>
              <a:rPr lang="en-GB" sz="1200" dirty="0" err="1" smtClean="0"/>
              <a:t>EGA_local</a:t>
            </a:r>
            <a:r>
              <a:rPr lang="en-GB" sz="1200" dirty="0" smtClean="0"/>
              <a:t>/private/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4113082" y="1674008"/>
            <a:ext cx="1499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/</a:t>
            </a:r>
            <a:r>
              <a:rPr lang="en-GB" sz="1200" dirty="0" err="1" smtClean="0"/>
              <a:t>EGA_local</a:t>
            </a:r>
            <a:r>
              <a:rPr lang="en-GB" sz="1200" dirty="0" smtClean="0"/>
              <a:t>/private/</a:t>
            </a:r>
            <a:endParaRPr lang="en-US" sz="1200" dirty="0"/>
          </a:p>
        </p:txBody>
      </p:sp>
      <p:cxnSp>
        <p:nvCxnSpPr>
          <p:cNvPr id="14" name="Straight Arrow Connector 13"/>
          <p:cNvCxnSpPr>
            <a:stCxn id="13" idx="0"/>
            <a:endCxn id="11" idx="2"/>
          </p:cNvCxnSpPr>
          <p:nvPr/>
        </p:nvCxnSpPr>
        <p:spPr bwMode="auto">
          <a:xfrm flipH="1" flipV="1">
            <a:off x="4859533" y="1466006"/>
            <a:ext cx="3113" cy="2080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1459167" y="4019259"/>
            <a:ext cx="4577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Container “</a:t>
            </a:r>
            <a:r>
              <a:rPr lang="en-GB" dirty="0" err="1" smtClean="0"/>
              <a:t>ega</a:t>
            </a:r>
            <a:r>
              <a:rPr lang="en-GB" dirty="0" smtClean="0"/>
              <a:t>-private” links host system path to container-internal path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5" idx="0"/>
          </p:cNvCxnSpPr>
          <p:nvPr/>
        </p:nvCxnSpPr>
        <p:spPr bwMode="auto">
          <a:xfrm flipV="1">
            <a:off x="3747690" y="2592631"/>
            <a:ext cx="953706" cy="14266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6840747" y="1293008"/>
            <a:ext cx="22349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Docker-Host System Interface</a:t>
            </a:r>
            <a:endParaRPr lang="en-US" sz="1200" dirty="0"/>
          </a:p>
        </p:txBody>
      </p:sp>
      <p:cxnSp>
        <p:nvCxnSpPr>
          <p:cNvPr id="19" name="Straight Arrow Connector 18"/>
          <p:cNvCxnSpPr/>
          <p:nvPr/>
        </p:nvCxnSpPr>
        <p:spPr bwMode="auto">
          <a:xfrm flipH="1">
            <a:off x="6081629" y="1423362"/>
            <a:ext cx="79363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81222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Setting up the EGA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are using a PostgreSQL database, which will run in a Docker container</a:t>
            </a:r>
          </a:p>
          <a:p>
            <a:pPr lvl="1"/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run -d --name 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egapro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-e POSTGRES_PASSWORD=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egapro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--volumes-from 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ega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-private 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postgres</a:t>
            </a:r>
            <a:endParaRPr lang="en-GB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/>
              <a:t>Explanation of this command</a:t>
            </a:r>
          </a:p>
          <a:p>
            <a:pPr lvl="1"/>
            <a:r>
              <a:rPr lang="en-GB" dirty="0" smtClean="0"/>
              <a:t>“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run -d --name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egapro</a:t>
            </a:r>
            <a:r>
              <a:rPr lang="en-GB" dirty="0" smtClean="0"/>
              <a:t>” create a container named ‘</a:t>
            </a:r>
            <a:r>
              <a:rPr lang="en-GB" dirty="0" err="1" smtClean="0"/>
              <a:t>egapro</a:t>
            </a:r>
            <a:r>
              <a:rPr lang="en-GB" dirty="0" smtClean="0"/>
              <a:t>’</a:t>
            </a:r>
          </a:p>
          <a:p>
            <a:pPr lvl="1"/>
            <a:r>
              <a:rPr lang="en-GB" dirty="0" smtClean="0"/>
              <a:t>“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 POSTGRES_PASSWORD=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egapro</a:t>
            </a:r>
            <a:r>
              <a:rPr lang="en-GB" dirty="0" smtClean="0"/>
              <a:t>” this is specific to the PostgreSQL image and sets the </a:t>
            </a:r>
            <a:r>
              <a:rPr lang="en-GB" dirty="0" err="1" smtClean="0"/>
              <a:t>Superuser</a:t>
            </a:r>
            <a:r>
              <a:rPr lang="en-GB" dirty="0" smtClean="0"/>
              <a:t> password in the database as ‘</a:t>
            </a:r>
            <a:r>
              <a:rPr lang="en-GB" dirty="0" err="1" smtClean="0"/>
              <a:t>egapro</a:t>
            </a:r>
            <a:r>
              <a:rPr lang="en-GB" dirty="0" smtClean="0"/>
              <a:t>’</a:t>
            </a:r>
          </a:p>
          <a:p>
            <a:pPr lvl="1"/>
            <a:r>
              <a:rPr lang="en-GB" dirty="0" smtClean="0"/>
              <a:t>You can adjust the password to your own choice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011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Setting up the EGA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 smtClean="0"/>
              <a:t>“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--volumes-from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ega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-private</a:t>
            </a:r>
            <a:r>
              <a:rPr lang="en-GB" dirty="0" smtClean="0"/>
              <a:t>” this command mounts the same directories that were mounted in the Docker container named ‘</a:t>
            </a:r>
            <a:r>
              <a:rPr lang="en-GB" dirty="0" err="1" smtClean="0"/>
              <a:t>ega</a:t>
            </a:r>
            <a:r>
              <a:rPr lang="en-GB" dirty="0" smtClean="0"/>
              <a:t>-private’ (which we just created previously)</a:t>
            </a:r>
          </a:p>
          <a:p>
            <a:pPr lvl="2"/>
            <a:r>
              <a:rPr lang="en-GB" dirty="0" smtClean="0"/>
              <a:t>This way this container uses the same directory structure as the </a:t>
            </a:r>
            <a:r>
              <a:rPr lang="en-GB" dirty="0" err="1" smtClean="0"/>
              <a:t>ega</a:t>
            </a:r>
            <a:r>
              <a:rPr lang="en-GB" dirty="0" smtClean="0"/>
              <a:t>-private container. We will use this in all containers to present the same directory structure inside all containers</a:t>
            </a:r>
          </a:p>
          <a:p>
            <a:pPr lvl="1"/>
            <a:r>
              <a:rPr lang="en-GB" dirty="0" smtClean="0"/>
              <a:t>“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postgres</a:t>
            </a:r>
            <a:r>
              <a:rPr lang="en-GB" dirty="0" smtClean="0"/>
              <a:t>” </a:t>
            </a:r>
            <a:r>
              <a:rPr lang="en-GB" dirty="0"/>
              <a:t>this is the name of the Docker image to be instantiated. In this case the Image is first (automatically) downloaded from the Docker </a:t>
            </a:r>
            <a:r>
              <a:rPr lang="en-GB" dirty="0" smtClean="0"/>
              <a:t>Hub</a:t>
            </a:r>
          </a:p>
          <a:p>
            <a:pPr lvl="1"/>
            <a:r>
              <a:rPr lang="en-GB" dirty="0" smtClean="0"/>
              <a:t>“” there is no command specified – this container is configured to start automatically, so that a PostgreSQL database is running as soon as the container is started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876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HelveticaNeueLT Pro 45 Lt" charset="0"/>
              </a:rPr>
              <a:t>Outline</a:t>
            </a:r>
            <a:endParaRPr lang="en-US" dirty="0">
              <a:latin typeface="HelveticaNeueLT Pro 45 Lt" charset="0"/>
            </a:endParaRPr>
          </a:p>
        </p:txBody>
      </p:sp>
      <p:sp>
        <p:nvSpPr>
          <p:cNvPr id="12290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HelveticaNeueLT Pro 45 Lt" charset="0"/>
              </a:rPr>
              <a:t>Host System</a:t>
            </a:r>
          </a:p>
          <a:p>
            <a:r>
              <a:rPr lang="en-GB" dirty="0" smtClean="0">
                <a:latin typeface="HelveticaNeueLT Pro 45 Lt" charset="0"/>
              </a:rPr>
              <a:t>Docker</a:t>
            </a:r>
          </a:p>
          <a:p>
            <a:r>
              <a:rPr lang="en-GB" dirty="0" smtClean="0">
                <a:latin typeface="HelveticaNeueLT Pro 45 Lt" charset="0"/>
              </a:rPr>
              <a:t>Preliminaries</a:t>
            </a:r>
          </a:p>
          <a:p>
            <a:pPr lvl="1"/>
            <a:r>
              <a:rPr lang="en-GB" dirty="0" err="1" smtClean="0">
                <a:latin typeface="HelveticaNeueLT Pro 45 Lt" charset="0"/>
              </a:rPr>
              <a:t>Lubuntu</a:t>
            </a:r>
            <a:endParaRPr lang="en-GB" dirty="0" smtClean="0">
              <a:latin typeface="HelveticaNeueLT Pro 45 Lt" charset="0"/>
            </a:endParaRPr>
          </a:p>
          <a:p>
            <a:r>
              <a:rPr lang="en-GB" dirty="0" smtClean="0">
                <a:latin typeface="HelveticaNeueLT Pro 45 Lt" charset="0"/>
              </a:rPr>
              <a:t>Local EGA Codebase</a:t>
            </a:r>
          </a:p>
          <a:p>
            <a:r>
              <a:rPr lang="en-GB" dirty="0" smtClean="0">
                <a:latin typeface="HelveticaNeueLT Pro 45 Lt" charset="0"/>
              </a:rPr>
              <a:t>Installation Guide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Deployment Overview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690777" y="1656271"/>
            <a:ext cx="1311215" cy="603849"/>
          </a:xfrm>
          <a:prstGeom prst="rect">
            <a:avLst/>
          </a:prstGeom>
          <a:ln w="63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981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30390" y="1984074"/>
            <a:ext cx="1133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“</a:t>
            </a:r>
            <a:r>
              <a:rPr lang="en-GB" sz="1400" dirty="0" err="1" smtClean="0"/>
              <a:t>ega</a:t>
            </a:r>
            <a:r>
              <a:rPr lang="en-GB" sz="1400" dirty="0" smtClean="0"/>
              <a:t>-public”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264998" y="1189007"/>
            <a:ext cx="2162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/home/</a:t>
            </a:r>
            <a:r>
              <a:rPr lang="en-GB" sz="1200" dirty="0" err="1" smtClean="0"/>
              <a:t>ega</a:t>
            </a:r>
            <a:r>
              <a:rPr lang="en-GB" sz="1200" dirty="0" smtClean="0"/>
              <a:t>/</a:t>
            </a:r>
            <a:r>
              <a:rPr lang="en-GB" sz="1200" dirty="0" err="1" smtClean="0"/>
              <a:t>EGA_local</a:t>
            </a:r>
            <a:r>
              <a:rPr lang="en-GB" sz="1200" dirty="0" smtClean="0"/>
              <a:t>/public/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630390" y="1674008"/>
            <a:ext cx="1438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/</a:t>
            </a:r>
            <a:r>
              <a:rPr lang="en-GB" sz="1200" dirty="0" err="1" smtClean="0"/>
              <a:t>EGA_local</a:t>
            </a:r>
            <a:r>
              <a:rPr lang="en-GB" sz="1200" dirty="0" smtClean="0"/>
              <a:t>/public/</a:t>
            </a:r>
            <a:endParaRPr lang="en-US" sz="1200" dirty="0"/>
          </a:p>
        </p:txBody>
      </p:sp>
      <p:cxnSp>
        <p:nvCxnSpPr>
          <p:cNvPr id="12" name="Straight Arrow Connector 11"/>
          <p:cNvCxnSpPr>
            <a:stCxn id="8" idx="0"/>
            <a:endCxn id="7" idx="2"/>
          </p:cNvCxnSpPr>
          <p:nvPr/>
        </p:nvCxnSpPr>
        <p:spPr bwMode="auto">
          <a:xfrm flipH="1" flipV="1">
            <a:off x="2346384" y="1466006"/>
            <a:ext cx="3113" cy="2080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4173469" y="1656271"/>
            <a:ext cx="1311215" cy="603849"/>
          </a:xfrm>
          <a:prstGeom prst="rect">
            <a:avLst/>
          </a:prstGeom>
          <a:ln w="63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981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13082" y="1984074"/>
            <a:ext cx="1197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“</a:t>
            </a:r>
            <a:r>
              <a:rPr lang="en-GB" sz="1400" dirty="0" err="1" smtClean="0"/>
              <a:t>ega</a:t>
            </a:r>
            <a:r>
              <a:rPr lang="en-GB" sz="1400" dirty="0" smtClean="0"/>
              <a:t>-private”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747690" y="1189007"/>
            <a:ext cx="2223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/home/</a:t>
            </a:r>
            <a:r>
              <a:rPr lang="en-GB" sz="1200" dirty="0" err="1" smtClean="0"/>
              <a:t>ega</a:t>
            </a:r>
            <a:r>
              <a:rPr lang="en-GB" sz="1200" dirty="0" smtClean="0"/>
              <a:t>/</a:t>
            </a:r>
            <a:r>
              <a:rPr lang="en-GB" sz="1200" dirty="0" err="1" smtClean="0"/>
              <a:t>EGA_local</a:t>
            </a:r>
            <a:r>
              <a:rPr lang="en-GB" sz="1200" dirty="0" smtClean="0"/>
              <a:t>/private/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4113082" y="1674008"/>
            <a:ext cx="1499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/</a:t>
            </a:r>
            <a:r>
              <a:rPr lang="en-GB" sz="1200" dirty="0" err="1" smtClean="0"/>
              <a:t>EGA_local</a:t>
            </a:r>
            <a:r>
              <a:rPr lang="en-GB" sz="1200" dirty="0" smtClean="0"/>
              <a:t>/private/</a:t>
            </a:r>
            <a:endParaRPr lang="en-US" sz="1200" dirty="0"/>
          </a:p>
        </p:txBody>
      </p:sp>
      <p:cxnSp>
        <p:nvCxnSpPr>
          <p:cNvPr id="14" name="Straight Arrow Connector 13"/>
          <p:cNvCxnSpPr>
            <a:stCxn id="13" idx="0"/>
            <a:endCxn id="11" idx="2"/>
          </p:cNvCxnSpPr>
          <p:nvPr/>
        </p:nvCxnSpPr>
        <p:spPr bwMode="auto">
          <a:xfrm flipH="1" flipV="1">
            <a:off x="4859533" y="1466006"/>
            <a:ext cx="3113" cy="2080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Rectangle 14"/>
          <p:cNvSpPr/>
          <p:nvPr/>
        </p:nvSpPr>
        <p:spPr bwMode="auto">
          <a:xfrm>
            <a:off x="5637084" y="3007742"/>
            <a:ext cx="1311215" cy="603849"/>
          </a:xfrm>
          <a:prstGeom prst="rect">
            <a:avLst/>
          </a:prstGeom>
          <a:ln w="63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981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83328" y="3338854"/>
            <a:ext cx="859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“</a:t>
            </a:r>
            <a:r>
              <a:rPr lang="en-GB" sz="1400" dirty="0" err="1" smtClean="0"/>
              <a:t>egapro</a:t>
            </a:r>
            <a:r>
              <a:rPr lang="en-GB" sz="1400" dirty="0" smtClean="0"/>
              <a:t>”</a:t>
            </a:r>
            <a:endParaRPr lang="en-US" sz="1400" dirty="0"/>
          </a:p>
        </p:txBody>
      </p:sp>
      <p:cxnSp>
        <p:nvCxnSpPr>
          <p:cNvPr id="4" name="Straight Connector 3"/>
          <p:cNvCxnSpPr>
            <a:stCxn id="15" idx="0"/>
            <a:endCxn id="9" idx="2"/>
          </p:cNvCxnSpPr>
          <p:nvPr/>
        </p:nvCxnSpPr>
        <p:spPr bwMode="auto">
          <a:xfrm flipH="1" flipV="1">
            <a:off x="4829077" y="2260120"/>
            <a:ext cx="1463615" cy="7476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5467110" y="2432650"/>
            <a:ext cx="1091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--volumes-from</a:t>
            </a:r>
            <a:endParaRPr lang="en-US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713469" y="4665590"/>
            <a:ext cx="4577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Database container “</a:t>
            </a:r>
            <a:r>
              <a:rPr lang="en-GB" dirty="0" err="1" smtClean="0"/>
              <a:t>egapro</a:t>
            </a:r>
            <a:r>
              <a:rPr lang="en-GB" dirty="0" smtClean="0"/>
              <a:t>” links same paths as ‘</a:t>
            </a:r>
            <a:r>
              <a:rPr lang="en-GB" dirty="0" err="1" smtClean="0"/>
              <a:t>ega</a:t>
            </a:r>
            <a:r>
              <a:rPr lang="en-GB" dirty="0" smtClean="0"/>
              <a:t>-private’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8" idx="0"/>
          </p:cNvCxnSpPr>
          <p:nvPr/>
        </p:nvCxnSpPr>
        <p:spPr bwMode="auto">
          <a:xfrm flipV="1">
            <a:off x="3001992" y="3646631"/>
            <a:ext cx="2009955" cy="10189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6840747" y="1293008"/>
            <a:ext cx="22349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Docker-Host System Interface</a:t>
            </a:r>
            <a:endParaRPr lang="en-US" sz="1200" dirty="0"/>
          </a:p>
        </p:txBody>
      </p:sp>
      <p:cxnSp>
        <p:nvCxnSpPr>
          <p:cNvPr id="21" name="Straight Arrow Connector 20"/>
          <p:cNvCxnSpPr/>
          <p:nvPr/>
        </p:nvCxnSpPr>
        <p:spPr bwMode="auto">
          <a:xfrm flipH="1">
            <a:off x="6081629" y="1423362"/>
            <a:ext cx="79363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558332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Build Docker Perl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will be running Perl code</a:t>
            </a:r>
          </a:p>
          <a:p>
            <a:r>
              <a:rPr lang="en-GB" dirty="0" smtClean="0"/>
              <a:t>To ensure that Environment and Paths for our Perl code is correct, we build a Docker image that contains the correct environment.</a:t>
            </a:r>
          </a:p>
          <a:p>
            <a:pPr lvl="1"/>
            <a:r>
              <a:rPr lang="en-GB" dirty="0" smtClean="0"/>
              <a:t>This is also done to abstract the Local EGA from the underlying Host system</a:t>
            </a:r>
          </a:p>
          <a:p>
            <a:r>
              <a:rPr lang="en-US" sz="2000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20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sz="20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build -t 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ega_perl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-f /home/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ega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EGA_local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setup_scripts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Dockerfile_Perl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dirty="0" smtClean="0"/>
              <a:t>Explanation of this command</a:t>
            </a:r>
          </a:p>
          <a:p>
            <a:pPr lvl="1"/>
            <a:r>
              <a:rPr lang="en-GB" dirty="0" smtClean="0"/>
              <a:t>“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lang="en-GB" dirty="0" smtClean="0"/>
              <a:t>” create a new Docker Image</a:t>
            </a:r>
          </a:p>
          <a:p>
            <a:pPr lvl="1"/>
            <a:r>
              <a:rPr lang="en-GB" dirty="0" smtClean="0"/>
              <a:t>“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-t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ega_perl</a:t>
            </a:r>
            <a:r>
              <a:rPr lang="en-GB" dirty="0" smtClean="0"/>
              <a:t>” name the new Image as ‘</a:t>
            </a:r>
            <a:r>
              <a:rPr lang="en-GB" dirty="0" err="1" smtClean="0"/>
              <a:t>ega_perl</a:t>
            </a:r>
            <a:r>
              <a:rPr lang="en-GB" dirty="0" smtClean="0"/>
              <a:t>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665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 Docker Perl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/>
              <a:t>“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-f /home/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EGA_local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setup_scripts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Dockerfile_Perl</a:t>
            </a:r>
            <a:r>
              <a:rPr lang="en-GB" dirty="0" smtClean="0"/>
              <a:t>” this specifies the Docker </a:t>
            </a:r>
            <a:r>
              <a:rPr lang="en-GB" dirty="0" err="1" smtClean="0"/>
              <a:t>Buildfile</a:t>
            </a:r>
            <a:r>
              <a:rPr lang="en-GB" dirty="0" smtClean="0"/>
              <a:t> that contains the instructions for building this Image</a:t>
            </a:r>
          </a:p>
          <a:p>
            <a:pPr lvl="1"/>
            <a:r>
              <a:rPr lang="en-GB" dirty="0" smtClean="0"/>
              <a:t>“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dirty="0" smtClean="0"/>
              <a:t>” use the local directory as build context</a:t>
            </a:r>
          </a:p>
          <a:p>
            <a:r>
              <a:rPr lang="en-GB" dirty="0" smtClean="0"/>
              <a:t>This Image is based on Ubuntu and contains the environment to run </a:t>
            </a:r>
            <a:r>
              <a:rPr lang="en-GB" dirty="0" err="1" smtClean="0"/>
              <a:t>perl</a:t>
            </a:r>
            <a:r>
              <a:rPr lang="en-GB" dirty="0" smtClean="0"/>
              <a:t> and </a:t>
            </a:r>
            <a:r>
              <a:rPr lang="en-GB" dirty="0" err="1" smtClean="0"/>
              <a:t>plsql</a:t>
            </a:r>
            <a:r>
              <a:rPr lang="en-GB" dirty="0" smtClean="0"/>
              <a:t> code.</a:t>
            </a:r>
          </a:p>
          <a:p>
            <a:r>
              <a:rPr lang="en-GB" dirty="0" smtClean="0"/>
              <a:t>It is just a static image now, we will later instantiate containers to run actual Perl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653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Setting up the EGA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Create the EGA Database:</a:t>
            </a:r>
          </a:p>
          <a:p>
            <a:pPr lvl="1"/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run --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--link 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egapro:egapro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--name 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perl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--volumes-from 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ega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-private -it 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ega_perl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-c 'exec 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psql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-h 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egapro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-p 5432 -U 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postgres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0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EGA_local</a:t>
            </a:r>
            <a:r>
              <a:rPr lang="en-US" sz="20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/private/</a:t>
            </a:r>
            <a:r>
              <a:rPr lang="en-US" sz="2000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egapro_roles.sql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/>
              <a:t>Explanation of this command</a:t>
            </a:r>
          </a:p>
          <a:p>
            <a:pPr lvl="1"/>
            <a:r>
              <a:rPr lang="en-GB" dirty="0" smtClean="0"/>
              <a:t>“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en-GB" dirty="0" smtClean="0"/>
              <a:t>” instantiate the image into a container</a:t>
            </a:r>
          </a:p>
          <a:p>
            <a:pPr lvl="1"/>
            <a:r>
              <a:rPr lang="en-GB" dirty="0" smtClean="0"/>
              <a:t>“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GB" dirty="0" smtClean="0"/>
              <a:t>” remove the container as soon as the command executing inside of it has completed. This is a ‘transient’ Docker container. We only need this container to run this code; unlike the ‘</a:t>
            </a:r>
            <a:r>
              <a:rPr lang="en-GB" dirty="0" err="1" smtClean="0"/>
              <a:t>egapro</a:t>
            </a:r>
            <a:r>
              <a:rPr lang="en-GB" dirty="0" smtClean="0"/>
              <a:t>’ container we don’t need to use this container later (although we will create new transient containers in the future for every Perl command we run)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090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Setting up the EGA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 smtClean="0"/>
              <a:t>“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--link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egapro:egapro</a:t>
            </a:r>
            <a:r>
              <a:rPr lang="en-GB" dirty="0" smtClean="0"/>
              <a:t>” this command creates a link between the running container named ‘</a:t>
            </a:r>
            <a:r>
              <a:rPr lang="en-GB" dirty="0" err="1" smtClean="0"/>
              <a:t>egapro</a:t>
            </a:r>
            <a:r>
              <a:rPr lang="en-GB" dirty="0" smtClean="0"/>
              <a:t>’ (our database) and makes it available as name ‘</a:t>
            </a:r>
            <a:r>
              <a:rPr lang="en-GB" dirty="0" err="1" smtClean="0"/>
              <a:t>egapro</a:t>
            </a:r>
            <a:r>
              <a:rPr lang="en-GB" dirty="0" smtClean="0"/>
              <a:t>’ inside the current container</a:t>
            </a:r>
          </a:p>
          <a:p>
            <a:pPr lvl="1"/>
            <a:r>
              <a:rPr lang="en-GB" dirty="0" smtClean="0"/>
              <a:t>“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--name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perl</a:t>
            </a:r>
            <a:r>
              <a:rPr lang="en-GB" dirty="0" smtClean="0"/>
              <a:t>” the name of the container is ‘</a:t>
            </a:r>
            <a:r>
              <a:rPr lang="en-GB" dirty="0" err="1" smtClean="0"/>
              <a:t>perl</a:t>
            </a:r>
            <a:r>
              <a:rPr lang="en-GB" dirty="0" smtClean="0"/>
              <a:t>’. This is not important, because the container is transient anyway.</a:t>
            </a:r>
          </a:p>
          <a:p>
            <a:pPr lvl="1"/>
            <a:r>
              <a:rPr lang="en-GB" dirty="0"/>
              <a:t>“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--volumes-from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ega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-private</a:t>
            </a:r>
            <a:r>
              <a:rPr lang="en-GB" dirty="0" smtClean="0"/>
              <a:t>” import the same directories from the container named ‘</a:t>
            </a:r>
            <a:r>
              <a:rPr lang="en-GB" dirty="0" err="1" smtClean="0"/>
              <a:t>ega</a:t>
            </a:r>
            <a:r>
              <a:rPr lang="en-GB" dirty="0" smtClean="0"/>
              <a:t>-private’</a:t>
            </a:r>
          </a:p>
          <a:p>
            <a:pPr lvl="1"/>
            <a:r>
              <a:rPr lang="en-GB" dirty="0"/>
              <a:t>“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GB" dirty="0" smtClean="0"/>
              <a:t>” (</a:t>
            </a:r>
            <a:r>
              <a:rPr lang="en-GB" dirty="0" smtClean="0">
                <a:sym typeface="Wingdings" panose="05000000000000000000" pitchFamily="2" charset="2"/>
              </a:rPr>
              <a:t> tag with name from below)</a:t>
            </a:r>
            <a:endParaRPr lang="en-GB" dirty="0" smtClean="0"/>
          </a:p>
          <a:p>
            <a:pPr lvl="1"/>
            <a:r>
              <a:rPr lang="en-GB" dirty="0"/>
              <a:t>“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ega_perl</a:t>
            </a:r>
            <a:r>
              <a:rPr lang="en-GB" dirty="0" smtClean="0"/>
              <a:t>” the name of the Docker image to be instantiated. This is the image we just built in the previous step, so nothing needs to be downloaded from Docker Hub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530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Setting up the EGA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 smtClean="0"/>
              <a:t>“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-c ‘…’</a:t>
            </a:r>
            <a:r>
              <a:rPr lang="en-GB" dirty="0" smtClean="0"/>
              <a:t>” this runs the </a:t>
            </a:r>
            <a:r>
              <a:rPr lang="en-GB" dirty="0" err="1" smtClean="0"/>
              <a:t>sh</a:t>
            </a:r>
            <a:r>
              <a:rPr lang="en-GB" dirty="0" smtClean="0"/>
              <a:t> shell in the container and executes the command specified in ‘…’</a:t>
            </a:r>
          </a:p>
          <a:p>
            <a:pPr lvl="1"/>
            <a:r>
              <a:rPr lang="en-GB" dirty="0"/>
              <a:t>‘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exec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psql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-h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egapro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-p 5432 -U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postgres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EGA_local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/private/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egapro_roles.sql</a:t>
            </a:r>
            <a:r>
              <a:rPr lang="en-GB" dirty="0" smtClean="0"/>
              <a:t>’ this is the command run inside the container</a:t>
            </a:r>
          </a:p>
          <a:p>
            <a:pPr lvl="2"/>
            <a:r>
              <a:rPr lang="en-GB" dirty="0" smtClean="0"/>
              <a:t>Notable: the database host is specified as “</a:t>
            </a:r>
            <a:r>
              <a:rPr lang="en-GB" dirty="0" err="1" smtClean="0"/>
              <a:t>egapro</a:t>
            </a:r>
            <a:r>
              <a:rPr lang="en-GB" dirty="0" smtClean="0"/>
              <a:t>”. This is possible because of the “</a:t>
            </a:r>
            <a:r>
              <a:rPr lang="en-GB" dirty="0"/>
              <a:t>--link </a:t>
            </a:r>
            <a:r>
              <a:rPr lang="en-GB" dirty="0" err="1"/>
              <a:t>egapro:egapro</a:t>
            </a:r>
            <a:r>
              <a:rPr lang="en-GB" dirty="0" smtClean="0"/>
              <a:t>” option which makes the ‘</a:t>
            </a:r>
            <a:r>
              <a:rPr lang="en-GB" dirty="0" err="1" smtClean="0"/>
              <a:t>egapro</a:t>
            </a:r>
            <a:r>
              <a:rPr lang="en-GB" dirty="0" smtClean="0"/>
              <a:t>’ container available under the hostname ‘</a:t>
            </a:r>
            <a:r>
              <a:rPr lang="en-GB" dirty="0" err="1" smtClean="0"/>
              <a:t>egapro</a:t>
            </a:r>
            <a:r>
              <a:rPr lang="en-GB" dirty="0" smtClean="0"/>
              <a:t>’ inside of this container. (This is also used to abstract the Local EGA system from the underlying Host system)</a:t>
            </a:r>
          </a:p>
          <a:p>
            <a:pPr lvl="2"/>
            <a:r>
              <a:rPr lang="en-GB" dirty="0" smtClean="0"/>
              <a:t>Notable: the script executes in path “</a:t>
            </a:r>
            <a:r>
              <a:rPr lang="en-GB" dirty="0"/>
              <a:t>/</a:t>
            </a:r>
            <a:r>
              <a:rPr lang="en-GB" dirty="0" err="1"/>
              <a:t>EGA_local</a:t>
            </a:r>
            <a:r>
              <a:rPr lang="en-GB" dirty="0"/>
              <a:t>/private/</a:t>
            </a:r>
            <a:r>
              <a:rPr lang="en-GB" dirty="0" err="1"/>
              <a:t>egapro_roles.sql</a:t>
            </a:r>
            <a:r>
              <a:rPr lang="en-GB" dirty="0" smtClean="0"/>
              <a:t>” from inside the container. This corresponds to the host system path “/home/</a:t>
            </a:r>
            <a:r>
              <a:rPr lang="en-GB" dirty="0" err="1" smtClean="0"/>
              <a:t>ega</a:t>
            </a:r>
            <a:r>
              <a:rPr lang="en-GB" dirty="0" smtClean="0"/>
              <a:t>/</a:t>
            </a:r>
            <a:r>
              <a:rPr lang="en-GB" dirty="0" err="1" smtClean="0"/>
              <a:t>EGA_local</a:t>
            </a:r>
            <a:r>
              <a:rPr lang="en-GB" dirty="0" smtClean="0"/>
              <a:t>/private/</a:t>
            </a:r>
            <a:r>
              <a:rPr lang="en-GB" dirty="0" err="1" smtClean="0"/>
              <a:t>egapro_roles.sql</a:t>
            </a:r>
            <a:r>
              <a:rPr lang="en-GB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054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Deployment Overview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690777" y="1656271"/>
            <a:ext cx="1311215" cy="603849"/>
          </a:xfrm>
          <a:prstGeom prst="rect">
            <a:avLst/>
          </a:prstGeom>
          <a:ln w="63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981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30390" y="1984074"/>
            <a:ext cx="1133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“</a:t>
            </a:r>
            <a:r>
              <a:rPr lang="en-GB" sz="1400" dirty="0" err="1" smtClean="0"/>
              <a:t>ega</a:t>
            </a:r>
            <a:r>
              <a:rPr lang="en-GB" sz="1400" dirty="0" smtClean="0"/>
              <a:t>-public”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264998" y="1189007"/>
            <a:ext cx="2162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/home/</a:t>
            </a:r>
            <a:r>
              <a:rPr lang="en-GB" sz="1200" dirty="0" err="1" smtClean="0"/>
              <a:t>ega</a:t>
            </a:r>
            <a:r>
              <a:rPr lang="en-GB" sz="1200" dirty="0" smtClean="0"/>
              <a:t>/</a:t>
            </a:r>
            <a:r>
              <a:rPr lang="en-GB" sz="1200" dirty="0" err="1" smtClean="0"/>
              <a:t>EGA_local</a:t>
            </a:r>
            <a:r>
              <a:rPr lang="en-GB" sz="1200" dirty="0" smtClean="0"/>
              <a:t>/public/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630390" y="1674008"/>
            <a:ext cx="1438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/</a:t>
            </a:r>
            <a:r>
              <a:rPr lang="en-GB" sz="1200" dirty="0" err="1" smtClean="0"/>
              <a:t>EGA_local</a:t>
            </a:r>
            <a:r>
              <a:rPr lang="en-GB" sz="1200" dirty="0" smtClean="0"/>
              <a:t>/public/</a:t>
            </a:r>
            <a:endParaRPr lang="en-US" sz="1200" dirty="0"/>
          </a:p>
        </p:txBody>
      </p:sp>
      <p:cxnSp>
        <p:nvCxnSpPr>
          <p:cNvPr id="12" name="Straight Arrow Connector 11"/>
          <p:cNvCxnSpPr>
            <a:stCxn id="8" idx="0"/>
            <a:endCxn id="7" idx="2"/>
          </p:cNvCxnSpPr>
          <p:nvPr/>
        </p:nvCxnSpPr>
        <p:spPr bwMode="auto">
          <a:xfrm flipH="1" flipV="1">
            <a:off x="2346384" y="1466006"/>
            <a:ext cx="3113" cy="2080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4173469" y="1656271"/>
            <a:ext cx="1311215" cy="603849"/>
          </a:xfrm>
          <a:prstGeom prst="rect">
            <a:avLst/>
          </a:prstGeom>
          <a:ln w="63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981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13082" y="1984074"/>
            <a:ext cx="1197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“</a:t>
            </a:r>
            <a:r>
              <a:rPr lang="en-GB" sz="1400" dirty="0" err="1" smtClean="0"/>
              <a:t>ega</a:t>
            </a:r>
            <a:r>
              <a:rPr lang="en-GB" sz="1400" dirty="0" smtClean="0"/>
              <a:t>-private”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747690" y="1189007"/>
            <a:ext cx="2223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/home/</a:t>
            </a:r>
            <a:r>
              <a:rPr lang="en-GB" sz="1200" dirty="0" err="1" smtClean="0"/>
              <a:t>ega</a:t>
            </a:r>
            <a:r>
              <a:rPr lang="en-GB" sz="1200" dirty="0" smtClean="0"/>
              <a:t>/</a:t>
            </a:r>
            <a:r>
              <a:rPr lang="en-GB" sz="1200" dirty="0" err="1" smtClean="0"/>
              <a:t>EGA_local</a:t>
            </a:r>
            <a:r>
              <a:rPr lang="en-GB" sz="1200" dirty="0" smtClean="0"/>
              <a:t>/private/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4113082" y="1674008"/>
            <a:ext cx="1499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/</a:t>
            </a:r>
            <a:r>
              <a:rPr lang="en-GB" sz="1200" dirty="0" err="1" smtClean="0"/>
              <a:t>EGA_local</a:t>
            </a:r>
            <a:r>
              <a:rPr lang="en-GB" sz="1200" dirty="0" smtClean="0"/>
              <a:t>/private/</a:t>
            </a:r>
            <a:endParaRPr lang="en-US" sz="1200" dirty="0"/>
          </a:p>
        </p:txBody>
      </p:sp>
      <p:cxnSp>
        <p:nvCxnSpPr>
          <p:cNvPr id="14" name="Straight Arrow Connector 13"/>
          <p:cNvCxnSpPr>
            <a:stCxn id="13" idx="0"/>
            <a:endCxn id="11" idx="2"/>
          </p:cNvCxnSpPr>
          <p:nvPr/>
        </p:nvCxnSpPr>
        <p:spPr bwMode="auto">
          <a:xfrm flipH="1" flipV="1">
            <a:off x="4859533" y="1466006"/>
            <a:ext cx="3113" cy="2080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Rectangle 14"/>
          <p:cNvSpPr/>
          <p:nvPr/>
        </p:nvSpPr>
        <p:spPr bwMode="auto">
          <a:xfrm>
            <a:off x="5637084" y="3007742"/>
            <a:ext cx="1311215" cy="603849"/>
          </a:xfrm>
          <a:prstGeom prst="rect">
            <a:avLst/>
          </a:prstGeom>
          <a:ln w="63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981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83328" y="3338854"/>
            <a:ext cx="859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“</a:t>
            </a:r>
            <a:r>
              <a:rPr lang="en-GB" sz="1400" dirty="0" err="1" smtClean="0"/>
              <a:t>egapro</a:t>
            </a:r>
            <a:r>
              <a:rPr lang="en-GB" sz="1400" dirty="0" smtClean="0"/>
              <a:t>”</a:t>
            </a:r>
            <a:endParaRPr lang="en-US" sz="1400" dirty="0"/>
          </a:p>
        </p:txBody>
      </p:sp>
      <p:cxnSp>
        <p:nvCxnSpPr>
          <p:cNvPr id="4" name="Straight Connector 3"/>
          <p:cNvCxnSpPr>
            <a:stCxn id="15" idx="0"/>
            <a:endCxn id="9" idx="2"/>
          </p:cNvCxnSpPr>
          <p:nvPr/>
        </p:nvCxnSpPr>
        <p:spPr bwMode="auto">
          <a:xfrm flipH="1" flipV="1">
            <a:off x="4829077" y="2260120"/>
            <a:ext cx="1463615" cy="7476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3212502" y="3462066"/>
            <a:ext cx="1311215" cy="603849"/>
          </a:xfrm>
          <a:prstGeom prst="rect">
            <a:avLst/>
          </a:prstGeom>
          <a:ln w="6350"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981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22259" y="3758138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“</a:t>
            </a:r>
            <a:r>
              <a:rPr lang="en-GB" sz="1400" dirty="0" err="1" smtClean="0"/>
              <a:t>perl</a:t>
            </a:r>
            <a:r>
              <a:rPr lang="en-GB" sz="1400" dirty="0" smtClean="0"/>
              <a:t>”</a:t>
            </a:r>
            <a:endParaRPr lang="en-US" sz="1400" dirty="0"/>
          </a:p>
        </p:txBody>
      </p:sp>
      <p:cxnSp>
        <p:nvCxnSpPr>
          <p:cNvPr id="19" name="Straight Connector 18"/>
          <p:cNvCxnSpPr>
            <a:stCxn id="17" idx="3"/>
            <a:endCxn id="15" idx="1"/>
          </p:cNvCxnSpPr>
          <p:nvPr/>
        </p:nvCxnSpPr>
        <p:spPr bwMode="auto">
          <a:xfrm flipV="1">
            <a:off x="4523717" y="3309667"/>
            <a:ext cx="1113367" cy="4543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1" name="Straight Connector 20"/>
          <p:cNvCxnSpPr>
            <a:stCxn id="17" idx="0"/>
            <a:endCxn id="9" idx="2"/>
          </p:cNvCxnSpPr>
          <p:nvPr/>
        </p:nvCxnSpPr>
        <p:spPr bwMode="auto">
          <a:xfrm flipV="1">
            <a:off x="3868110" y="2260120"/>
            <a:ext cx="960967" cy="12019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819509" y="4942935"/>
            <a:ext cx="5623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Transient container ‘</a:t>
            </a:r>
            <a:r>
              <a:rPr lang="en-GB" dirty="0" err="1" smtClean="0"/>
              <a:t>ega-perl</a:t>
            </a:r>
            <a:r>
              <a:rPr lang="en-GB" dirty="0" smtClean="0"/>
              <a:t>’ links to host ‘</a:t>
            </a:r>
            <a:r>
              <a:rPr lang="en-GB" dirty="0" err="1" smtClean="0"/>
              <a:t>egapro</a:t>
            </a:r>
            <a:r>
              <a:rPr lang="en-GB" dirty="0" smtClean="0"/>
              <a:t>’ and uses directory mappings from ‘</a:t>
            </a:r>
            <a:r>
              <a:rPr lang="en-GB" dirty="0" err="1" smtClean="0"/>
              <a:t>ega</a:t>
            </a:r>
            <a:r>
              <a:rPr lang="en-GB" dirty="0" smtClean="0"/>
              <a:t>-private’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2" idx="0"/>
          </p:cNvCxnSpPr>
          <p:nvPr/>
        </p:nvCxnSpPr>
        <p:spPr bwMode="auto">
          <a:xfrm flipV="1">
            <a:off x="3631184" y="4346273"/>
            <a:ext cx="116506" cy="5966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5467110" y="2432650"/>
            <a:ext cx="1091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--volumes-from</a:t>
            </a:r>
            <a:endParaRPr lang="en-US" sz="1050" dirty="0"/>
          </a:p>
        </p:txBody>
      </p:sp>
      <p:sp>
        <p:nvSpPr>
          <p:cNvPr id="23" name="TextBox 22"/>
          <p:cNvSpPr txBox="1"/>
          <p:nvPr/>
        </p:nvSpPr>
        <p:spPr>
          <a:xfrm>
            <a:off x="3386341" y="2607177"/>
            <a:ext cx="1091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--volumes-from</a:t>
            </a:r>
            <a:endParaRPr lang="en-US" sz="1050" dirty="0"/>
          </a:p>
        </p:txBody>
      </p:sp>
      <p:sp>
        <p:nvSpPr>
          <p:cNvPr id="26" name="TextBox 25"/>
          <p:cNvSpPr txBox="1"/>
          <p:nvPr/>
        </p:nvSpPr>
        <p:spPr>
          <a:xfrm>
            <a:off x="4797838" y="3558816"/>
            <a:ext cx="4780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--link</a:t>
            </a:r>
            <a:endParaRPr lang="en-US" sz="1050" dirty="0"/>
          </a:p>
        </p:txBody>
      </p:sp>
      <p:sp>
        <p:nvSpPr>
          <p:cNvPr id="27" name="TextBox 26"/>
          <p:cNvSpPr txBox="1"/>
          <p:nvPr/>
        </p:nvSpPr>
        <p:spPr>
          <a:xfrm>
            <a:off x="6840747" y="1293008"/>
            <a:ext cx="22349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Docker-Host System Interface</a:t>
            </a:r>
            <a:endParaRPr lang="en-US" sz="1200" dirty="0"/>
          </a:p>
        </p:txBody>
      </p:sp>
      <p:cxnSp>
        <p:nvCxnSpPr>
          <p:cNvPr id="28" name="Straight Arrow Connector 27"/>
          <p:cNvCxnSpPr/>
          <p:nvPr/>
        </p:nvCxnSpPr>
        <p:spPr bwMode="auto">
          <a:xfrm flipH="1">
            <a:off x="6081629" y="1423362"/>
            <a:ext cx="79363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260463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Setting up the EGA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second command to build and populate the ‘</a:t>
            </a:r>
            <a:r>
              <a:rPr lang="en-GB" dirty="0" err="1" smtClean="0"/>
              <a:t>egapro</a:t>
            </a:r>
            <a:r>
              <a:rPr lang="en-GB" dirty="0" smtClean="0"/>
              <a:t>’ database:</a:t>
            </a:r>
          </a:p>
          <a:p>
            <a:pPr lvl="1"/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run --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--link 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egapro:egapro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--name 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perl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--volumes-from 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ega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-private -it 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ega_perl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-c 'exec 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psql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-h 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egapro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-p 5432 -U 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postgres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0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EGA_local</a:t>
            </a:r>
            <a:r>
              <a:rPr lang="en-US" sz="20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/private/egapro_v6.sql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/>
              <a:t>This command is nearly identical to the previous one; except that a different .</a:t>
            </a:r>
            <a:r>
              <a:rPr lang="en-GB" dirty="0" err="1" smtClean="0"/>
              <a:t>sql</a:t>
            </a:r>
            <a:r>
              <a:rPr lang="en-GB" dirty="0" smtClean="0"/>
              <a:t> file is executed</a:t>
            </a:r>
          </a:p>
          <a:p>
            <a:r>
              <a:rPr lang="en-GB" dirty="0" smtClean="0"/>
              <a:t>At this point the EGA database is now running (in the Docker container named “</a:t>
            </a:r>
            <a:r>
              <a:rPr lang="en-GB" dirty="0" err="1" smtClean="0"/>
              <a:t>egapro</a:t>
            </a:r>
            <a:r>
              <a:rPr lang="en-GB" dirty="0" smtClean="0"/>
              <a:t>”) and pre-populated with one user and some metadata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441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Deployment Overview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690777" y="1656271"/>
            <a:ext cx="1311215" cy="603849"/>
          </a:xfrm>
          <a:prstGeom prst="rect">
            <a:avLst/>
          </a:prstGeom>
          <a:ln w="63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981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30390" y="1984074"/>
            <a:ext cx="1133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“</a:t>
            </a:r>
            <a:r>
              <a:rPr lang="en-GB" sz="1400" dirty="0" err="1" smtClean="0"/>
              <a:t>ega</a:t>
            </a:r>
            <a:r>
              <a:rPr lang="en-GB" sz="1400" dirty="0" smtClean="0"/>
              <a:t>-public”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264998" y="1189007"/>
            <a:ext cx="2162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/home/</a:t>
            </a:r>
            <a:r>
              <a:rPr lang="en-GB" sz="1200" dirty="0" err="1" smtClean="0"/>
              <a:t>ega</a:t>
            </a:r>
            <a:r>
              <a:rPr lang="en-GB" sz="1200" dirty="0" smtClean="0"/>
              <a:t>/</a:t>
            </a:r>
            <a:r>
              <a:rPr lang="en-GB" sz="1200" dirty="0" err="1" smtClean="0"/>
              <a:t>EGA_local</a:t>
            </a:r>
            <a:r>
              <a:rPr lang="en-GB" sz="1200" dirty="0" smtClean="0"/>
              <a:t>/public/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630390" y="1674008"/>
            <a:ext cx="1438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/</a:t>
            </a:r>
            <a:r>
              <a:rPr lang="en-GB" sz="1200" dirty="0" err="1" smtClean="0"/>
              <a:t>EGA_local</a:t>
            </a:r>
            <a:r>
              <a:rPr lang="en-GB" sz="1200" dirty="0" smtClean="0"/>
              <a:t>/public/</a:t>
            </a:r>
            <a:endParaRPr lang="en-US" sz="1200" dirty="0"/>
          </a:p>
        </p:txBody>
      </p:sp>
      <p:cxnSp>
        <p:nvCxnSpPr>
          <p:cNvPr id="12" name="Straight Arrow Connector 11"/>
          <p:cNvCxnSpPr>
            <a:stCxn id="8" idx="0"/>
            <a:endCxn id="7" idx="2"/>
          </p:cNvCxnSpPr>
          <p:nvPr/>
        </p:nvCxnSpPr>
        <p:spPr bwMode="auto">
          <a:xfrm flipH="1" flipV="1">
            <a:off x="2346384" y="1466006"/>
            <a:ext cx="3113" cy="2080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4173469" y="1656271"/>
            <a:ext cx="1311215" cy="603849"/>
          </a:xfrm>
          <a:prstGeom prst="rect">
            <a:avLst/>
          </a:prstGeom>
          <a:ln w="63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981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13082" y="1984074"/>
            <a:ext cx="1197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“</a:t>
            </a:r>
            <a:r>
              <a:rPr lang="en-GB" sz="1400" dirty="0" err="1" smtClean="0"/>
              <a:t>ega</a:t>
            </a:r>
            <a:r>
              <a:rPr lang="en-GB" sz="1400" dirty="0" smtClean="0"/>
              <a:t>-private”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747690" y="1189007"/>
            <a:ext cx="2223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/home/</a:t>
            </a:r>
            <a:r>
              <a:rPr lang="en-GB" sz="1200" dirty="0" err="1" smtClean="0"/>
              <a:t>ega</a:t>
            </a:r>
            <a:r>
              <a:rPr lang="en-GB" sz="1200" dirty="0" smtClean="0"/>
              <a:t>/</a:t>
            </a:r>
            <a:r>
              <a:rPr lang="en-GB" sz="1200" dirty="0" err="1" smtClean="0"/>
              <a:t>EGA_local</a:t>
            </a:r>
            <a:r>
              <a:rPr lang="en-GB" sz="1200" dirty="0" smtClean="0"/>
              <a:t>/private/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4113082" y="1674008"/>
            <a:ext cx="1499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/</a:t>
            </a:r>
            <a:r>
              <a:rPr lang="en-GB" sz="1200" dirty="0" err="1" smtClean="0"/>
              <a:t>EGA_local</a:t>
            </a:r>
            <a:r>
              <a:rPr lang="en-GB" sz="1200" dirty="0" smtClean="0"/>
              <a:t>/private/</a:t>
            </a:r>
            <a:endParaRPr lang="en-US" sz="1200" dirty="0"/>
          </a:p>
        </p:txBody>
      </p:sp>
      <p:cxnSp>
        <p:nvCxnSpPr>
          <p:cNvPr id="14" name="Straight Arrow Connector 13"/>
          <p:cNvCxnSpPr>
            <a:stCxn id="13" idx="0"/>
            <a:endCxn id="11" idx="2"/>
          </p:cNvCxnSpPr>
          <p:nvPr/>
        </p:nvCxnSpPr>
        <p:spPr bwMode="auto">
          <a:xfrm flipH="1" flipV="1">
            <a:off x="4859533" y="1466006"/>
            <a:ext cx="3113" cy="2080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Rectangle 14"/>
          <p:cNvSpPr/>
          <p:nvPr/>
        </p:nvSpPr>
        <p:spPr bwMode="auto">
          <a:xfrm>
            <a:off x="5637084" y="3007742"/>
            <a:ext cx="1311215" cy="603849"/>
          </a:xfrm>
          <a:prstGeom prst="rect">
            <a:avLst/>
          </a:prstGeom>
          <a:ln w="63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981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83328" y="3338854"/>
            <a:ext cx="859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“</a:t>
            </a:r>
            <a:r>
              <a:rPr lang="en-GB" sz="1400" dirty="0" err="1" smtClean="0"/>
              <a:t>egapro</a:t>
            </a:r>
            <a:r>
              <a:rPr lang="en-GB" sz="1400" dirty="0" smtClean="0"/>
              <a:t>”</a:t>
            </a:r>
            <a:endParaRPr lang="en-US" sz="1400" dirty="0"/>
          </a:p>
        </p:txBody>
      </p:sp>
      <p:cxnSp>
        <p:nvCxnSpPr>
          <p:cNvPr id="4" name="Straight Connector 3"/>
          <p:cNvCxnSpPr>
            <a:stCxn id="15" idx="0"/>
            <a:endCxn id="9" idx="2"/>
          </p:cNvCxnSpPr>
          <p:nvPr/>
        </p:nvCxnSpPr>
        <p:spPr bwMode="auto">
          <a:xfrm flipH="1" flipV="1">
            <a:off x="4829077" y="2260120"/>
            <a:ext cx="1463615" cy="7476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3212502" y="3462066"/>
            <a:ext cx="1311215" cy="603849"/>
          </a:xfrm>
          <a:prstGeom prst="rect">
            <a:avLst/>
          </a:prstGeom>
          <a:ln w="6350"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981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22259" y="3758138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“</a:t>
            </a:r>
            <a:r>
              <a:rPr lang="en-GB" sz="1400" dirty="0" err="1" smtClean="0"/>
              <a:t>perl</a:t>
            </a:r>
            <a:r>
              <a:rPr lang="en-GB" sz="1400" dirty="0" smtClean="0"/>
              <a:t>”</a:t>
            </a:r>
            <a:endParaRPr lang="en-US" sz="1400" dirty="0"/>
          </a:p>
        </p:txBody>
      </p:sp>
      <p:cxnSp>
        <p:nvCxnSpPr>
          <p:cNvPr id="19" name="Straight Connector 18"/>
          <p:cNvCxnSpPr>
            <a:stCxn id="17" idx="3"/>
            <a:endCxn id="15" idx="1"/>
          </p:cNvCxnSpPr>
          <p:nvPr/>
        </p:nvCxnSpPr>
        <p:spPr bwMode="auto">
          <a:xfrm flipV="1">
            <a:off x="4523717" y="3309667"/>
            <a:ext cx="1113367" cy="4543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1" name="Straight Connector 20"/>
          <p:cNvCxnSpPr>
            <a:stCxn id="17" idx="0"/>
            <a:endCxn id="9" idx="2"/>
          </p:cNvCxnSpPr>
          <p:nvPr/>
        </p:nvCxnSpPr>
        <p:spPr bwMode="auto">
          <a:xfrm flipV="1">
            <a:off x="3868110" y="2260120"/>
            <a:ext cx="960967" cy="12019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5467110" y="2432650"/>
            <a:ext cx="1091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--volumes-from</a:t>
            </a:r>
            <a:endParaRPr lang="en-US" sz="1050" dirty="0"/>
          </a:p>
        </p:txBody>
      </p:sp>
      <p:sp>
        <p:nvSpPr>
          <p:cNvPr id="22" name="TextBox 21"/>
          <p:cNvSpPr txBox="1"/>
          <p:nvPr/>
        </p:nvSpPr>
        <p:spPr>
          <a:xfrm>
            <a:off x="3386341" y="2607177"/>
            <a:ext cx="1091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--volumes-from</a:t>
            </a:r>
            <a:endParaRPr lang="en-US" sz="1050" dirty="0"/>
          </a:p>
        </p:txBody>
      </p:sp>
      <p:sp>
        <p:nvSpPr>
          <p:cNvPr id="23" name="TextBox 22"/>
          <p:cNvSpPr txBox="1"/>
          <p:nvPr/>
        </p:nvSpPr>
        <p:spPr>
          <a:xfrm>
            <a:off x="4797838" y="3558816"/>
            <a:ext cx="4780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--link</a:t>
            </a:r>
            <a:endParaRPr lang="en-US" sz="1050" dirty="0"/>
          </a:p>
        </p:txBody>
      </p:sp>
      <p:sp>
        <p:nvSpPr>
          <p:cNvPr id="24" name="TextBox 23"/>
          <p:cNvSpPr txBox="1"/>
          <p:nvPr/>
        </p:nvSpPr>
        <p:spPr>
          <a:xfrm>
            <a:off x="6840747" y="1293008"/>
            <a:ext cx="22349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Docker-Host System Interface</a:t>
            </a:r>
            <a:endParaRPr lang="en-US" sz="1200" dirty="0"/>
          </a:p>
        </p:txBody>
      </p:sp>
      <p:cxnSp>
        <p:nvCxnSpPr>
          <p:cNvPr id="25" name="Straight Arrow Connector 24"/>
          <p:cNvCxnSpPr/>
          <p:nvPr/>
        </p:nvCxnSpPr>
        <p:spPr bwMode="auto">
          <a:xfrm flipH="1">
            <a:off x="6081629" y="1423362"/>
            <a:ext cx="79363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819509" y="4942935"/>
            <a:ext cx="5623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This is actually a different container; the previous one was removed when it completed execution. The same container name is just re-used here.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6" idx="0"/>
          </p:cNvCxnSpPr>
          <p:nvPr/>
        </p:nvCxnSpPr>
        <p:spPr bwMode="auto">
          <a:xfrm flipV="1">
            <a:off x="3631184" y="4346273"/>
            <a:ext cx="116506" cy="5966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28270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EGA Database from Host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It is possible to connect the ‘</a:t>
            </a:r>
            <a:r>
              <a:rPr lang="en-GB" dirty="0" err="1" smtClean="0"/>
              <a:t>egapro</a:t>
            </a:r>
            <a:r>
              <a:rPr lang="en-GB" dirty="0" smtClean="0"/>
              <a:t>’ from the host system, using a database viewer such as </a:t>
            </a:r>
            <a:r>
              <a:rPr lang="en-GB" dirty="0" err="1" smtClean="0"/>
              <a:t>DBeaver</a:t>
            </a:r>
            <a:r>
              <a:rPr lang="en-GB" dirty="0" smtClean="0"/>
              <a:t> (</a:t>
            </a:r>
            <a:r>
              <a:rPr lang="en-US" dirty="0">
                <a:hlinkClick r:id="rId2"/>
              </a:rPr>
              <a:t>http://dbeaver.jkiss.org/files/dbeaver-ce_latest_amd64.deb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On the host system each Docker container has its own IP:</a:t>
            </a:r>
          </a:p>
          <a:p>
            <a:pPr lvl="1"/>
            <a:r>
              <a:rPr lang="en-GB" dirty="0" smtClean="0"/>
              <a:t>“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inspect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egapro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grep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IPAddress</a:t>
            </a:r>
            <a:r>
              <a:rPr lang="en-GB" dirty="0" smtClean="0"/>
              <a:t>”</a:t>
            </a:r>
          </a:p>
          <a:p>
            <a:pPr lvl="2"/>
            <a:r>
              <a:rPr lang="en-GB" dirty="0" smtClean="0"/>
              <a:t>It should be “172.17.0.2” if you followed these instructions…</a:t>
            </a:r>
          </a:p>
          <a:p>
            <a:pPr lvl="1"/>
            <a:r>
              <a:rPr lang="en-GB" dirty="0" smtClean="0"/>
              <a:t>DB Users available are:</a:t>
            </a:r>
          </a:p>
          <a:p>
            <a:pPr lvl="2"/>
            <a:r>
              <a:rPr lang="en-US" sz="1400" dirty="0" err="1" smtClean="0"/>
              <a:t>egapro</a:t>
            </a:r>
            <a:r>
              <a:rPr lang="en-US" sz="1400" dirty="0" smtClean="0"/>
              <a:t>/</a:t>
            </a:r>
            <a:r>
              <a:rPr lang="en-US" sz="1400" dirty="0" err="1" smtClean="0"/>
              <a:t>egapro</a:t>
            </a:r>
            <a:endParaRPr lang="en-US" sz="1400" dirty="0"/>
          </a:p>
          <a:p>
            <a:pPr lvl="2"/>
            <a:r>
              <a:rPr lang="en-US" sz="1400" dirty="0" err="1" smtClean="0"/>
              <a:t>ega_download</a:t>
            </a:r>
            <a:r>
              <a:rPr lang="en-US" sz="1400" dirty="0" smtClean="0"/>
              <a:t>/</a:t>
            </a:r>
            <a:r>
              <a:rPr lang="en-US" sz="1400" dirty="0" err="1" smtClean="0"/>
              <a:t>ega_download</a:t>
            </a:r>
            <a:endParaRPr lang="en-US" sz="1400" dirty="0"/>
          </a:p>
          <a:p>
            <a:pPr lvl="2"/>
            <a:r>
              <a:rPr lang="en-US" sz="1400" dirty="0" err="1" smtClean="0"/>
              <a:t>archive_process</a:t>
            </a:r>
            <a:r>
              <a:rPr lang="en-US" sz="1400" dirty="0" smtClean="0"/>
              <a:t>/</a:t>
            </a:r>
            <a:r>
              <a:rPr lang="en-US" sz="1400" dirty="0" err="1" smtClean="0"/>
              <a:t>archive_process</a:t>
            </a:r>
            <a:endParaRPr lang="en-US" sz="1400" dirty="0"/>
          </a:p>
          <a:p>
            <a:pPr lvl="2"/>
            <a:r>
              <a:rPr lang="en-US" sz="1400" dirty="0" err="1" smtClean="0"/>
              <a:t>ega_accounts</a:t>
            </a:r>
            <a:r>
              <a:rPr lang="en-US" sz="1400" dirty="0" smtClean="0"/>
              <a:t>/</a:t>
            </a:r>
            <a:r>
              <a:rPr lang="en-US" sz="1400" dirty="0" err="1" smtClean="0"/>
              <a:t>ega_accounts</a:t>
            </a:r>
            <a:endParaRPr lang="en-US" sz="1400" dirty="0"/>
          </a:p>
          <a:p>
            <a:pPr lvl="2"/>
            <a:r>
              <a:rPr lang="en-US" sz="1400" dirty="0" err="1" smtClean="0"/>
              <a:t>postgres</a:t>
            </a:r>
            <a:r>
              <a:rPr lang="en-US" sz="1400" dirty="0" smtClean="0"/>
              <a:t>/</a:t>
            </a:r>
            <a:r>
              <a:rPr lang="en-US" sz="1400" dirty="0" err="1" smtClean="0"/>
              <a:t>egapro</a:t>
            </a:r>
            <a:r>
              <a:rPr lang="en-US" sz="1400" dirty="0" smtClean="0"/>
              <a:t> </a:t>
            </a:r>
            <a:r>
              <a:rPr lang="en-US" sz="1400" dirty="0"/>
              <a:t> &lt;-- or password specified as POSTGRES_PASSWORD above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900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Host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The local EGA Demo System is deployed as a set of Docker containers. Any System capable of running Docker is also capable of running the Local EGA Demo.</a:t>
            </a:r>
          </a:p>
          <a:p>
            <a:pPr marL="0" indent="0">
              <a:buNone/>
            </a:pPr>
            <a:endParaRPr lang="en-GB" sz="600" dirty="0"/>
          </a:p>
          <a:p>
            <a:pPr marL="0" indent="0">
              <a:buNone/>
            </a:pPr>
            <a:r>
              <a:rPr lang="en-GB" dirty="0" smtClean="0"/>
              <a:t>These instructions use an Ubuntu-based host; all instructions have been tested and verified on this OS. Using a different host may require changes to the commands used in this guide.</a:t>
            </a:r>
          </a:p>
          <a:p>
            <a:pPr marL="0" indent="0">
              <a:buNone/>
            </a:pPr>
            <a:endParaRPr lang="en-GB" sz="600" dirty="0"/>
          </a:p>
          <a:p>
            <a:pPr marL="0" indent="0">
              <a:buNone/>
            </a:pPr>
            <a:r>
              <a:rPr lang="en-GB" dirty="0" smtClean="0"/>
              <a:t>Using Docker containers allows the Local EGA to abstract from host machine/OS-specifics and work identically between different installations.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466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EGA Cipher Resource: 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REST Service to perform Encryption/Decryption</a:t>
            </a:r>
          </a:p>
          <a:p>
            <a:r>
              <a:rPr lang="en-GB" dirty="0" smtClean="0"/>
              <a:t>Specify File, Source Encryption Format, Destination Encryption Format, [Encryption Keys]</a:t>
            </a:r>
          </a:p>
          <a:p>
            <a:r>
              <a:rPr lang="en-GB" dirty="0" smtClean="0"/>
              <a:t>Performs Cryptographic Operation, Calculated MD5 </a:t>
            </a:r>
          </a:p>
          <a:p>
            <a:r>
              <a:rPr lang="en-GB" dirty="0" smtClean="0"/>
              <a:t>Used during EGA Archival to change file </a:t>
            </a:r>
            <a:r>
              <a:rPr lang="en-GB" smtClean="0"/>
              <a:t>from GPG </a:t>
            </a:r>
            <a:r>
              <a:rPr lang="en-GB" dirty="0" smtClean="0"/>
              <a:t>Public Key to AES-256 format and calculate MD5 in one step</a:t>
            </a:r>
          </a:p>
          <a:p>
            <a:r>
              <a:rPr lang="en-GB" dirty="0" smtClean="0"/>
              <a:t>Used during EGA Download to change file from AES-256 to AES-128 using a user-specified 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905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Build EGA Cipher 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Cipher resource is used for all encryption/decryption in the Local EGA</a:t>
            </a:r>
          </a:p>
          <a:p>
            <a:r>
              <a:rPr lang="en-GB" dirty="0" smtClean="0"/>
              <a:t>The </a:t>
            </a:r>
            <a:r>
              <a:rPr lang="en-GB" dirty="0"/>
              <a:t>Cipher resource</a:t>
            </a:r>
            <a:r>
              <a:rPr lang="en-GB" dirty="0" smtClean="0"/>
              <a:t> is a Java-based REST service running in its own Docker Container</a:t>
            </a:r>
          </a:p>
          <a:p>
            <a:r>
              <a:rPr lang="en-GB" dirty="0" smtClean="0"/>
              <a:t>First, a custom CentOS-based Docker Image is created:</a:t>
            </a:r>
          </a:p>
          <a:p>
            <a:pPr lvl="1"/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build -t 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ega_archive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-f /home/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ega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EGA_local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setup_scripts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Dockerfile_Archive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dirty="0" smtClean="0"/>
              <a:t>The name of this image is “</a:t>
            </a:r>
            <a:r>
              <a:rPr lang="en-GB" dirty="0" err="1" smtClean="0"/>
              <a:t>ega_archive</a:t>
            </a:r>
            <a:r>
              <a:rPr lang="en-GB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391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 EGA Cipher 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Secondly, the Image is instantiated into a Container:</a:t>
            </a:r>
          </a:p>
          <a:p>
            <a:pPr lvl="1"/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run -d --name archive --volumes-from 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ega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-private --volumes-from 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ega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-public 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ega_archive</a:t>
            </a:r>
            <a:endParaRPr lang="en-GB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/>
              <a:t>Explanation of this command</a:t>
            </a:r>
          </a:p>
          <a:p>
            <a:pPr lvl="1"/>
            <a:r>
              <a:rPr lang="en-GB" dirty="0" smtClean="0"/>
              <a:t>Directories from two containers are imported: from ‘</a:t>
            </a:r>
            <a:r>
              <a:rPr lang="en-GB" dirty="0" err="1" smtClean="0"/>
              <a:t>ega</a:t>
            </a:r>
            <a:r>
              <a:rPr lang="en-GB" dirty="0" smtClean="0"/>
              <a:t>-private’ and from ‘</a:t>
            </a:r>
            <a:r>
              <a:rPr lang="en-GB" dirty="0" err="1" smtClean="0"/>
              <a:t>ega</a:t>
            </a:r>
            <a:r>
              <a:rPr lang="en-GB" dirty="0" smtClean="0"/>
              <a:t>-public’</a:t>
            </a:r>
          </a:p>
          <a:p>
            <a:pPr lvl="1"/>
            <a:r>
              <a:rPr lang="en-GB" dirty="0" smtClean="0"/>
              <a:t>The name of the image used is “</a:t>
            </a:r>
            <a:r>
              <a:rPr lang="en-GB" dirty="0" err="1" smtClean="0"/>
              <a:t>ega_archive</a:t>
            </a:r>
            <a:r>
              <a:rPr lang="en-GB" dirty="0" smtClean="0"/>
              <a:t>”</a:t>
            </a:r>
          </a:p>
          <a:p>
            <a:pPr lvl="1"/>
            <a:r>
              <a:rPr lang="en-GB" dirty="0" smtClean="0"/>
              <a:t>The name of this container is “archive”</a:t>
            </a:r>
          </a:p>
          <a:p>
            <a:pPr lvl="1"/>
            <a:r>
              <a:rPr lang="en-GB" dirty="0" smtClean="0"/>
              <a:t>There is no command – the container is configured to start automatically once it has been instantiated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950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Deployment Overview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690777" y="1656271"/>
            <a:ext cx="1311215" cy="603849"/>
          </a:xfrm>
          <a:prstGeom prst="rect">
            <a:avLst/>
          </a:prstGeom>
          <a:ln w="63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981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30390" y="1984074"/>
            <a:ext cx="1133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“</a:t>
            </a:r>
            <a:r>
              <a:rPr lang="en-GB" sz="1400" dirty="0" err="1" smtClean="0"/>
              <a:t>ega</a:t>
            </a:r>
            <a:r>
              <a:rPr lang="en-GB" sz="1400" dirty="0" smtClean="0"/>
              <a:t>-public”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264998" y="1189007"/>
            <a:ext cx="2162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/home/</a:t>
            </a:r>
            <a:r>
              <a:rPr lang="en-GB" sz="1200" dirty="0" err="1" smtClean="0"/>
              <a:t>ega</a:t>
            </a:r>
            <a:r>
              <a:rPr lang="en-GB" sz="1200" dirty="0" smtClean="0"/>
              <a:t>/</a:t>
            </a:r>
            <a:r>
              <a:rPr lang="en-GB" sz="1200" dirty="0" err="1" smtClean="0"/>
              <a:t>EGA_local</a:t>
            </a:r>
            <a:r>
              <a:rPr lang="en-GB" sz="1200" dirty="0" smtClean="0"/>
              <a:t>/public/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630390" y="1674008"/>
            <a:ext cx="1438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/</a:t>
            </a:r>
            <a:r>
              <a:rPr lang="en-GB" sz="1200" dirty="0" err="1" smtClean="0"/>
              <a:t>EGA_local</a:t>
            </a:r>
            <a:r>
              <a:rPr lang="en-GB" sz="1200" dirty="0" smtClean="0"/>
              <a:t>/public/</a:t>
            </a:r>
            <a:endParaRPr lang="en-US" sz="1200" dirty="0"/>
          </a:p>
        </p:txBody>
      </p:sp>
      <p:cxnSp>
        <p:nvCxnSpPr>
          <p:cNvPr id="12" name="Straight Arrow Connector 11"/>
          <p:cNvCxnSpPr>
            <a:stCxn id="8" idx="0"/>
            <a:endCxn id="7" idx="2"/>
          </p:cNvCxnSpPr>
          <p:nvPr/>
        </p:nvCxnSpPr>
        <p:spPr bwMode="auto">
          <a:xfrm flipH="1" flipV="1">
            <a:off x="2346384" y="1466006"/>
            <a:ext cx="3113" cy="2080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4173469" y="1656271"/>
            <a:ext cx="1311215" cy="603849"/>
          </a:xfrm>
          <a:prstGeom prst="rect">
            <a:avLst/>
          </a:prstGeom>
          <a:ln w="63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981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13082" y="1984074"/>
            <a:ext cx="1197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“</a:t>
            </a:r>
            <a:r>
              <a:rPr lang="en-GB" sz="1400" dirty="0" err="1" smtClean="0"/>
              <a:t>ega</a:t>
            </a:r>
            <a:r>
              <a:rPr lang="en-GB" sz="1400" dirty="0" smtClean="0"/>
              <a:t>-private”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747690" y="1189007"/>
            <a:ext cx="2223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/home/</a:t>
            </a:r>
            <a:r>
              <a:rPr lang="en-GB" sz="1200" dirty="0" err="1" smtClean="0"/>
              <a:t>ega</a:t>
            </a:r>
            <a:r>
              <a:rPr lang="en-GB" sz="1200" dirty="0" smtClean="0"/>
              <a:t>/</a:t>
            </a:r>
            <a:r>
              <a:rPr lang="en-GB" sz="1200" dirty="0" err="1" smtClean="0"/>
              <a:t>EGA_local</a:t>
            </a:r>
            <a:r>
              <a:rPr lang="en-GB" sz="1200" dirty="0" smtClean="0"/>
              <a:t>/private/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4113082" y="1674008"/>
            <a:ext cx="1499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/</a:t>
            </a:r>
            <a:r>
              <a:rPr lang="en-GB" sz="1200" dirty="0" err="1" smtClean="0"/>
              <a:t>EGA_local</a:t>
            </a:r>
            <a:r>
              <a:rPr lang="en-GB" sz="1200" dirty="0" smtClean="0"/>
              <a:t>/private/</a:t>
            </a:r>
            <a:endParaRPr lang="en-US" sz="1200" dirty="0"/>
          </a:p>
        </p:txBody>
      </p:sp>
      <p:cxnSp>
        <p:nvCxnSpPr>
          <p:cNvPr id="14" name="Straight Arrow Connector 13"/>
          <p:cNvCxnSpPr>
            <a:stCxn id="13" idx="0"/>
            <a:endCxn id="11" idx="2"/>
          </p:cNvCxnSpPr>
          <p:nvPr/>
        </p:nvCxnSpPr>
        <p:spPr bwMode="auto">
          <a:xfrm flipH="1" flipV="1">
            <a:off x="4859533" y="1466006"/>
            <a:ext cx="3113" cy="2080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Rectangle 14"/>
          <p:cNvSpPr/>
          <p:nvPr/>
        </p:nvSpPr>
        <p:spPr bwMode="auto">
          <a:xfrm>
            <a:off x="5637084" y="3007742"/>
            <a:ext cx="1311215" cy="603849"/>
          </a:xfrm>
          <a:prstGeom prst="rect">
            <a:avLst/>
          </a:prstGeom>
          <a:ln w="63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981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83328" y="3338854"/>
            <a:ext cx="859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“</a:t>
            </a:r>
            <a:r>
              <a:rPr lang="en-GB" sz="1400" dirty="0" err="1" smtClean="0"/>
              <a:t>egapro</a:t>
            </a:r>
            <a:r>
              <a:rPr lang="en-GB" sz="1400" dirty="0" smtClean="0"/>
              <a:t>”</a:t>
            </a:r>
            <a:endParaRPr lang="en-US" sz="1400" dirty="0"/>
          </a:p>
        </p:txBody>
      </p:sp>
      <p:cxnSp>
        <p:nvCxnSpPr>
          <p:cNvPr id="4" name="Straight Connector 3"/>
          <p:cNvCxnSpPr>
            <a:stCxn id="15" idx="0"/>
            <a:endCxn id="9" idx="2"/>
          </p:cNvCxnSpPr>
          <p:nvPr/>
        </p:nvCxnSpPr>
        <p:spPr bwMode="auto">
          <a:xfrm flipH="1" flipV="1">
            <a:off x="4829077" y="2260120"/>
            <a:ext cx="1463615" cy="7476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3068604" y="3007742"/>
            <a:ext cx="1311215" cy="603849"/>
          </a:xfrm>
          <a:prstGeom prst="rect">
            <a:avLst/>
          </a:prstGeom>
          <a:ln w="63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981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01992" y="3326817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“archive”</a:t>
            </a:r>
            <a:endParaRPr lang="en-US" sz="1400" dirty="0"/>
          </a:p>
        </p:txBody>
      </p:sp>
      <p:cxnSp>
        <p:nvCxnSpPr>
          <p:cNvPr id="19" name="Straight Connector 18"/>
          <p:cNvCxnSpPr>
            <a:stCxn id="17" idx="0"/>
            <a:endCxn id="9" idx="2"/>
          </p:cNvCxnSpPr>
          <p:nvPr/>
        </p:nvCxnSpPr>
        <p:spPr bwMode="auto">
          <a:xfrm flipV="1">
            <a:off x="3724212" y="2260120"/>
            <a:ext cx="1104865" cy="7476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1" name="Straight Connector 20"/>
          <p:cNvCxnSpPr>
            <a:stCxn id="17" idx="0"/>
            <a:endCxn id="5" idx="2"/>
          </p:cNvCxnSpPr>
          <p:nvPr/>
        </p:nvCxnSpPr>
        <p:spPr bwMode="auto">
          <a:xfrm flipH="1" flipV="1">
            <a:off x="2346385" y="2260120"/>
            <a:ext cx="1377827" cy="7476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3" name="Straight Connector 22"/>
          <p:cNvCxnSpPr>
            <a:stCxn id="17" idx="3"/>
            <a:endCxn id="15" idx="1"/>
          </p:cNvCxnSpPr>
          <p:nvPr/>
        </p:nvCxnSpPr>
        <p:spPr bwMode="auto">
          <a:xfrm>
            <a:off x="4379819" y="3309667"/>
            <a:ext cx="125726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5467110" y="2432650"/>
            <a:ext cx="1091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--volumes-from</a:t>
            </a:r>
            <a:endParaRPr lang="en-US" sz="1050" dirty="0"/>
          </a:p>
        </p:txBody>
      </p:sp>
      <p:sp>
        <p:nvSpPr>
          <p:cNvPr id="31" name="TextBox 30"/>
          <p:cNvSpPr txBox="1"/>
          <p:nvPr/>
        </p:nvSpPr>
        <p:spPr>
          <a:xfrm>
            <a:off x="4173469" y="2559608"/>
            <a:ext cx="1091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--volumes-from</a:t>
            </a:r>
            <a:endParaRPr lang="en-US" sz="1050" dirty="0"/>
          </a:p>
        </p:txBody>
      </p:sp>
      <p:sp>
        <p:nvSpPr>
          <p:cNvPr id="32" name="TextBox 31"/>
          <p:cNvSpPr txBox="1"/>
          <p:nvPr/>
        </p:nvSpPr>
        <p:spPr>
          <a:xfrm>
            <a:off x="2720393" y="2326822"/>
            <a:ext cx="1091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--volumes-from</a:t>
            </a:r>
            <a:endParaRPr lang="en-US" sz="1050" dirty="0"/>
          </a:p>
        </p:txBody>
      </p:sp>
      <p:sp>
        <p:nvSpPr>
          <p:cNvPr id="33" name="TextBox 32"/>
          <p:cNvSpPr txBox="1"/>
          <p:nvPr/>
        </p:nvSpPr>
        <p:spPr>
          <a:xfrm>
            <a:off x="4701309" y="3283788"/>
            <a:ext cx="4780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--link</a:t>
            </a:r>
            <a:endParaRPr lang="en-US" sz="1050" dirty="0"/>
          </a:p>
        </p:txBody>
      </p:sp>
      <p:sp>
        <p:nvSpPr>
          <p:cNvPr id="34" name="TextBox 33"/>
          <p:cNvSpPr txBox="1"/>
          <p:nvPr/>
        </p:nvSpPr>
        <p:spPr>
          <a:xfrm>
            <a:off x="604049" y="4899804"/>
            <a:ext cx="6344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Container ‘archive’ links to host “</a:t>
            </a:r>
            <a:r>
              <a:rPr lang="en-GB" dirty="0" err="1" smtClean="0"/>
              <a:t>egapro</a:t>
            </a:r>
            <a:r>
              <a:rPr lang="en-GB" dirty="0" smtClean="0"/>
              <a:t>” and uses the same directories as containers “</a:t>
            </a:r>
            <a:r>
              <a:rPr lang="en-GB" dirty="0" err="1" smtClean="0"/>
              <a:t>ega</a:t>
            </a:r>
            <a:r>
              <a:rPr lang="en-GB" dirty="0" smtClean="0"/>
              <a:t>-public” and “</a:t>
            </a:r>
            <a:r>
              <a:rPr lang="en-GB" dirty="0" err="1" smtClean="0"/>
              <a:t>ega</a:t>
            </a:r>
            <a:r>
              <a:rPr lang="en-GB" dirty="0" smtClean="0"/>
              <a:t>-private”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4" idx="0"/>
          </p:cNvCxnSpPr>
          <p:nvPr/>
        </p:nvCxnSpPr>
        <p:spPr bwMode="auto">
          <a:xfrm flipH="1" flipV="1">
            <a:off x="3747690" y="3894992"/>
            <a:ext cx="28484" cy="10048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6840747" y="1293008"/>
            <a:ext cx="22349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Docker-Host System Interface</a:t>
            </a:r>
            <a:endParaRPr lang="en-US" sz="1200" dirty="0"/>
          </a:p>
        </p:txBody>
      </p:sp>
      <p:cxnSp>
        <p:nvCxnSpPr>
          <p:cNvPr id="28" name="Straight Arrow Connector 27"/>
          <p:cNvCxnSpPr/>
          <p:nvPr/>
        </p:nvCxnSpPr>
        <p:spPr bwMode="auto">
          <a:xfrm flipH="1">
            <a:off x="6081629" y="1423362"/>
            <a:ext cx="79363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100402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 EGA Cipher 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Some Container Internals (from ‘</a:t>
            </a:r>
            <a:r>
              <a:rPr lang="en-GB" dirty="0" err="1" smtClean="0"/>
              <a:t>Dockerfile_Archive</a:t>
            </a:r>
            <a:r>
              <a:rPr lang="en-GB" dirty="0" smtClean="0"/>
              <a:t>’) </a:t>
            </a:r>
          </a:p>
          <a:p>
            <a:pPr lvl="1"/>
            <a:r>
              <a:rPr lang="en-GB" dirty="0" smtClean="0"/>
              <a:t>This container starts </a:t>
            </a:r>
            <a:r>
              <a:rPr lang="en-GB" dirty="0" err="1" smtClean="0"/>
              <a:t>Monit</a:t>
            </a:r>
            <a:r>
              <a:rPr lang="en-GB" dirty="0" smtClean="0"/>
              <a:t> upon instantiation. A customised ‘</a:t>
            </a:r>
            <a:r>
              <a:rPr lang="en-GB" dirty="0" err="1" smtClean="0"/>
              <a:t>monitrc</a:t>
            </a:r>
            <a:r>
              <a:rPr lang="en-GB" dirty="0" smtClean="0"/>
              <a:t>’ configuration file has been imported into the ‘</a:t>
            </a:r>
            <a:r>
              <a:rPr lang="en-GB" dirty="0" err="1" smtClean="0"/>
              <a:t>ega_archive</a:t>
            </a:r>
            <a:r>
              <a:rPr lang="en-GB" dirty="0" smtClean="0"/>
              <a:t>’ image upon creation</a:t>
            </a:r>
          </a:p>
          <a:p>
            <a:pPr lvl="1"/>
            <a:r>
              <a:rPr lang="en-GB" dirty="0" err="1" smtClean="0"/>
              <a:t>Monit</a:t>
            </a:r>
            <a:r>
              <a:rPr lang="en-GB" dirty="0" smtClean="0"/>
              <a:t> (via ‘</a:t>
            </a:r>
            <a:r>
              <a:rPr lang="en-GB" dirty="0" err="1" smtClean="0"/>
              <a:t>monitrc</a:t>
            </a:r>
            <a:r>
              <a:rPr lang="en-GB" dirty="0" smtClean="0"/>
              <a:t>’) is configured to run the </a:t>
            </a:r>
            <a:r>
              <a:rPr lang="en-GB" dirty="0" err="1" smtClean="0"/>
              <a:t>startup</a:t>
            </a:r>
            <a:r>
              <a:rPr lang="en-GB" dirty="0" smtClean="0"/>
              <a:t> script that will start the REST service for the archive, and to ensure that it keeps running</a:t>
            </a:r>
          </a:p>
          <a:p>
            <a:pPr lvl="1"/>
            <a:r>
              <a:rPr lang="en-GB" dirty="0" smtClean="0"/>
              <a:t>This can be monitored from the host system via Web Browser on port 8103 (‘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inspect archive | grep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IPAddress</a:t>
            </a:r>
            <a:r>
              <a:rPr lang="en-GB" dirty="0" smtClean="0"/>
              <a:t>’)</a:t>
            </a:r>
          </a:p>
          <a:p>
            <a:pPr lvl="1"/>
            <a:r>
              <a:rPr lang="en-GB" dirty="0" smtClean="0">
                <a:hlinkClick r:id="rId2"/>
              </a:rPr>
              <a:t>http://172.17.0.3:8103</a:t>
            </a:r>
            <a:endParaRPr lang="en-GB" dirty="0" smtClean="0"/>
          </a:p>
          <a:p>
            <a:pPr lvl="2"/>
            <a:r>
              <a:rPr lang="en-GB" dirty="0" smtClean="0"/>
              <a:t>Username ‘</a:t>
            </a:r>
            <a:r>
              <a:rPr lang="en-GB" dirty="0" err="1" smtClean="0"/>
              <a:t>ega</a:t>
            </a:r>
            <a:r>
              <a:rPr lang="en-GB" dirty="0" smtClean="0"/>
              <a:t>’ password ‘</a:t>
            </a:r>
            <a:r>
              <a:rPr lang="en-GB" dirty="0" err="1" smtClean="0"/>
              <a:t>egalocal</a:t>
            </a:r>
            <a:r>
              <a:rPr lang="en-GB" dirty="0" smtClean="0"/>
              <a:t>’ (as specified in ‘</a:t>
            </a:r>
            <a:r>
              <a:rPr lang="en-GB" dirty="0" err="1" smtClean="0"/>
              <a:t>monitrc</a:t>
            </a:r>
            <a:r>
              <a:rPr lang="en-GB" dirty="0" smtClean="0"/>
              <a:t>’)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127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EGA Download API: 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Comprised of 4 REST </a:t>
            </a:r>
            <a:r>
              <a:rPr lang="en-GB" dirty="0" err="1" smtClean="0"/>
              <a:t>microservices</a:t>
            </a:r>
            <a:endParaRPr lang="en-GB" dirty="0" smtClean="0"/>
          </a:p>
          <a:p>
            <a:pPr lvl="1"/>
            <a:r>
              <a:rPr lang="en-GB" dirty="0" smtClean="0"/>
              <a:t>Login/Session Management; </a:t>
            </a:r>
            <a:r>
              <a:rPr lang="en-GB" u="sng" dirty="0" smtClean="0"/>
              <a:t>user-facing</a:t>
            </a:r>
            <a:r>
              <a:rPr lang="en-GB" dirty="0" smtClean="0"/>
              <a:t>; https:8111</a:t>
            </a:r>
          </a:p>
          <a:p>
            <a:pPr lvl="1"/>
            <a:r>
              <a:rPr lang="en-GB" dirty="0" smtClean="0"/>
              <a:t>Database Interaction; implement database functionality</a:t>
            </a:r>
          </a:p>
          <a:p>
            <a:pPr lvl="1"/>
            <a:r>
              <a:rPr lang="en-GB" dirty="0" smtClean="0"/>
              <a:t>Configuration; make configuration details &amp; logging available</a:t>
            </a:r>
          </a:p>
          <a:p>
            <a:pPr lvl="1"/>
            <a:r>
              <a:rPr lang="en-GB" dirty="0" smtClean="0"/>
              <a:t>Download; enable file downloads; </a:t>
            </a:r>
            <a:r>
              <a:rPr lang="en-GB" u="sng" dirty="0" smtClean="0"/>
              <a:t>user-facing</a:t>
            </a:r>
            <a:r>
              <a:rPr lang="en-GB" dirty="0" smtClean="0"/>
              <a:t>; http:8112</a:t>
            </a:r>
          </a:p>
          <a:p>
            <a:r>
              <a:rPr lang="en-GB" dirty="0" smtClean="0"/>
              <a:t>Exposes ports 8111 (https) and 8112 (http) </a:t>
            </a:r>
          </a:p>
          <a:p>
            <a:r>
              <a:rPr lang="en-GB" dirty="0" smtClean="0"/>
              <a:t>Download Client interacts directly with this API on these ports.</a:t>
            </a:r>
          </a:p>
          <a:p>
            <a:pPr lvl="1"/>
            <a:r>
              <a:rPr lang="en-GB" dirty="0" smtClean="0"/>
              <a:t>The API interacts with Archive services and the EGAPRO database on the back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737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Build EGA Download API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Build the Docker Image for the API</a:t>
            </a:r>
          </a:p>
          <a:p>
            <a:pPr lvl="1"/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build -t 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ega_api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-f /home/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ega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EGA_local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setup_scripts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Dockerfile_API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 smtClean="0"/>
              <a:t>This command is nearly identical to the Archive command</a:t>
            </a:r>
          </a:p>
          <a:p>
            <a:r>
              <a:rPr lang="en-GB" dirty="0" smtClean="0"/>
              <a:t>Then instantiate this image into the API container:</a:t>
            </a:r>
          </a:p>
          <a:p>
            <a:pPr lvl="1"/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run -d --name 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--link 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egapro:egapro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--link 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archive:archive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--volumes-from 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ega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-public </a:t>
            </a:r>
            <a:r>
              <a:rPr lang="en-US" sz="2000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ega_api</a:t>
            </a:r>
            <a:endParaRPr lang="en-US" sz="2000" u="sng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/>
              <a:t>The API can be monitored as well</a:t>
            </a:r>
          </a:p>
          <a:p>
            <a:pPr lvl="1"/>
            <a:r>
              <a:rPr lang="en-GB" dirty="0" smtClean="0">
                <a:hlinkClick r:id="rId2"/>
              </a:rPr>
              <a:t>http://172.17.0.4:8103</a:t>
            </a:r>
            <a:endParaRPr lang="en-GB" dirty="0" smtClean="0"/>
          </a:p>
          <a:p>
            <a:pPr lvl="1"/>
            <a:r>
              <a:rPr lang="en-GB" dirty="0" smtClean="0"/>
              <a:t>This container runs 4 individual Java REST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631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Deployment Overview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690777" y="1656271"/>
            <a:ext cx="1311215" cy="603849"/>
          </a:xfrm>
          <a:prstGeom prst="rect">
            <a:avLst/>
          </a:prstGeom>
          <a:ln w="63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981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30390" y="1984074"/>
            <a:ext cx="1133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“</a:t>
            </a:r>
            <a:r>
              <a:rPr lang="en-GB" sz="1400" dirty="0" err="1" smtClean="0"/>
              <a:t>ega</a:t>
            </a:r>
            <a:r>
              <a:rPr lang="en-GB" sz="1400" dirty="0" smtClean="0"/>
              <a:t>-public”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264998" y="1189007"/>
            <a:ext cx="2162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/home/</a:t>
            </a:r>
            <a:r>
              <a:rPr lang="en-GB" sz="1200" dirty="0" err="1" smtClean="0"/>
              <a:t>ega</a:t>
            </a:r>
            <a:r>
              <a:rPr lang="en-GB" sz="1200" dirty="0" smtClean="0"/>
              <a:t>/</a:t>
            </a:r>
            <a:r>
              <a:rPr lang="en-GB" sz="1200" dirty="0" err="1" smtClean="0"/>
              <a:t>EGA_local</a:t>
            </a:r>
            <a:r>
              <a:rPr lang="en-GB" sz="1200" dirty="0" smtClean="0"/>
              <a:t>/public/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630390" y="1674008"/>
            <a:ext cx="1438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/</a:t>
            </a:r>
            <a:r>
              <a:rPr lang="en-GB" sz="1200" dirty="0" err="1" smtClean="0"/>
              <a:t>EGA_local</a:t>
            </a:r>
            <a:r>
              <a:rPr lang="en-GB" sz="1200" dirty="0" smtClean="0"/>
              <a:t>/public/</a:t>
            </a:r>
            <a:endParaRPr lang="en-US" sz="1200" dirty="0"/>
          </a:p>
        </p:txBody>
      </p:sp>
      <p:cxnSp>
        <p:nvCxnSpPr>
          <p:cNvPr id="12" name="Straight Arrow Connector 11"/>
          <p:cNvCxnSpPr>
            <a:stCxn id="8" idx="0"/>
            <a:endCxn id="7" idx="2"/>
          </p:cNvCxnSpPr>
          <p:nvPr/>
        </p:nvCxnSpPr>
        <p:spPr bwMode="auto">
          <a:xfrm flipH="1" flipV="1">
            <a:off x="2346384" y="1466006"/>
            <a:ext cx="3113" cy="2080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4173469" y="1656271"/>
            <a:ext cx="1311215" cy="603849"/>
          </a:xfrm>
          <a:prstGeom prst="rect">
            <a:avLst/>
          </a:prstGeom>
          <a:ln w="63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981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13082" y="1984074"/>
            <a:ext cx="1197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“</a:t>
            </a:r>
            <a:r>
              <a:rPr lang="en-GB" sz="1400" dirty="0" err="1" smtClean="0"/>
              <a:t>ega</a:t>
            </a:r>
            <a:r>
              <a:rPr lang="en-GB" sz="1400" dirty="0" smtClean="0"/>
              <a:t>-private”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747690" y="1189007"/>
            <a:ext cx="2223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/home/</a:t>
            </a:r>
            <a:r>
              <a:rPr lang="en-GB" sz="1200" dirty="0" err="1" smtClean="0"/>
              <a:t>ega</a:t>
            </a:r>
            <a:r>
              <a:rPr lang="en-GB" sz="1200" dirty="0" smtClean="0"/>
              <a:t>/</a:t>
            </a:r>
            <a:r>
              <a:rPr lang="en-GB" sz="1200" dirty="0" err="1" smtClean="0"/>
              <a:t>EGA_local</a:t>
            </a:r>
            <a:r>
              <a:rPr lang="en-GB" sz="1200" dirty="0" smtClean="0"/>
              <a:t>/private/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4113082" y="1674008"/>
            <a:ext cx="1499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/</a:t>
            </a:r>
            <a:r>
              <a:rPr lang="en-GB" sz="1200" dirty="0" err="1" smtClean="0"/>
              <a:t>EGA_local</a:t>
            </a:r>
            <a:r>
              <a:rPr lang="en-GB" sz="1200" dirty="0" smtClean="0"/>
              <a:t>/private/</a:t>
            </a:r>
            <a:endParaRPr lang="en-US" sz="1200" dirty="0"/>
          </a:p>
        </p:txBody>
      </p:sp>
      <p:cxnSp>
        <p:nvCxnSpPr>
          <p:cNvPr id="14" name="Straight Arrow Connector 13"/>
          <p:cNvCxnSpPr>
            <a:stCxn id="13" idx="0"/>
            <a:endCxn id="11" idx="2"/>
          </p:cNvCxnSpPr>
          <p:nvPr/>
        </p:nvCxnSpPr>
        <p:spPr bwMode="auto">
          <a:xfrm flipH="1" flipV="1">
            <a:off x="4859533" y="1466006"/>
            <a:ext cx="3113" cy="2080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Rectangle 14"/>
          <p:cNvSpPr/>
          <p:nvPr/>
        </p:nvSpPr>
        <p:spPr bwMode="auto">
          <a:xfrm>
            <a:off x="5637084" y="3007742"/>
            <a:ext cx="1311215" cy="603849"/>
          </a:xfrm>
          <a:prstGeom prst="rect">
            <a:avLst/>
          </a:prstGeom>
          <a:ln w="63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981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83328" y="3338854"/>
            <a:ext cx="859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“</a:t>
            </a:r>
            <a:r>
              <a:rPr lang="en-GB" sz="1400" dirty="0" err="1" smtClean="0"/>
              <a:t>egapro</a:t>
            </a:r>
            <a:r>
              <a:rPr lang="en-GB" sz="1400" dirty="0" smtClean="0"/>
              <a:t>”</a:t>
            </a:r>
            <a:endParaRPr lang="en-US" sz="1400" dirty="0"/>
          </a:p>
        </p:txBody>
      </p:sp>
      <p:cxnSp>
        <p:nvCxnSpPr>
          <p:cNvPr id="4" name="Straight Connector 3"/>
          <p:cNvCxnSpPr>
            <a:stCxn id="15" idx="0"/>
            <a:endCxn id="9" idx="2"/>
          </p:cNvCxnSpPr>
          <p:nvPr/>
        </p:nvCxnSpPr>
        <p:spPr bwMode="auto">
          <a:xfrm flipH="1" flipV="1">
            <a:off x="4829077" y="2260120"/>
            <a:ext cx="1463615" cy="7476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3068604" y="3007742"/>
            <a:ext cx="1311215" cy="603849"/>
          </a:xfrm>
          <a:prstGeom prst="rect">
            <a:avLst/>
          </a:prstGeom>
          <a:ln w="63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981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08495" y="3343802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“archive”</a:t>
            </a:r>
            <a:endParaRPr lang="en-US" sz="1400" dirty="0"/>
          </a:p>
        </p:txBody>
      </p:sp>
      <p:cxnSp>
        <p:nvCxnSpPr>
          <p:cNvPr id="19" name="Straight Connector 18"/>
          <p:cNvCxnSpPr>
            <a:stCxn id="17" idx="0"/>
            <a:endCxn id="9" idx="2"/>
          </p:cNvCxnSpPr>
          <p:nvPr/>
        </p:nvCxnSpPr>
        <p:spPr bwMode="auto">
          <a:xfrm flipV="1">
            <a:off x="3724212" y="2260120"/>
            <a:ext cx="1104865" cy="7476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1" name="Straight Connector 20"/>
          <p:cNvCxnSpPr>
            <a:stCxn id="17" idx="0"/>
            <a:endCxn id="5" idx="2"/>
          </p:cNvCxnSpPr>
          <p:nvPr/>
        </p:nvCxnSpPr>
        <p:spPr bwMode="auto">
          <a:xfrm flipH="1" flipV="1">
            <a:off x="2346385" y="2260120"/>
            <a:ext cx="1377827" cy="7476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3" name="Straight Connector 22"/>
          <p:cNvCxnSpPr>
            <a:stCxn id="17" idx="3"/>
            <a:endCxn id="15" idx="1"/>
          </p:cNvCxnSpPr>
          <p:nvPr/>
        </p:nvCxnSpPr>
        <p:spPr bwMode="auto">
          <a:xfrm>
            <a:off x="4379819" y="3309667"/>
            <a:ext cx="125726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2" name="Rectangle 21"/>
          <p:cNvSpPr/>
          <p:nvPr/>
        </p:nvSpPr>
        <p:spPr bwMode="auto">
          <a:xfrm>
            <a:off x="1129274" y="4122785"/>
            <a:ext cx="1311215" cy="603849"/>
          </a:xfrm>
          <a:prstGeom prst="rect">
            <a:avLst/>
          </a:prstGeom>
          <a:ln w="63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981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8093" y="4427915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“</a:t>
            </a:r>
            <a:r>
              <a:rPr lang="en-GB" sz="1400" dirty="0" err="1" smtClean="0"/>
              <a:t>api</a:t>
            </a:r>
            <a:r>
              <a:rPr lang="en-GB" sz="1400" dirty="0" smtClean="0"/>
              <a:t>”</a:t>
            </a:r>
            <a:endParaRPr lang="en-US" sz="1400" dirty="0"/>
          </a:p>
        </p:txBody>
      </p:sp>
      <p:cxnSp>
        <p:nvCxnSpPr>
          <p:cNvPr id="20" name="Straight Connector 19"/>
          <p:cNvCxnSpPr>
            <a:stCxn id="22" idx="0"/>
            <a:endCxn id="5" idx="2"/>
          </p:cNvCxnSpPr>
          <p:nvPr/>
        </p:nvCxnSpPr>
        <p:spPr bwMode="auto">
          <a:xfrm flipV="1">
            <a:off x="1784882" y="2260120"/>
            <a:ext cx="561503" cy="18626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8" name="Straight Connector 27"/>
          <p:cNvCxnSpPr>
            <a:stCxn id="22" idx="3"/>
            <a:endCxn id="17" idx="1"/>
          </p:cNvCxnSpPr>
          <p:nvPr/>
        </p:nvCxnSpPr>
        <p:spPr bwMode="auto">
          <a:xfrm flipV="1">
            <a:off x="2440489" y="3309667"/>
            <a:ext cx="628115" cy="111504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0" name="Straight Connector 39"/>
          <p:cNvCxnSpPr>
            <a:stCxn id="22" idx="3"/>
            <a:endCxn id="15" idx="1"/>
          </p:cNvCxnSpPr>
          <p:nvPr/>
        </p:nvCxnSpPr>
        <p:spPr bwMode="auto">
          <a:xfrm flipV="1">
            <a:off x="2440489" y="3309667"/>
            <a:ext cx="3196595" cy="111504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5467110" y="2432650"/>
            <a:ext cx="1091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--volumes-from</a:t>
            </a:r>
            <a:endParaRPr lang="en-US" sz="1050" dirty="0"/>
          </a:p>
        </p:txBody>
      </p:sp>
      <p:sp>
        <p:nvSpPr>
          <p:cNvPr id="45" name="TextBox 44"/>
          <p:cNvSpPr txBox="1"/>
          <p:nvPr/>
        </p:nvSpPr>
        <p:spPr>
          <a:xfrm>
            <a:off x="4173469" y="2559608"/>
            <a:ext cx="1091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--volumes-from</a:t>
            </a:r>
            <a:endParaRPr lang="en-US" sz="1050" dirty="0"/>
          </a:p>
        </p:txBody>
      </p:sp>
      <p:sp>
        <p:nvSpPr>
          <p:cNvPr id="46" name="TextBox 45"/>
          <p:cNvSpPr txBox="1"/>
          <p:nvPr/>
        </p:nvSpPr>
        <p:spPr>
          <a:xfrm>
            <a:off x="2720393" y="2326822"/>
            <a:ext cx="1091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--volumes-from</a:t>
            </a:r>
            <a:endParaRPr lang="en-US" sz="1050" dirty="0"/>
          </a:p>
        </p:txBody>
      </p:sp>
      <p:sp>
        <p:nvSpPr>
          <p:cNvPr id="47" name="TextBox 46"/>
          <p:cNvSpPr txBox="1"/>
          <p:nvPr/>
        </p:nvSpPr>
        <p:spPr>
          <a:xfrm>
            <a:off x="4701309" y="3283788"/>
            <a:ext cx="4780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--link</a:t>
            </a:r>
            <a:endParaRPr lang="en-US" sz="1050" dirty="0"/>
          </a:p>
        </p:txBody>
      </p:sp>
      <p:sp>
        <p:nvSpPr>
          <p:cNvPr id="48" name="TextBox 47"/>
          <p:cNvSpPr txBox="1"/>
          <p:nvPr/>
        </p:nvSpPr>
        <p:spPr>
          <a:xfrm>
            <a:off x="1078093" y="2953402"/>
            <a:ext cx="1091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--volumes-from</a:t>
            </a:r>
            <a:endParaRPr lang="en-US" sz="1050" dirty="0"/>
          </a:p>
        </p:txBody>
      </p:sp>
      <p:sp>
        <p:nvSpPr>
          <p:cNvPr id="49" name="TextBox 48"/>
          <p:cNvSpPr txBox="1"/>
          <p:nvPr/>
        </p:nvSpPr>
        <p:spPr>
          <a:xfrm>
            <a:off x="3609067" y="3947146"/>
            <a:ext cx="4780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--link</a:t>
            </a:r>
            <a:endParaRPr lang="en-US" sz="1050" dirty="0"/>
          </a:p>
        </p:txBody>
      </p:sp>
      <p:sp>
        <p:nvSpPr>
          <p:cNvPr id="50" name="TextBox 49"/>
          <p:cNvSpPr txBox="1"/>
          <p:nvPr/>
        </p:nvSpPr>
        <p:spPr>
          <a:xfrm>
            <a:off x="2447997" y="3563146"/>
            <a:ext cx="4780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--link</a:t>
            </a:r>
            <a:endParaRPr lang="en-US" sz="1050" dirty="0"/>
          </a:p>
        </p:txBody>
      </p:sp>
      <p:sp>
        <p:nvSpPr>
          <p:cNvPr id="51" name="TextBox 50"/>
          <p:cNvSpPr txBox="1"/>
          <p:nvPr/>
        </p:nvSpPr>
        <p:spPr>
          <a:xfrm>
            <a:off x="1401465" y="5368638"/>
            <a:ext cx="6417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 complete Local EGA Demo Setup using Docker Containers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840747" y="1293008"/>
            <a:ext cx="22349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Docker-Host System Interface</a:t>
            </a:r>
            <a:endParaRPr lang="en-US" sz="1200" dirty="0"/>
          </a:p>
        </p:txBody>
      </p:sp>
      <p:cxnSp>
        <p:nvCxnSpPr>
          <p:cNvPr id="35" name="Straight Arrow Connector 34"/>
          <p:cNvCxnSpPr/>
          <p:nvPr/>
        </p:nvCxnSpPr>
        <p:spPr bwMode="auto">
          <a:xfrm flipH="1">
            <a:off x="6081629" y="1423362"/>
            <a:ext cx="79363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445875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Local EGA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At this point the basic Local EGA Demo is running:</a:t>
            </a:r>
          </a:p>
          <a:p>
            <a:pPr lvl="1"/>
            <a:r>
              <a:rPr lang="en-GB" dirty="0" smtClean="0"/>
              <a:t>Database EGAPRO</a:t>
            </a:r>
          </a:p>
          <a:p>
            <a:pPr lvl="1"/>
            <a:r>
              <a:rPr lang="en-GB" dirty="0" smtClean="0"/>
              <a:t>Re/Encryption Resource</a:t>
            </a:r>
          </a:p>
          <a:p>
            <a:pPr lvl="1"/>
            <a:r>
              <a:rPr lang="en-GB" dirty="0" smtClean="0"/>
              <a:t>Download API</a:t>
            </a:r>
          </a:p>
          <a:p>
            <a:r>
              <a:rPr lang="en-GB" dirty="0" smtClean="0"/>
              <a:t>To complete the Demo the next steps will be</a:t>
            </a:r>
          </a:p>
          <a:p>
            <a:pPr lvl="1"/>
            <a:r>
              <a:rPr lang="en-GB" dirty="0" smtClean="0"/>
              <a:t>Add an FTP server to simulate submissions</a:t>
            </a:r>
          </a:p>
          <a:p>
            <a:pPr lvl="1"/>
            <a:r>
              <a:rPr lang="en-GB" dirty="0" smtClean="0"/>
              <a:t>Submit a file to the archive</a:t>
            </a:r>
          </a:p>
          <a:p>
            <a:pPr lvl="1"/>
            <a:r>
              <a:rPr lang="en-GB" dirty="0" smtClean="0"/>
              <a:t>Access the newly archived file</a:t>
            </a:r>
          </a:p>
          <a:p>
            <a:pPr lvl="2"/>
            <a:r>
              <a:rPr lang="en-GB" dirty="0" smtClean="0"/>
              <a:t>Via Standard EGA Download Client</a:t>
            </a:r>
          </a:p>
          <a:p>
            <a:pPr lvl="2"/>
            <a:r>
              <a:rPr lang="en-GB" dirty="0" smtClean="0"/>
              <a:t>Via FUSE layer directly from the archive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70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Adding an FTP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Running a Docker container based on an FTP Server Image available in Docker Hub</a:t>
            </a:r>
          </a:p>
          <a:p>
            <a:pPr lvl="1"/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run -d --name 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ftpd_server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--volumes-from 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ega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-public -p 21:21 -p 30000-30009:30000-30009 -e "PUBLICHOST=localhost" </a:t>
            </a:r>
            <a:r>
              <a:rPr lang="en-US" sz="2000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stilliard</a:t>
            </a:r>
            <a:r>
              <a:rPr lang="en-US" sz="20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pure-ftpd:latest</a:t>
            </a:r>
            <a:endParaRPr lang="en-US" sz="2000" u="sng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/>
              <a:t>This command downloads the latest ‘</a:t>
            </a:r>
            <a:r>
              <a:rPr lang="en-GB" dirty="0" err="1" smtClean="0"/>
              <a:t>stilliard</a:t>
            </a:r>
            <a:r>
              <a:rPr lang="en-GB" dirty="0" smtClean="0"/>
              <a:t>/pure-</a:t>
            </a:r>
            <a:r>
              <a:rPr lang="en-GB" dirty="0" err="1" smtClean="0"/>
              <a:t>ftpd</a:t>
            </a:r>
            <a:r>
              <a:rPr lang="en-GB" dirty="0" smtClean="0"/>
              <a:t>’ image and instantiates a Docker container named ‘</a:t>
            </a:r>
            <a:r>
              <a:rPr lang="en-GB" dirty="0" err="1" smtClean="0"/>
              <a:t>ftpd_server</a:t>
            </a:r>
            <a:r>
              <a:rPr lang="en-GB" dirty="0" smtClean="0"/>
              <a:t>’</a:t>
            </a:r>
          </a:p>
          <a:p>
            <a:r>
              <a:rPr lang="en-GB" dirty="0" smtClean="0"/>
              <a:t>The FTP server is started automatically upon instantiation of this container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795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https://www.docker.com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GB" dirty="0" smtClean="0"/>
              <a:t>Available for</a:t>
            </a:r>
          </a:p>
          <a:p>
            <a:pPr lvl="1">
              <a:spcAft>
                <a:spcPts val="0"/>
              </a:spcAft>
            </a:pPr>
            <a:r>
              <a:rPr lang="en-GB" dirty="0" smtClean="0"/>
              <a:t>Linux</a:t>
            </a:r>
          </a:p>
          <a:p>
            <a:pPr lvl="1">
              <a:spcAft>
                <a:spcPts val="0"/>
              </a:spcAft>
            </a:pPr>
            <a:r>
              <a:rPr lang="en-GB" dirty="0" smtClean="0"/>
              <a:t>Windows</a:t>
            </a:r>
          </a:p>
          <a:p>
            <a:pPr lvl="1">
              <a:spcAft>
                <a:spcPts val="0"/>
              </a:spcAft>
            </a:pPr>
            <a:r>
              <a:rPr lang="en-GB" dirty="0" smtClean="0"/>
              <a:t>Mac OS X</a:t>
            </a:r>
          </a:p>
          <a:p>
            <a:r>
              <a:rPr lang="en-GB" dirty="0" smtClean="0"/>
              <a:t>Docker uses </a:t>
            </a:r>
            <a:r>
              <a:rPr lang="en-GB" u="sng" dirty="0" smtClean="0"/>
              <a:t>Images</a:t>
            </a:r>
            <a:r>
              <a:rPr lang="en-GB" dirty="0" smtClean="0"/>
              <a:t> to store environments</a:t>
            </a:r>
          </a:p>
          <a:p>
            <a:r>
              <a:rPr lang="en-GB" dirty="0" smtClean="0"/>
              <a:t>A Docker Image must be instantiated into a Docker </a:t>
            </a:r>
            <a:r>
              <a:rPr lang="en-GB" u="sng" dirty="0" smtClean="0"/>
              <a:t>Container</a:t>
            </a:r>
            <a:r>
              <a:rPr lang="en-GB" dirty="0" smtClean="0"/>
              <a:t> to run any code</a:t>
            </a:r>
            <a:r>
              <a:rPr lang="en-US" dirty="0" smtClean="0"/>
              <a:t> (using the ‘run’ command)</a:t>
            </a:r>
          </a:p>
          <a:p>
            <a:r>
              <a:rPr lang="en-GB" dirty="0" smtClean="0"/>
              <a:t>Images are static; Containers change: data can be stored; it can be stopped, and started. Code can be executed</a:t>
            </a:r>
          </a:p>
        </p:txBody>
      </p:sp>
    </p:spTree>
    <p:extLst>
      <p:ext uri="{BB962C8B-B14F-4D97-AF65-F5344CB8AC3E}">
        <p14:creationId xmlns:p14="http://schemas.microsoft.com/office/powerpoint/2010/main" val="300475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Deployment Overview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2725942" y="1656271"/>
            <a:ext cx="1311215" cy="603849"/>
          </a:xfrm>
          <a:prstGeom prst="rect">
            <a:avLst/>
          </a:prstGeom>
          <a:ln w="63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981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65555" y="1984074"/>
            <a:ext cx="1133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“</a:t>
            </a:r>
            <a:r>
              <a:rPr lang="en-GB" sz="1400" dirty="0" err="1" smtClean="0"/>
              <a:t>ega</a:t>
            </a:r>
            <a:r>
              <a:rPr lang="en-GB" sz="1400" dirty="0" smtClean="0"/>
              <a:t>-public”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2300163" y="1189007"/>
            <a:ext cx="2162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/home/</a:t>
            </a:r>
            <a:r>
              <a:rPr lang="en-GB" sz="1200" dirty="0" err="1" smtClean="0"/>
              <a:t>ega</a:t>
            </a:r>
            <a:r>
              <a:rPr lang="en-GB" sz="1200" dirty="0" smtClean="0"/>
              <a:t>/</a:t>
            </a:r>
            <a:r>
              <a:rPr lang="en-GB" sz="1200" dirty="0" err="1" smtClean="0"/>
              <a:t>EGA_local</a:t>
            </a:r>
            <a:r>
              <a:rPr lang="en-GB" sz="1200" dirty="0" smtClean="0"/>
              <a:t>/public/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2665555" y="1674008"/>
            <a:ext cx="1438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/</a:t>
            </a:r>
            <a:r>
              <a:rPr lang="en-GB" sz="1200" dirty="0" err="1" smtClean="0"/>
              <a:t>EGA_local</a:t>
            </a:r>
            <a:r>
              <a:rPr lang="en-GB" sz="1200" dirty="0" smtClean="0"/>
              <a:t>/public/</a:t>
            </a:r>
            <a:endParaRPr lang="en-US" sz="1200" dirty="0"/>
          </a:p>
        </p:txBody>
      </p:sp>
      <p:cxnSp>
        <p:nvCxnSpPr>
          <p:cNvPr id="12" name="Straight Arrow Connector 11"/>
          <p:cNvCxnSpPr>
            <a:stCxn id="8" idx="0"/>
            <a:endCxn id="7" idx="2"/>
          </p:cNvCxnSpPr>
          <p:nvPr/>
        </p:nvCxnSpPr>
        <p:spPr bwMode="auto">
          <a:xfrm flipH="1" flipV="1">
            <a:off x="3381549" y="1466006"/>
            <a:ext cx="3113" cy="2080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5208634" y="1656271"/>
            <a:ext cx="1311215" cy="603849"/>
          </a:xfrm>
          <a:prstGeom prst="rect">
            <a:avLst/>
          </a:prstGeom>
          <a:ln w="63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981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48247" y="1984074"/>
            <a:ext cx="1197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“</a:t>
            </a:r>
            <a:r>
              <a:rPr lang="en-GB" sz="1400" dirty="0" err="1" smtClean="0"/>
              <a:t>ega</a:t>
            </a:r>
            <a:r>
              <a:rPr lang="en-GB" sz="1400" dirty="0" smtClean="0"/>
              <a:t>-private”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4782855" y="1189007"/>
            <a:ext cx="2223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/home/</a:t>
            </a:r>
            <a:r>
              <a:rPr lang="en-GB" sz="1200" dirty="0" err="1" smtClean="0"/>
              <a:t>ega</a:t>
            </a:r>
            <a:r>
              <a:rPr lang="en-GB" sz="1200" dirty="0" smtClean="0"/>
              <a:t>/</a:t>
            </a:r>
            <a:r>
              <a:rPr lang="en-GB" sz="1200" dirty="0" err="1" smtClean="0"/>
              <a:t>EGA_local</a:t>
            </a:r>
            <a:r>
              <a:rPr lang="en-GB" sz="1200" dirty="0" smtClean="0"/>
              <a:t>/private/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5148247" y="1674008"/>
            <a:ext cx="1499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/</a:t>
            </a:r>
            <a:r>
              <a:rPr lang="en-GB" sz="1200" dirty="0" err="1" smtClean="0"/>
              <a:t>EGA_local</a:t>
            </a:r>
            <a:r>
              <a:rPr lang="en-GB" sz="1200" dirty="0" smtClean="0"/>
              <a:t>/private/</a:t>
            </a:r>
            <a:endParaRPr lang="en-US" sz="1200" dirty="0"/>
          </a:p>
        </p:txBody>
      </p:sp>
      <p:cxnSp>
        <p:nvCxnSpPr>
          <p:cNvPr id="14" name="Straight Arrow Connector 13"/>
          <p:cNvCxnSpPr>
            <a:stCxn id="13" idx="0"/>
            <a:endCxn id="11" idx="2"/>
          </p:cNvCxnSpPr>
          <p:nvPr/>
        </p:nvCxnSpPr>
        <p:spPr bwMode="auto">
          <a:xfrm flipH="1" flipV="1">
            <a:off x="5894698" y="1466006"/>
            <a:ext cx="3113" cy="2080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Rectangle 14"/>
          <p:cNvSpPr/>
          <p:nvPr/>
        </p:nvSpPr>
        <p:spPr bwMode="auto">
          <a:xfrm>
            <a:off x="6672249" y="3007742"/>
            <a:ext cx="1311215" cy="603849"/>
          </a:xfrm>
          <a:prstGeom prst="rect">
            <a:avLst/>
          </a:prstGeom>
          <a:ln w="63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981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18493" y="3338854"/>
            <a:ext cx="859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“</a:t>
            </a:r>
            <a:r>
              <a:rPr lang="en-GB" sz="1400" dirty="0" err="1" smtClean="0"/>
              <a:t>egapro</a:t>
            </a:r>
            <a:r>
              <a:rPr lang="en-GB" sz="1400" dirty="0" smtClean="0"/>
              <a:t>”</a:t>
            </a:r>
            <a:endParaRPr lang="en-US" sz="1400" dirty="0"/>
          </a:p>
        </p:txBody>
      </p:sp>
      <p:cxnSp>
        <p:nvCxnSpPr>
          <p:cNvPr id="4" name="Straight Connector 3"/>
          <p:cNvCxnSpPr>
            <a:stCxn id="15" idx="0"/>
            <a:endCxn id="9" idx="2"/>
          </p:cNvCxnSpPr>
          <p:nvPr/>
        </p:nvCxnSpPr>
        <p:spPr bwMode="auto">
          <a:xfrm flipH="1" flipV="1">
            <a:off x="5864242" y="2260120"/>
            <a:ext cx="1463615" cy="7476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4103769" y="3007742"/>
            <a:ext cx="1311215" cy="603849"/>
          </a:xfrm>
          <a:prstGeom prst="rect">
            <a:avLst/>
          </a:prstGeom>
          <a:ln w="63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981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43660" y="3343802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“archive”</a:t>
            </a:r>
            <a:endParaRPr lang="en-US" sz="1400" dirty="0"/>
          </a:p>
        </p:txBody>
      </p:sp>
      <p:cxnSp>
        <p:nvCxnSpPr>
          <p:cNvPr id="19" name="Straight Connector 18"/>
          <p:cNvCxnSpPr>
            <a:stCxn id="17" idx="0"/>
            <a:endCxn id="9" idx="2"/>
          </p:cNvCxnSpPr>
          <p:nvPr/>
        </p:nvCxnSpPr>
        <p:spPr bwMode="auto">
          <a:xfrm flipV="1">
            <a:off x="4759377" y="2260120"/>
            <a:ext cx="1104865" cy="7476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1" name="Straight Connector 20"/>
          <p:cNvCxnSpPr>
            <a:stCxn id="17" idx="0"/>
            <a:endCxn id="5" idx="2"/>
          </p:cNvCxnSpPr>
          <p:nvPr/>
        </p:nvCxnSpPr>
        <p:spPr bwMode="auto">
          <a:xfrm flipH="1" flipV="1">
            <a:off x="3381550" y="2260120"/>
            <a:ext cx="1377827" cy="7476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3" name="Straight Connector 22"/>
          <p:cNvCxnSpPr>
            <a:stCxn id="17" idx="3"/>
            <a:endCxn id="15" idx="1"/>
          </p:cNvCxnSpPr>
          <p:nvPr/>
        </p:nvCxnSpPr>
        <p:spPr bwMode="auto">
          <a:xfrm>
            <a:off x="5414984" y="3309667"/>
            <a:ext cx="125726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2" name="Rectangle 21"/>
          <p:cNvSpPr/>
          <p:nvPr/>
        </p:nvSpPr>
        <p:spPr bwMode="auto">
          <a:xfrm>
            <a:off x="2164439" y="4122785"/>
            <a:ext cx="1311215" cy="603849"/>
          </a:xfrm>
          <a:prstGeom prst="rect">
            <a:avLst/>
          </a:prstGeom>
          <a:ln w="63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981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13258" y="4427915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“</a:t>
            </a:r>
            <a:r>
              <a:rPr lang="en-GB" sz="1400" dirty="0" err="1" smtClean="0"/>
              <a:t>api</a:t>
            </a:r>
            <a:r>
              <a:rPr lang="en-GB" sz="1400" dirty="0" smtClean="0"/>
              <a:t>”</a:t>
            </a:r>
            <a:endParaRPr lang="en-US" sz="1400" dirty="0"/>
          </a:p>
        </p:txBody>
      </p:sp>
      <p:cxnSp>
        <p:nvCxnSpPr>
          <p:cNvPr id="20" name="Straight Connector 19"/>
          <p:cNvCxnSpPr>
            <a:stCxn id="22" idx="0"/>
            <a:endCxn id="5" idx="2"/>
          </p:cNvCxnSpPr>
          <p:nvPr/>
        </p:nvCxnSpPr>
        <p:spPr bwMode="auto">
          <a:xfrm flipV="1">
            <a:off x="2820047" y="2260120"/>
            <a:ext cx="561503" cy="18626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8" name="Straight Connector 27"/>
          <p:cNvCxnSpPr>
            <a:stCxn id="22" idx="3"/>
            <a:endCxn id="17" idx="1"/>
          </p:cNvCxnSpPr>
          <p:nvPr/>
        </p:nvCxnSpPr>
        <p:spPr bwMode="auto">
          <a:xfrm flipV="1">
            <a:off x="3475654" y="3309667"/>
            <a:ext cx="628115" cy="111504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0" name="Straight Connector 39"/>
          <p:cNvCxnSpPr>
            <a:stCxn id="22" idx="3"/>
            <a:endCxn id="15" idx="1"/>
          </p:cNvCxnSpPr>
          <p:nvPr/>
        </p:nvCxnSpPr>
        <p:spPr bwMode="auto">
          <a:xfrm flipV="1">
            <a:off x="3475654" y="3309667"/>
            <a:ext cx="3196595" cy="111504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6502275" y="2432650"/>
            <a:ext cx="1091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--volumes-from</a:t>
            </a:r>
            <a:endParaRPr lang="en-US" sz="1050" dirty="0"/>
          </a:p>
        </p:txBody>
      </p:sp>
      <p:sp>
        <p:nvSpPr>
          <p:cNvPr id="45" name="TextBox 44"/>
          <p:cNvSpPr txBox="1"/>
          <p:nvPr/>
        </p:nvSpPr>
        <p:spPr>
          <a:xfrm>
            <a:off x="5208634" y="2559608"/>
            <a:ext cx="1091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--volumes-from</a:t>
            </a:r>
            <a:endParaRPr lang="en-US" sz="1050" dirty="0"/>
          </a:p>
        </p:txBody>
      </p:sp>
      <p:sp>
        <p:nvSpPr>
          <p:cNvPr id="46" name="TextBox 45"/>
          <p:cNvSpPr txBox="1"/>
          <p:nvPr/>
        </p:nvSpPr>
        <p:spPr>
          <a:xfrm>
            <a:off x="3755558" y="2326822"/>
            <a:ext cx="1091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--volumes-from</a:t>
            </a:r>
            <a:endParaRPr lang="en-US" sz="1050" dirty="0"/>
          </a:p>
        </p:txBody>
      </p:sp>
      <p:sp>
        <p:nvSpPr>
          <p:cNvPr id="47" name="TextBox 46"/>
          <p:cNvSpPr txBox="1"/>
          <p:nvPr/>
        </p:nvSpPr>
        <p:spPr>
          <a:xfrm>
            <a:off x="5736474" y="3283788"/>
            <a:ext cx="4780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--link</a:t>
            </a:r>
            <a:endParaRPr lang="en-US" sz="1050" dirty="0"/>
          </a:p>
        </p:txBody>
      </p:sp>
      <p:sp>
        <p:nvSpPr>
          <p:cNvPr id="48" name="TextBox 47"/>
          <p:cNvSpPr txBox="1"/>
          <p:nvPr/>
        </p:nvSpPr>
        <p:spPr>
          <a:xfrm>
            <a:off x="2113258" y="2953402"/>
            <a:ext cx="1091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--volumes-from</a:t>
            </a:r>
            <a:endParaRPr lang="en-US" sz="1050" dirty="0"/>
          </a:p>
        </p:txBody>
      </p:sp>
      <p:sp>
        <p:nvSpPr>
          <p:cNvPr id="49" name="TextBox 48"/>
          <p:cNvSpPr txBox="1"/>
          <p:nvPr/>
        </p:nvSpPr>
        <p:spPr>
          <a:xfrm>
            <a:off x="4644232" y="3947146"/>
            <a:ext cx="4780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--link</a:t>
            </a:r>
            <a:endParaRPr lang="en-US" sz="1050" dirty="0"/>
          </a:p>
        </p:txBody>
      </p:sp>
      <p:sp>
        <p:nvSpPr>
          <p:cNvPr id="50" name="TextBox 49"/>
          <p:cNvSpPr txBox="1"/>
          <p:nvPr/>
        </p:nvSpPr>
        <p:spPr>
          <a:xfrm>
            <a:off x="3483162" y="3563146"/>
            <a:ext cx="4780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--link</a:t>
            </a:r>
            <a:endParaRPr lang="en-US" sz="1050" dirty="0"/>
          </a:p>
        </p:txBody>
      </p:sp>
      <p:sp>
        <p:nvSpPr>
          <p:cNvPr id="51" name="TextBox 50"/>
          <p:cNvSpPr txBox="1"/>
          <p:nvPr/>
        </p:nvSpPr>
        <p:spPr>
          <a:xfrm>
            <a:off x="1401465" y="5368638"/>
            <a:ext cx="6481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 complete Local EGA Demo Setup using Docker Containers.</a:t>
            </a:r>
          </a:p>
          <a:p>
            <a:r>
              <a:rPr lang="en-GB" dirty="0" smtClean="0"/>
              <a:t>Now with submission FTP Server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 bwMode="auto">
          <a:xfrm>
            <a:off x="398040" y="3177922"/>
            <a:ext cx="1311215" cy="603849"/>
          </a:xfrm>
          <a:prstGeom prst="rect">
            <a:avLst/>
          </a:prstGeom>
          <a:ln w="63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981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65038" y="3477887"/>
            <a:ext cx="1197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“</a:t>
            </a:r>
            <a:r>
              <a:rPr lang="en-GB" sz="1400" dirty="0" err="1" smtClean="0"/>
              <a:t>ftpd_server</a:t>
            </a:r>
            <a:r>
              <a:rPr lang="en-GB" sz="1400" dirty="0" smtClean="0"/>
              <a:t>”</a:t>
            </a:r>
            <a:endParaRPr lang="en-US" sz="1400" dirty="0"/>
          </a:p>
        </p:txBody>
      </p:sp>
      <p:cxnSp>
        <p:nvCxnSpPr>
          <p:cNvPr id="25" name="Straight Arrow Connector 24"/>
          <p:cNvCxnSpPr>
            <a:stCxn id="36" idx="0"/>
            <a:endCxn id="5" idx="2"/>
          </p:cNvCxnSpPr>
          <p:nvPr/>
        </p:nvCxnSpPr>
        <p:spPr bwMode="auto">
          <a:xfrm flipV="1">
            <a:off x="1053648" y="2260120"/>
            <a:ext cx="2327902" cy="9178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1" name="TextBox 40"/>
          <p:cNvSpPr txBox="1"/>
          <p:nvPr/>
        </p:nvSpPr>
        <p:spPr>
          <a:xfrm>
            <a:off x="1262327" y="2506973"/>
            <a:ext cx="1091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--volumes-from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188352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Adding FTP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FTP server doesn’t contain any FTP Users yet</a:t>
            </a:r>
          </a:p>
          <a:p>
            <a:pPr lvl="1"/>
            <a:r>
              <a:rPr lang="en-GB" dirty="0" smtClean="0"/>
              <a:t>We will have to run commands inside of the FTP server container!</a:t>
            </a:r>
          </a:p>
          <a:p>
            <a:pPr lvl="1"/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exec -it 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ftpd_server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/bin/bash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 smtClean="0"/>
              <a:t>This commands executes the command “/bin/bash” inside of the running container named “</a:t>
            </a:r>
            <a:r>
              <a:rPr lang="en-GB" dirty="0" err="1" smtClean="0"/>
              <a:t>ftpd_server</a:t>
            </a:r>
            <a:r>
              <a:rPr lang="en-GB" dirty="0" smtClean="0"/>
              <a:t>”</a:t>
            </a:r>
          </a:p>
          <a:p>
            <a:pPr lvl="2"/>
            <a:r>
              <a:rPr lang="en-GB" dirty="0" smtClean="0"/>
              <a:t>We now have a command line shell inside of the same Docker container that runs the FTP server.</a:t>
            </a:r>
          </a:p>
          <a:p>
            <a:pPr lvl="3"/>
            <a:r>
              <a:rPr lang="en-GB" dirty="0" smtClean="0"/>
              <a:t>(This can be done with all running Docker containers)</a:t>
            </a:r>
          </a:p>
          <a:p>
            <a:pPr lvl="2"/>
            <a:r>
              <a:rPr lang="en-GB" dirty="0" smtClean="0"/>
              <a:t>Now run the commands to add an FTP user (named ‘bob’)</a:t>
            </a:r>
          </a:p>
          <a:p>
            <a:pPr lvl="2"/>
            <a:r>
              <a:rPr lang="en-US" sz="1800" u="sng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pure-pw </a:t>
            </a:r>
            <a:r>
              <a:rPr lang="en-US" sz="1800" u="sng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useradd</a:t>
            </a:r>
            <a:r>
              <a:rPr lang="en-US" sz="1800" u="sng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bob -u </a:t>
            </a:r>
            <a:r>
              <a:rPr lang="en-US" sz="1800" u="sng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ftpuser</a:t>
            </a:r>
            <a:r>
              <a:rPr lang="en-US" sz="1800" u="sng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-d /</a:t>
            </a:r>
            <a:r>
              <a:rPr lang="en-US" sz="1800" u="sng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home/</a:t>
            </a:r>
            <a:r>
              <a:rPr lang="en-US" sz="1800" u="sng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ftpusers</a:t>
            </a:r>
            <a:r>
              <a:rPr lang="en-US" sz="1800" u="sng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/bob</a:t>
            </a:r>
          </a:p>
          <a:p>
            <a:pPr lvl="2"/>
            <a:r>
              <a:rPr lang="en-US" sz="1800" u="sng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pure-pw </a:t>
            </a:r>
            <a:r>
              <a:rPr lang="en-US" sz="1800" u="sng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mkdb</a:t>
            </a:r>
            <a:r>
              <a:rPr lang="en-US" dirty="0" smtClean="0"/>
              <a:t> (and then) </a:t>
            </a:r>
            <a:r>
              <a:rPr lang="en-US" sz="1800" u="sng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endParaRPr lang="en-US" sz="1800" u="sng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249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FTP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FTP Server is now running in the ‘</a:t>
            </a:r>
            <a:r>
              <a:rPr lang="en-GB" dirty="0" err="1" smtClean="0"/>
              <a:t>ftpd_server</a:t>
            </a:r>
            <a:r>
              <a:rPr lang="en-GB" dirty="0" smtClean="0"/>
              <a:t>’ container</a:t>
            </a:r>
          </a:p>
          <a:p>
            <a:pPr lvl="1"/>
            <a:r>
              <a:rPr lang="en-GB" dirty="0" smtClean="0"/>
              <a:t>Available on the host system: “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inspect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ftpd_server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grep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IPAddress</a:t>
            </a:r>
            <a:r>
              <a:rPr lang="en-GB" dirty="0" smtClean="0"/>
              <a:t>” (should be 172.17.0.5)</a:t>
            </a:r>
          </a:p>
          <a:p>
            <a:pPr lvl="1"/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ftp -d 172.17.0.5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300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Submit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Demo Submission Procedure</a:t>
            </a:r>
          </a:p>
          <a:p>
            <a:pPr lvl="1"/>
            <a:r>
              <a:rPr lang="en-GB" dirty="0" smtClean="0"/>
              <a:t>Get a file for submission (from ENA)</a:t>
            </a:r>
          </a:p>
          <a:p>
            <a:pPr lvl="1"/>
            <a:r>
              <a:rPr lang="en-GB" dirty="0" smtClean="0"/>
              <a:t>Calculate MD5 file for this file</a:t>
            </a:r>
          </a:p>
          <a:p>
            <a:pPr lvl="1"/>
            <a:r>
              <a:rPr lang="en-GB" dirty="0" smtClean="0"/>
              <a:t>Encrypt file</a:t>
            </a:r>
          </a:p>
          <a:p>
            <a:pPr lvl="1"/>
            <a:r>
              <a:rPr lang="en-GB" dirty="0" smtClean="0"/>
              <a:t>Calculate MD5 file for encrypted file</a:t>
            </a:r>
          </a:p>
          <a:p>
            <a:pPr lvl="1"/>
            <a:r>
              <a:rPr lang="en-GB" dirty="0" smtClean="0"/>
              <a:t>“submit” encrypted file and both MD5 files</a:t>
            </a:r>
          </a:p>
          <a:p>
            <a:pPr lvl="1"/>
            <a:r>
              <a:rPr lang="en-GB" dirty="0" smtClean="0"/>
              <a:t>Run archival script</a:t>
            </a:r>
          </a:p>
          <a:p>
            <a:pPr lvl="2"/>
            <a:r>
              <a:rPr lang="en-GB" dirty="0" smtClean="0"/>
              <a:t>Verify submission </a:t>
            </a:r>
          </a:p>
          <a:p>
            <a:pPr lvl="2"/>
            <a:r>
              <a:rPr lang="en-GB" dirty="0" smtClean="0"/>
              <a:t>Re-encrypt file for Archive</a:t>
            </a:r>
          </a:p>
          <a:p>
            <a:pPr lvl="2"/>
            <a:r>
              <a:rPr lang="en-GB" dirty="0" smtClean="0"/>
              <a:t>Insert into EGAPRO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756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Submit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Get File</a:t>
            </a:r>
          </a:p>
          <a:p>
            <a:pPr lvl="1"/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ftp://ftp.sra.ebi.ac.uk/vol1/ERZ015/ERZ015348/ALL.chr22.integrated_phase1_v3.20101123.snps_indels_svs.genotypes.vcf.gz</a:t>
            </a:r>
            <a:endParaRPr lang="en-GB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/>
              <a:t>MD5 File</a:t>
            </a:r>
          </a:p>
          <a:p>
            <a:pPr lvl="1"/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md5sum ALL.chr22.integrated_phase1_v3.20101123.snps_indels_svs.genotypes.vcf.gz &gt; </a:t>
            </a:r>
            <a:r>
              <a:rPr lang="en-US" sz="20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ALL.chr22.integrated_phase1_v3.20101123.snps_indels_svs.genotypes.vcf.gz.md5</a:t>
            </a:r>
            <a:endParaRPr lang="en-GB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162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Submit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Encrypt File</a:t>
            </a:r>
          </a:p>
          <a:p>
            <a:pPr lvl="1"/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homedir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/home/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ega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EGA_local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/public/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/ -q --passphrase-file /home/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ega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EGA_local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/public/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pubring.gpg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-r ega-admin@ebi.ac.uk -e ALL.chr22.integrated_phase1_v3.20101123.snps_indels_svs.genotypes.vcf.gz</a:t>
            </a:r>
            <a:endParaRPr lang="en-GB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/>
              <a:t>MD5 of Encrypted File:</a:t>
            </a:r>
          </a:p>
          <a:p>
            <a:pPr lvl="1"/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md5sum ALL.chr22.integrated_phase1_v3.20101123.snps_indels_svs.genotypes.vcf.gz.gpg &gt; ALL.chr22.integrated_phase1_v3.20101123.snps_indels_svs.genotypes.vcf.gz.gpg.md5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942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Submit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“Submit” (i.e. place in user’s FTP directory)</a:t>
            </a:r>
          </a:p>
          <a:p>
            <a:pPr lvl="1"/>
            <a:r>
              <a:rPr lang="en-GB" dirty="0" smtClean="0"/>
              <a:t>Using FTP</a:t>
            </a:r>
          </a:p>
          <a:p>
            <a:pPr lvl="2"/>
            <a:r>
              <a:rPr lang="en-US" sz="18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ftp -p 172.17.0.5</a:t>
            </a:r>
            <a:endParaRPr lang="en-GB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 smtClean="0"/>
              <a:t>Or…:</a:t>
            </a:r>
          </a:p>
          <a:p>
            <a:pPr lvl="2"/>
            <a:r>
              <a:rPr lang="en-US" sz="18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mv ALL* </a:t>
            </a:r>
            <a:r>
              <a:rPr lang="en-US" sz="18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public/submission/</a:t>
            </a:r>
            <a:r>
              <a:rPr lang="en-US" sz="1800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ftpusers</a:t>
            </a:r>
            <a:r>
              <a:rPr lang="en-US" sz="18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/bob</a:t>
            </a:r>
            <a:r>
              <a:rPr lang="en-US" sz="18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endParaRPr lang="en-GB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644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Submit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Run Archival Script inside Docker Container</a:t>
            </a:r>
          </a:p>
          <a:p>
            <a:pPr lvl="1"/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run --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--link 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egapro:egapro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--link 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archive:archive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--name 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perl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--volumes-from 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ega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-private --volumes-from 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ega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-public -it 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ega_perl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-c 'exec 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perl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/EGA_local/public/process_file.pl -l /home/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ftpusers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/bob  -f ALL.chr22.integrated_phase1_v3.20101123.snps_indels_svs.genotypes.vcf.gz.gpg -h archive -u 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ega_process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-P 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ega_process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-d 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egapro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-L /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EGA_local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/private/archive/ -k </a:t>
            </a:r>
            <a:r>
              <a:rPr lang="en-US" sz="2000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mykey</a:t>
            </a:r>
            <a:r>
              <a:rPr lang="en-US" sz="20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</a:p>
          <a:p>
            <a:pPr lvl="1"/>
            <a:r>
              <a:rPr lang="en-GB" sz="2000" dirty="0" smtClean="0"/>
              <a:t>Note: paths in Perl scrips all relative to Docker containers.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358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Deployment Overview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2725942" y="1656271"/>
            <a:ext cx="1311215" cy="603849"/>
          </a:xfrm>
          <a:prstGeom prst="rect">
            <a:avLst/>
          </a:prstGeom>
          <a:ln w="63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981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65555" y="1984074"/>
            <a:ext cx="1133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“</a:t>
            </a:r>
            <a:r>
              <a:rPr lang="en-GB" sz="1400" dirty="0" err="1" smtClean="0"/>
              <a:t>ega</a:t>
            </a:r>
            <a:r>
              <a:rPr lang="en-GB" sz="1400" dirty="0" smtClean="0"/>
              <a:t>-public”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2300163" y="1189007"/>
            <a:ext cx="2162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/home/</a:t>
            </a:r>
            <a:r>
              <a:rPr lang="en-GB" sz="1200" dirty="0" err="1" smtClean="0"/>
              <a:t>ega</a:t>
            </a:r>
            <a:r>
              <a:rPr lang="en-GB" sz="1200" dirty="0" smtClean="0"/>
              <a:t>/</a:t>
            </a:r>
            <a:r>
              <a:rPr lang="en-GB" sz="1200" dirty="0" err="1" smtClean="0"/>
              <a:t>EGA_local</a:t>
            </a:r>
            <a:r>
              <a:rPr lang="en-GB" sz="1200" dirty="0" smtClean="0"/>
              <a:t>/public/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2665555" y="1674008"/>
            <a:ext cx="1438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/</a:t>
            </a:r>
            <a:r>
              <a:rPr lang="en-GB" sz="1200" dirty="0" err="1" smtClean="0"/>
              <a:t>EGA_local</a:t>
            </a:r>
            <a:r>
              <a:rPr lang="en-GB" sz="1200" dirty="0" smtClean="0"/>
              <a:t>/public/</a:t>
            </a:r>
            <a:endParaRPr lang="en-US" sz="1200" dirty="0"/>
          </a:p>
        </p:txBody>
      </p:sp>
      <p:cxnSp>
        <p:nvCxnSpPr>
          <p:cNvPr id="12" name="Straight Arrow Connector 11"/>
          <p:cNvCxnSpPr>
            <a:stCxn id="8" idx="0"/>
            <a:endCxn id="7" idx="2"/>
          </p:cNvCxnSpPr>
          <p:nvPr/>
        </p:nvCxnSpPr>
        <p:spPr bwMode="auto">
          <a:xfrm flipH="1" flipV="1">
            <a:off x="3381549" y="1466006"/>
            <a:ext cx="3113" cy="2080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5208634" y="1656271"/>
            <a:ext cx="1311215" cy="603849"/>
          </a:xfrm>
          <a:prstGeom prst="rect">
            <a:avLst/>
          </a:prstGeom>
          <a:ln w="63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981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48247" y="1984074"/>
            <a:ext cx="1197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“</a:t>
            </a:r>
            <a:r>
              <a:rPr lang="en-GB" sz="1400" dirty="0" err="1" smtClean="0"/>
              <a:t>ega</a:t>
            </a:r>
            <a:r>
              <a:rPr lang="en-GB" sz="1400" dirty="0" smtClean="0"/>
              <a:t>-private”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4782855" y="1189007"/>
            <a:ext cx="2223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/home/</a:t>
            </a:r>
            <a:r>
              <a:rPr lang="en-GB" sz="1200" dirty="0" err="1" smtClean="0"/>
              <a:t>ega</a:t>
            </a:r>
            <a:r>
              <a:rPr lang="en-GB" sz="1200" dirty="0" smtClean="0"/>
              <a:t>/</a:t>
            </a:r>
            <a:r>
              <a:rPr lang="en-GB" sz="1200" dirty="0" err="1" smtClean="0"/>
              <a:t>EGA_local</a:t>
            </a:r>
            <a:r>
              <a:rPr lang="en-GB" sz="1200" dirty="0" smtClean="0"/>
              <a:t>/private/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5148247" y="1674008"/>
            <a:ext cx="1499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/</a:t>
            </a:r>
            <a:r>
              <a:rPr lang="en-GB" sz="1200" dirty="0" err="1" smtClean="0"/>
              <a:t>EGA_local</a:t>
            </a:r>
            <a:r>
              <a:rPr lang="en-GB" sz="1200" dirty="0" smtClean="0"/>
              <a:t>/private/</a:t>
            </a:r>
            <a:endParaRPr lang="en-US" sz="1200" dirty="0"/>
          </a:p>
        </p:txBody>
      </p:sp>
      <p:cxnSp>
        <p:nvCxnSpPr>
          <p:cNvPr id="14" name="Straight Arrow Connector 13"/>
          <p:cNvCxnSpPr>
            <a:stCxn id="13" idx="0"/>
            <a:endCxn id="11" idx="2"/>
          </p:cNvCxnSpPr>
          <p:nvPr/>
        </p:nvCxnSpPr>
        <p:spPr bwMode="auto">
          <a:xfrm flipH="1" flipV="1">
            <a:off x="5894698" y="1466006"/>
            <a:ext cx="3113" cy="2080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Rectangle 14"/>
          <p:cNvSpPr/>
          <p:nvPr/>
        </p:nvSpPr>
        <p:spPr bwMode="auto">
          <a:xfrm>
            <a:off x="6672249" y="3007742"/>
            <a:ext cx="1311215" cy="603849"/>
          </a:xfrm>
          <a:prstGeom prst="rect">
            <a:avLst/>
          </a:prstGeom>
          <a:ln w="63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981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18493" y="3338854"/>
            <a:ext cx="859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“</a:t>
            </a:r>
            <a:r>
              <a:rPr lang="en-GB" sz="1400" dirty="0" err="1" smtClean="0"/>
              <a:t>egapro</a:t>
            </a:r>
            <a:r>
              <a:rPr lang="en-GB" sz="1400" dirty="0" smtClean="0"/>
              <a:t>”</a:t>
            </a:r>
            <a:endParaRPr lang="en-US" sz="1400" dirty="0"/>
          </a:p>
        </p:txBody>
      </p:sp>
      <p:cxnSp>
        <p:nvCxnSpPr>
          <p:cNvPr id="4" name="Straight Connector 3"/>
          <p:cNvCxnSpPr>
            <a:stCxn id="15" idx="0"/>
            <a:endCxn id="9" idx="2"/>
          </p:cNvCxnSpPr>
          <p:nvPr/>
        </p:nvCxnSpPr>
        <p:spPr bwMode="auto">
          <a:xfrm flipH="1" flipV="1">
            <a:off x="5864242" y="2260120"/>
            <a:ext cx="1463615" cy="7476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4103769" y="3007742"/>
            <a:ext cx="1311215" cy="603849"/>
          </a:xfrm>
          <a:prstGeom prst="rect">
            <a:avLst/>
          </a:prstGeom>
          <a:ln w="63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981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43660" y="3343802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“archive”</a:t>
            </a:r>
            <a:endParaRPr lang="en-US" sz="1400" dirty="0"/>
          </a:p>
        </p:txBody>
      </p:sp>
      <p:cxnSp>
        <p:nvCxnSpPr>
          <p:cNvPr id="19" name="Straight Connector 18"/>
          <p:cNvCxnSpPr>
            <a:stCxn id="17" idx="0"/>
            <a:endCxn id="9" idx="2"/>
          </p:cNvCxnSpPr>
          <p:nvPr/>
        </p:nvCxnSpPr>
        <p:spPr bwMode="auto">
          <a:xfrm flipV="1">
            <a:off x="4759377" y="2260120"/>
            <a:ext cx="1104865" cy="7476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1" name="Straight Connector 20"/>
          <p:cNvCxnSpPr>
            <a:stCxn id="17" idx="0"/>
            <a:endCxn id="5" idx="2"/>
          </p:cNvCxnSpPr>
          <p:nvPr/>
        </p:nvCxnSpPr>
        <p:spPr bwMode="auto">
          <a:xfrm flipH="1" flipV="1">
            <a:off x="3381550" y="2260120"/>
            <a:ext cx="1377827" cy="7476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3" name="Straight Connector 22"/>
          <p:cNvCxnSpPr>
            <a:stCxn id="17" idx="3"/>
            <a:endCxn id="15" idx="1"/>
          </p:cNvCxnSpPr>
          <p:nvPr/>
        </p:nvCxnSpPr>
        <p:spPr bwMode="auto">
          <a:xfrm>
            <a:off x="5414984" y="3309667"/>
            <a:ext cx="125726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2" name="Rectangle 21"/>
          <p:cNvSpPr/>
          <p:nvPr/>
        </p:nvSpPr>
        <p:spPr bwMode="auto">
          <a:xfrm>
            <a:off x="2164439" y="4122785"/>
            <a:ext cx="1311215" cy="603849"/>
          </a:xfrm>
          <a:prstGeom prst="rect">
            <a:avLst/>
          </a:prstGeom>
          <a:ln w="63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981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13258" y="4427915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“</a:t>
            </a:r>
            <a:r>
              <a:rPr lang="en-GB" sz="1400" dirty="0" err="1" smtClean="0"/>
              <a:t>api</a:t>
            </a:r>
            <a:r>
              <a:rPr lang="en-GB" sz="1400" dirty="0" smtClean="0"/>
              <a:t>”</a:t>
            </a:r>
            <a:endParaRPr lang="en-US" sz="1400" dirty="0"/>
          </a:p>
        </p:txBody>
      </p:sp>
      <p:cxnSp>
        <p:nvCxnSpPr>
          <p:cNvPr id="20" name="Straight Connector 19"/>
          <p:cNvCxnSpPr>
            <a:stCxn id="22" idx="0"/>
            <a:endCxn id="5" idx="2"/>
          </p:cNvCxnSpPr>
          <p:nvPr/>
        </p:nvCxnSpPr>
        <p:spPr bwMode="auto">
          <a:xfrm flipV="1">
            <a:off x="2820047" y="2260120"/>
            <a:ext cx="561503" cy="18626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8" name="Straight Connector 27"/>
          <p:cNvCxnSpPr>
            <a:stCxn id="22" idx="3"/>
            <a:endCxn id="17" idx="1"/>
          </p:cNvCxnSpPr>
          <p:nvPr/>
        </p:nvCxnSpPr>
        <p:spPr bwMode="auto">
          <a:xfrm flipV="1">
            <a:off x="3475654" y="3309667"/>
            <a:ext cx="628115" cy="111504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0" name="Straight Connector 39"/>
          <p:cNvCxnSpPr>
            <a:stCxn id="22" idx="3"/>
            <a:endCxn id="15" idx="1"/>
          </p:cNvCxnSpPr>
          <p:nvPr/>
        </p:nvCxnSpPr>
        <p:spPr bwMode="auto">
          <a:xfrm flipV="1">
            <a:off x="3475654" y="3309667"/>
            <a:ext cx="3196595" cy="111504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6502275" y="2432650"/>
            <a:ext cx="1091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--volumes-from</a:t>
            </a:r>
            <a:endParaRPr lang="en-US" sz="1050" dirty="0"/>
          </a:p>
        </p:txBody>
      </p:sp>
      <p:sp>
        <p:nvSpPr>
          <p:cNvPr id="45" name="TextBox 44"/>
          <p:cNvSpPr txBox="1"/>
          <p:nvPr/>
        </p:nvSpPr>
        <p:spPr>
          <a:xfrm>
            <a:off x="5208634" y="2559608"/>
            <a:ext cx="1091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--volumes-from</a:t>
            </a:r>
            <a:endParaRPr lang="en-US" sz="1050" dirty="0"/>
          </a:p>
        </p:txBody>
      </p:sp>
      <p:sp>
        <p:nvSpPr>
          <p:cNvPr id="46" name="TextBox 45"/>
          <p:cNvSpPr txBox="1"/>
          <p:nvPr/>
        </p:nvSpPr>
        <p:spPr>
          <a:xfrm>
            <a:off x="3755558" y="2326822"/>
            <a:ext cx="1091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--volumes-from</a:t>
            </a:r>
            <a:endParaRPr lang="en-US" sz="1050" dirty="0"/>
          </a:p>
        </p:txBody>
      </p:sp>
      <p:sp>
        <p:nvSpPr>
          <p:cNvPr id="47" name="TextBox 46"/>
          <p:cNvSpPr txBox="1"/>
          <p:nvPr/>
        </p:nvSpPr>
        <p:spPr>
          <a:xfrm>
            <a:off x="5736474" y="3283788"/>
            <a:ext cx="4780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--link</a:t>
            </a:r>
            <a:endParaRPr lang="en-US" sz="1050" dirty="0"/>
          </a:p>
        </p:txBody>
      </p:sp>
      <p:sp>
        <p:nvSpPr>
          <p:cNvPr id="48" name="TextBox 47"/>
          <p:cNvSpPr txBox="1"/>
          <p:nvPr/>
        </p:nvSpPr>
        <p:spPr>
          <a:xfrm>
            <a:off x="2113258" y="2953402"/>
            <a:ext cx="1091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--volumes-from</a:t>
            </a:r>
            <a:endParaRPr lang="en-US" sz="1050" dirty="0"/>
          </a:p>
        </p:txBody>
      </p:sp>
      <p:sp>
        <p:nvSpPr>
          <p:cNvPr id="49" name="TextBox 48"/>
          <p:cNvSpPr txBox="1"/>
          <p:nvPr/>
        </p:nvSpPr>
        <p:spPr>
          <a:xfrm>
            <a:off x="4644232" y="3947146"/>
            <a:ext cx="4780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--link</a:t>
            </a:r>
            <a:endParaRPr lang="en-US" sz="1050" dirty="0"/>
          </a:p>
        </p:txBody>
      </p:sp>
      <p:sp>
        <p:nvSpPr>
          <p:cNvPr id="50" name="TextBox 49"/>
          <p:cNvSpPr txBox="1"/>
          <p:nvPr/>
        </p:nvSpPr>
        <p:spPr>
          <a:xfrm>
            <a:off x="3483162" y="3563146"/>
            <a:ext cx="4780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--link</a:t>
            </a:r>
            <a:endParaRPr lang="en-US" sz="1050" dirty="0"/>
          </a:p>
        </p:txBody>
      </p:sp>
      <p:sp>
        <p:nvSpPr>
          <p:cNvPr id="36" name="Rectangle 35"/>
          <p:cNvSpPr/>
          <p:nvPr/>
        </p:nvSpPr>
        <p:spPr bwMode="auto">
          <a:xfrm>
            <a:off x="398040" y="3177922"/>
            <a:ext cx="1311215" cy="603849"/>
          </a:xfrm>
          <a:prstGeom prst="rect">
            <a:avLst/>
          </a:prstGeom>
          <a:ln w="63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981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65038" y="3477887"/>
            <a:ext cx="1197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“</a:t>
            </a:r>
            <a:r>
              <a:rPr lang="en-GB" sz="1400" dirty="0" err="1" smtClean="0"/>
              <a:t>ftpd_server</a:t>
            </a:r>
            <a:r>
              <a:rPr lang="en-GB" sz="1400" dirty="0" smtClean="0"/>
              <a:t>”</a:t>
            </a:r>
            <a:endParaRPr lang="en-US" sz="1400" dirty="0"/>
          </a:p>
        </p:txBody>
      </p:sp>
      <p:cxnSp>
        <p:nvCxnSpPr>
          <p:cNvPr id="25" name="Straight Arrow Connector 24"/>
          <p:cNvCxnSpPr>
            <a:stCxn id="36" idx="0"/>
            <a:endCxn id="5" idx="2"/>
          </p:cNvCxnSpPr>
          <p:nvPr/>
        </p:nvCxnSpPr>
        <p:spPr bwMode="auto">
          <a:xfrm flipV="1">
            <a:off x="1053648" y="2260120"/>
            <a:ext cx="2327902" cy="9178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1" name="TextBox 40"/>
          <p:cNvSpPr txBox="1"/>
          <p:nvPr/>
        </p:nvSpPr>
        <p:spPr>
          <a:xfrm>
            <a:off x="1262327" y="2506973"/>
            <a:ext cx="1091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--volumes-from</a:t>
            </a:r>
            <a:endParaRPr lang="en-US" sz="1050" dirty="0"/>
          </a:p>
        </p:txBody>
      </p:sp>
      <p:sp>
        <p:nvSpPr>
          <p:cNvPr id="38" name="Rectangle 37"/>
          <p:cNvSpPr/>
          <p:nvPr/>
        </p:nvSpPr>
        <p:spPr bwMode="auto">
          <a:xfrm>
            <a:off x="6166809" y="4731460"/>
            <a:ext cx="1311215" cy="603849"/>
          </a:xfrm>
          <a:prstGeom prst="rect">
            <a:avLst/>
          </a:prstGeom>
          <a:ln w="6350"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981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76566" y="5027532"/>
            <a:ext cx="958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“</a:t>
            </a:r>
            <a:r>
              <a:rPr lang="en-GB" sz="1400" dirty="0" err="1" smtClean="0"/>
              <a:t>ega-perl</a:t>
            </a:r>
            <a:r>
              <a:rPr lang="en-GB" sz="1400" dirty="0" smtClean="0"/>
              <a:t>”</a:t>
            </a:r>
            <a:endParaRPr lang="en-US" sz="1400" dirty="0"/>
          </a:p>
        </p:txBody>
      </p:sp>
      <p:cxnSp>
        <p:nvCxnSpPr>
          <p:cNvPr id="26" name="Curved Connector 25"/>
          <p:cNvCxnSpPr>
            <a:stCxn id="38" idx="1"/>
            <a:endCxn id="17" idx="1"/>
          </p:cNvCxnSpPr>
          <p:nvPr/>
        </p:nvCxnSpPr>
        <p:spPr bwMode="auto">
          <a:xfrm rot="10800000">
            <a:off x="4103769" y="3309667"/>
            <a:ext cx="2063040" cy="1723718"/>
          </a:xfrm>
          <a:prstGeom prst="curvedConnector3">
            <a:avLst>
              <a:gd name="adj1" fmla="val 11108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29" name="Curved Connector 28"/>
          <p:cNvCxnSpPr>
            <a:stCxn id="38" idx="1"/>
            <a:endCxn id="15" idx="1"/>
          </p:cNvCxnSpPr>
          <p:nvPr/>
        </p:nvCxnSpPr>
        <p:spPr bwMode="auto">
          <a:xfrm rot="10800000" flipH="1">
            <a:off x="6166809" y="3309667"/>
            <a:ext cx="505440" cy="1723718"/>
          </a:xfrm>
          <a:prstGeom prst="curvedConnector3">
            <a:avLst>
              <a:gd name="adj1" fmla="val -4522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35" name="Curved Connector 34"/>
          <p:cNvCxnSpPr>
            <a:stCxn id="38" idx="0"/>
            <a:endCxn id="9" idx="2"/>
          </p:cNvCxnSpPr>
          <p:nvPr/>
        </p:nvCxnSpPr>
        <p:spPr bwMode="auto">
          <a:xfrm rot="16200000" flipV="1">
            <a:off x="5107660" y="3016702"/>
            <a:ext cx="2471340" cy="958175"/>
          </a:xfrm>
          <a:prstGeom prst="curvedConnector3">
            <a:avLst>
              <a:gd name="adj1" fmla="val 2731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43" name="Curved Connector 42"/>
          <p:cNvCxnSpPr>
            <a:stCxn id="38" idx="0"/>
            <a:endCxn id="5" idx="2"/>
          </p:cNvCxnSpPr>
          <p:nvPr/>
        </p:nvCxnSpPr>
        <p:spPr bwMode="auto">
          <a:xfrm rot="16200000" flipV="1">
            <a:off x="3866314" y="1775356"/>
            <a:ext cx="2471340" cy="3440867"/>
          </a:xfrm>
          <a:prstGeom prst="curvedConnector3">
            <a:avLst>
              <a:gd name="adj1" fmla="val 1125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4043659" y="5529657"/>
            <a:ext cx="4965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Transient Perl container links into the existing Docker Setup to run Archival 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017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Access the Archive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Now that there is a file in the archive it can be accessed</a:t>
            </a:r>
          </a:p>
          <a:p>
            <a:r>
              <a:rPr lang="en-GB" dirty="0" smtClean="0"/>
              <a:t>First, ensure that Java is installed:</a:t>
            </a:r>
          </a:p>
          <a:p>
            <a:pPr lvl="1"/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apt-get install </a:t>
            </a:r>
            <a:r>
              <a:rPr lang="en-US" sz="20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openjdk-8-jre</a:t>
            </a:r>
          </a:p>
          <a:p>
            <a:r>
              <a:rPr lang="en-GB" dirty="0" smtClean="0"/>
              <a:t>Download Client (determine IP of ‘</a:t>
            </a:r>
            <a:r>
              <a:rPr lang="en-GB" dirty="0" err="1" smtClean="0"/>
              <a:t>api</a:t>
            </a:r>
            <a:r>
              <a:rPr lang="en-GB" dirty="0" smtClean="0"/>
              <a:t>’ container..)</a:t>
            </a:r>
          </a:p>
          <a:p>
            <a:pPr lvl="1"/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java -jar </a:t>
            </a:r>
            <a:r>
              <a:rPr lang="en-US" sz="20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/home/</a:t>
            </a:r>
            <a:r>
              <a:rPr lang="en-US" sz="2000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ega</a:t>
            </a:r>
            <a:r>
              <a:rPr lang="en-US" sz="20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EGA_local</a:t>
            </a:r>
            <a:r>
              <a:rPr lang="en-US" sz="20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/public/download/EgaDemoClient.jar 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-local 172.17.0.4:8111 </a:t>
            </a:r>
            <a:r>
              <a:rPr lang="en-US" sz="20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172.17.0.4:8112</a:t>
            </a:r>
          </a:p>
          <a:p>
            <a:r>
              <a:rPr lang="en-GB" dirty="0" smtClean="0"/>
              <a:t>Via FUSE Layer (in </a:t>
            </a:r>
            <a:r>
              <a:rPr lang="en-GB" dirty="0" err="1" smtClean="0"/>
              <a:t>dir</a:t>
            </a:r>
            <a:r>
              <a:rPr lang="en-GB" dirty="0" smtClean="0"/>
              <a:t> </a:t>
            </a:r>
            <a:r>
              <a:rPr lang="en-US" dirty="0"/>
              <a:t>/home/</a:t>
            </a:r>
            <a:r>
              <a:rPr lang="en-US" dirty="0" err="1"/>
              <a:t>ega</a:t>
            </a:r>
            <a:r>
              <a:rPr lang="en-US" dirty="0"/>
              <a:t>/</a:t>
            </a:r>
            <a:r>
              <a:rPr lang="en-US" dirty="0" err="1"/>
              <a:t>EGA_local</a:t>
            </a:r>
            <a:r>
              <a:rPr lang="en-US" dirty="0"/>
              <a:t>/</a:t>
            </a:r>
            <a:r>
              <a:rPr lang="en-US" dirty="0" err="1"/>
              <a:t>mountpoint</a:t>
            </a:r>
            <a:r>
              <a:rPr lang="en-US" dirty="0" smtClean="0"/>
              <a:t>/)</a:t>
            </a:r>
            <a:endParaRPr lang="en-GB" dirty="0" smtClean="0"/>
          </a:p>
          <a:p>
            <a:pPr lvl="1"/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java -jar /home/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ega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EGA_local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/public/fuse/EgaFUSELayer.jar -m /home/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ega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EGA_local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mountpoint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/ -u test@ega-demo.org -l /home/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ega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EGA_local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/public/fuse -p 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mykey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735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Preliminaries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basic Local EGA Demo System is installed in:</a:t>
            </a:r>
          </a:p>
          <a:p>
            <a:pPr lvl="1">
              <a:spcAft>
                <a:spcPts val="0"/>
              </a:spcAft>
            </a:pPr>
            <a:r>
              <a:rPr lang="en-GB" dirty="0" err="1" smtClean="0"/>
              <a:t>Lubuntu</a:t>
            </a:r>
            <a:r>
              <a:rPr lang="en-GB" dirty="0" smtClean="0"/>
              <a:t> 16-based VM on VMWare or </a:t>
            </a:r>
            <a:r>
              <a:rPr lang="en-GB" dirty="0" err="1" smtClean="0"/>
              <a:t>VirtualBox</a:t>
            </a:r>
            <a:endParaRPr lang="en-GB" dirty="0" smtClean="0"/>
          </a:p>
          <a:p>
            <a:pPr lvl="1">
              <a:spcAft>
                <a:spcPts val="0"/>
              </a:spcAft>
            </a:pPr>
            <a:r>
              <a:rPr lang="en-GB" dirty="0" smtClean="0"/>
              <a:t>1-1.5 GB RAM</a:t>
            </a:r>
          </a:p>
          <a:p>
            <a:pPr lvl="1">
              <a:spcAft>
                <a:spcPts val="0"/>
              </a:spcAft>
            </a:pPr>
            <a:r>
              <a:rPr lang="en-GB" dirty="0" smtClean="0"/>
              <a:t>2 CPU cores</a:t>
            </a:r>
          </a:p>
          <a:p>
            <a:pPr lvl="1">
              <a:spcAft>
                <a:spcPts val="0"/>
              </a:spcAft>
            </a:pPr>
            <a:r>
              <a:rPr lang="en-GB" dirty="0" smtClean="0"/>
              <a:t>20-25 GB HDD</a:t>
            </a:r>
          </a:p>
          <a:p>
            <a:pPr lvl="1">
              <a:spcAft>
                <a:spcPts val="0"/>
              </a:spcAft>
            </a:pPr>
            <a:r>
              <a:rPr lang="en-GB" dirty="0" smtClean="0"/>
              <a:t>1 user, user name “</a:t>
            </a:r>
            <a:r>
              <a:rPr lang="en-GB" dirty="0" err="1" smtClean="0"/>
              <a:t>ega</a:t>
            </a:r>
            <a:r>
              <a:rPr lang="en-GB" dirty="0" smtClean="0"/>
              <a:t>”</a:t>
            </a:r>
          </a:p>
          <a:p>
            <a:r>
              <a:rPr lang="en-GB" dirty="0" smtClean="0"/>
              <a:t>Minimum requirements (Linux)</a:t>
            </a:r>
          </a:p>
          <a:p>
            <a:pPr lvl="1">
              <a:spcAft>
                <a:spcPts val="0"/>
              </a:spcAft>
            </a:pPr>
            <a:r>
              <a:rPr lang="en-GB" dirty="0" smtClean="0"/>
              <a:t>1 CPU</a:t>
            </a:r>
          </a:p>
          <a:p>
            <a:pPr lvl="1">
              <a:spcAft>
                <a:spcPts val="0"/>
              </a:spcAft>
            </a:pPr>
            <a:r>
              <a:rPr lang="en-GB" dirty="0" smtClean="0"/>
              <a:t>768 MB RAM</a:t>
            </a:r>
          </a:p>
          <a:p>
            <a:pPr lvl="1">
              <a:spcAft>
                <a:spcPts val="0"/>
              </a:spcAft>
            </a:pPr>
            <a:r>
              <a:rPr lang="en-GB" dirty="0" smtClean="0"/>
              <a:t>10 GB HDD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707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Preliminaries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this presentation:</a:t>
            </a:r>
          </a:p>
          <a:p>
            <a:pPr lvl="1"/>
            <a:r>
              <a:rPr lang="en-GB" dirty="0" smtClean="0"/>
              <a:t>Commands that can be executed on the Host system are underlined and black</a:t>
            </a:r>
          </a:p>
          <a:p>
            <a:pPr lvl="2"/>
            <a:r>
              <a:rPr lang="en-GB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</a:p>
          <a:p>
            <a:pPr lvl="1"/>
            <a:r>
              <a:rPr lang="en-GB" dirty="0"/>
              <a:t>Commands that can be executed </a:t>
            </a:r>
            <a:r>
              <a:rPr lang="en-GB" dirty="0" smtClean="0"/>
              <a:t>inside of a Docker container </a:t>
            </a:r>
            <a:r>
              <a:rPr lang="en-GB" dirty="0"/>
              <a:t>are </a:t>
            </a:r>
            <a:r>
              <a:rPr lang="en-GB" dirty="0" smtClean="0"/>
              <a:t>underlined and blue</a:t>
            </a:r>
          </a:p>
          <a:p>
            <a:pPr lvl="2"/>
            <a:r>
              <a:rPr lang="en-GB" u="sng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</a:p>
          <a:p>
            <a:r>
              <a:rPr lang="en-GB" dirty="0" smtClean="0"/>
              <a:t>Google Doc Instructions (basis for this presentation):</a:t>
            </a:r>
          </a:p>
          <a:p>
            <a:pPr lvl="1"/>
            <a:r>
              <a:rPr lang="en-GB" u="sng" dirty="0">
                <a:hlinkClick r:id="rId2"/>
              </a:rPr>
              <a:t>https://docs.google.com/document/d/1bBLcfVfOohat8Eg-7FK3MqC0LDG5QQ_B_7V73_vkpbc/edit?usp=sharing</a:t>
            </a:r>
            <a:r>
              <a:rPr lang="en-GB" dirty="0" smtClean="0"/>
              <a:t> </a:t>
            </a:r>
            <a:endParaRPr lang="en-GB" u="sng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772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Installation Guide -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Setting up </a:t>
            </a:r>
            <a:r>
              <a:rPr lang="en-GB" dirty="0" err="1" smtClean="0"/>
              <a:t>Lubuntu</a:t>
            </a:r>
            <a:r>
              <a:rPr lang="en-GB" dirty="0" smtClean="0"/>
              <a:t> &amp; Docker</a:t>
            </a:r>
          </a:p>
          <a:p>
            <a:r>
              <a:rPr lang="en-GB" dirty="0" smtClean="0"/>
              <a:t>Setting up the EGA Database</a:t>
            </a:r>
          </a:p>
          <a:p>
            <a:pPr lvl="1"/>
            <a:r>
              <a:rPr lang="en-GB" dirty="0" smtClean="0"/>
              <a:t>PostgreSQL in Docker</a:t>
            </a:r>
          </a:p>
          <a:p>
            <a:pPr lvl="1"/>
            <a:r>
              <a:rPr lang="en-GB" dirty="0" smtClean="0"/>
              <a:t>Perl execution environment in Docker</a:t>
            </a:r>
          </a:p>
          <a:p>
            <a:r>
              <a:rPr lang="en-GB" dirty="0" smtClean="0"/>
              <a:t>Setting up the Cipher Resource in Docker</a:t>
            </a:r>
          </a:p>
          <a:p>
            <a:r>
              <a:rPr lang="en-GB" dirty="0" smtClean="0"/>
              <a:t>Setting up the Download API in Docker</a:t>
            </a:r>
          </a:p>
          <a:p>
            <a:r>
              <a:rPr lang="en-GB" dirty="0" smtClean="0"/>
              <a:t>Setting up FTP Server in Docker</a:t>
            </a:r>
          </a:p>
          <a:p>
            <a:r>
              <a:rPr lang="en-GB" dirty="0" smtClean="0"/>
              <a:t>Test: Submit and Access a File from Host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813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Setting up </a:t>
            </a:r>
            <a:r>
              <a:rPr lang="en-GB" dirty="0" err="1" smtClean="0"/>
              <a:t>Lubuntu</a:t>
            </a:r>
            <a:r>
              <a:rPr lang="en-GB" dirty="0" smtClean="0"/>
              <a:t> &amp; Docker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http://</a:t>
            </a:r>
            <a:r>
              <a:rPr lang="en-US" sz="2000" u="sng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cdimage.ubuntu.com/lubuntu/releases/xenial/release/lubuntu-16.04-desktop-amd64.iso</a:t>
            </a:r>
            <a:endParaRPr lang="en-US" sz="2000" u="sng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/>
              <a:t>Using a blank install in a VM</a:t>
            </a:r>
          </a:p>
          <a:p>
            <a:pPr lvl="1"/>
            <a:r>
              <a:rPr lang="en-GB" dirty="0" smtClean="0"/>
              <a:t>Ensure that these instructions cover all necessary elements to be able to run a Local EGA Demo Node</a:t>
            </a:r>
          </a:p>
          <a:p>
            <a:r>
              <a:rPr lang="en-GB" dirty="0" smtClean="0"/>
              <a:t>Docker instructions vary based on Host VM; in </a:t>
            </a:r>
            <a:r>
              <a:rPr lang="en-GB" dirty="0" err="1" smtClean="0"/>
              <a:t>Lubuntu</a:t>
            </a:r>
            <a:r>
              <a:rPr lang="en-GB" dirty="0" smtClean="0"/>
              <a:t>:</a:t>
            </a:r>
          </a:p>
          <a:p>
            <a:pPr lvl="1"/>
            <a:r>
              <a:rPr lang="en-US" sz="18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8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apt-get install </a:t>
            </a:r>
            <a:r>
              <a:rPr lang="en-US" sz="18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docker.io</a:t>
            </a:r>
          </a:p>
          <a:p>
            <a:pPr lvl="1"/>
            <a:r>
              <a:rPr lang="en-US" sz="18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8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usermod</a:t>
            </a:r>
            <a:r>
              <a:rPr lang="en-US" sz="18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8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</a:t>
            </a:r>
            <a:r>
              <a:rPr lang="en-US" sz="18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sz="18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ega</a:t>
            </a:r>
            <a:endParaRPr lang="en-US" sz="1800" u="sng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GB" dirty="0" smtClean="0"/>
              <a:t>This command merely allows user ‘</a:t>
            </a:r>
            <a:r>
              <a:rPr lang="en-GB" dirty="0" err="1" smtClean="0"/>
              <a:t>ega</a:t>
            </a:r>
            <a:r>
              <a:rPr lang="en-GB" dirty="0" smtClean="0"/>
              <a:t>’ to run Docker commands without having to use ‘</a:t>
            </a:r>
            <a:r>
              <a:rPr lang="en-GB" dirty="0" err="1" smtClean="0"/>
              <a:t>sudo</a:t>
            </a:r>
            <a:r>
              <a:rPr lang="en-GB" dirty="0" smtClean="0"/>
              <a:t>’.</a:t>
            </a:r>
          </a:p>
          <a:p>
            <a:pPr lvl="2"/>
            <a:r>
              <a:rPr lang="en-GB" dirty="0" smtClean="0"/>
              <a:t>Adjust the user name to match the account you use for setup.</a:t>
            </a:r>
          </a:p>
          <a:p>
            <a:pPr lvl="2"/>
            <a:r>
              <a:rPr lang="en-GB" dirty="0" smtClean="0"/>
              <a:t>Then log out/ back in, or restart the Host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438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Local EGA Codebase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All code and setup scripts necessary to run the Local EGA Demo are contained in a Tar file.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github.com/elixir-europe/human-data-local-ega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 smtClean="0"/>
              <a:t>The Tar files is split into 5 pieces to comply with </a:t>
            </a:r>
            <a:r>
              <a:rPr lang="en-GB" dirty="0" err="1" smtClean="0"/>
              <a:t>Github</a:t>
            </a:r>
            <a:r>
              <a:rPr lang="en-GB" dirty="0" smtClean="0"/>
              <a:t> size restrictions</a:t>
            </a:r>
          </a:p>
          <a:p>
            <a:pPr lvl="1"/>
            <a:r>
              <a:rPr lang="en-GB" dirty="0" smtClean="0"/>
              <a:t>Download all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ega_codebase_v5.tar.gz0*</a:t>
            </a:r>
            <a:r>
              <a:rPr lang="en-GB" dirty="0" smtClean="0"/>
              <a:t> files into your user’s home directory</a:t>
            </a:r>
          </a:p>
          <a:p>
            <a:r>
              <a:rPr lang="en-GB" dirty="0" smtClean="0"/>
              <a:t>Extract the file/directory structure:</a:t>
            </a:r>
          </a:p>
          <a:p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cat ega_codebase_v5.tar.gz0* | tar -</a:t>
            </a:r>
            <a:r>
              <a:rPr lang="en-US" sz="20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xzvf</a:t>
            </a: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</a:p>
          <a:p>
            <a:r>
              <a:rPr lang="en-GB" dirty="0" smtClean="0"/>
              <a:t>Enter the newly extracted directory:</a:t>
            </a:r>
          </a:p>
          <a:p>
            <a:r>
              <a:rPr lang="en-GB" sz="20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en-GB" sz="2000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EGA_local</a:t>
            </a:r>
            <a:endParaRPr lang="en-GB" sz="2000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866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theme/theme1.xml><?xml version="1.0" encoding="utf-8"?>
<a:theme xmlns:a="http://schemas.openxmlformats.org/drawingml/2006/main" name="why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Leere Präsentation">
      <a:majorFont>
        <a:latin typeface="Arial"/>
        <a:ea typeface="Geneva"/>
        <a:cs typeface="Geneva"/>
      </a:majorFont>
      <a:minorFont>
        <a:latin typeface="Arial"/>
        <a:ea typeface="Geneva"/>
        <a:cs typeface="Genev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Geneva" pitchFamily="-112" charset="0"/>
            <a:cs typeface="Geneva" pitchFamily="-11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Geneva" pitchFamily="-112" charset="0"/>
            <a:cs typeface="Geneva" pitchFamily="-112" charset="0"/>
          </a:defRPr>
        </a:defPPr>
      </a:lstStyle>
    </a:lnDef>
  </a:objectDefaults>
  <a:extraClrSchemeLst>
    <a:extraClrScheme>
      <a:clrScheme name="Leere Präsentation 1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DCDCDC"/>
        </a:lt1>
        <a:dk2>
          <a:srgbClr val="007E82"/>
        </a:dk2>
        <a:lt2>
          <a:srgbClr val="7D7D7D"/>
        </a:lt2>
        <a:accent1>
          <a:srgbClr val="72AD46"/>
        </a:accent1>
        <a:accent2>
          <a:srgbClr val="DF001A"/>
        </a:accent2>
        <a:accent3>
          <a:srgbClr val="EBEBEB"/>
        </a:accent3>
        <a:accent4>
          <a:srgbClr val="000000"/>
        </a:accent4>
        <a:accent5>
          <a:srgbClr val="BCD3B0"/>
        </a:accent5>
        <a:accent6>
          <a:srgbClr val="CA0016"/>
        </a:accent6>
        <a:hlink>
          <a:srgbClr val="007E82"/>
        </a:hlink>
        <a:folHlink>
          <a:srgbClr val="72AD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7E82"/>
        </a:dk2>
        <a:lt2>
          <a:srgbClr val="7D7D7D"/>
        </a:lt2>
        <a:accent1>
          <a:srgbClr val="72AD46"/>
        </a:accent1>
        <a:accent2>
          <a:srgbClr val="DF001A"/>
        </a:accent2>
        <a:accent3>
          <a:srgbClr val="FFFFFF"/>
        </a:accent3>
        <a:accent4>
          <a:srgbClr val="000000"/>
        </a:accent4>
        <a:accent5>
          <a:srgbClr val="BCD3B0"/>
        </a:accent5>
        <a:accent6>
          <a:srgbClr val="CA0016"/>
        </a:accent6>
        <a:hlink>
          <a:srgbClr val="007E82"/>
        </a:hlink>
        <a:folHlink>
          <a:srgbClr val="72AD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FFFFFF"/>
        </a:lt1>
        <a:dk2>
          <a:srgbClr val="007E82"/>
        </a:dk2>
        <a:lt2>
          <a:srgbClr val="7D7D7D"/>
        </a:lt2>
        <a:accent1>
          <a:srgbClr val="72AD46"/>
        </a:accent1>
        <a:accent2>
          <a:srgbClr val="DF001A"/>
        </a:accent2>
        <a:accent3>
          <a:srgbClr val="FFFFFF"/>
        </a:accent3>
        <a:accent4>
          <a:srgbClr val="000000"/>
        </a:accent4>
        <a:accent5>
          <a:srgbClr val="BCD3B0"/>
        </a:accent5>
        <a:accent6>
          <a:srgbClr val="CA0016"/>
        </a:accent6>
        <a:hlink>
          <a:srgbClr val="D2E806"/>
        </a:hlink>
        <a:folHlink>
          <a:srgbClr val="72AD4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why.thmx</Template>
  <TotalTime>1641</TotalTime>
  <Words>4193</Words>
  <Application>Microsoft Macintosh PowerPoint</Application>
  <PresentationFormat>On-screen Show (4:3)</PresentationFormat>
  <Paragraphs>406</Paragraphs>
  <Slides>49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why</vt:lpstr>
      <vt:lpstr>Local EGA Demo Setup</vt:lpstr>
      <vt:lpstr>Outline</vt:lpstr>
      <vt:lpstr>Host System</vt:lpstr>
      <vt:lpstr>Docker</vt:lpstr>
      <vt:lpstr>Preliminaries</vt:lpstr>
      <vt:lpstr>Preliminaries</vt:lpstr>
      <vt:lpstr>Installation Guide - Overview</vt:lpstr>
      <vt:lpstr>Setting up Lubuntu &amp; Docker</vt:lpstr>
      <vt:lpstr>Local EGA Codebase</vt:lpstr>
      <vt:lpstr>Local EGA Codebase</vt:lpstr>
      <vt:lpstr>Local EGA: Docker Directories</vt:lpstr>
      <vt:lpstr>Local EGA: Docker Directories</vt:lpstr>
      <vt:lpstr>Local EGA: Docker Directories</vt:lpstr>
      <vt:lpstr>Local EGA: Docker Directories</vt:lpstr>
      <vt:lpstr>Deployment Overview</vt:lpstr>
      <vt:lpstr>Local EGA: Docker Directories</vt:lpstr>
      <vt:lpstr>Deployment Overview</vt:lpstr>
      <vt:lpstr>Setting up the EGA Database</vt:lpstr>
      <vt:lpstr>Setting up the EGA Database</vt:lpstr>
      <vt:lpstr>Deployment Overview</vt:lpstr>
      <vt:lpstr>Build Docker Perl Image</vt:lpstr>
      <vt:lpstr>Build Docker Perl Image</vt:lpstr>
      <vt:lpstr>Setting up the EGA Database</vt:lpstr>
      <vt:lpstr>Setting up the EGA Database</vt:lpstr>
      <vt:lpstr>Setting up the EGA Database</vt:lpstr>
      <vt:lpstr>Deployment Overview</vt:lpstr>
      <vt:lpstr>Setting up the EGA Database</vt:lpstr>
      <vt:lpstr>Deployment Overview</vt:lpstr>
      <vt:lpstr>EGA Database from Host System</vt:lpstr>
      <vt:lpstr>The EGA Cipher Resource: Purpose</vt:lpstr>
      <vt:lpstr>Build EGA Cipher Resource</vt:lpstr>
      <vt:lpstr>Build EGA Cipher Resource</vt:lpstr>
      <vt:lpstr>Deployment Overview</vt:lpstr>
      <vt:lpstr>Build EGA Cipher Resource</vt:lpstr>
      <vt:lpstr>EGA Download API: Purpose</vt:lpstr>
      <vt:lpstr>Build EGA Download API </vt:lpstr>
      <vt:lpstr>Deployment Overview</vt:lpstr>
      <vt:lpstr>Local EGA Running</vt:lpstr>
      <vt:lpstr>Adding an FTP Server</vt:lpstr>
      <vt:lpstr>Deployment Overview</vt:lpstr>
      <vt:lpstr>Adding FTP Users</vt:lpstr>
      <vt:lpstr>FTP Server</vt:lpstr>
      <vt:lpstr>Submit a File</vt:lpstr>
      <vt:lpstr>Submit a File</vt:lpstr>
      <vt:lpstr>Submit a File</vt:lpstr>
      <vt:lpstr>Submit a File</vt:lpstr>
      <vt:lpstr>Submit a File</vt:lpstr>
      <vt:lpstr>Deployment Overview</vt:lpstr>
      <vt:lpstr>Access the Archive</vt:lpstr>
    </vt:vector>
  </TitlesOfParts>
  <Company>EMBL - EBI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 EGA Setup</dc:title>
  <dc:creator>Alexander Senf</dc:creator>
  <cp:lastModifiedBy>Dylan Spalding</cp:lastModifiedBy>
  <cp:revision>59</cp:revision>
  <dcterms:created xsi:type="dcterms:W3CDTF">2016-05-23T14:27:19Z</dcterms:created>
  <dcterms:modified xsi:type="dcterms:W3CDTF">2016-06-03T15:54:28Z</dcterms:modified>
</cp:coreProperties>
</file>