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65" r:id="rId3"/>
    <p:sldId id="257" r:id="rId4"/>
    <p:sldId id="266" r:id="rId5"/>
    <p:sldId id="267" r:id="rId6"/>
    <p:sldId id="268" r:id="rId7"/>
    <p:sldId id="311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92" r:id="rId17"/>
    <p:sldId id="278" r:id="rId18"/>
    <p:sldId id="293" r:id="rId19"/>
    <p:sldId id="271" r:id="rId20"/>
    <p:sldId id="279" r:id="rId21"/>
    <p:sldId id="294" r:id="rId22"/>
    <p:sldId id="280" r:id="rId23"/>
    <p:sldId id="281" r:id="rId24"/>
    <p:sldId id="282" r:id="rId25"/>
    <p:sldId id="283" r:id="rId26"/>
    <p:sldId id="284" r:id="rId27"/>
    <p:sldId id="296" r:id="rId28"/>
    <p:sldId id="285" r:id="rId29"/>
    <p:sldId id="297" r:id="rId30"/>
    <p:sldId id="286" r:id="rId31"/>
    <p:sldId id="312" r:id="rId32"/>
    <p:sldId id="287" r:id="rId33"/>
    <p:sldId id="288" r:id="rId34"/>
    <p:sldId id="298" r:id="rId35"/>
    <p:sldId id="289" r:id="rId36"/>
    <p:sldId id="313" r:id="rId37"/>
    <p:sldId id="290" r:id="rId38"/>
    <p:sldId id="299" r:id="rId39"/>
    <p:sldId id="291" r:id="rId40"/>
    <p:sldId id="300" r:id="rId41"/>
    <p:sldId id="302" r:id="rId42"/>
    <p:sldId id="301" r:id="rId43"/>
    <p:sldId id="303" r:id="rId44"/>
    <p:sldId id="304" r:id="rId45"/>
    <p:sldId id="305" r:id="rId46"/>
    <p:sldId id="306" r:id="rId47"/>
    <p:sldId id="307" r:id="rId48"/>
    <p:sldId id="308" r:id="rId49"/>
    <p:sldId id="310" r:id="rId50"/>
    <p:sldId id="309" r:id="rId5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31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EMBL_EBI_DNA_dark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3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5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6735861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507122"/>
      </p:ext>
    </p:extLst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3898900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1219200"/>
            <a:ext cx="4000500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33556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EMBL_EBI_DNA_dark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3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5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1298275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owerpont-slide-title_cell_dark4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1463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3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5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5261996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EMBL_EBI_Chemistry-slide2-backgroun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3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5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0609740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EMBL_EBI_PDBE-slide-background6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167"/>
          <a:stretch>
            <a:fillRect/>
          </a:stretch>
        </p:blipFill>
        <p:spPr bwMode="auto">
          <a:xfrm>
            <a:off x="0" y="-149225"/>
            <a:ext cx="9156700" cy="701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3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5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0986537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3593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755046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3898900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1219200"/>
            <a:ext cx="4000500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45523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10836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H="1">
            <a:off x="0" y="6210300"/>
            <a:ext cx="9144000" cy="647700"/>
          </a:xfrm>
          <a:prstGeom prst="rect">
            <a:avLst/>
          </a:prstGeom>
          <a:solidFill>
            <a:srgbClr val="00434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4115" tIns="22065" rIns="44115" bIns="22065" anchor="ctr"/>
          <a:lstStyle/>
          <a:p>
            <a:pPr eaLnBrk="0" hangingPunct="0"/>
            <a:endParaRPr lang="en-GB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1029" name="Picture 2" descr="EMBL_EBI_RGB_InversedUpdate.png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3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691" r:id="rId6"/>
    <p:sldLayoutId id="2147483692" r:id="rId7"/>
    <p:sldLayoutId id="2147483693" r:id="rId8"/>
  </p:sldLayoutIdLst>
  <p:transition>
    <p:cut/>
  </p:transition>
  <p:timing>
    <p:tnLst>
      <p:par>
        <p:cTn id="1" dur="indefinite" restart="never" nodeType="tmRoot"/>
      </p:par>
    </p:tnLst>
  </p:timing>
  <p:hf hdr="0" ftr="0"/>
  <p:txStyles>
    <p:titleStyle>
      <a:lvl1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/>
          <a:ea typeface="ＭＳ Ｐゴシック" charset="0"/>
          <a:cs typeface="HelveticaNeueLT Pro 45 Lt"/>
        </a:defRPr>
      </a:lvl1pPr>
      <a:lvl2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2pPr>
      <a:lvl3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3pPr>
      <a:lvl4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4pPr>
      <a:lvl5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5pPr>
      <a:lvl6pPr marL="220599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6pPr>
      <a:lvl7pPr marL="441176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7pPr>
      <a:lvl8pPr marL="661770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8pPr>
      <a:lvl9pPr marL="882370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9pPr>
    </p:titleStyle>
    <p:bodyStyle>
      <a:lvl1pPr marL="354013" indent="-354013" algn="l" defTabSz="952500" rtl="0" eaLnBrk="1" fontAlgn="base" hangingPunct="1">
        <a:spcBef>
          <a:spcPct val="20000"/>
        </a:spcBef>
        <a:spcAft>
          <a:spcPts val="575"/>
        </a:spcAft>
        <a:buClr>
          <a:schemeClr val="accent1"/>
        </a:buClr>
        <a:buSzPct val="120000"/>
        <a:buFont typeface="Arial" charset="0"/>
        <a:buChar char="•"/>
        <a:defRPr sz="24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1pPr>
      <a:lvl2pPr marL="631825" indent="-276225" algn="l" defTabSz="952500" rtl="0" eaLnBrk="1" fontAlgn="base" hangingPunct="1">
        <a:spcBef>
          <a:spcPct val="20000"/>
        </a:spcBef>
        <a:spcAft>
          <a:spcPts val="575"/>
        </a:spcAft>
        <a:buClr>
          <a:srgbClr val="FF8C9A"/>
        </a:buClr>
        <a:buSzPct val="100000"/>
        <a:buFont typeface="Arial" charset="0"/>
        <a:buChar char="•"/>
        <a:defRPr sz="22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2pPr>
      <a:lvl3pPr marL="895350" indent="-234950" algn="l" defTabSz="952500" rtl="0" eaLnBrk="1" fontAlgn="base" hangingPunct="1">
        <a:spcBef>
          <a:spcPct val="20000"/>
        </a:spcBef>
        <a:spcAft>
          <a:spcPts val="575"/>
        </a:spcAft>
        <a:buClr>
          <a:srgbClr val="FF8C9A"/>
        </a:buClr>
        <a:buFont typeface="Times" charset="0"/>
        <a:buChar char="•"/>
        <a:defRPr sz="20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3pPr>
      <a:lvl4pPr marL="1147763" indent="-234950" algn="l" defTabSz="952500" rtl="0" eaLnBrk="1" fontAlgn="base" hangingPunct="1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4pPr>
      <a:lvl5pPr marL="1400175" indent="-234950" algn="l" defTabSz="952500" rtl="0" eaLnBrk="1" fontAlgn="base" hangingPunct="1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5pPr>
      <a:lvl6pPr marL="2371346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6pPr>
      <a:lvl7pPr marL="2591945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7pPr>
      <a:lvl8pPr marL="2812522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8pPr>
      <a:lvl9pPr marL="3033117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20599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41176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617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823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0294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3541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4414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473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transition>
    <p:cut/>
  </p:transition>
  <p:timing>
    <p:tnLst>
      <p:par>
        <p:cTn id="1" dur="indefinite" restart="never" nodeType="tmRoot"/>
      </p:par>
    </p:tnLst>
  </p:timing>
  <p:hf hdr="0" ftr="0"/>
  <p:txStyles>
    <p:titleStyle>
      <a:lvl1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/>
          <a:ea typeface="ＭＳ Ｐゴシック" charset="0"/>
          <a:cs typeface="HelveticaNeueLT Pro 45 Lt"/>
        </a:defRPr>
      </a:lvl1pPr>
      <a:lvl2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2pPr>
      <a:lvl3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3pPr>
      <a:lvl4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4pPr>
      <a:lvl5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5pPr>
      <a:lvl6pPr marL="220599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6pPr>
      <a:lvl7pPr marL="441176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7pPr>
      <a:lvl8pPr marL="661770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8pPr>
      <a:lvl9pPr marL="882370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9pPr>
    </p:titleStyle>
    <p:bodyStyle>
      <a:lvl1pPr marL="354013" indent="-354013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SzPct val="120000"/>
        <a:buFont typeface="Arial" charset="0"/>
        <a:buChar char="•"/>
        <a:defRPr sz="24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1pPr>
      <a:lvl2pPr marL="631825" indent="-276225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SzPct val="100000"/>
        <a:buFont typeface="Arial" charset="0"/>
        <a:buChar char="•"/>
        <a:defRPr sz="22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2pPr>
      <a:lvl3pPr marL="895350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3pPr>
      <a:lvl4pPr marL="1147763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4pPr>
      <a:lvl5pPr marL="1400175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5pPr>
      <a:lvl6pPr marL="2371346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6pPr>
      <a:lvl7pPr marL="2591945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7pPr>
      <a:lvl8pPr marL="2812522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8pPr>
      <a:lvl9pPr marL="3033117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20599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41176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617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823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0294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3541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4414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473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beaver.jkiss.org/files/dbeaver-ce_latest_amd64.deb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172.17.0.3:8103/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172.17.0.4:8103/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bBLcfVfOohat8Eg-7FK3MqC0LDG5QQ_B_7V73_vkpbc/edit?usp=sharin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dimage.ubuntu.com/lubuntu/releases/xenial/release/lubuntu-16.04-desktop-amd64.iso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ixir-europe/human-data-local-ega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ubtitle 2"/>
          <p:cNvSpPr>
            <a:spLocks noGrp="1"/>
          </p:cNvSpPr>
          <p:nvPr>
            <p:ph type="subTitle" idx="1"/>
          </p:nvPr>
        </p:nvSpPr>
        <p:spPr>
          <a:xfrm>
            <a:off x="531813" y="1797050"/>
            <a:ext cx="6400800" cy="954776"/>
          </a:xfrm>
        </p:spPr>
        <p:txBody>
          <a:bodyPr/>
          <a:lstStyle/>
          <a:p>
            <a:r>
              <a:rPr lang="en-GB" dirty="0" smtClean="0">
                <a:latin typeface="HelveticaNeueLT Pro 45 Lt" charset="0"/>
              </a:rPr>
              <a:t>A Step-by-step Guide to Installing a Local EGA Demo using Docker</a:t>
            </a:r>
            <a:endParaRPr lang="en-US" dirty="0">
              <a:latin typeface="HelveticaNeueLT Pro 45 L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39813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Local EGA Setup (Draft)</a:t>
            </a:r>
            <a:endParaRPr lang="en-US" dirty="0"/>
          </a:p>
        </p:txBody>
      </p:sp>
      <p:sp>
        <p:nvSpPr>
          <p:cNvPr id="11267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>
                <a:latin typeface="HelveticaNeueLT Pro 35 Th" charset="0"/>
                <a:cs typeface="HelveticaNeueLT Pro 35 Th" charset="0"/>
              </a:rPr>
              <a:t>EGA Team 2016</a:t>
            </a:r>
            <a:endParaRPr lang="en-US" dirty="0">
              <a:latin typeface="HelveticaNeueLT Pro 35 Th" charset="0"/>
              <a:cs typeface="HelveticaNeueLT Pro 35 Th" charset="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EGA Codebase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codebase is split into two main directories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/public</a:t>
            </a:r>
            <a:r>
              <a:rPr lang="en-GB" dirty="0" smtClean="0"/>
              <a:t>: this is to simulate an EGA Vault which can potentially be reached from the Internet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/private</a:t>
            </a:r>
            <a:r>
              <a:rPr lang="en-GB" dirty="0" smtClean="0"/>
              <a:t>: this is to simulate the most secure area of an EGA Vault</a:t>
            </a:r>
          </a:p>
          <a:p>
            <a:r>
              <a:rPr lang="en-GB" dirty="0" smtClean="0"/>
              <a:t>And one auxiliary directory, used only for setup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setup_scripts</a:t>
            </a:r>
            <a:r>
              <a:rPr lang="en-GB" dirty="0" smtClean="0"/>
              <a:t>: code to help with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23514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 EGA: Docker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638136"/>
          </a:xfrm>
        </p:spPr>
        <p:txBody>
          <a:bodyPr/>
          <a:lstStyle/>
          <a:p>
            <a:r>
              <a:rPr lang="en-GB" dirty="0" smtClean="0"/>
              <a:t>Docker Data-Only Containers</a:t>
            </a:r>
          </a:p>
          <a:p>
            <a:pPr lvl="1"/>
            <a:r>
              <a:rPr lang="en-GB" dirty="0" smtClean="0"/>
              <a:t>It is possible to mount directories from the host system to a Docker container</a:t>
            </a:r>
          </a:p>
          <a:p>
            <a:pPr lvl="1"/>
            <a:r>
              <a:rPr lang="en-GB" dirty="0" smtClean="0"/>
              <a:t>All Local EGA code will be running in Docker containers</a:t>
            </a:r>
          </a:p>
          <a:p>
            <a:pPr lvl="1"/>
            <a:r>
              <a:rPr lang="en-GB" dirty="0" smtClean="0"/>
              <a:t>Docker Data-Only containers are used to abstract the host system directory structure, and present a unified view to the processes running in the Docker containers</a:t>
            </a:r>
          </a:p>
          <a:p>
            <a:r>
              <a:rPr lang="en-GB" dirty="0" smtClean="0"/>
              <a:t>Two Data-Only Containers are used:</a:t>
            </a:r>
          </a:p>
          <a:p>
            <a:pPr lvl="1"/>
            <a:r>
              <a:rPr lang="en-GB" dirty="0" smtClean="0"/>
              <a:t>One for the Public Vault</a:t>
            </a:r>
          </a:p>
          <a:p>
            <a:pPr lvl="1"/>
            <a:r>
              <a:rPr lang="en-GB" dirty="0" smtClean="0"/>
              <a:t>One for the Private Vault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79544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EGA: Docker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896928"/>
          </a:xfrm>
        </p:spPr>
        <p:txBody>
          <a:bodyPr/>
          <a:lstStyle/>
          <a:p>
            <a:r>
              <a:rPr lang="en-GB" dirty="0" smtClean="0"/>
              <a:t>The Data-Only containers are instantiated from a CentOS Docker image, which will be downloaded automatically from the Docker Hub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-public -v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/public:/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/public -v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/public/submission/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ftpusers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:/home/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ftpusers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centos /bin/echo 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public_data</a:t>
            </a:r>
            <a:endParaRPr lang="en-US" sz="20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Explanation of this command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dirty="0" smtClean="0"/>
              <a:t>” this command instantiates a Docker image into a Docker container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en-GB" dirty="0" smtClean="0"/>
              <a:t>” run the container in Daemon mode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91948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EGA: Docker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983192"/>
          </a:xfrm>
        </p:spPr>
        <p:txBody>
          <a:bodyPr/>
          <a:lstStyle/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-public</a:t>
            </a:r>
            <a:r>
              <a:rPr lang="en-GB" dirty="0" smtClean="0"/>
              <a:t>” this specifies the name for this Docker container. We will later refer to this container by using this name.</a:t>
            </a:r>
          </a:p>
          <a:p>
            <a:pPr lvl="1"/>
            <a:r>
              <a:rPr lang="en-GB" dirty="0"/>
              <a:t>“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-v /home/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/public:/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/public</a:t>
            </a:r>
            <a:r>
              <a:rPr lang="en-GB" dirty="0" smtClean="0"/>
              <a:t>” this mounts the host System path ‘</a:t>
            </a:r>
            <a:r>
              <a:rPr lang="en-GB" dirty="0"/>
              <a:t>/home/</a:t>
            </a:r>
            <a:r>
              <a:rPr lang="en-GB" dirty="0" err="1"/>
              <a:t>ega</a:t>
            </a:r>
            <a:r>
              <a:rPr lang="en-GB" dirty="0"/>
              <a:t>/</a:t>
            </a:r>
            <a:r>
              <a:rPr lang="en-GB" dirty="0" err="1"/>
              <a:t>EGA_local</a:t>
            </a:r>
            <a:r>
              <a:rPr lang="en-GB" dirty="0"/>
              <a:t>/public</a:t>
            </a:r>
            <a:r>
              <a:rPr lang="en-GB" dirty="0" smtClean="0"/>
              <a:t>’ and makes it available as path ‘</a:t>
            </a:r>
            <a:r>
              <a:rPr lang="en-GB" dirty="0"/>
              <a:t>/</a:t>
            </a:r>
            <a:r>
              <a:rPr lang="en-GB" dirty="0" err="1"/>
              <a:t>EGA_local</a:t>
            </a:r>
            <a:r>
              <a:rPr lang="en-GB" dirty="0"/>
              <a:t>/public</a:t>
            </a:r>
            <a:r>
              <a:rPr lang="en-GB" dirty="0" smtClean="0"/>
              <a:t>’ inside the container (adjust the home system path to your local system)</a:t>
            </a:r>
          </a:p>
          <a:p>
            <a:pPr lvl="1"/>
            <a:r>
              <a:rPr lang="en-GB" dirty="0"/>
              <a:t>“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-v /home/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/public/submission/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ftpusers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:/home/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ftpusers</a:t>
            </a:r>
            <a:r>
              <a:rPr lang="en-GB" dirty="0" smtClean="0"/>
              <a:t>” this mounts the host system path ‘</a:t>
            </a:r>
            <a:r>
              <a:rPr lang="en-GB" dirty="0"/>
              <a:t>/home/</a:t>
            </a:r>
            <a:r>
              <a:rPr lang="en-GB" dirty="0" err="1"/>
              <a:t>ega</a:t>
            </a:r>
            <a:r>
              <a:rPr lang="en-GB" dirty="0"/>
              <a:t>/</a:t>
            </a:r>
            <a:r>
              <a:rPr lang="en-GB" dirty="0" err="1"/>
              <a:t>EGA_local</a:t>
            </a:r>
            <a:r>
              <a:rPr lang="en-GB" dirty="0"/>
              <a:t>/public/submission/</a:t>
            </a:r>
            <a:r>
              <a:rPr lang="en-GB" dirty="0" err="1"/>
              <a:t>ftpusers</a:t>
            </a:r>
            <a:r>
              <a:rPr lang="en-GB" dirty="0" smtClean="0"/>
              <a:t>’ and makes it available as ‘</a:t>
            </a:r>
            <a:r>
              <a:rPr lang="en-GB" dirty="0"/>
              <a:t>/home/</a:t>
            </a:r>
            <a:r>
              <a:rPr lang="en-GB" dirty="0" err="1"/>
              <a:t>ftpusers</a:t>
            </a:r>
            <a:r>
              <a:rPr lang="en-GB" dirty="0" smtClean="0"/>
              <a:t>’ inside the container </a:t>
            </a:r>
            <a:r>
              <a:rPr lang="en-GB" dirty="0"/>
              <a:t>(adjust the home system path to your local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92634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EGA: Docker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centos</a:t>
            </a:r>
            <a:r>
              <a:rPr lang="en-GB" dirty="0" smtClean="0"/>
              <a:t>” this is the name of the Docker image to be instantiated. In this case the Image is first (automatically) downloaded from the Docker Hub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/bin/echo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public_data</a:t>
            </a:r>
            <a:r>
              <a:rPr lang="en-GB" dirty="0" smtClean="0"/>
              <a:t>” this is the command that is executed inside of the new Docker container.</a:t>
            </a:r>
          </a:p>
          <a:p>
            <a:pPr lvl="2"/>
            <a:r>
              <a:rPr lang="en-GB" dirty="0" smtClean="0"/>
              <a:t>Because this is a Data-Only container, we are not interested in running any code inside of the container. This command therefore does nothing, but it reminds that this is the container for ‘public data’</a:t>
            </a:r>
          </a:p>
          <a:p>
            <a:pPr lvl="2"/>
            <a:r>
              <a:rPr lang="en-GB" dirty="0" smtClean="0"/>
              <a:t>(Later we will run containers that actually do work)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515864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90777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0390" y="198407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-public”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64998" y="1189007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30390" y="1674008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 bwMode="auto">
          <a:xfrm flipH="1" flipV="1">
            <a:off x="2346384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557000" y="3372928"/>
            <a:ext cx="45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Container “</a:t>
            </a:r>
            <a:r>
              <a:rPr lang="en-GB" dirty="0" err="1" smtClean="0"/>
              <a:t>ega</a:t>
            </a:r>
            <a:r>
              <a:rPr lang="en-GB" dirty="0" smtClean="0"/>
              <a:t>-public” links host system path to container-internal path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 bwMode="auto">
          <a:xfrm flipH="1" flipV="1">
            <a:off x="3427770" y="2587925"/>
            <a:ext cx="1417753" cy="785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6840747" y="1293008"/>
            <a:ext cx="2234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Docker-Host System Interface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6081629" y="1423362"/>
            <a:ext cx="7936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79796715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EGA: Docker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896928"/>
          </a:xfrm>
        </p:spPr>
        <p:txBody>
          <a:bodyPr/>
          <a:lstStyle/>
          <a:p>
            <a:r>
              <a:rPr lang="en-GB" dirty="0" smtClean="0"/>
              <a:t>Running the second Data-Only container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-private -v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/private:/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/private -v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/private/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EGA_pg_database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/data:/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/data centos /bin/echo 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private_data</a:t>
            </a:r>
            <a:endParaRPr lang="en-US" sz="20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This command is nearly identical to the previous command</a:t>
            </a:r>
            <a:endParaRPr lang="en-US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28699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90777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0390" y="198407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-public”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64998" y="1189007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30390" y="1674008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 bwMode="auto">
          <a:xfrm flipH="1" flipV="1">
            <a:off x="2346384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173469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3082" y="198407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-private”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7690" y="1189007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13082" y="1674008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3" idx="0"/>
            <a:endCxn id="11" idx="2"/>
          </p:cNvCxnSpPr>
          <p:nvPr/>
        </p:nvCxnSpPr>
        <p:spPr bwMode="auto">
          <a:xfrm flipH="1" flipV="1">
            <a:off x="4859533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459167" y="4019259"/>
            <a:ext cx="45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Container “</a:t>
            </a:r>
            <a:r>
              <a:rPr lang="en-GB" dirty="0" err="1" smtClean="0"/>
              <a:t>ega</a:t>
            </a:r>
            <a:r>
              <a:rPr lang="en-GB" dirty="0" smtClean="0"/>
              <a:t>-private” links host system path to container-internal path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 bwMode="auto">
          <a:xfrm flipV="1">
            <a:off x="3747690" y="2592631"/>
            <a:ext cx="953706" cy="1426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840747" y="1293008"/>
            <a:ext cx="2234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Docker-Host System Interface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6081629" y="1423362"/>
            <a:ext cx="7936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81222228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up the EGA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199"/>
            <a:ext cx="8153400" cy="4784785"/>
          </a:xfrm>
        </p:spPr>
        <p:txBody>
          <a:bodyPr/>
          <a:lstStyle/>
          <a:p>
            <a:r>
              <a:rPr lang="en-GB" dirty="0" smtClean="0"/>
              <a:t>We are using a PostgreSQL database, which will run in a Docker container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egapro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-e POSTGRES_PASSWORD=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egapro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--volumes-from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-private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Explanation of this command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-d --name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egapro</a:t>
            </a:r>
            <a:r>
              <a:rPr lang="en-GB" dirty="0" smtClean="0"/>
              <a:t>” create a container named ‘</a:t>
            </a:r>
            <a:r>
              <a:rPr lang="en-GB" dirty="0" err="1" smtClean="0"/>
              <a:t>egapro</a:t>
            </a:r>
            <a:r>
              <a:rPr lang="en-GB" dirty="0" smtClean="0"/>
              <a:t>’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POSTGRES_PASSWORD=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egapro</a:t>
            </a:r>
            <a:r>
              <a:rPr lang="en-GB" dirty="0" smtClean="0"/>
              <a:t>” this is specific to the PostgreSQL image and sets the </a:t>
            </a:r>
            <a:r>
              <a:rPr lang="en-GB" dirty="0" err="1" smtClean="0"/>
              <a:t>Superuser</a:t>
            </a:r>
            <a:r>
              <a:rPr lang="en-GB" dirty="0" smtClean="0"/>
              <a:t> password in the database as ‘</a:t>
            </a:r>
            <a:r>
              <a:rPr lang="en-GB" dirty="0" err="1" smtClean="0"/>
              <a:t>egapro</a:t>
            </a:r>
            <a:r>
              <a:rPr lang="en-GB" dirty="0" smtClean="0"/>
              <a:t>’</a:t>
            </a:r>
          </a:p>
          <a:p>
            <a:pPr lvl="1"/>
            <a:r>
              <a:rPr lang="en-GB" dirty="0" smtClean="0"/>
              <a:t>You can adjust the password to your own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11218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the EGA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199"/>
            <a:ext cx="8153400" cy="4957313"/>
          </a:xfrm>
        </p:spPr>
        <p:txBody>
          <a:bodyPr/>
          <a:lstStyle/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--volumes-from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-private</a:t>
            </a:r>
            <a:r>
              <a:rPr lang="en-GB" dirty="0" smtClean="0"/>
              <a:t>” this command mounts the same directories that were mounted in the Docker container named ‘</a:t>
            </a:r>
            <a:r>
              <a:rPr lang="en-GB" dirty="0" err="1" smtClean="0"/>
              <a:t>ega</a:t>
            </a:r>
            <a:r>
              <a:rPr lang="en-GB" dirty="0" smtClean="0"/>
              <a:t>-private’ (which we just created previously)</a:t>
            </a:r>
          </a:p>
          <a:p>
            <a:pPr lvl="2"/>
            <a:r>
              <a:rPr lang="en-GB" dirty="0" smtClean="0"/>
              <a:t>This way this container uses the same directory structure as the </a:t>
            </a:r>
            <a:r>
              <a:rPr lang="en-GB" dirty="0" err="1" smtClean="0"/>
              <a:t>ega</a:t>
            </a:r>
            <a:r>
              <a:rPr lang="en-GB" dirty="0" smtClean="0"/>
              <a:t>-private container. We will use this in all containers to present the same directory structure inside all containers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GB" dirty="0" smtClean="0"/>
              <a:t>” </a:t>
            </a:r>
            <a:r>
              <a:rPr lang="en-GB" dirty="0"/>
              <a:t>this is the name of the Docker image to be instantiated. In this case the Image is first (automatically) downloaded from the Docker </a:t>
            </a:r>
            <a:r>
              <a:rPr lang="en-GB" dirty="0" smtClean="0"/>
              <a:t>Hub</a:t>
            </a:r>
          </a:p>
          <a:p>
            <a:pPr lvl="1"/>
            <a:r>
              <a:rPr lang="en-GB" dirty="0" smtClean="0"/>
              <a:t>“” there is no command specified – this container is configured to start automatically, so that a PostgreSQL database is running as soon as the container is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76053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HelveticaNeueLT Pro 45 Lt" charset="0"/>
              </a:rPr>
              <a:t>Outline</a:t>
            </a:r>
            <a:endParaRPr lang="en-US" dirty="0">
              <a:latin typeface="HelveticaNeueLT Pro 45 Lt" charset="0"/>
            </a:endParaRP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HelveticaNeueLT Pro 45 Lt" charset="0"/>
              </a:rPr>
              <a:t>Host System</a:t>
            </a:r>
          </a:p>
          <a:p>
            <a:r>
              <a:rPr lang="en-GB" dirty="0" smtClean="0">
                <a:latin typeface="HelveticaNeueLT Pro 45 Lt" charset="0"/>
              </a:rPr>
              <a:t>Docker</a:t>
            </a:r>
          </a:p>
          <a:p>
            <a:r>
              <a:rPr lang="en-GB" dirty="0" smtClean="0">
                <a:latin typeface="HelveticaNeueLT Pro 45 Lt" charset="0"/>
              </a:rPr>
              <a:t>Preliminaries</a:t>
            </a:r>
          </a:p>
          <a:p>
            <a:pPr lvl="1"/>
            <a:r>
              <a:rPr lang="en-GB" dirty="0" err="1" smtClean="0">
                <a:latin typeface="HelveticaNeueLT Pro 45 Lt" charset="0"/>
              </a:rPr>
              <a:t>Lubuntu</a:t>
            </a:r>
            <a:endParaRPr lang="en-GB" dirty="0" smtClean="0">
              <a:latin typeface="HelveticaNeueLT Pro 45 Lt" charset="0"/>
            </a:endParaRPr>
          </a:p>
          <a:p>
            <a:r>
              <a:rPr lang="en-GB" dirty="0" smtClean="0">
                <a:latin typeface="HelveticaNeueLT Pro 45 Lt" charset="0"/>
              </a:rPr>
              <a:t>Local EGA Codebase</a:t>
            </a:r>
          </a:p>
          <a:p>
            <a:r>
              <a:rPr lang="en-GB" dirty="0" smtClean="0">
                <a:latin typeface="HelveticaNeueLT Pro 45 Lt" charset="0"/>
              </a:rPr>
              <a:t>Installation Guide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90777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0390" y="198407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-public”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64998" y="1189007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30390" y="1674008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 bwMode="auto">
          <a:xfrm flipH="1" flipV="1">
            <a:off x="2346384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173469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3082" y="198407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-private”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7690" y="1189007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13082" y="1674008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3" idx="0"/>
            <a:endCxn id="11" idx="2"/>
          </p:cNvCxnSpPr>
          <p:nvPr/>
        </p:nvCxnSpPr>
        <p:spPr bwMode="auto">
          <a:xfrm flipH="1" flipV="1">
            <a:off x="4859533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5637084" y="300774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3328" y="3338854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egapro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4" name="Straight Connector 3"/>
          <p:cNvCxnSpPr>
            <a:stCxn id="15" idx="0"/>
            <a:endCxn id="9" idx="2"/>
          </p:cNvCxnSpPr>
          <p:nvPr/>
        </p:nvCxnSpPr>
        <p:spPr bwMode="auto">
          <a:xfrm flipH="1" flipV="1">
            <a:off x="4829077" y="2260120"/>
            <a:ext cx="1463615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467110" y="2432650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713469" y="4665590"/>
            <a:ext cx="45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Database container “</a:t>
            </a:r>
            <a:r>
              <a:rPr lang="en-GB" dirty="0" err="1" smtClean="0"/>
              <a:t>egapro</a:t>
            </a:r>
            <a:r>
              <a:rPr lang="en-GB" dirty="0" smtClean="0"/>
              <a:t>” links same paths as ‘</a:t>
            </a:r>
            <a:r>
              <a:rPr lang="en-GB" dirty="0" err="1" smtClean="0"/>
              <a:t>ega</a:t>
            </a:r>
            <a:r>
              <a:rPr lang="en-GB" dirty="0" smtClean="0"/>
              <a:t>-private’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 bwMode="auto">
          <a:xfrm flipV="1">
            <a:off x="3001992" y="3646631"/>
            <a:ext cx="2009955" cy="10189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840747" y="1293008"/>
            <a:ext cx="2234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Docker-Host System Interface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6081629" y="1423362"/>
            <a:ext cx="7936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58332454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Docker Perl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199"/>
            <a:ext cx="8153400" cy="4879675"/>
          </a:xfrm>
        </p:spPr>
        <p:txBody>
          <a:bodyPr/>
          <a:lstStyle/>
          <a:p>
            <a:r>
              <a:rPr lang="en-GB" dirty="0" smtClean="0"/>
              <a:t>We will be running Perl code</a:t>
            </a:r>
          </a:p>
          <a:p>
            <a:r>
              <a:rPr lang="en-GB" dirty="0" smtClean="0"/>
              <a:t>To ensure that Environment and Paths for our Perl code is correct, we build a Docker image that contains the correct environment.</a:t>
            </a:r>
          </a:p>
          <a:p>
            <a:pPr lvl="1"/>
            <a:r>
              <a:rPr lang="en-GB" dirty="0" smtClean="0"/>
              <a:t>This is also done to abstract the Local EGA from the underlying Host system</a:t>
            </a:r>
          </a:p>
          <a:p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build -t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ega_perl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-f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setup_scripts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Dockerfile_Perl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/>
              <a:t>Explanation of this command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GB" dirty="0" smtClean="0"/>
              <a:t>” create a new Docker Image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ega_perl</a:t>
            </a:r>
            <a:r>
              <a:rPr lang="en-GB" dirty="0" smtClean="0"/>
              <a:t>” name the new Image as ‘</a:t>
            </a:r>
            <a:r>
              <a:rPr lang="en-GB" dirty="0" err="1" smtClean="0"/>
              <a:t>ega_perl</a:t>
            </a:r>
            <a:r>
              <a:rPr lang="en-GB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65176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Docker Perl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“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-f /home/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setup_scripts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Dockerfile_Perl</a:t>
            </a:r>
            <a:r>
              <a:rPr lang="en-GB" dirty="0" smtClean="0"/>
              <a:t>” this specifies the Docker </a:t>
            </a:r>
            <a:r>
              <a:rPr lang="en-GB" dirty="0" err="1" smtClean="0"/>
              <a:t>Buildfile</a:t>
            </a:r>
            <a:r>
              <a:rPr lang="en-GB" dirty="0" smtClean="0"/>
              <a:t> that contains the instructions for building this Image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smtClean="0"/>
              <a:t>” use the local directory as build context</a:t>
            </a:r>
          </a:p>
          <a:p>
            <a:r>
              <a:rPr lang="en-GB" dirty="0" smtClean="0"/>
              <a:t>This Image is based on Ubuntu and contains the environment to run </a:t>
            </a:r>
            <a:r>
              <a:rPr lang="en-GB" dirty="0" err="1" smtClean="0"/>
              <a:t>perl</a:t>
            </a:r>
            <a:r>
              <a:rPr lang="en-GB" dirty="0" smtClean="0"/>
              <a:t> and </a:t>
            </a:r>
            <a:r>
              <a:rPr lang="en-GB" dirty="0" err="1" smtClean="0"/>
              <a:t>plsql</a:t>
            </a:r>
            <a:r>
              <a:rPr lang="en-GB" dirty="0" smtClean="0"/>
              <a:t> code.</a:t>
            </a:r>
          </a:p>
          <a:p>
            <a:r>
              <a:rPr lang="en-GB" dirty="0" smtClean="0"/>
              <a:t>It is just a static image now, we will later instantiate containers to run actual Perl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53732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the EGA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199"/>
            <a:ext cx="8153400" cy="4991819"/>
          </a:xfrm>
        </p:spPr>
        <p:txBody>
          <a:bodyPr/>
          <a:lstStyle/>
          <a:p>
            <a:r>
              <a:rPr lang="en-GB" dirty="0" smtClean="0"/>
              <a:t>Create the EGA Database: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--link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egapro:egapro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--volumes-from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-private -it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ega_perl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-c 'exec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-h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egapro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-p 5432 -U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/private/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egapro_roles.sql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Explanation of this command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dirty="0" smtClean="0"/>
              <a:t>” instantiate the image into a container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GB" dirty="0" smtClean="0"/>
              <a:t>” remove the container as soon as the command executing inside of it has completed. This is a ‘transient’ Docker container. We only need this container to run this code; unlike the ‘</a:t>
            </a:r>
            <a:r>
              <a:rPr lang="en-GB" dirty="0" err="1" smtClean="0"/>
              <a:t>egapro</a:t>
            </a:r>
            <a:r>
              <a:rPr lang="en-GB" dirty="0" smtClean="0"/>
              <a:t>’ container we don’t need to use this container later (although we will create new transient containers in the future for every Perl command we run)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90802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the EGA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199"/>
            <a:ext cx="8153400" cy="4957313"/>
          </a:xfrm>
        </p:spPr>
        <p:txBody>
          <a:bodyPr/>
          <a:lstStyle/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--link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egapro:egapro</a:t>
            </a:r>
            <a:r>
              <a:rPr lang="en-GB" dirty="0" smtClean="0"/>
              <a:t>” this command creates a link between the running container named ‘</a:t>
            </a:r>
            <a:r>
              <a:rPr lang="en-GB" dirty="0" err="1" smtClean="0"/>
              <a:t>egapro</a:t>
            </a:r>
            <a:r>
              <a:rPr lang="en-GB" dirty="0" smtClean="0"/>
              <a:t>’ (our database) and makes it available as name ‘</a:t>
            </a:r>
            <a:r>
              <a:rPr lang="en-GB" dirty="0" err="1" smtClean="0"/>
              <a:t>egapro</a:t>
            </a:r>
            <a:r>
              <a:rPr lang="en-GB" dirty="0" smtClean="0"/>
              <a:t>’ inside the current container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GB" dirty="0" smtClean="0"/>
              <a:t>” the name of the container is ‘</a:t>
            </a:r>
            <a:r>
              <a:rPr lang="en-GB" dirty="0" err="1" smtClean="0"/>
              <a:t>perl</a:t>
            </a:r>
            <a:r>
              <a:rPr lang="en-GB" dirty="0" smtClean="0"/>
              <a:t>’. This is not important, because the container is transient anyway.</a:t>
            </a:r>
          </a:p>
          <a:p>
            <a:pPr lvl="1"/>
            <a:r>
              <a:rPr lang="en-GB" dirty="0"/>
              <a:t>“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--volumes-from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-private</a:t>
            </a:r>
            <a:r>
              <a:rPr lang="en-GB" dirty="0" smtClean="0"/>
              <a:t>” import the same directories from the container named ‘</a:t>
            </a:r>
            <a:r>
              <a:rPr lang="en-GB" dirty="0" err="1" smtClean="0"/>
              <a:t>ega</a:t>
            </a:r>
            <a:r>
              <a:rPr lang="en-GB" dirty="0" smtClean="0"/>
              <a:t>-private’</a:t>
            </a:r>
          </a:p>
          <a:p>
            <a:pPr lvl="1"/>
            <a:r>
              <a:rPr lang="en-GB" dirty="0"/>
              <a:t>“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GB" dirty="0" smtClean="0"/>
              <a:t>” (</a:t>
            </a:r>
            <a:r>
              <a:rPr lang="en-GB" dirty="0" smtClean="0">
                <a:sym typeface="Wingdings" panose="05000000000000000000" pitchFamily="2" charset="2"/>
              </a:rPr>
              <a:t> tag with name from below)</a:t>
            </a:r>
            <a:endParaRPr lang="en-GB" dirty="0" smtClean="0"/>
          </a:p>
          <a:p>
            <a:pPr lvl="1"/>
            <a:r>
              <a:rPr lang="en-GB" dirty="0"/>
              <a:t>“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ega_perl</a:t>
            </a:r>
            <a:r>
              <a:rPr lang="en-GB" dirty="0" smtClean="0"/>
              <a:t>” the name of the Docker image to be instantiated. This is the image we just built in the previous step, so nothing needs to be downloaded from Docker Hub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30793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the EGA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199"/>
            <a:ext cx="8153400" cy="4871049"/>
          </a:xfrm>
        </p:spPr>
        <p:txBody>
          <a:bodyPr/>
          <a:lstStyle/>
          <a:p>
            <a:pPr lvl="1"/>
            <a:r>
              <a:rPr lang="en-GB" dirty="0" smtClean="0"/>
              <a:t>“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‘…’</a:t>
            </a:r>
            <a:r>
              <a:rPr lang="en-GB" dirty="0" smtClean="0"/>
              <a:t>” this runs the </a:t>
            </a:r>
            <a:r>
              <a:rPr lang="en-GB" dirty="0" err="1" smtClean="0"/>
              <a:t>sh</a:t>
            </a:r>
            <a:r>
              <a:rPr lang="en-GB" dirty="0" smtClean="0"/>
              <a:t> shell in the container and executes the command specified in ‘…’</a:t>
            </a:r>
          </a:p>
          <a:p>
            <a:pPr lvl="1"/>
            <a:r>
              <a:rPr lang="en-GB" dirty="0"/>
              <a:t>‘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-h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egapro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-p 5432 -U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/private/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egapro_roles.sql</a:t>
            </a:r>
            <a:r>
              <a:rPr lang="en-GB" dirty="0" smtClean="0"/>
              <a:t>’ this is the command run inside the container</a:t>
            </a:r>
          </a:p>
          <a:p>
            <a:pPr lvl="2"/>
            <a:r>
              <a:rPr lang="en-GB" dirty="0" smtClean="0"/>
              <a:t>Notable: the database host is specified as “</a:t>
            </a:r>
            <a:r>
              <a:rPr lang="en-GB" dirty="0" err="1" smtClean="0"/>
              <a:t>egapro</a:t>
            </a:r>
            <a:r>
              <a:rPr lang="en-GB" dirty="0" smtClean="0"/>
              <a:t>”. This is possible because of the “</a:t>
            </a:r>
            <a:r>
              <a:rPr lang="en-GB" dirty="0"/>
              <a:t>--link </a:t>
            </a:r>
            <a:r>
              <a:rPr lang="en-GB" dirty="0" err="1"/>
              <a:t>egapro:egapro</a:t>
            </a:r>
            <a:r>
              <a:rPr lang="en-GB" dirty="0" smtClean="0"/>
              <a:t>” option which makes the ‘</a:t>
            </a:r>
            <a:r>
              <a:rPr lang="en-GB" dirty="0" err="1" smtClean="0"/>
              <a:t>egapro</a:t>
            </a:r>
            <a:r>
              <a:rPr lang="en-GB" dirty="0" smtClean="0"/>
              <a:t>’ container available under the hostname ‘</a:t>
            </a:r>
            <a:r>
              <a:rPr lang="en-GB" dirty="0" err="1" smtClean="0"/>
              <a:t>egapro</a:t>
            </a:r>
            <a:r>
              <a:rPr lang="en-GB" dirty="0" smtClean="0"/>
              <a:t>’ inside of this container. (This is also used to abstract the Local EGA system from the underlying Host system)</a:t>
            </a:r>
          </a:p>
          <a:p>
            <a:pPr lvl="2"/>
            <a:r>
              <a:rPr lang="en-GB" dirty="0" smtClean="0"/>
              <a:t>Notable: the script executes in path “</a:t>
            </a:r>
            <a:r>
              <a:rPr lang="en-GB" dirty="0"/>
              <a:t>/</a:t>
            </a:r>
            <a:r>
              <a:rPr lang="en-GB" dirty="0" err="1"/>
              <a:t>EGA_local</a:t>
            </a:r>
            <a:r>
              <a:rPr lang="en-GB" dirty="0"/>
              <a:t>/private/</a:t>
            </a:r>
            <a:r>
              <a:rPr lang="en-GB" dirty="0" err="1"/>
              <a:t>egapro_roles.sql</a:t>
            </a:r>
            <a:r>
              <a:rPr lang="en-GB" dirty="0" smtClean="0"/>
              <a:t>” from inside the container. This corresponds to the host system path “/home/</a:t>
            </a:r>
            <a:r>
              <a:rPr lang="en-GB" dirty="0" err="1" smtClean="0"/>
              <a:t>ega</a:t>
            </a:r>
            <a:r>
              <a:rPr lang="en-GB" dirty="0" smtClean="0"/>
              <a:t>/</a:t>
            </a:r>
            <a:r>
              <a:rPr lang="en-GB" dirty="0" err="1" smtClean="0"/>
              <a:t>EGA_local</a:t>
            </a:r>
            <a:r>
              <a:rPr lang="en-GB" dirty="0" smtClean="0"/>
              <a:t>/private/</a:t>
            </a:r>
            <a:r>
              <a:rPr lang="en-GB" dirty="0" err="1" smtClean="0"/>
              <a:t>egapro_roles.sql</a:t>
            </a:r>
            <a:r>
              <a:rPr lang="en-GB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54167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90777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0390" y="198407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-public”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64998" y="1189007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30390" y="1674008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 bwMode="auto">
          <a:xfrm flipH="1" flipV="1">
            <a:off x="2346384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173469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3082" y="198407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-private”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7690" y="1189007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13082" y="1674008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3" idx="0"/>
            <a:endCxn id="11" idx="2"/>
          </p:cNvCxnSpPr>
          <p:nvPr/>
        </p:nvCxnSpPr>
        <p:spPr bwMode="auto">
          <a:xfrm flipH="1" flipV="1">
            <a:off x="4859533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5637084" y="300774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3328" y="3338854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egapro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4" name="Straight Connector 3"/>
          <p:cNvCxnSpPr>
            <a:stCxn id="15" idx="0"/>
            <a:endCxn id="9" idx="2"/>
          </p:cNvCxnSpPr>
          <p:nvPr/>
        </p:nvCxnSpPr>
        <p:spPr bwMode="auto">
          <a:xfrm flipH="1" flipV="1">
            <a:off x="4829077" y="2260120"/>
            <a:ext cx="1463615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212502" y="3462066"/>
            <a:ext cx="1311215" cy="603849"/>
          </a:xfrm>
          <a:prstGeom prst="rect">
            <a:avLst/>
          </a:prstGeom>
          <a:ln w="6350"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2259" y="375813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perl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7" idx="3"/>
            <a:endCxn id="15" idx="1"/>
          </p:cNvCxnSpPr>
          <p:nvPr/>
        </p:nvCxnSpPr>
        <p:spPr bwMode="auto">
          <a:xfrm flipV="1">
            <a:off x="4523717" y="3309667"/>
            <a:ext cx="1113367" cy="4543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>
            <a:stCxn id="17" idx="0"/>
            <a:endCxn id="9" idx="2"/>
          </p:cNvCxnSpPr>
          <p:nvPr/>
        </p:nvCxnSpPr>
        <p:spPr bwMode="auto">
          <a:xfrm flipV="1">
            <a:off x="3868110" y="2260120"/>
            <a:ext cx="960967" cy="12019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19509" y="4942935"/>
            <a:ext cx="562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Transient container ‘</a:t>
            </a:r>
            <a:r>
              <a:rPr lang="en-GB" dirty="0" err="1" smtClean="0"/>
              <a:t>ega-perl</a:t>
            </a:r>
            <a:r>
              <a:rPr lang="en-GB" dirty="0" smtClean="0"/>
              <a:t>’ links to host ‘</a:t>
            </a:r>
            <a:r>
              <a:rPr lang="en-GB" dirty="0" err="1" smtClean="0"/>
              <a:t>egapro</a:t>
            </a:r>
            <a:r>
              <a:rPr lang="en-GB" dirty="0" smtClean="0"/>
              <a:t>’ and uses directory mappings from ‘</a:t>
            </a:r>
            <a:r>
              <a:rPr lang="en-GB" dirty="0" err="1" smtClean="0"/>
              <a:t>ega</a:t>
            </a:r>
            <a:r>
              <a:rPr lang="en-GB" dirty="0" smtClean="0"/>
              <a:t>-private’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 bwMode="auto">
          <a:xfrm flipV="1">
            <a:off x="3631184" y="4346273"/>
            <a:ext cx="116506" cy="5966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467110" y="2432650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3386341" y="2607177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4797838" y="3558816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--link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6840747" y="1293008"/>
            <a:ext cx="2234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Docker-Host System Interface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6081629" y="1423362"/>
            <a:ext cx="7936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60463623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the EGA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second command to build and populate the ‘</a:t>
            </a:r>
            <a:r>
              <a:rPr lang="en-GB" dirty="0" err="1" smtClean="0"/>
              <a:t>egapro</a:t>
            </a:r>
            <a:r>
              <a:rPr lang="en-GB" dirty="0" smtClean="0"/>
              <a:t>’ database: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--link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egapro:egapro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--volumes-from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-private -it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ega_perl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-c 'exec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-h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egapro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-p 5432 -U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/private/egapro_v6.sql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This command is nearly identical to the previous one; except that a different .</a:t>
            </a:r>
            <a:r>
              <a:rPr lang="en-GB" dirty="0" err="1" smtClean="0"/>
              <a:t>sql</a:t>
            </a:r>
            <a:r>
              <a:rPr lang="en-GB" dirty="0" smtClean="0"/>
              <a:t> file is executed</a:t>
            </a:r>
          </a:p>
          <a:p>
            <a:r>
              <a:rPr lang="en-GB" dirty="0" smtClean="0"/>
              <a:t>At this point the EGA database is now running (in the Docker container named “</a:t>
            </a:r>
            <a:r>
              <a:rPr lang="en-GB" dirty="0" err="1" smtClean="0"/>
              <a:t>egapro</a:t>
            </a:r>
            <a:r>
              <a:rPr lang="en-GB" dirty="0" smtClean="0"/>
              <a:t>”) and pre-populated with one user and some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41190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90777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0390" y="198407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-public”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64998" y="1189007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30390" y="1674008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 bwMode="auto">
          <a:xfrm flipH="1" flipV="1">
            <a:off x="2346384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173469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3082" y="198407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-private”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7690" y="1189007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13082" y="1674008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3" idx="0"/>
            <a:endCxn id="11" idx="2"/>
          </p:cNvCxnSpPr>
          <p:nvPr/>
        </p:nvCxnSpPr>
        <p:spPr bwMode="auto">
          <a:xfrm flipH="1" flipV="1">
            <a:off x="4859533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5637084" y="300774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3328" y="3338854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egapro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4" name="Straight Connector 3"/>
          <p:cNvCxnSpPr>
            <a:stCxn id="15" idx="0"/>
            <a:endCxn id="9" idx="2"/>
          </p:cNvCxnSpPr>
          <p:nvPr/>
        </p:nvCxnSpPr>
        <p:spPr bwMode="auto">
          <a:xfrm flipH="1" flipV="1">
            <a:off x="4829077" y="2260120"/>
            <a:ext cx="1463615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212502" y="3462066"/>
            <a:ext cx="1311215" cy="603849"/>
          </a:xfrm>
          <a:prstGeom prst="rect">
            <a:avLst/>
          </a:prstGeom>
          <a:ln w="6350"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2259" y="375813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perl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7" idx="3"/>
            <a:endCxn id="15" idx="1"/>
          </p:cNvCxnSpPr>
          <p:nvPr/>
        </p:nvCxnSpPr>
        <p:spPr bwMode="auto">
          <a:xfrm flipV="1">
            <a:off x="4523717" y="3309667"/>
            <a:ext cx="1113367" cy="4543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>
            <a:stCxn id="17" idx="0"/>
            <a:endCxn id="9" idx="2"/>
          </p:cNvCxnSpPr>
          <p:nvPr/>
        </p:nvCxnSpPr>
        <p:spPr bwMode="auto">
          <a:xfrm flipV="1">
            <a:off x="3868110" y="2260120"/>
            <a:ext cx="960967" cy="12019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467110" y="2432650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3386341" y="2607177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4797838" y="3558816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--link</a:t>
            </a:r>
            <a:endParaRPr 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6840747" y="1293008"/>
            <a:ext cx="2234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Docker-Host System Interface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6081629" y="1423362"/>
            <a:ext cx="7936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19509" y="4942935"/>
            <a:ext cx="5623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is actually a different container; the previous one was removed when it completed execution. The same container name is just re-used here.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 bwMode="auto">
          <a:xfrm flipV="1">
            <a:off x="3631184" y="4346273"/>
            <a:ext cx="116506" cy="5966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8270675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EGA Database from Host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199"/>
            <a:ext cx="8153400" cy="5293743"/>
          </a:xfrm>
        </p:spPr>
        <p:txBody>
          <a:bodyPr/>
          <a:lstStyle/>
          <a:p>
            <a:r>
              <a:rPr lang="en-GB" dirty="0" smtClean="0"/>
              <a:t>It is possible to connect the ‘</a:t>
            </a:r>
            <a:r>
              <a:rPr lang="en-GB" dirty="0" err="1" smtClean="0"/>
              <a:t>egapro</a:t>
            </a:r>
            <a:r>
              <a:rPr lang="en-GB" dirty="0" smtClean="0"/>
              <a:t>’ from the host system, using a database viewer such as </a:t>
            </a:r>
            <a:r>
              <a:rPr lang="en-GB" dirty="0" err="1" smtClean="0"/>
              <a:t>DBeaver</a:t>
            </a:r>
            <a:r>
              <a:rPr lang="en-GB" dirty="0" smtClean="0"/>
              <a:t> (</a:t>
            </a:r>
            <a:r>
              <a:rPr lang="en-US" dirty="0">
                <a:hlinkClick r:id="rId2"/>
              </a:rPr>
              <a:t>http://dbeaver.jkiss.org/files/dbeaver-ce_latest_amd64.deb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On the host system each Docker container has its own IP: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inspect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egapro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grep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GB" dirty="0" smtClean="0"/>
              <a:t>”</a:t>
            </a:r>
          </a:p>
          <a:p>
            <a:pPr lvl="2"/>
            <a:r>
              <a:rPr lang="en-GB" dirty="0" smtClean="0"/>
              <a:t>It should be “172.17.0.2” if you followed these instructions…</a:t>
            </a:r>
          </a:p>
          <a:p>
            <a:pPr lvl="1"/>
            <a:r>
              <a:rPr lang="en-GB" dirty="0" smtClean="0"/>
              <a:t>DB Users available are:</a:t>
            </a:r>
          </a:p>
          <a:p>
            <a:pPr lvl="2"/>
            <a:r>
              <a:rPr lang="en-US" sz="1400" dirty="0" err="1" smtClean="0"/>
              <a:t>egapro</a:t>
            </a:r>
            <a:r>
              <a:rPr lang="en-US" sz="1400" dirty="0" smtClean="0"/>
              <a:t>/</a:t>
            </a:r>
            <a:r>
              <a:rPr lang="en-US" sz="1400" dirty="0" err="1" smtClean="0"/>
              <a:t>egapro</a:t>
            </a:r>
            <a:endParaRPr lang="en-US" sz="1400" dirty="0"/>
          </a:p>
          <a:p>
            <a:pPr lvl="2"/>
            <a:r>
              <a:rPr lang="en-US" sz="1400" dirty="0" err="1" smtClean="0"/>
              <a:t>ega_download</a:t>
            </a:r>
            <a:r>
              <a:rPr lang="en-US" sz="1400" dirty="0" smtClean="0"/>
              <a:t>/</a:t>
            </a:r>
            <a:r>
              <a:rPr lang="en-US" sz="1400" dirty="0" err="1" smtClean="0"/>
              <a:t>ega_download</a:t>
            </a:r>
            <a:endParaRPr lang="en-US" sz="1400" dirty="0"/>
          </a:p>
          <a:p>
            <a:pPr lvl="2"/>
            <a:r>
              <a:rPr lang="en-US" sz="1400" dirty="0" err="1" smtClean="0"/>
              <a:t>archive_process</a:t>
            </a:r>
            <a:r>
              <a:rPr lang="en-US" sz="1400" dirty="0" smtClean="0"/>
              <a:t>/</a:t>
            </a:r>
            <a:r>
              <a:rPr lang="en-US" sz="1400" dirty="0" err="1" smtClean="0"/>
              <a:t>archive_process</a:t>
            </a:r>
            <a:endParaRPr lang="en-US" sz="1400" dirty="0"/>
          </a:p>
          <a:p>
            <a:pPr lvl="2"/>
            <a:r>
              <a:rPr lang="en-US" sz="1400" dirty="0" err="1" smtClean="0"/>
              <a:t>ega_accounts</a:t>
            </a:r>
            <a:r>
              <a:rPr lang="en-US" sz="1400" dirty="0" smtClean="0"/>
              <a:t>/</a:t>
            </a:r>
            <a:r>
              <a:rPr lang="en-US" sz="1400" dirty="0" err="1" smtClean="0"/>
              <a:t>ega_accounts</a:t>
            </a:r>
            <a:endParaRPr lang="en-US" sz="1400" dirty="0"/>
          </a:p>
          <a:p>
            <a:pPr lvl="2"/>
            <a:r>
              <a:rPr lang="en-US" sz="1400" dirty="0" err="1" smtClean="0"/>
              <a:t>postgres</a:t>
            </a:r>
            <a:r>
              <a:rPr lang="en-US" sz="1400" dirty="0" smtClean="0"/>
              <a:t>/</a:t>
            </a:r>
            <a:r>
              <a:rPr lang="en-US" sz="1400" dirty="0" err="1" smtClean="0"/>
              <a:t>egapro</a:t>
            </a:r>
            <a:r>
              <a:rPr lang="en-US" sz="1400" dirty="0" smtClean="0"/>
              <a:t> </a:t>
            </a:r>
            <a:r>
              <a:rPr lang="en-US" sz="1400" dirty="0"/>
              <a:t> &lt;-- or password specified as POSTGRES_PASSWORD above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00106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8020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local EGA Demo System is deployed as a set of Docker containers. Any System capable of running Docker is also capable of running the Local EGA Demo.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dirty="0" smtClean="0"/>
              <a:t>These instructions use an Ubuntu-based host; all instructions have been tested and verified on this OS. Using a different host may require changes to the commands used in this guide.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dirty="0" smtClean="0"/>
              <a:t>Using Docker containers allows the Local EGA to abstract from host machine/OS-specifics and work identically between different installations.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66181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EGA Cipher Resource: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REST Service to perform Encryption/Decryption</a:t>
            </a:r>
          </a:p>
          <a:p>
            <a:r>
              <a:rPr lang="en-GB" dirty="0" smtClean="0"/>
              <a:t>Specify File, Source Encryption Format, Destination Encryption Format, [Encryption Keys]</a:t>
            </a:r>
          </a:p>
          <a:p>
            <a:r>
              <a:rPr lang="en-GB" dirty="0" smtClean="0"/>
              <a:t>Performs Cryptographic Operation, Calculated MD5 </a:t>
            </a:r>
          </a:p>
          <a:p>
            <a:r>
              <a:rPr lang="en-GB" dirty="0" smtClean="0"/>
              <a:t>Used during EGA Archival to change file </a:t>
            </a:r>
            <a:r>
              <a:rPr lang="en-GB" smtClean="0"/>
              <a:t>from GPG </a:t>
            </a:r>
            <a:r>
              <a:rPr lang="en-GB" dirty="0" smtClean="0"/>
              <a:t>Public Key to AES-256 format and calculate MD5 in one step</a:t>
            </a:r>
          </a:p>
          <a:p>
            <a:r>
              <a:rPr lang="en-GB" dirty="0" smtClean="0"/>
              <a:t>Used during EGA Download to change file from AES-256 to AES-128 using a user-specified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05985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EGA Cipher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Cipher resource is used for all encryption/decryption in the Local EGA</a:t>
            </a:r>
          </a:p>
          <a:p>
            <a:r>
              <a:rPr lang="en-GB" dirty="0" smtClean="0"/>
              <a:t>The </a:t>
            </a:r>
            <a:r>
              <a:rPr lang="en-GB" dirty="0"/>
              <a:t>Cipher resource</a:t>
            </a:r>
            <a:r>
              <a:rPr lang="en-GB" dirty="0" smtClean="0"/>
              <a:t> is a Java-based REST service running in its own Docker Container</a:t>
            </a:r>
          </a:p>
          <a:p>
            <a:r>
              <a:rPr lang="en-GB" dirty="0" smtClean="0"/>
              <a:t>First, a custom CentOS-based Docker Image is created: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build -t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ega_archive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-f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setup_scripts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Dockerfile_Archive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/>
              <a:t>The name of this image is “</a:t>
            </a:r>
            <a:r>
              <a:rPr lang="en-GB" dirty="0" err="1" smtClean="0"/>
              <a:t>ega_archive</a:t>
            </a:r>
            <a:r>
              <a:rPr lang="en-GB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91783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EGA Cipher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Secondly, the Image is instantiated into a Container: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archive --volumes-from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-private --volumes-from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-public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ega_archive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Explanation of this command</a:t>
            </a:r>
          </a:p>
          <a:p>
            <a:pPr lvl="1"/>
            <a:r>
              <a:rPr lang="en-GB" dirty="0" smtClean="0"/>
              <a:t>Directories from two containers are imported: from ‘</a:t>
            </a:r>
            <a:r>
              <a:rPr lang="en-GB" dirty="0" err="1" smtClean="0"/>
              <a:t>ega</a:t>
            </a:r>
            <a:r>
              <a:rPr lang="en-GB" dirty="0" smtClean="0"/>
              <a:t>-private’ and from ‘</a:t>
            </a:r>
            <a:r>
              <a:rPr lang="en-GB" dirty="0" err="1" smtClean="0"/>
              <a:t>ega</a:t>
            </a:r>
            <a:r>
              <a:rPr lang="en-GB" dirty="0" smtClean="0"/>
              <a:t>-public’</a:t>
            </a:r>
          </a:p>
          <a:p>
            <a:pPr lvl="1"/>
            <a:r>
              <a:rPr lang="en-GB" dirty="0" smtClean="0"/>
              <a:t>The name of the image used is “</a:t>
            </a:r>
            <a:r>
              <a:rPr lang="en-GB" dirty="0" err="1" smtClean="0"/>
              <a:t>ega_archive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The name of this container is “archive”</a:t>
            </a:r>
          </a:p>
          <a:p>
            <a:pPr lvl="1"/>
            <a:r>
              <a:rPr lang="en-GB" dirty="0" smtClean="0"/>
              <a:t>There is no command – the container is configured to start automatically once it has been instantiated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50370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90777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0390" y="198407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-public”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64998" y="1189007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30390" y="1674008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 bwMode="auto">
          <a:xfrm flipH="1" flipV="1">
            <a:off x="2346384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173469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3082" y="198407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-private”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7690" y="1189007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13082" y="1674008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3" idx="0"/>
            <a:endCxn id="11" idx="2"/>
          </p:cNvCxnSpPr>
          <p:nvPr/>
        </p:nvCxnSpPr>
        <p:spPr bwMode="auto">
          <a:xfrm flipH="1" flipV="1">
            <a:off x="4859533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5637084" y="300774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3328" y="3338854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egapro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4" name="Straight Connector 3"/>
          <p:cNvCxnSpPr>
            <a:stCxn id="15" idx="0"/>
            <a:endCxn id="9" idx="2"/>
          </p:cNvCxnSpPr>
          <p:nvPr/>
        </p:nvCxnSpPr>
        <p:spPr bwMode="auto">
          <a:xfrm flipH="1" flipV="1">
            <a:off x="4829077" y="2260120"/>
            <a:ext cx="1463615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068604" y="300774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1992" y="332681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“archive”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7" idx="0"/>
            <a:endCxn id="9" idx="2"/>
          </p:cNvCxnSpPr>
          <p:nvPr/>
        </p:nvCxnSpPr>
        <p:spPr bwMode="auto">
          <a:xfrm flipV="1">
            <a:off x="3724212" y="2260120"/>
            <a:ext cx="1104865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>
            <a:stCxn id="17" idx="0"/>
            <a:endCxn id="5" idx="2"/>
          </p:cNvCxnSpPr>
          <p:nvPr/>
        </p:nvCxnSpPr>
        <p:spPr bwMode="auto">
          <a:xfrm flipH="1" flipV="1">
            <a:off x="2346385" y="2260120"/>
            <a:ext cx="1377827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Connector 22"/>
          <p:cNvCxnSpPr>
            <a:stCxn id="17" idx="3"/>
            <a:endCxn id="15" idx="1"/>
          </p:cNvCxnSpPr>
          <p:nvPr/>
        </p:nvCxnSpPr>
        <p:spPr bwMode="auto">
          <a:xfrm>
            <a:off x="4379819" y="3309667"/>
            <a:ext cx="12572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467110" y="2432650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4173469" y="2559608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2720393" y="2326822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4701309" y="3283788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--link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604049" y="4899804"/>
            <a:ext cx="634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Container ‘archive’ links to host “</a:t>
            </a:r>
            <a:r>
              <a:rPr lang="en-GB" dirty="0" err="1" smtClean="0"/>
              <a:t>egapro</a:t>
            </a:r>
            <a:r>
              <a:rPr lang="en-GB" dirty="0" smtClean="0"/>
              <a:t>” and uses the same directories as containers “</a:t>
            </a:r>
            <a:r>
              <a:rPr lang="en-GB" dirty="0" err="1" smtClean="0"/>
              <a:t>ega</a:t>
            </a:r>
            <a:r>
              <a:rPr lang="en-GB" dirty="0" smtClean="0"/>
              <a:t>-public” and “</a:t>
            </a:r>
            <a:r>
              <a:rPr lang="en-GB" dirty="0" err="1" smtClean="0"/>
              <a:t>ega</a:t>
            </a:r>
            <a:r>
              <a:rPr lang="en-GB" dirty="0" smtClean="0"/>
              <a:t>-private”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0"/>
          </p:cNvCxnSpPr>
          <p:nvPr/>
        </p:nvCxnSpPr>
        <p:spPr bwMode="auto">
          <a:xfrm flipH="1" flipV="1">
            <a:off x="3747690" y="3894992"/>
            <a:ext cx="28484" cy="10048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840747" y="1293008"/>
            <a:ext cx="2234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Docker-Host System Interface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6081629" y="1423362"/>
            <a:ext cx="7936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00402652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EGA Cipher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199"/>
            <a:ext cx="8153400" cy="4991820"/>
          </a:xfrm>
        </p:spPr>
        <p:txBody>
          <a:bodyPr/>
          <a:lstStyle/>
          <a:p>
            <a:r>
              <a:rPr lang="en-GB" dirty="0" smtClean="0"/>
              <a:t>Some Container Internals (from ‘</a:t>
            </a:r>
            <a:r>
              <a:rPr lang="en-GB" dirty="0" err="1" smtClean="0"/>
              <a:t>Dockerfile_Archive</a:t>
            </a:r>
            <a:r>
              <a:rPr lang="en-GB" dirty="0" smtClean="0"/>
              <a:t>’) </a:t>
            </a:r>
          </a:p>
          <a:p>
            <a:pPr lvl="1"/>
            <a:r>
              <a:rPr lang="en-GB" dirty="0" smtClean="0"/>
              <a:t>This container starts </a:t>
            </a:r>
            <a:r>
              <a:rPr lang="en-GB" dirty="0" err="1" smtClean="0"/>
              <a:t>Monit</a:t>
            </a:r>
            <a:r>
              <a:rPr lang="en-GB" dirty="0" smtClean="0"/>
              <a:t> upon instantiation. A customised ‘</a:t>
            </a:r>
            <a:r>
              <a:rPr lang="en-GB" dirty="0" err="1" smtClean="0"/>
              <a:t>monitrc</a:t>
            </a:r>
            <a:r>
              <a:rPr lang="en-GB" dirty="0" smtClean="0"/>
              <a:t>’ configuration file has been imported into the ‘</a:t>
            </a:r>
            <a:r>
              <a:rPr lang="en-GB" dirty="0" err="1" smtClean="0"/>
              <a:t>ega_archive</a:t>
            </a:r>
            <a:r>
              <a:rPr lang="en-GB" dirty="0" smtClean="0"/>
              <a:t>’ image upon creation</a:t>
            </a:r>
          </a:p>
          <a:p>
            <a:pPr lvl="1"/>
            <a:r>
              <a:rPr lang="en-GB" dirty="0" err="1" smtClean="0"/>
              <a:t>Monit</a:t>
            </a:r>
            <a:r>
              <a:rPr lang="en-GB" dirty="0" smtClean="0"/>
              <a:t> (via ‘</a:t>
            </a:r>
            <a:r>
              <a:rPr lang="en-GB" dirty="0" err="1" smtClean="0"/>
              <a:t>monitrc</a:t>
            </a:r>
            <a:r>
              <a:rPr lang="en-GB" dirty="0" smtClean="0"/>
              <a:t>’) is configured to run the </a:t>
            </a:r>
            <a:r>
              <a:rPr lang="en-GB" dirty="0" err="1" smtClean="0"/>
              <a:t>startup</a:t>
            </a:r>
            <a:r>
              <a:rPr lang="en-GB" dirty="0" smtClean="0"/>
              <a:t> script that will start the REST service for the archive, and to ensure that it keeps running</a:t>
            </a:r>
          </a:p>
          <a:p>
            <a:pPr lvl="1"/>
            <a:r>
              <a:rPr lang="en-GB" dirty="0" smtClean="0"/>
              <a:t>This can be monitored from the host system via Web Browser on port 8103 (‘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inspect archive | grep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GB" dirty="0" smtClean="0"/>
              <a:t>’)</a:t>
            </a:r>
          </a:p>
          <a:p>
            <a:pPr lvl="1"/>
            <a:r>
              <a:rPr lang="en-GB" dirty="0" smtClean="0">
                <a:hlinkClick r:id="rId2"/>
              </a:rPr>
              <a:t>http://172.17.0.3:8103</a:t>
            </a:r>
            <a:endParaRPr lang="en-GB" dirty="0" smtClean="0"/>
          </a:p>
          <a:p>
            <a:pPr lvl="2"/>
            <a:r>
              <a:rPr lang="en-GB" dirty="0" smtClean="0"/>
              <a:t>Username ‘</a:t>
            </a:r>
            <a:r>
              <a:rPr lang="en-GB" dirty="0" err="1" smtClean="0"/>
              <a:t>ega</a:t>
            </a:r>
            <a:r>
              <a:rPr lang="en-GB" dirty="0" smtClean="0"/>
              <a:t>’ password ‘</a:t>
            </a:r>
            <a:r>
              <a:rPr lang="en-GB" dirty="0" err="1" smtClean="0"/>
              <a:t>egalocal</a:t>
            </a:r>
            <a:r>
              <a:rPr lang="en-GB" dirty="0" smtClean="0"/>
              <a:t>’ (as specified in ‘</a:t>
            </a:r>
            <a:r>
              <a:rPr lang="en-GB" dirty="0" err="1" smtClean="0"/>
              <a:t>monitrc</a:t>
            </a:r>
            <a:r>
              <a:rPr lang="en-GB" dirty="0" smtClean="0"/>
              <a:t>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27634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EGA Download API: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931434"/>
          </a:xfrm>
        </p:spPr>
        <p:txBody>
          <a:bodyPr/>
          <a:lstStyle/>
          <a:p>
            <a:r>
              <a:rPr lang="en-GB" dirty="0" smtClean="0"/>
              <a:t>Comprised of 4 REST </a:t>
            </a:r>
            <a:r>
              <a:rPr lang="en-GB" dirty="0" err="1" smtClean="0"/>
              <a:t>microservices</a:t>
            </a:r>
            <a:endParaRPr lang="en-GB" dirty="0" smtClean="0"/>
          </a:p>
          <a:p>
            <a:pPr lvl="1"/>
            <a:r>
              <a:rPr lang="en-GB" dirty="0" smtClean="0"/>
              <a:t>Login/Session Management; </a:t>
            </a:r>
            <a:r>
              <a:rPr lang="en-GB" u="sng" dirty="0" smtClean="0"/>
              <a:t>user-facing</a:t>
            </a:r>
            <a:r>
              <a:rPr lang="en-GB" dirty="0" smtClean="0"/>
              <a:t>; https:8111</a:t>
            </a:r>
          </a:p>
          <a:p>
            <a:pPr lvl="1"/>
            <a:r>
              <a:rPr lang="en-GB" dirty="0" smtClean="0"/>
              <a:t>Database Interaction; implement database functionality</a:t>
            </a:r>
          </a:p>
          <a:p>
            <a:pPr lvl="1"/>
            <a:r>
              <a:rPr lang="en-GB" dirty="0" smtClean="0"/>
              <a:t>Configuration; make configuration details &amp; logging available</a:t>
            </a:r>
          </a:p>
          <a:p>
            <a:pPr lvl="1"/>
            <a:r>
              <a:rPr lang="en-GB" dirty="0" smtClean="0"/>
              <a:t>Download; enable file downloads; </a:t>
            </a:r>
            <a:r>
              <a:rPr lang="en-GB" u="sng" dirty="0" smtClean="0"/>
              <a:t>user-facing</a:t>
            </a:r>
            <a:r>
              <a:rPr lang="en-GB" dirty="0" smtClean="0"/>
              <a:t>; http:8112</a:t>
            </a:r>
          </a:p>
          <a:p>
            <a:r>
              <a:rPr lang="en-GB" dirty="0" smtClean="0"/>
              <a:t>Exposes ports 8111 (https) and 8112 (http) </a:t>
            </a:r>
          </a:p>
          <a:p>
            <a:r>
              <a:rPr lang="en-GB" dirty="0" smtClean="0"/>
              <a:t>Download Client interacts directly with this API on these ports.</a:t>
            </a:r>
          </a:p>
          <a:p>
            <a:pPr lvl="1"/>
            <a:r>
              <a:rPr lang="en-GB" dirty="0" smtClean="0"/>
              <a:t>The API interacts with Archive services and the EGAPRO database on the back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37084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EGA Download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5052204"/>
          </a:xfrm>
        </p:spPr>
        <p:txBody>
          <a:bodyPr/>
          <a:lstStyle/>
          <a:p>
            <a:r>
              <a:rPr lang="en-GB" dirty="0" smtClean="0"/>
              <a:t>Build the Docker Image for the API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build -t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ega_api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-f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setup_scripts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Dockerfile_API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This command is nearly identical to the Archive command</a:t>
            </a:r>
          </a:p>
          <a:p>
            <a:r>
              <a:rPr lang="en-GB" dirty="0" smtClean="0"/>
              <a:t>Then instantiate this image into the API container: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--link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egapro:egapro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--link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archive:archive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--volumes-from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-public 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ega_api</a:t>
            </a:r>
            <a:endParaRPr lang="en-US" sz="20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The API can be monitored as well</a:t>
            </a:r>
          </a:p>
          <a:p>
            <a:pPr lvl="1"/>
            <a:r>
              <a:rPr lang="en-GB" dirty="0" smtClean="0">
                <a:hlinkClick r:id="rId2"/>
              </a:rPr>
              <a:t>http://172.17.0.4:8103</a:t>
            </a:r>
            <a:endParaRPr lang="en-GB" dirty="0" smtClean="0"/>
          </a:p>
          <a:p>
            <a:pPr lvl="1"/>
            <a:r>
              <a:rPr lang="en-GB" dirty="0" smtClean="0"/>
              <a:t>This container runs 4 individual Java REST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31345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90777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0390" y="198407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-public”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64998" y="1189007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30390" y="1674008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 bwMode="auto">
          <a:xfrm flipH="1" flipV="1">
            <a:off x="2346384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173469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3082" y="198407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-private”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7690" y="1189007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13082" y="1674008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3" idx="0"/>
            <a:endCxn id="11" idx="2"/>
          </p:cNvCxnSpPr>
          <p:nvPr/>
        </p:nvCxnSpPr>
        <p:spPr bwMode="auto">
          <a:xfrm flipH="1" flipV="1">
            <a:off x="4859533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5637084" y="300774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3328" y="3338854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egapro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4" name="Straight Connector 3"/>
          <p:cNvCxnSpPr>
            <a:stCxn id="15" idx="0"/>
            <a:endCxn id="9" idx="2"/>
          </p:cNvCxnSpPr>
          <p:nvPr/>
        </p:nvCxnSpPr>
        <p:spPr bwMode="auto">
          <a:xfrm flipH="1" flipV="1">
            <a:off x="4829077" y="2260120"/>
            <a:ext cx="1463615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068604" y="300774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8495" y="334380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“archive”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7" idx="0"/>
            <a:endCxn id="9" idx="2"/>
          </p:cNvCxnSpPr>
          <p:nvPr/>
        </p:nvCxnSpPr>
        <p:spPr bwMode="auto">
          <a:xfrm flipV="1">
            <a:off x="3724212" y="2260120"/>
            <a:ext cx="1104865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>
            <a:stCxn id="17" idx="0"/>
            <a:endCxn id="5" idx="2"/>
          </p:cNvCxnSpPr>
          <p:nvPr/>
        </p:nvCxnSpPr>
        <p:spPr bwMode="auto">
          <a:xfrm flipH="1" flipV="1">
            <a:off x="2346385" y="2260120"/>
            <a:ext cx="1377827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Connector 22"/>
          <p:cNvCxnSpPr>
            <a:stCxn id="17" idx="3"/>
            <a:endCxn id="15" idx="1"/>
          </p:cNvCxnSpPr>
          <p:nvPr/>
        </p:nvCxnSpPr>
        <p:spPr bwMode="auto">
          <a:xfrm>
            <a:off x="4379819" y="3309667"/>
            <a:ext cx="12572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1129274" y="4122785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8093" y="4427915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api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20" name="Straight Connector 19"/>
          <p:cNvCxnSpPr>
            <a:stCxn id="22" idx="0"/>
            <a:endCxn id="5" idx="2"/>
          </p:cNvCxnSpPr>
          <p:nvPr/>
        </p:nvCxnSpPr>
        <p:spPr bwMode="auto">
          <a:xfrm flipV="1">
            <a:off x="1784882" y="2260120"/>
            <a:ext cx="561503" cy="18626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Connector 27"/>
          <p:cNvCxnSpPr>
            <a:stCxn id="22" idx="3"/>
            <a:endCxn id="17" idx="1"/>
          </p:cNvCxnSpPr>
          <p:nvPr/>
        </p:nvCxnSpPr>
        <p:spPr bwMode="auto">
          <a:xfrm flipV="1">
            <a:off x="2440489" y="3309667"/>
            <a:ext cx="628115" cy="1115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" name="Straight Connector 39"/>
          <p:cNvCxnSpPr>
            <a:stCxn id="22" idx="3"/>
            <a:endCxn id="15" idx="1"/>
          </p:cNvCxnSpPr>
          <p:nvPr/>
        </p:nvCxnSpPr>
        <p:spPr bwMode="auto">
          <a:xfrm flipV="1">
            <a:off x="2440489" y="3309667"/>
            <a:ext cx="3196595" cy="1115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467110" y="2432650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4173469" y="2559608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2720393" y="2326822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4701309" y="3283788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--link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1078093" y="2953402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3609067" y="3947146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--link</a:t>
            </a:r>
            <a:endParaRPr 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2447997" y="3563146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--link</a:t>
            </a:r>
            <a:endParaRPr 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1401465" y="5368638"/>
            <a:ext cx="641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complete Local EGA Demo Setup using Docker Containers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40747" y="1293008"/>
            <a:ext cx="2234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Docker-Host System Interface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6081629" y="1423362"/>
            <a:ext cx="7936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45875594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 EGA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199"/>
            <a:ext cx="8153400" cy="4836543"/>
          </a:xfrm>
        </p:spPr>
        <p:txBody>
          <a:bodyPr/>
          <a:lstStyle/>
          <a:p>
            <a:r>
              <a:rPr lang="en-GB" dirty="0" smtClean="0"/>
              <a:t>At this point the basic Local EGA Demo is running:</a:t>
            </a:r>
          </a:p>
          <a:p>
            <a:pPr lvl="1"/>
            <a:r>
              <a:rPr lang="en-GB" dirty="0" smtClean="0"/>
              <a:t>Database EGAPRO</a:t>
            </a:r>
          </a:p>
          <a:p>
            <a:pPr lvl="1"/>
            <a:r>
              <a:rPr lang="en-GB" dirty="0" smtClean="0"/>
              <a:t>Re/Encryption Resource</a:t>
            </a:r>
          </a:p>
          <a:p>
            <a:pPr lvl="1"/>
            <a:r>
              <a:rPr lang="en-GB" dirty="0" smtClean="0"/>
              <a:t>Download API</a:t>
            </a:r>
          </a:p>
          <a:p>
            <a:r>
              <a:rPr lang="en-GB" dirty="0" smtClean="0"/>
              <a:t>To complete the Demo the next steps will be</a:t>
            </a:r>
          </a:p>
          <a:p>
            <a:pPr lvl="1"/>
            <a:r>
              <a:rPr lang="en-GB" dirty="0" smtClean="0"/>
              <a:t>Add an FTP server to simulate submissions</a:t>
            </a:r>
          </a:p>
          <a:p>
            <a:pPr lvl="1"/>
            <a:r>
              <a:rPr lang="en-GB" dirty="0" smtClean="0"/>
              <a:t>Submit a file to the archive</a:t>
            </a:r>
          </a:p>
          <a:p>
            <a:pPr lvl="1"/>
            <a:r>
              <a:rPr lang="en-GB" dirty="0" smtClean="0"/>
              <a:t>Access the newly archived file</a:t>
            </a:r>
          </a:p>
          <a:p>
            <a:pPr lvl="2"/>
            <a:r>
              <a:rPr lang="en-GB" dirty="0" smtClean="0"/>
              <a:t>Via Standard EGA Download Client</a:t>
            </a:r>
          </a:p>
          <a:p>
            <a:pPr lvl="2"/>
            <a:r>
              <a:rPr lang="en-GB" dirty="0" smtClean="0"/>
              <a:t>Via FUSE layer directly from the archive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0039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an FTP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Running a Docker container based on an FTP Server Image available in Docker Hub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ftpd_server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--volumes-from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-public -p 21:21 -p 30000-30009:30000-30009 -e "PUBLICHOST=localhost" 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stilliard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pure-ftpd:latest</a:t>
            </a:r>
            <a:endParaRPr lang="en-US" sz="20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This command downloads the latest ‘</a:t>
            </a:r>
            <a:r>
              <a:rPr lang="en-GB" dirty="0" err="1" smtClean="0"/>
              <a:t>stilliard</a:t>
            </a:r>
            <a:r>
              <a:rPr lang="en-GB" dirty="0" smtClean="0"/>
              <a:t>/pure-</a:t>
            </a:r>
            <a:r>
              <a:rPr lang="en-GB" dirty="0" err="1" smtClean="0"/>
              <a:t>ftpd</a:t>
            </a:r>
            <a:r>
              <a:rPr lang="en-GB" dirty="0" smtClean="0"/>
              <a:t>’ image and instantiates a Docker container named ‘</a:t>
            </a:r>
            <a:r>
              <a:rPr lang="en-GB" dirty="0" err="1" smtClean="0"/>
              <a:t>ftpd_server</a:t>
            </a:r>
            <a:r>
              <a:rPr lang="en-GB" dirty="0" smtClean="0"/>
              <a:t>’</a:t>
            </a:r>
          </a:p>
          <a:p>
            <a:r>
              <a:rPr lang="en-GB" dirty="0" smtClean="0"/>
              <a:t>The FTP server is started automatically upon instantiation of this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95712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199"/>
            <a:ext cx="8153400" cy="481929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https://www.docker.com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GB" dirty="0" smtClean="0"/>
              <a:t>Available for</a:t>
            </a:r>
          </a:p>
          <a:p>
            <a:pPr lvl="1">
              <a:spcAft>
                <a:spcPts val="0"/>
              </a:spcAft>
            </a:pPr>
            <a:r>
              <a:rPr lang="en-GB" dirty="0" smtClean="0"/>
              <a:t>Linux</a:t>
            </a:r>
          </a:p>
          <a:p>
            <a:pPr lvl="1">
              <a:spcAft>
                <a:spcPts val="0"/>
              </a:spcAft>
            </a:pPr>
            <a:r>
              <a:rPr lang="en-GB" dirty="0" smtClean="0"/>
              <a:t>Windows</a:t>
            </a:r>
          </a:p>
          <a:p>
            <a:pPr lvl="1">
              <a:spcAft>
                <a:spcPts val="0"/>
              </a:spcAft>
            </a:pPr>
            <a:r>
              <a:rPr lang="en-GB" dirty="0" smtClean="0"/>
              <a:t>Mac OS X</a:t>
            </a:r>
          </a:p>
          <a:p>
            <a:r>
              <a:rPr lang="en-GB" dirty="0" smtClean="0"/>
              <a:t>Docker uses </a:t>
            </a:r>
            <a:r>
              <a:rPr lang="en-GB" u="sng" dirty="0" smtClean="0"/>
              <a:t>Images</a:t>
            </a:r>
            <a:r>
              <a:rPr lang="en-GB" dirty="0" smtClean="0"/>
              <a:t> to store environments</a:t>
            </a:r>
          </a:p>
          <a:p>
            <a:r>
              <a:rPr lang="en-GB" dirty="0" smtClean="0"/>
              <a:t>A Docker Image must be instantiated into a Docker </a:t>
            </a:r>
            <a:r>
              <a:rPr lang="en-GB" u="sng" dirty="0" smtClean="0"/>
              <a:t>Container</a:t>
            </a:r>
            <a:r>
              <a:rPr lang="en-GB" dirty="0" smtClean="0"/>
              <a:t> to run any code</a:t>
            </a:r>
            <a:r>
              <a:rPr lang="en-US" dirty="0" smtClean="0"/>
              <a:t> (using the ‘run’ command)</a:t>
            </a:r>
          </a:p>
          <a:p>
            <a:r>
              <a:rPr lang="en-GB" dirty="0" smtClean="0"/>
              <a:t>Images are static; Containers change: data can be stored; it can be stopped, and started. Code can be executed</a:t>
            </a:r>
          </a:p>
        </p:txBody>
      </p:sp>
    </p:spTree>
    <p:extLst>
      <p:ext uri="{BB962C8B-B14F-4D97-AF65-F5344CB8AC3E}">
        <p14:creationId xmlns:p14="http://schemas.microsoft.com/office/powerpoint/2010/main" val="300475007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725942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5555" y="198407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-public”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300163" y="1189007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665555" y="1674008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 bwMode="auto">
          <a:xfrm flipH="1" flipV="1">
            <a:off x="3381549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208634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247" y="198407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-private”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2855" y="1189007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148247" y="1674008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3" idx="0"/>
            <a:endCxn id="11" idx="2"/>
          </p:cNvCxnSpPr>
          <p:nvPr/>
        </p:nvCxnSpPr>
        <p:spPr bwMode="auto">
          <a:xfrm flipH="1" flipV="1">
            <a:off x="5894698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6672249" y="300774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18493" y="3338854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egapro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4" name="Straight Connector 3"/>
          <p:cNvCxnSpPr>
            <a:stCxn id="15" idx="0"/>
            <a:endCxn id="9" idx="2"/>
          </p:cNvCxnSpPr>
          <p:nvPr/>
        </p:nvCxnSpPr>
        <p:spPr bwMode="auto">
          <a:xfrm flipH="1" flipV="1">
            <a:off x="5864242" y="2260120"/>
            <a:ext cx="1463615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4103769" y="300774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43660" y="334380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“archive”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7" idx="0"/>
            <a:endCxn id="9" idx="2"/>
          </p:cNvCxnSpPr>
          <p:nvPr/>
        </p:nvCxnSpPr>
        <p:spPr bwMode="auto">
          <a:xfrm flipV="1">
            <a:off x="4759377" y="2260120"/>
            <a:ext cx="1104865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>
            <a:stCxn id="17" idx="0"/>
            <a:endCxn id="5" idx="2"/>
          </p:cNvCxnSpPr>
          <p:nvPr/>
        </p:nvCxnSpPr>
        <p:spPr bwMode="auto">
          <a:xfrm flipH="1" flipV="1">
            <a:off x="3381550" y="2260120"/>
            <a:ext cx="1377827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Connector 22"/>
          <p:cNvCxnSpPr>
            <a:stCxn id="17" idx="3"/>
            <a:endCxn id="15" idx="1"/>
          </p:cNvCxnSpPr>
          <p:nvPr/>
        </p:nvCxnSpPr>
        <p:spPr bwMode="auto">
          <a:xfrm>
            <a:off x="5414984" y="3309667"/>
            <a:ext cx="12572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2164439" y="4122785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13258" y="4427915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api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20" name="Straight Connector 19"/>
          <p:cNvCxnSpPr>
            <a:stCxn id="22" idx="0"/>
            <a:endCxn id="5" idx="2"/>
          </p:cNvCxnSpPr>
          <p:nvPr/>
        </p:nvCxnSpPr>
        <p:spPr bwMode="auto">
          <a:xfrm flipV="1">
            <a:off x="2820047" y="2260120"/>
            <a:ext cx="561503" cy="18626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Connector 27"/>
          <p:cNvCxnSpPr>
            <a:stCxn id="22" idx="3"/>
            <a:endCxn id="17" idx="1"/>
          </p:cNvCxnSpPr>
          <p:nvPr/>
        </p:nvCxnSpPr>
        <p:spPr bwMode="auto">
          <a:xfrm flipV="1">
            <a:off x="3475654" y="3309667"/>
            <a:ext cx="628115" cy="1115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" name="Straight Connector 39"/>
          <p:cNvCxnSpPr>
            <a:stCxn id="22" idx="3"/>
            <a:endCxn id="15" idx="1"/>
          </p:cNvCxnSpPr>
          <p:nvPr/>
        </p:nvCxnSpPr>
        <p:spPr bwMode="auto">
          <a:xfrm flipV="1">
            <a:off x="3475654" y="3309667"/>
            <a:ext cx="3196595" cy="1115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6502275" y="2432650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5208634" y="2559608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3755558" y="2326822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5736474" y="3283788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--link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2113258" y="2953402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4644232" y="3947146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--link</a:t>
            </a:r>
            <a:endParaRPr 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3483162" y="3563146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--link</a:t>
            </a:r>
            <a:endParaRPr 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1401465" y="5368638"/>
            <a:ext cx="648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complete Local EGA Demo Setup using Docker Containers.</a:t>
            </a:r>
          </a:p>
          <a:p>
            <a:r>
              <a:rPr lang="en-GB" dirty="0" smtClean="0"/>
              <a:t>Now with submission FTP Server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398040" y="317792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5038" y="347788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ftpd_server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36" idx="0"/>
            <a:endCxn id="5" idx="2"/>
          </p:cNvCxnSpPr>
          <p:nvPr/>
        </p:nvCxnSpPr>
        <p:spPr bwMode="auto">
          <a:xfrm flipV="1">
            <a:off x="1053648" y="2260120"/>
            <a:ext cx="2327902" cy="9178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262327" y="2506973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88352374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FTP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199"/>
            <a:ext cx="8153400" cy="5155722"/>
          </a:xfrm>
        </p:spPr>
        <p:txBody>
          <a:bodyPr/>
          <a:lstStyle/>
          <a:p>
            <a:r>
              <a:rPr lang="en-GB" dirty="0" smtClean="0"/>
              <a:t>The FTP server doesn’t contain any FTP Users yet</a:t>
            </a:r>
          </a:p>
          <a:p>
            <a:pPr lvl="1"/>
            <a:r>
              <a:rPr lang="en-GB" dirty="0" smtClean="0"/>
              <a:t>We will have to run commands inside of the FTP server container!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exec -it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ftpd_server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/bin/bash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This commands executes the command “/bin/bash” inside of the running container named “</a:t>
            </a:r>
            <a:r>
              <a:rPr lang="en-GB" dirty="0" err="1" smtClean="0"/>
              <a:t>ftpd_server</a:t>
            </a:r>
            <a:r>
              <a:rPr lang="en-GB" dirty="0" smtClean="0"/>
              <a:t>”</a:t>
            </a:r>
          </a:p>
          <a:p>
            <a:pPr lvl="2"/>
            <a:r>
              <a:rPr lang="en-GB" dirty="0" smtClean="0"/>
              <a:t>We now have a command line shell inside of the same Docker container that runs the FTP server.</a:t>
            </a:r>
          </a:p>
          <a:p>
            <a:pPr lvl="3"/>
            <a:r>
              <a:rPr lang="en-GB" dirty="0" smtClean="0"/>
              <a:t>(This can be done with all running Docker containers)</a:t>
            </a:r>
          </a:p>
          <a:p>
            <a:pPr lvl="2"/>
            <a:r>
              <a:rPr lang="en-GB" dirty="0" smtClean="0"/>
              <a:t>Now run the commands to add an FTP user (named ‘bob’)</a:t>
            </a:r>
          </a:p>
          <a:p>
            <a:pPr lvl="2"/>
            <a:r>
              <a:rPr lang="en-US" sz="1800" u="sng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pure-pw </a:t>
            </a:r>
            <a:r>
              <a:rPr lang="en-US" sz="1800" u="sng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useradd</a:t>
            </a:r>
            <a:r>
              <a:rPr lang="en-US" sz="1800" u="sng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bob -u </a:t>
            </a:r>
            <a:r>
              <a:rPr lang="en-US" sz="1800" u="sng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ftpuser</a:t>
            </a:r>
            <a:r>
              <a:rPr lang="en-US" sz="1800" u="sng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-d /</a:t>
            </a:r>
            <a:r>
              <a:rPr lang="en-US" sz="1800" u="sng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home/</a:t>
            </a:r>
            <a:r>
              <a:rPr lang="en-US" sz="1800" u="sng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ftpusers</a:t>
            </a:r>
            <a:r>
              <a:rPr lang="en-US" sz="1800" u="sng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/bob</a:t>
            </a:r>
          </a:p>
          <a:p>
            <a:pPr lvl="2"/>
            <a:r>
              <a:rPr lang="en-US" sz="1800" u="sng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pure-pw </a:t>
            </a:r>
            <a:r>
              <a:rPr lang="en-US" sz="1800" u="sng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mkdb</a:t>
            </a:r>
            <a:r>
              <a:rPr lang="en-US" dirty="0" smtClean="0"/>
              <a:t> (and then) </a:t>
            </a:r>
            <a:r>
              <a:rPr lang="en-US" sz="1800" u="sng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endParaRPr lang="en-US" sz="1800" u="sng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49793"/>
      </p:ext>
    </p:extLst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FTP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FTP Server is now running in the ‘</a:t>
            </a:r>
            <a:r>
              <a:rPr lang="en-GB" dirty="0" err="1" smtClean="0"/>
              <a:t>ftpd_server</a:t>
            </a:r>
            <a:r>
              <a:rPr lang="en-GB" dirty="0" smtClean="0"/>
              <a:t>’ container</a:t>
            </a:r>
          </a:p>
          <a:p>
            <a:pPr lvl="1"/>
            <a:r>
              <a:rPr lang="en-GB" dirty="0" smtClean="0"/>
              <a:t>Available on the host system: “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inspect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ftpd_server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grep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GB" dirty="0" smtClean="0"/>
              <a:t>” (should be 172.17.0.5)</a:t>
            </a:r>
          </a:p>
          <a:p>
            <a:pPr lvl="1"/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ftp -d 172.17.0.5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00365"/>
      </p:ext>
    </p:extLst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Submit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931434"/>
          </a:xfrm>
        </p:spPr>
        <p:txBody>
          <a:bodyPr/>
          <a:lstStyle/>
          <a:p>
            <a:r>
              <a:rPr lang="en-GB" dirty="0" smtClean="0"/>
              <a:t>Demo Submission Procedure</a:t>
            </a:r>
          </a:p>
          <a:p>
            <a:pPr lvl="1"/>
            <a:r>
              <a:rPr lang="en-GB" dirty="0" smtClean="0"/>
              <a:t>Get a file for submission (from ENA)</a:t>
            </a:r>
          </a:p>
          <a:p>
            <a:pPr lvl="1"/>
            <a:r>
              <a:rPr lang="en-GB" dirty="0" smtClean="0"/>
              <a:t>Calculate MD5 file for this file</a:t>
            </a:r>
          </a:p>
          <a:p>
            <a:pPr lvl="1"/>
            <a:r>
              <a:rPr lang="en-GB" dirty="0" smtClean="0"/>
              <a:t>Encrypt file</a:t>
            </a:r>
          </a:p>
          <a:p>
            <a:pPr lvl="1"/>
            <a:r>
              <a:rPr lang="en-GB" dirty="0" smtClean="0"/>
              <a:t>Calculate MD5 file for encrypted file</a:t>
            </a:r>
          </a:p>
          <a:p>
            <a:pPr lvl="1"/>
            <a:r>
              <a:rPr lang="en-GB" dirty="0" smtClean="0"/>
              <a:t>“submit” encrypted file and both MD5 files</a:t>
            </a:r>
          </a:p>
          <a:p>
            <a:pPr lvl="1"/>
            <a:r>
              <a:rPr lang="en-GB" dirty="0" smtClean="0"/>
              <a:t>Run archival script</a:t>
            </a:r>
          </a:p>
          <a:p>
            <a:pPr lvl="2"/>
            <a:r>
              <a:rPr lang="en-GB" dirty="0" smtClean="0"/>
              <a:t>Verify submission </a:t>
            </a:r>
          </a:p>
          <a:p>
            <a:pPr lvl="2"/>
            <a:r>
              <a:rPr lang="en-GB" dirty="0" smtClean="0"/>
              <a:t>Re-encrypt file for Archive</a:t>
            </a:r>
          </a:p>
          <a:p>
            <a:pPr lvl="2"/>
            <a:r>
              <a:rPr lang="en-GB" dirty="0" smtClean="0"/>
              <a:t>Insert into EGAPRO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56265"/>
      </p:ext>
    </p:extLst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Submit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Get File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ftp://ftp.sra.ebi.ac.uk/vol1/ERZ015/ERZ015348/ALL.chr22.integrated_phase1_v3.20101123.snps_indels_svs.genotypes.vcf.gz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MD5 File</a:t>
            </a:r>
          </a:p>
          <a:p>
            <a:pPr lvl="1"/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md5sum ALL.chr22.integrated_phase1_v3.20101123.snps_indels_svs.genotypes.vcf.gz &gt; 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ALL.chr22.integrated_phase1_v3.20101123.snps_indels_svs.genotypes.vcf.gz.md5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62678"/>
      </p:ext>
    </p:extLst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Submit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199"/>
            <a:ext cx="8153400" cy="4836543"/>
          </a:xfrm>
        </p:spPr>
        <p:txBody>
          <a:bodyPr/>
          <a:lstStyle/>
          <a:p>
            <a:r>
              <a:rPr lang="en-GB" dirty="0" smtClean="0"/>
              <a:t>Encrypt File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homedir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/public/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 -q --passphrase-file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/public/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pubring.gpg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-r ega-admin@ebi.ac.uk -e ALL.chr22.integrated_phase1_v3.20101123.snps_indels_svs.genotypes.vcf.gz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MD5 of Encrypted File:</a:t>
            </a:r>
          </a:p>
          <a:p>
            <a:pPr lvl="1"/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md5sum ALL.chr22.integrated_phase1_v3.20101123.snps_indels_svs.genotypes.vcf.gz.gpg &gt; ALL.chr22.integrated_phase1_v3.20101123.snps_indels_svs.genotypes.vcf.gz.gpg.md5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942369"/>
      </p:ext>
    </p:extLst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Submit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“Submit” (i.e. place in user’s FTP directory)</a:t>
            </a:r>
          </a:p>
          <a:p>
            <a:pPr lvl="1"/>
            <a:r>
              <a:rPr lang="en-GB" dirty="0" smtClean="0"/>
              <a:t>Using FTP</a:t>
            </a:r>
          </a:p>
          <a:p>
            <a:pPr lvl="2"/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ftp -p 172.17.0.5</a:t>
            </a: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Or…:</a:t>
            </a:r>
          </a:p>
          <a:p>
            <a:pPr lvl="2"/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mv ALL* </a:t>
            </a:r>
            <a:r>
              <a:rPr lang="en-US" sz="18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public/submission/</a:t>
            </a:r>
            <a:r>
              <a:rPr lang="en-US" sz="18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ftpusers</a:t>
            </a:r>
            <a:r>
              <a:rPr lang="en-US" sz="18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/bob</a:t>
            </a:r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44030"/>
      </p:ext>
    </p:extLst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Submit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 Archival Script inside Docker Container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--link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egapro:egapro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--link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archive:archive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--volumes-from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-private --volumes-from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-public -it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ega_perl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-c 'exec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/EGA_local/public/process_file.pl -l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ftpusers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/bob  -f ALL.chr22.integrated_phase1_v3.20101123.snps_indels_svs.genotypes.vcf.gz.gpg -h archive -u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ega_process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-P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ega_process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egapro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-L 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/private/archive/ -k 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mykey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</a:p>
          <a:p>
            <a:pPr lvl="1"/>
            <a:r>
              <a:rPr lang="en-GB" sz="2000" dirty="0" smtClean="0"/>
              <a:t>Note: paths in Perl scrips all relative to Docker containers.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358570"/>
      </p:ext>
    </p:extLst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725942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5555" y="198407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-public”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300163" y="1189007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665555" y="1674008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 bwMode="auto">
          <a:xfrm flipH="1" flipV="1">
            <a:off x="3381549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208634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247" y="198407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-private”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2855" y="1189007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148247" y="1674008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3" idx="0"/>
            <a:endCxn id="11" idx="2"/>
          </p:cNvCxnSpPr>
          <p:nvPr/>
        </p:nvCxnSpPr>
        <p:spPr bwMode="auto">
          <a:xfrm flipH="1" flipV="1">
            <a:off x="5894698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6672249" y="300774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18493" y="3338854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egapro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4" name="Straight Connector 3"/>
          <p:cNvCxnSpPr>
            <a:stCxn id="15" idx="0"/>
            <a:endCxn id="9" idx="2"/>
          </p:cNvCxnSpPr>
          <p:nvPr/>
        </p:nvCxnSpPr>
        <p:spPr bwMode="auto">
          <a:xfrm flipH="1" flipV="1">
            <a:off x="5864242" y="2260120"/>
            <a:ext cx="1463615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4103769" y="300774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43660" y="334380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“archive”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7" idx="0"/>
            <a:endCxn id="9" idx="2"/>
          </p:cNvCxnSpPr>
          <p:nvPr/>
        </p:nvCxnSpPr>
        <p:spPr bwMode="auto">
          <a:xfrm flipV="1">
            <a:off x="4759377" y="2260120"/>
            <a:ext cx="1104865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>
            <a:stCxn id="17" idx="0"/>
            <a:endCxn id="5" idx="2"/>
          </p:cNvCxnSpPr>
          <p:nvPr/>
        </p:nvCxnSpPr>
        <p:spPr bwMode="auto">
          <a:xfrm flipH="1" flipV="1">
            <a:off x="3381550" y="2260120"/>
            <a:ext cx="1377827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Connector 22"/>
          <p:cNvCxnSpPr>
            <a:stCxn id="17" idx="3"/>
            <a:endCxn id="15" idx="1"/>
          </p:cNvCxnSpPr>
          <p:nvPr/>
        </p:nvCxnSpPr>
        <p:spPr bwMode="auto">
          <a:xfrm>
            <a:off x="5414984" y="3309667"/>
            <a:ext cx="12572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2164439" y="4122785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13258" y="4427915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api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20" name="Straight Connector 19"/>
          <p:cNvCxnSpPr>
            <a:stCxn id="22" idx="0"/>
            <a:endCxn id="5" idx="2"/>
          </p:cNvCxnSpPr>
          <p:nvPr/>
        </p:nvCxnSpPr>
        <p:spPr bwMode="auto">
          <a:xfrm flipV="1">
            <a:off x="2820047" y="2260120"/>
            <a:ext cx="561503" cy="18626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Connector 27"/>
          <p:cNvCxnSpPr>
            <a:stCxn id="22" idx="3"/>
            <a:endCxn id="17" idx="1"/>
          </p:cNvCxnSpPr>
          <p:nvPr/>
        </p:nvCxnSpPr>
        <p:spPr bwMode="auto">
          <a:xfrm flipV="1">
            <a:off x="3475654" y="3309667"/>
            <a:ext cx="628115" cy="1115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" name="Straight Connector 39"/>
          <p:cNvCxnSpPr>
            <a:stCxn id="22" idx="3"/>
            <a:endCxn id="15" idx="1"/>
          </p:cNvCxnSpPr>
          <p:nvPr/>
        </p:nvCxnSpPr>
        <p:spPr bwMode="auto">
          <a:xfrm flipV="1">
            <a:off x="3475654" y="3309667"/>
            <a:ext cx="3196595" cy="1115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6502275" y="2432650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5208634" y="2559608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3755558" y="2326822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5736474" y="3283788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--link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2113258" y="2953402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4644232" y="3947146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--link</a:t>
            </a:r>
            <a:endParaRPr 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3483162" y="3563146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--link</a:t>
            </a:r>
            <a:endParaRPr lang="en-US" sz="105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398040" y="317792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5038" y="347788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ftpd_server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36" idx="0"/>
            <a:endCxn id="5" idx="2"/>
          </p:cNvCxnSpPr>
          <p:nvPr/>
        </p:nvCxnSpPr>
        <p:spPr bwMode="auto">
          <a:xfrm flipV="1">
            <a:off x="1053648" y="2260120"/>
            <a:ext cx="2327902" cy="9178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262327" y="2506973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6166809" y="4731460"/>
            <a:ext cx="1311215" cy="603849"/>
          </a:xfrm>
          <a:prstGeom prst="rect">
            <a:avLst/>
          </a:prstGeom>
          <a:ln w="6350"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76566" y="5027532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ega-perl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26" name="Curved Connector 25"/>
          <p:cNvCxnSpPr>
            <a:stCxn id="38" idx="1"/>
            <a:endCxn id="17" idx="1"/>
          </p:cNvCxnSpPr>
          <p:nvPr/>
        </p:nvCxnSpPr>
        <p:spPr bwMode="auto">
          <a:xfrm rot="10800000">
            <a:off x="4103769" y="3309667"/>
            <a:ext cx="2063040" cy="1723718"/>
          </a:xfrm>
          <a:prstGeom prst="curvedConnector3">
            <a:avLst>
              <a:gd name="adj1" fmla="val 1110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9" name="Curved Connector 28"/>
          <p:cNvCxnSpPr>
            <a:stCxn id="38" idx="1"/>
            <a:endCxn id="15" idx="1"/>
          </p:cNvCxnSpPr>
          <p:nvPr/>
        </p:nvCxnSpPr>
        <p:spPr bwMode="auto">
          <a:xfrm rot="10800000" flipH="1">
            <a:off x="6166809" y="3309667"/>
            <a:ext cx="505440" cy="1723718"/>
          </a:xfrm>
          <a:prstGeom prst="curvedConnector3">
            <a:avLst>
              <a:gd name="adj1" fmla="val -452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5" name="Curved Connector 34"/>
          <p:cNvCxnSpPr>
            <a:stCxn id="38" idx="0"/>
            <a:endCxn id="9" idx="2"/>
          </p:cNvCxnSpPr>
          <p:nvPr/>
        </p:nvCxnSpPr>
        <p:spPr bwMode="auto">
          <a:xfrm rot="16200000" flipV="1">
            <a:off x="5107660" y="3016702"/>
            <a:ext cx="2471340" cy="958175"/>
          </a:xfrm>
          <a:prstGeom prst="curvedConnector3">
            <a:avLst>
              <a:gd name="adj1" fmla="val 273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3" name="Curved Connector 42"/>
          <p:cNvCxnSpPr>
            <a:stCxn id="38" idx="0"/>
            <a:endCxn id="5" idx="2"/>
          </p:cNvCxnSpPr>
          <p:nvPr/>
        </p:nvCxnSpPr>
        <p:spPr bwMode="auto">
          <a:xfrm rot="16200000" flipV="1">
            <a:off x="3866314" y="1775356"/>
            <a:ext cx="2471340" cy="3440867"/>
          </a:xfrm>
          <a:prstGeom prst="curvedConnector3">
            <a:avLst>
              <a:gd name="adj1" fmla="val 112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043659" y="5529657"/>
            <a:ext cx="49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Transient Perl container links into the existing Docker Setup to run Archival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7501"/>
      </p:ext>
    </p:extLst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the Archive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199"/>
            <a:ext cx="8153400" cy="5069457"/>
          </a:xfrm>
        </p:spPr>
        <p:txBody>
          <a:bodyPr/>
          <a:lstStyle/>
          <a:p>
            <a:r>
              <a:rPr lang="en-GB" dirty="0" smtClean="0"/>
              <a:t>Now that there is a file in the archive it can be accessed</a:t>
            </a:r>
          </a:p>
          <a:p>
            <a:r>
              <a:rPr lang="en-GB" dirty="0" smtClean="0"/>
              <a:t>First, ensure that Java is installed: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openjdk-8-jre</a:t>
            </a:r>
          </a:p>
          <a:p>
            <a:r>
              <a:rPr lang="en-GB" dirty="0" smtClean="0"/>
              <a:t>Download Client (determine IP of ‘</a:t>
            </a:r>
            <a:r>
              <a:rPr lang="en-GB" dirty="0" err="1" smtClean="0"/>
              <a:t>api</a:t>
            </a:r>
            <a:r>
              <a:rPr lang="en-GB" dirty="0" smtClean="0"/>
              <a:t>’ container..)</a:t>
            </a:r>
          </a:p>
          <a:p>
            <a:pPr lvl="1"/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/public/download/EgaDemoClient.jar 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-local 172.17.0.4:8111 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172.17.0.4:8112</a:t>
            </a:r>
          </a:p>
          <a:p>
            <a:r>
              <a:rPr lang="en-GB" dirty="0" smtClean="0"/>
              <a:t>Via FUSE Layer (in </a:t>
            </a:r>
            <a:r>
              <a:rPr lang="en-GB" dirty="0" err="1" smtClean="0"/>
              <a:t>dir</a:t>
            </a:r>
            <a:r>
              <a:rPr lang="en-GB" dirty="0" smtClean="0"/>
              <a:t> </a:t>
            </a:r>
            <a:r>
              <a:rPr lang="en-US" dirty="0"/>
              <a:t>/home/</a:t>
            </a:r>
            <a:r>
              <a:rPr lang="en-US" dirty="0" err="1"/>
              <a:t>ega</a:t>
            </a:r>
            <a:r>
              <a:rPr lang="en-US" dirty="0"/>
              <a:t>/</a:t>
            </a:r>
            <a:r>
              <a:rPr lang="en-US" dirty="0" err="1"/>
              <a:t>EGA_local</a:t>
            </a:r>
            <a:r>
              <a:rPr lang="en-US" dirty="0"/>
              <a:t>/</a:t>
            </a:r>
            <a:r>
              <a:rPr lang="en-US" dirty="0" err="1"/>
              <a:t>mountpoint</a:t>
            </a:r>
            <a:r>
              <a:rPr lang="en-US" dirty="0" smtClean="0"/>
              <a:t>/)</a:t>
            </a:r>
            <a:endParaRPr lang="en-GB" dirty="0" smtClean="0"/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java -jar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/public/fuse/EgaFUSELayer.jar -m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mountpoint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 -u test@ega-demo.org -l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/public/fuse -p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mykey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735937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922808"/>
          </a:xfrm>
        </p:spPr>
        <p:txBody>
          <a:bodyPr/>
          <a:lstStyle/>
          <a:p>
            <a:r>
              <a:rPr lang="en-GB" dirty="0" smtClean="0"/>
              <a:t>The basic Local EGA Demo System is installed in:</a:t>
            </a:r>
          </a:p>
          <a:p>
            <a:pPr lvl="1">
              <a:spcAft>
                <a:spcPts val="0"/>
              </a:spcAft>
            </a:pPr>
            <a:r>
              <a:rPr lang="en-GB" dirty="0" err="1" smtClean="0"/>
              <a:t>Lubuntu</a:t>
            </a:r>
            <a:r>
              <a:rPr lang="en-GB" dirty="0" smtClean="0"/>
              <a:t> 16-based VM on VMWare or </a:t>
            </a:r>
            <a:r>
              <a:rPr lang="en-GB" dirty="0" err="1" smtClean="0"/>
              <a:t>VirtualBox</a:t>
            </a:r>
            <a:endParaRPr lang="en-GB" dirty="0" smtClean="0"/>
          </a:p>
          <a:p>
            <a:pPr lvl="1">
              <a:spcAft>
                <a:spcPts val="0"/>
              </a:spcAft>
            </a:pPr>
            <a:r>
              <a:rPr lang="en-GB" dirty="0" smtClean="0"/>
              <a:t>1-1.5 GB RAM</a:t>
            </a:r>
          </a:p>
          <a:p>
            <a:pPr lvl="1">
              <a:spcAft>
                <a:spcPts val="0"/>
              </a:spcAft>
            </a:pPr>
            <a:r>
              <a:rPr lang="en-GB" dirty="0" smtClean="0"/>
              <a:t>2 CPU cores</a:t>
            </a:r>
          </a:p>
          <a:p>
            <a:pPr lvl="1">
              <a:spcAft>
                <a:spcPts val="0"/>
              </a:spcAft>
            </a:pPr>
            <a:r>
              <a:rPr lang="en-GB" dirty="0" smtClean="0"/>
              <a:t>20-25 GB HDD</a:t>
            </a:r>
          </a:p>
          <a:p>
            <a:pPr lvl="1">
              <a:spcAft>
                <a:spcPts val="0"/>
              </a:spcAft>
            </a:pPr>
            <a:r>
              <a:rPr lang="en-GB" dirty="0" smtClean="0"/>
              <a:t>1 user, user name “</a:t>
            </a:r>
            <a:r>
              <a:rPr lang="en-GB" dirty="0" err="1" smtClean="0"/>
              <a:t>ega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Minimum requirements (Linux)</a:t>
            </a:r>
          </a:p>
          <a:p>
            <a:pPr lvl="1">
              <a:spcAft>
                <a:spcPts val="0"/>
              </a:spcAft>
            </a:pPr>
            <a:r>
              <a:rPr lang="en-GB" dirty="0" smtClean="0"/>
              <a:t>1 CPU</a:t>
            </a:r>
          </a:p>
          <a:p>
            <a:pPr lvl="1">
              <a:spcAft>
                <a:spcPts val="0"/>
              </a:spcAft>
            </a:pPr>
            <a:r>
              <a:rPr lang="en-GB" dirty="0" smtClean="0"/>
              <a:t>768 MB RAM</a:t>
            </a:r>
          </a:p>
          <a:p>
            <a:pPr lvl="1">
              <a:spcAft>
                <a:spcPts val="0"/>
              </a:spcAft>
            </a:pPr>
            <a:r>
              <a:rPr lang="en-GB" dirty="0" smtClean="0"/>
              <a:t>10 GB HDD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07139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this presentation:</a:t>
            </a:r>
          </a:p>
          <a:p>
            <a:pPr lvl="1"/>
            <a:r>
              <a:rPr lang="en-GB" dirty="0" smtClean="0"/>
              <a:t>Commands that can be executed on the Host system are underlined and black</a:t>
            </a:r>
          </a:p>
          <a:p>
            <a:pPr lvl="2"/>
            <a:r>
              <a:rPr lang="en-GB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</a:p>
          <a:p>
            <a:pPr lvl="1"/>
            <a:r>
              <a:rPr lang="en-GB" dirty="0"/>
              <a:t>Commands that can be executed </a:t>
            </a:r>
            <a:r>
              <a:rPr lang="en-GB" dirty="0" smtClean="0"/>
              <a:t>inside of a Docker container </a:t>
            </a:r>
            <a:r>
              <a:rPr lang="en-GB" dirty="0"/>
              <a:t>are </a:t>
            </a:r>
            <a:r>
              <a:rPr lang="en-GB" dirty="0" smtClean="0"/>
              <a:t>underlined and blue</a:t>
            </a:r>
          </a:p>
          <a:p>
            <a:pPr lvl="2"/>
            <a:r>
              <a:rPr lang="en-GB" u="sng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</a:p>
          <a:p>
            <a:r>
              <a:rPr lang="en-GB" dirty="0" smtClean="0"/>
              <a:t>Google Doc Instructions (basis for this presentation):</a:t>
            </a:r>
          </a:p>
          <a:p>
            <a:pPr lvl="1"/>
            <a:r>
              <a:rPr lang="en-GB" u="sng" dirty="0">
                <a:hlinkClick r:id="rId2"/>
              </a:rPr>
              <a:t>https://docs.google.com/document/d/1bBLcfVfOohat8Eg-7FK3MqC0LDG5QQ_B_7V73_vkpbc/edit?usp=sharing</a:t>
            </a:r>
            <a:r>
              <a:rPr lang="en-GB" dirty="0" smtClean="0"/>
              <a:t> </a:t>
            </a:r>
            <a:endParaRPr lang="en-GB" u="sng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72480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Installation Guide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802038"/>
          </a:xfrm>
        </p:spPr>
        <p:txBody>
          <a:bodyPr/>
          <a:lstStyle/>
          <a:p>
            <a:r>
              <a:rPr lang="en-GB" dirty="0" smtClean="0"/>
              <a:t>Setting up </a:t>
            </a:r>
            <a:r>
              <a:rPr lang="en-GB" dirty="0" err="1" smtClean="0"/>
              <a:t>Lubuntu</a:t>
            </a:r>
            <a:r>
              <a:rPr lang="en-GB" dirty="0" smtClean="0"/>
              <a:t> &amp; Docker</a:t>
            </a:r>
          </a:p>
          <a:p>
            <a:r>
              <a:rPr lang="en-GB" dirty="0" smtClean="0"/>
              <a:t>Setting up the EGA Database</a:t>
            </a:r>
          </a:p>
          <a:p>
            <a:pPr lvl="1"/>
            <a:r>
              <a:rPr lang="en-GB" dirty="0" smtClean="0"/>
              <a:t>PostgreSQL in Docker</a:t>
            </a:r>
          </a:p>
          <a:p>
            <a:pPr lvl="1"/>
            <a:r>
              <a:rPr lang="en-GB" dirty="0" smtClean="0"/>
              <a:t>Perl execution environment in Docker</a:t>
            </a:r>
          </a:p>
          <a:p>
            <a:r>
              <a:rPr lang="en-GB" dirty="0" smtClean="0"/>
              <a:t>Setting up the Cipher Resource in Docker</a:t>
            </a:r>
          </a:p>
          <a:p>
            <a:r>
              <a:rPr lang="en-GB" dirty="0" smtClean="0"/>
              <a:t>Setting up the Download API in Docker</a:t>
            </a:r>
          </a:p>
          <a:p>
            <a:r>
              <a:rPr lang="en-GB" dirty="0" smtClean="0"/>
              <a:t>Setting up FTP Server in Docker</a:t>
            </a:r>
          </a:p>
          <a:p>
            <a:r>
              <a:rPr lang="en-GB" dirty="0" smtClean="0"/>
              <a:t>Test: Submit and Access a File from Host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13202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up </a:t>
            </a:r>
            <a:r>
              <a:rPr lang="en-GB" dirty="0" err="1" smtClean="0"/>
              <a:t>Lubuntu</a:t>
            </a:r>
            <a:r>
              <a:rPr lang="en-GB" dirty="0" smtClean="0"/>
              <a:t> &amp;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199"/>
            <a:ext cx="8153400" cy="5026326"/>
          </a:xfrm>
        </p:spPr>
        <p:txBody>
          <a:bodyPr/>
          <a:lstStyle/>
          <a:p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cdimage.ubuntu.com/lubuntu/releases/xenial/release/lubuntu-16.04-desktop-amd64.iso</a:t>
            </a:r>
            <a:endParaRPr lang="en-US" sz="20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Using a blank install in a VM</a:t>
            </a:r>
          </a:p>
          <a:p>
            <a:pPr lvl="1"/>
            <a:r>
              <a:rPr lang="en-GB" dirty="0" smtClean="0"/>
              <a:t>Ensure that these instructions cover all necessary elements to be able to run a Local EGA Demo Node</a:t>
            </a:r>
          </a:p>
          <a:p>
            <a:r>
              <a:rPr lang="en-GB" dirty="0" smtClean="0"/>
              <a:t>Docker instructions vary based on Host VM; in </a:t>
            </a:r>
            <a:r>
              <a:rPr lang="en-GB" dirty="0" err="1" smtClean="0"/>
              <a:t>Lubuntu</a:t>
            </a:r>
            <a:r>
              <a:rPr lang="en-GB" dirty="0" smtClean="0"/>
              <a:t>:</a:t>
            </a:r>
          </a:p>
          <a:p>
            <a:pPr lvl="1"/>
            <a:r>
              <a:rPr lang="en-US" sz="1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sz="18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docker.io</a:t>
            </a:r>
          </a:p>
          <a:p>
            <a:pPr lvl="1"/>
            <a:r>
              <a:rPr lang="en-US" sz="1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</a:t>
            </a:r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endParaRPr lang="en-US" sz="18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 smtClean="0"/>
              <a:t>This command merely allows user ‘</a:t>
            </a:r>
            <a:r>
              <a:rPr lang="en-GB" dirty="0" err="1" smtClean="0"/>
              <a:t>ega</a:t>
            </a:r>
            <a:r>
              <a:rPr lang="en-GB" dirty="0" smtClean="0"/>
              <a:t>’ to run Docker commands without having to use ‘</a:t>
            </a:r>
            <a:r>
              <a:rPr lang="en-GB" dirty="0" err="1" smtClean="0"/>
              <a:t>sudo</a:t>
            </a:r>
            <a:r>
              <a:rPr lang="en-GB" dirty="0" smtClean="0"/>
              <a:t>’.</a:t>
            </a:r>
          </a:p>
          <a:p>
            <a:pPr lvl="2"/>
            <a:r>
              <a:rPr lang="en-GB" dirty="0" smtClean="0"/>
              <a:t>Adjust the user name to match the account you use for setup.</a:t>
            </a:r>
          </a:p>
          <a:p>
            <a:pPr lvl="2"/>
            <a:r>
              <a:rPr lang="en-GB" dirty="0" smtClean="0"/>
              <a:t>Then log out/ back in, or restart the Host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38203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 EGA Codebase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199"/>
            <a:ext cx="8153400" cy="5069457"/>
          </a:xfrm>
        </p:spPr>
        <p:txBody>
          <a:bodyPr/>
          <a:lstStyle/>
          <a:p>
            <a:r>
              <a:rPr lang="en-GB" dirty="0" smtClean="0"/>
              <a:t>All code and setup scripts necessary to run the Local EGA Demo are contained in a Tar file.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github.com/elixir-europe/human-data-local-ega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The Tar files is split into 5 pieces to comply with </a:t>
            </a:r>
            <a:r>
              <a:rPr lang="en-GB" dirty="0" err="1" smtClean="0"/>
              <a:t>Github</a:t>
            </a:r>
            <a:r>
              <a:rPr lang="en-GB" dirty="0" smtClean="0"/>
              <a:t> size restrictions</a:t>
            </a:r>
          </a:p>
          <a:p>
            <a:pPr lvl="1"/>
            <a:r>
              <a:rPr lang="en-GB" dirty="0" smtClean="0"/>
              <a:t>Download all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ega_codebase_v5.tar.gz0*</a:t>
            </a:r>
            <a:r>
              <a:rPr lang="en-GB" dirty="0" smtClean="0"/>
              <a:t> files into your user’s home directory</a:t>
            </a:r>
          </a:p>
          <a:p>
            <a:r>
              <a:rPr lang="en-GB" dirty="0" smtClean="0"/>
              <a:t>Extract the file/directory structure:</a:t>
            </a:r>
          </a:p>
          <a:p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cat ega_codebase_v5.tar.gz0* | tar -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xzvf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</a:p>
          <a:p>
            <a:r>
              <a:rPr lang="en-GB" dirty="0" smtClean="0"/>
              <a:t>Enter the newly extracted directory:</a:t>
            </a:r>
          </a:p>
          <a:p>
            <a:r>
              <a:rPr lang="en-GB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GB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endParaRPr lang="en-GB" sz="20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66379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Leere Präsentation">
  <a:themeElements>
    <a:clrScheme name="">
      <a:dk1>
        <a:srgbClr val="000000"/>
      </a:dk1>
      <a:lt1>
        <a:srgbClr val="FFFFFF"/>
      </a:lt1>
      <a:dk2>
        <a:srgbClr val="007E82"/>
      </a:dk2>
      <a:lt2>
        <a:srgbClr val="7D7D7D"/>
      </a:lt2>
      <a:accent1>
        <a:srgbClr val="72AD46"/>
      </a:accent1>
      <a:accent2>
        <a:srgbClr val="DF001A"/>
      </a:accent2>
      <a:accent3>
        <a:srgbClr val="FFFFFF"/>
      </a:accent3>
      <a:accent4>
        <a:srgbClr val="000000"/>
      </a:accent4>
      <a:accent5>
        <a:srgbClr val="BCD3B0"/>
      </a:accent5>
      <a:accent6>
        <a:srgbClr val="CA0016"/>
      </a:accent6>
      <a:hlink>
        <a:srgbClr val="007E82"/>
      </a:hlink>
      <a:folHlink>
        <a:srgbClr val="72AD46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DCDCDC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EBEBEB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eere Präsentation">
  <a:themeElements>
    <a:clrScheme name="">
      <a:dk1>
        <a:srgbClr val="000000"/>
      </a:dk1>
      <a:lt1>
        <a:srgbClr val="FFFFFF"/>
      </a:lt1>
      <a:dk2>
        <a:srgbClr val="007E82"/>
      </a:dk2>
      <a:lt2>
        <a:srgbClr val="7D7D7D"/>
      </a:lt2>
      <a:accent1>
        <a:srgbClr val="72AD46"/>
      </a:accent1>
      <a:accent2>
        <a:srgbClr val="DF001A"/>
      </a:accent2>
      <a:accent3>
        <a:srgbClr val="FFFFFF"/>
      </a:accent3>
      <a:accent4>
        <a:srgbClr val="000000"/>
      </a:accent4>
      <a:accent5>
        <a:srgbClr val="BCD3B0"/>
      </a:accent5>
      <a:accent6>
        <a:srgbClr val="CA0016"/>
      </a:accent6>
      <a:hlink>
        <a:srgbClr val="007E82"/>
      </a:hlink>
      <a:folHlink>
        <a:srgbClr val="72AD46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DCDCDC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EBEBEB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EMBL-EBI_Powerpoint_template</Template>
  <TotalTime>1366</TotalTime>
  <Words>3307</Words>
  <Application>Microsoft Office PowerPoint</Application>
  <PresentationFormat>On-screen Show (4:3)</PresentationFormat>
  <Paragraphs>407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ＭＳ Ｐゴシック</vt:lpstr>
      <vt:lpstr>Arial</vt:lpstr>
      <vt:lpstr>Courier New</vt:lpstr>
      <vt:lpstr>HelveticaNeueLT Pro 35 Th</vt:lpstr>
      <vt:lpstr>HelveticaNeueLT Pro 45 Lt</vt:lpstr>
      <vt:lpstr>Times</vt:lpstr>
      <vt:lpstr>Wingdings</vt:lpstr>
      <vt:lpstr>Leere Präsentation</vt:lpstr>
      <vt:lpstr>1_Leere Präsentation</vt:lpstr>
      <vt:lpstr>Local EGA Setup (Draft)</vt:lpstr>
      <vt:lpstr>Outline</vt:lpstr>
      <vt:lpstr>Host System</vt:lpstr>
      <vt:lpstr>Docker</vt:lpstr>
      <vt:lpstr>Preliminaries</vt:lpstr>
      <vt:lpstr>Preliminaries</vt:lpstr>
      <vt:lpstr>Installation Guide - Overview</vt:lpstr>
      <vt:lpstr>Setting up Lubuntu &amp; Docker</vt:lpstr>
      <vt:lpstr>Local EGA Codebase</vt:lpstr>
      <vt:lpstr>Local EGA Codebase</vt:lpstr>
      <vt:lpstr>Local EGA: Docker Directories</vt:lpstr>
      <vt:lpstr>Local EGA: Docker Directories</vt:lpstr>
      <vt:lpstr>Local EGA: Docker Directories</vt:lpstr>
      <vt:lpstr>Local EGA: Docker Directories</vt:lpstr>
      <vt:lpstr>Deployment Overview</vt:lpstr>
      <vt:lpstr>Local EGA: Docker Directories</vt:lpstr>
      <vt:lpstr>Deployment Overview</vt:lpstr>
      <vt:lpstr>Setting up the EGA Database</vt:lpstr>
      <vt:lpstr>Setting up the EGA Database</vt:lpstr>
      <vt:lpstr>Deployment Overview</vt:lpstr>
      <vt:lpstr>Build Docker Perl Image</vt:lpstr>
      <vt:lpstr>Build Docker Perl Image</vt:lpstr>
      <vt:lpstr>Setting up the EGA Database</vt:lpstr>
      <vt:lpstr>Setting up the EGA Database</vt:lpstr>
      <vt:lpstr>Setting up the EGA Database</vt:lpstr>
      <vt:lpstr>Deployment Overview</vt:lpstr>
      <vt:lpstr>Setting up the EGA Database</vt:lpstr>
      <vt:lpstr>Deployment Overview</vt:lpstr>
      <vt:lpstr>EGA Database from Host System</vt:lpstr>
      <vt:lpstr>The EGA Cipher Resource: Purpose</vt:lpstr>
      <vt:lpstr>Build EGA Cipher Resource</vt:lpstr>
      <vt:lpstr>Build EGA Cipher Resource</vt:lpstr>
      <vt:lpstr>Deployment Overview</vt:lpstr>
      <vt:lpstr>Build EGA Cipher Resource</vt:lpstr>
      <vt:lpstr>EGA Download API: Purpose</vt:lpstr>
      <vt:lpstr>Build EGA Download API </vt:lpstr>
      <vt:lpstr>Deployment Overview</vt:lpstr>
      <vt:lpstr>Local EGA Running</vt:lpstr>
      <vt:lpstr>Adding an FTP Server</vt:lpstr>
      <vt:lpstr>Deployment Overview</vt:lpstr>
      <vt:lpstr>Adding FTP Users</vt:lpstr>
      <vt:lpstr>FTP Server</vt:lpstr>
      <vt:lpstr>Submit a File</vt:lpstr>
      <vt:lpstr>Submit a File</vt:lpstr>
      <vt:lpstr>Submit a File</vt:lpstr>
      <vt:lpstr>Submit a File</vt:lpstr>
      <vt:lpstr>Submit a File</vt:lpstr>
      <vt:lpstr>Deployment Overview</vt:lpstr>
      <vt:lpstr>Access the Archive</vt:lpstr>
    </vt:vector>
  </TitlesOfParts>
  <Company>EMBL - EBI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EGA Setup</dc:title>
  <dc:creator>Alexander Senf</dc:creator>
  <cp:lastModifiedBy>Alexander Senf</cp:lastModifiedBy>
  <cp:revision>56</cp:revision>
  <dcterms:created xsi:type="dcterms:W3CDTF">2016-05-23T14:27:19Z</dcterms:created>
  <dcterms:modified xsi:type="dcterms:W3CDTF">2016-06-03T10:54:03Z</dcterms:modified>
</cp:coreProperties>
</file>