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71" r:id="rId3"/>
    <p:sldId id="272" r:id="rId4"/>
    <p:sldId id="273" r:id="rId5"/>
    <p:sldId id="275" r:id="rId6"/>
    <p:sldId id="276" r:id="rId7"/>
    <p:sldId id="269"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621" autoAdjust="0"/>
  </p:normalViewPr>
  <p:slideViewPr>
    <p:cSldViewPr snapToGrid="0">
      <p:cViewPr varScale="1">
        <p:scale>
          <a:sx n="69" d="100"/>
          <a:sy n="69" d="100"/>
        </p:scale>
        <p:origin x="14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E73B03-E5A7-4C2D-9460-3B68D0A4D4A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20189E2-99C7-4B6A-839C-382096710F65}">
      <dgm:prSet/>
      <dgm:spPr/>
      <dgm:t>
        <a:bodyPr/>
        <a:lstStyle/>
        <a:p>
          <a:r>
            <a:rPr lang="en-US"/>
            <a:t>SSOCR</a:t>
          </a:r>
        </a:p>
      </dgm:t>
    </dgm:pt>
    <dgm:pt modelId="{C374ACD1-482D-4705-9E08-10BAF64CAED4}" type="parTrans" cxnId="{EA4AA4A1-E7D9-4CC3-ACB2-A7BC3516681D}">
      <dgm:prSet/>
      <dgm:spPr/>
      <dgm:t>
        <a:bodyPr/>
        <a:lstStyle/>
        <a:p>
          <a:endParaRPr lang="en-US"/>
        </a:p>
      </dgm:t>
    </dgm:pt>
    <dgm:pt modelId="{BC4EB651-BFAF-4BCA-8B12-0D50B2A426C7}" type="sibTrans" cxnId="{EA4AA4A1-E7D9-4CC3-ACB2-A7BC3516681D}">
      <dgm:prSet/>
      <dgm:spPr/>
      <dgm:t>
        <a:bodyPr/>
        <a:lstStyle/>
        <a:p>
          <a:endParaRPr lang="en-US"/>
        </a:p>
      </dgm:t>
    </dgm:pt>
    <dgm:pt modelId="{1EB539B3-90C6-4297-914F-7DFBA893A65F}">
      <dgm:prSet/>
      <dgm:spPr/>
      <dgm:t>
        <a:bodyPr/>
        <a:lstStyle/>
        <a:p>
          <a:r>
            <a:rPr lang="en-US"/>
            <a:t>Linux Hosted Web App</a:t>
          </a:r>
        </a:p>
      </dgm:t>
    </dgm:pt>
    <dgm:pt modelId="{C335187D-6520-47AB-AD8E-7426041EFDDB}" type="parTrans" cxnId="{B6B34EA0-5708-41A2-990D-F72DC64C12B7}">
      <dgm:prSet/>
      <dgm:spPr/>
      <dgm:t>
        <a:bodyPr/>
        <a:lstStyle/>
        <a:p>
          <a:endParaRPr lang="en-US"/>
        </a:p>
      </dgm:t>
    </dgm:pt>
    <dgm:pt modelId="{4078DDBB-51BA-4578-9E70-C1D83C7DA6CD}" type="sibTrans" cxnId="{B6B34EA0-5708-41A2-990D-F72DC64C12B7}">
      <dgm:prSet/>
      <dgm:spPr/>
      <dgm:t>
        <a:bodyPr/>
        <a:lstStyle/>
        <a:p>
          <a:endParaRPr lang="en-US"/>
        </a:p>
      </dgm:t>
    </dgm:pt>
    <dgm:pt modelId="{A7B4BB75-8EC9-4DFD-A181-F847B55EB454}">
      <dgm:prSet/>
      <dgm:spPr/>
      <dgm:t>
        <a:bodyPr/>
        <a:lstStyle/>
        <a:p>
          <a:r>
            <a:rPr lang="en-US"/>
            <a:t>Live Database Write Detection</a:t>
          </a:r>
        </a:p>
      </dgm:t>
    </dgm:pt>
    <dgm:pt modelId="{A921AD1E-AE42-47F8-AE67-FEBC67EA52FA}" type="parTrans" cxnId="{079D3D3B-3166-4054-9FB3-3514D8562092}">
      <dgm:prSet/>
      <dgm:spPr/>
      <dgm:t>
        <a:bodyPr/>
        <a:lstStyle/>
        <a:p>
          <a:endParaRPr lang="en-US"/>
        </a:p>
      </dgm:t>
    </dgm:pt>
    <dgm:pt modelId="{5D51E7B7-00A1-4A88-BBFF-0650C54F3123}" type="sibTrans" cxnId="{079D3D3B-3166-4054-9FB3-3514D8562092}">
      <dgm:prSet/>
      <dgm:spPr/>
      <dgm:t>
        <a:bodyPr/>
        <a:lstStyle/>
        <a:p>
          <a:endParaRPr lang="en-US"/>
        </a:p>
      </dgm:t>
    </dgm:pt>
    <dgm:pt modelId="{221C8063-0948-43A4-8ABF-BD1345F6E6DE}">
      <dgm:prSet/>
      <dgm:spPr/>
      <dgm:t>
        <a:bodyPr/>
        <a:lstStyle/>
        <a:p>
          <a:r>
            <a:rPr lang="en-US"/>
            <a:t>Multiple Instance of Meter Reader Process</a:t>
          </a:r>
        </a:p>
      </dgm:t>
    </dgm:pt>
    <dgm:pt modelId="{A75D7A95-20BA-444E-A477-DEFD3BC841B9}" type="parTrans" cxnId="{4FD68FDF-C2E2-4280-917E-33C45797A8F6}">
      <dgm:prSet/>
      <dgm:spPr/>
      <dgm:t>
        <a:bodyPr/>
        <a:lstStyle/>
        <a:p>
          <a:endParaRPr lang="en-US"/>
        </a:p>
      </dgm:t>
    </dgm:pt>
    <dgm:pt modelId="{72DF0392-B6F9-4CAA-A5D3-FC553AB1EEA1}" type="sibTrans" cxnId="{4FD68FDF-C2E2-4280-917E-33C45797A8F6}">
      <dgm:prSet/>
      <dgm:spPr/>
      <dgm:t>
        <a:bodyPr/>
        <a:lstStyle/>
        <a:p>
          <a:endParaRPr lang="en-US"/>
        </a:p>
      </dgm:t>
    </dgm:pt>
    <dgm:pt modelId="{A2674838-C021-4327-A5C5-C9EBC0E37DF0}">
      <dgm:prSet/>
      <dgm:spPr/>
      <dgm:t>
        <a:bodyPr/>
        <a:lstStyle/>
        <a:p>
          <a:r>
            <a:rPr lang="en-US"/>
            <a:t>Hardware Integration</a:t>
          </a:r>
        </a:p>
      </dgm:t>
    </dgm:pt>
    <dgm:pt modelId="{418CEA76-1B37-441F-A305-4F86E6ACA8ED}" type="parTrans" cxnId="{F84F2048-986D-4B0B-A607-5779287E0F53}">
      <dgm:prSet/>
      <dgm:spPr/>
      <dgm:t>
        <a:bodyPr/>
        <a:lstStyle/>
        <a:p>
          <a:endParaRPr lang="en-US"/>
        </a:p>
      </dgm:t>
    </dgm:pt>
    <dgm:pt modelId="{05169424-98BC-48B5-83E5-468D71DBEDEF}" type="sibTrans" cxnId="{F84F2048-986D-4B0B-A607-5779287E0F53}">
      <dgm:prSet/>
      <dgm:spPr/>
      <dgm:t>
        <a:bodyPr/>
        <a:lstStyle/>
        <a:p>
          <a:endParaRPr lang="en-US"/>
        </a:p>
      </dgm:t>
    </dgm:pt>
    <dgm:pt modelId="{F81105F8-65E8-4163-96B7-580D9CD20ED3}" type="pres">
      <dgm:prSet presAssocID="{FBE73B03-E5A7-4C2D-9460-3B68D0A4D4A5}" presName="linear" presStyleCnt="0">
        <dgm:presLayoutVars>
          <dgm:animLvl val="lvl"/>
          <dgm:resizeHandles val="exact"/>
        </dgm:presLayoutVars>
      </dgm:prSet>
      <dgm:spPr/>
    </dgm:pt>
    <dgm:pt modelId="{C69F08C3-95FD-459D-9A47-B571F7096504}" type="pres">
      <dgm:prSet presAssocID="{020189E2-99C7-4B6A-839C-382096710F65}" presName="parentText" presStyleLbl="node1" presStyleIdx="0" presStyleCnt="5">
        <dgm:presLayoutVars>
          <dgm:chMax val="0"/>
          <dgm:bulletEnabled val="1"/>
        </dgm:presLayoutVars>
      </dgm:prSet>
      <dgm:spPr/>
    </dgm:pt>
    <dgm:pt modelId="{EFCFD627-41B7-41A0-8B1A-6E16BBC525F8}" type="pres">
      <dgm:prSet presAssocID="{BC4EB651-BFAF-4BCA-8B12-0D50B2A426C7}" presName="spacer" presStyleCnt="0"/>
      <dgm:spPr/>
    </dgm:pt>
    <dgm:pt modelId="{31CFAA23-8B1B-4CD7-A404-CA31FF6DD73F}" type="pres">
      <dgm:prSet presAssocID="{1EB539B3-90C6-4297-914F-7DFBA893A65F}" presName="parentText" presStyleLbl="node1" presStyleIdx="1" presStyleCnt="5">
        <dgm:presLayoutVars>
          <dgm:chMax val="0"/>
          <dgm:bulletEnabled val="1"/>
        </dgm:presLayoutVars>
      </dgm:prSet>
      <dgm:spPr/>
    </dgm:pt>
    <dgm:pt modelId="{B90FF745-172A-4C1B-B4C9-96DC062B6959}" type="pres">
      <dgm:prSet presAssocID="{4078DDBB-51BA-4578-9E70-C1D83C7DA6CD}" presName="spacer" presStyleCnt="0"/>
      <dgm:spPr/>
    </dgm:pt>
    <dgm:pt modelId="{5DDA1E18-D8AD-46FF-8828-9E1D1EFF4CD7}" type="pres">
      <dgm:prSet presAssocID="{A7B4BB75-8EC9-4DFD-A181-F847B55EB454}" presName="parentText" presStyleLbl="node1" presStyleIdx="2" presStyleCnt="5">
        <dgm:presLayoutVars>
          <dgm:chMax val="0"/>
          <dgm:bulletEnabled val="1"/>
        </dgm:presLayoutVars>
      </dgm:prSet>
      <dgm:spPr/>
    </dgm:pt>
    <dgm:pt modelId="{A50420E7-34B8-4270-9333-D1CCB83D01AF}" type="pres">
      <dgm:prSet presAssocID="{5D51E7B7-00A1-4A88-BBFF-0650C54F3123}" presName="spacer" presStyleCnt="0"/>
      <dgm:spPr/>
    </dgm:pt>
    <dgm:pt modelId="{75313F00-4E92-4C5A-8339-FDC4126D65B8}" type="pres">
      <dgm:prSet presAssocID="{221C8063-0948-43A4-8ABF-BD1345F6E6DE}" presName="parentText" presStyleLbl="node1" presStyleIdx="3" presStyleCnt="5">
        <dgm:presLayoutVars>
          <dgm:chMax val="0"/>
          <dgm:bulletEnabled val="1"/>
        </dgm:presLayoutVars>
      </dgm:prSet>
      <dgm:spPr/>
    </dgm:pt>
    <dgm:pt modelId="{B74CD32A-B156-48FE-83C2-90D6929AB61B}" type="pres">
      <dgm:prSet presAssocID="{72DF0392-B6F9-4CAA-A5D3-FC553AB1EEA1}" presName="spacer" presStyleCnt="0"/>
      <dgm:spPr/>
    </dgm:pt>
    <dgm:pt modelId="{7548DCAF-D9E2-4B5B-A138-FCC83ADA193D}" type="pres">
      <dgm:prSet presAssocID="{A2674838-C021-4327-A5C5-C9EBC0E37DF0}" presName="parentText" presStyleLbl="node1" presStyleIdx="4" presStyleCnt="5">
        <dgm:presLayoutVars>
          <dgm:chMax val="0"/>
          <dgm:bulletEnabled val="1"/>
        </dgm:presLayoutVars>
      </dgm:prSet>
      <dgm:spPr/>
    </dgm:pt>
  </dgm:ptLst>
  <dgm:cxnLst>
    <dgm:cxn modelId="{D47B9E09-D71E-4C7F-BA52-6AF1674609CB}" type="presOf" srcId="{A7B4BB75-8EC9-4DFD-A181-F847B55EB454}" destId="{5DDA1E18-D8AD-46FF-8828-9E1D1EFF4CD7}" srcOrd="0" destOrd="0" presId="urn:microsoft.com/office/officeart/2005/8/layout/vList2"/>
    <dgm:cxn modelId="{BA61E00C-F085-47CE-99BC-F7FC721DA559}" type="presOf" srcId="{A2674838-C021-4327-A5C5-C9EBC0E37DF0}" destId="{7548DCAF-D9E2-4B5B-A138-FCC83ADA193D}" srcOrd="0" destOrd="0" presId="urn:microsoft.com/office/officeart/2005/8/layout/vList2"/>
    <dgm:cxn modelId="{079D3D3B-3166-4054-9FB3-3514D8562092}" srcId="{FBE73B03-E5A7-4C2D-9460-3B68D0A4D4A5}" destId="{A7B4BB75-8EC9-4DFD-A181-F847B55EB454}" srcOrd="2" destOrd="0" parTransId="{A921AD1E-AE42-47F8-AE67-FEBC67EA52FA}" sibTransId="{5D51E7B7-00A1-4A88-BBFF-0650C54F3123}"/>
    <dgm:cxn modelId="{55A4B146-6FA2-4BDE-8075-43D60628480E}" type="presOf" srcId="{1EB539B3-90C6-4297-914F-7DFBA893A65F}" destId="{31CFAA23-8B1B-4CD7-A404-CA31FF6DD73F}" srcOrd="0" destOrd="0" presId="urn:microsoft.com/office/officeart/2005/8/layout/vList2"/>
    <dgm:cxn modelId="{F84F2048-986D-4B0B-A607-5779287E0F53}" srcId="{FBE73B03-E5A7-4C2D-9460-3B68D0A4D4A5}" destId="{A2674838-C021-4327-A5C5-C9EBC0E37DF0}" srcOrd="4" destOrd="0" parTransId="{418CEA76-1B37-441F-A305-4F86E6ACA8ED}" sibTransId="{05169424-98BC-48B5-83E5-468D71DBEDEF}"/>
    <dgm:cxn modelId="{F6329777-ABB4-4E1B-A1D0-918673688A23}" type="presOf" srcId="{221C8063-0948-43A4-8ABF-BD1345F6E6DE}" destId="{75313F00-4E92-4C5A-8339-FDC4126D65B8}" srcOrd="0" destOrd="0" presId="urn:microsoft.com/office/officeart/2005/8/layout/vList2"/>
    <dgm:cxn modelId="{0903189F-6B8F-4188-8A4D-48B63A09DA9D}" type="presOf" srcId="{FBE73B03-E5A7-4C2D-9460-3B68D0A4D4A5}" destId="{F81105F8-65E8-4163-96B7-580D9CD20ED3}" srcOrd="0" destOrd="0" presId="urn:microsoft.com/office/officeart/2005/8/layout/vList2"/>
    <dgm:cxn modelId="{B6B34EA0-5708-41A2-990D-F72DC64C12B7}" srcId="{FBE73B03-E5A7-4C2D-9460-3B68D0A4D4A5}" destId="{1EB539B3-90C6-4297-914F-7DFBA893A65F}" srcOrd="1" destOrd="0" parTransId="{C335187D-6520-47AB-AD8E-7426041EFDDB}" sibTransId="{4078DDBB-51BA-4578-9E70-C1D83C7DA6CD}"/>
    <dgm:cxn modelId="{EA4AA4A1-E7D9-4CC3-ACB2-A7BC3516681D}" srcId="{FBE73B03-E5A7-4C2D-9460-3B68D0A4D4A5}" destId="{020189E2-99C7-4B6A-839C-382096710F65}" srcOrd="0" destOrd="0" parTransId="{C374ACD1-482D-4705-9E08-10BAF64CAED4}" sibTransId="{BC4EB651-BFAF-4BCA-8B12-0D50B2A426C7}"/>
    <dgm:cxn modelId="{79CA4DC6-5FFD-41FB-BA4B-4B32F565B8F1}" type="presOf" srcId="{020189E2-99C7-4B6A-839C-382096710F65}" destId="{C69F08C3-95FD-459D-9A47-B571F7096504}" srcOrd="0" destOrd="0" presId="urn:microsoft.com/office/officeart/2005/8/layout/vList2"/>
    <dgm:cxn modelId="{4FD68FDF-C2E2-4280-917E-33C45797A8F6}" srcId="{FBE73B03-E5A7-4C2D-9460-3B68D0A4D4A5}" destId="{221C8063-0948-43A4-8ABF-BD1345F6E6DE}" srcOrd="3" destOrd="0" parTransId="{A75D7A95-20BA-444E-A477-DEFD3BC841B9}" sibTransId="{72DF0392-B6F9-4CAA-A5D3-FC553AB1EEA1}"/>
    <dgm:cxn modelId="{4FEA1973-2C22-4779-89CD-6AB99E83AEE9}" type="presParOf" srcId="{F81105F8-65E8-4163-96B7-580D9CD20ED3}" destId="{C69F08C3-95FD-459D-9A47-B571F7096504}" srcOrd="0" destOrd="0" presId="urn:microsoft.com/office/officeart/2005/8/layout/vList2"/>
    <dgm:cxn modelId="{9678F30C-C8D2-417B-AFAE-B4E6A0472331}" type="presParOf" srcId="{F81105F8-65E8-4163-96B7-580D9CD20ED3}" destId="{EFCFD627-41B7-41A0-8B1A-6E16BBC525F8}" srcOrd="1" destOrd="0" presId="urn:microsoft.com/office/officeart/2005/8/layout/vList2"/>
    <dgm:cxn modelId="{5B48665B-339E-4969-9332-96566782E148}" type="presParOf" srcId="{F81105F8-65E8-4163-96B7-580D9CD20ED3}" destId="{31CFAA23-8B1B-4CD7-A404-CA31FF6DD73F}" srcOrd="2" destOrd="0" presId="urn:microsoft.com/office/officeart/2005/8/layout/vList2"/>
    <dgm:cxn modelId="{F95D6C95-5E92-48DE-ABBC-FD5650717155}" type="presParOf" srcId="{F81105F8-65E8-4163-96B7-580D9CD20ED3}" destId="{B90FF745-172A-4C1B-B4C9-96DC062B6959}" srcOrd="3" destOrd="0" presId="urn:microsoft.com/office/officeart/2005/8/layout/vList2"/>
    <dgm:cxn modelId="{730DF175-DDF9-47D0-9B33-4B42DF472918}" type="presParOf" srcId="{F81105F8-65E8-4163-96B7-580D9CD20ED3}" destId="{5DDA1E18-D8AD-46FF-8828-9E1D1EFF4CD7}" srcOrd="4" destOrd="0" presId="urn:microsoft.com/office/officeart/2005/8/layout/vList2"/>
    <dgm:cxn modelId="{71466D3F-065B-4D60-96B4-78C1399ECA10}" type="presParOf" srcId="{F81105F8-65E8-4163-96B7-580D9CD20ED3}" destId="{A50420E7-34B8-4270-9333-D1CCB83D01AF}" srcOrd="5" destOrd="0" presId="urn:microsoft.com/office/officeart/2005/8/layout/vList2"/>
    <dgm:cxn modelId="{5546CEE8-1053-4498-ACCC-3FDC9E45B5D4}" type="presParOf" srcId="{F81105F8-65E8-4163-96B7-580D9CD20ED3}" destId="{75313F00-4E92-4C5A-8339-FDC4126D65B8}" srcOrd="6" destOrd="0" presId="urn:microsoft.com/office/officeart/2005/8/layout/vList2"/>
    <dgm:cxn modelId="{29F63832-1181-4584-9D47-A9DE67DD0305}" type="presParOf" srcId="{F81105F8-65E8-4163-96B7-580D9CD20ED3}" destId="{B74CD32A-B156-48FE-83C2-90D6929AB61B}" srcOrd="7" destOrd="0" presId="urn:microsoft.com/office/officeart/2005/8/layout/vList2"/>
    <dgm:cxn modelId="{3F725879-B3A6-42A4-BFBD-03A18125CFFA}" type="presParOf" srcId="{F81105F8-65E8-4163-96B7-580D9CD20ED3}" destId="{7548DCAF-D9E2-4B5B-A138-FCC83ADA193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E73B03-E5A7-4C2D-9460-3B68D0A4D4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20189E2-99C7-4B6A-839C-382096710F65}">
      <dgm:prSet/>
      <dgm:spPr>
        <a:solidFill>
          <a:srgbClr val="92D050"/>
        </a:solidFill>
      </dgm:spPr>
      <dgm:t>
        <a:bodyPr/>
        <a:lstStyle/>
        <a:p>
          <a:r>
            <a:rPr lang="en-US"/>
            <a:t>SSOCR</a:t>
          </a:r>
        </a:p>
      </dgm:t>
    </dgm:pt>
    <dgm:pt modelId="{C374ACD1-482D-4705-9E08-10BAF64CAED4}" type="parTrans" cxnId="{EA4AA4A1-E7D9-4CC3-ACB2-A7BC3516681D}">
      <dgm:prSet/>
      <dgm:spPr/>
      <dgm:t>
        <a:bodyPr/>
        <a:lstStyle/>
        <a:p>
          <a:endParaRPr lang="en-US"/>
        </a:p>
      </dgm:t>
    </dgm:pt>
    <dgm:pt modelId="{BC4EB651-BFAF-4BCA-8B12-0D50B2A426C7}" type="sibTrans" cxnId="{EA4AA4A1-E7D9-4CC3-ACB2-A7BC3516681D}">
      <dgm:prSet/>
      <dgm:spPr/>
      <dgm:t>
        <a:bodyPr/>
        <a:lstStyle/>
        <a:p>
          <a:endParaRPr lang="en-US"/>
        </a:p>
      </dgm:t>
    </dgm:pt>
    <dgm:pt modelId="{1EB539B3-90C6-4297-914F-7DFBA893A65F}">
      <dgm:prSet/>
      <dgm:spPr>
        <a:solidFill>
          <a:srgbClr val="C00000"/>
        </a:solidFill>
      </dgm:spPr>
      <dgm:t>
        <a:bodyPr/>
        <a:lstStyle/>
        <a:p>
          <a:r>
            <a:rPr lang="en-US"/>
            <a:t>Linux Hosted Web App</a:t>
          </a:r>
        </a:p>
      </dgm:t>
    </dgm:pt>
    <dgm:pt modelId="{C335187D-6520-47AB-AD8E-7426041EFDDB}" type="parTrans" cxnId="{B6B34EA0-5708-41A2-990D-F72DC64C12B7}">
      <dgm:prSet/>
      <dgm:spPr/>
      <dgm:t>
        <a:bodyPr/>
        <a:lstStyle/>
        <a:p>
          <a:endParaRPr lang="en-US"/>
        </a:p>
      </dgm:t>
    </dgm:pt>
    <dgm:pt modelId="{4078DDBB-51BA-4578-9E70-C1D83C7DA6CD}" type="sibTrans" cxnId="{B6B34EA0-5708-41A2-990D-F72DC64C12B7}">
      <dgm:prSet/>
      <dgm:spPr/>
      <dgm:t>
        <a:bodyPr/>
        <a:lstStyle/>
        <a:p>
          <a:endParaRPr lang="en-US"/>
        </a:p>
      </dgm:t>
    </dgm:pt>
    <dgm:pt modelId="{A7B4BB75-8EC9-4DFD-A181-F847B55EB454}">
      <dgm:prSet/>
      <dgm:spPr>
        <a:solidFill>
          <a:srgbClr val="92D050"/>
        </a:solidFill>
      </dgm:spPr>
      <dgm:t>
        <a:bodyPr/>
        <a:lstStyle/>
        <a:p>
          <a:r>
            <a:rPr lang="en-US"/>
            <a:t>Live Database Write Detection</a:t>
          </a:r>
        </a:p>
      </dgm:t>
    </dgm:pt>
    <dgm:pt modelId="{A921AD1E-AE42-47F8-AE67-FEBC67EA52FA}" type="parTrans" cxnId="{079D3D3B-3166-4054-9FB3-3514D8562092}">
      <dgm:prSet/>
      <dgm:spPr/>
      <dgm:t>
        <a:bodyPr/>
        <a:lstStyle/>
        <a:p>
          <a:endParaRPr lang="en-US"/>
        </a:p>
      </dgm:t>
    </dgm:pt>
    <dgm:pt modelId="{5D51E7B7-00A1-4A88-BBFF-0650C54F3123}" type="sibTrans" cxnId="{079D3D3B-3166-4054-9FB3-3514D8562092}">
      <dgm:prSet/>
      <dgm:spPr/>
      <dgm:t>
        <a:bodyPr/>
        <a:lstStyle/>
        <a:p>
          <a:endParaRPr lang="en-US"/>
        </a:p>
      </dgm:t>
    </dgm:pt>
    <dgm:pt modelId="{221C8063-0948-43A4-8ABF-BD1345F6E6DE}">
      <dgm:prSet/>
      <dgm:spPr>
        <a:solidFill>
          <a:srgbClr val="92D050"/>
        </a:solidFill>
      </dgm:spPr>
      <dgm:t>
        <a:bodyPr/>
        <a:lstStyle/>
        <a:p>
          <a:r>
            <a:rPr lang="en-US"/>
            <a:t>Multiple Instance of Meter Reader Process</a:t>
          </a:r>
        </a:p>
      </dgm:t>
    </dgm:pt>
    <dgm:pt modelId="{A75D7A95-20BA-444E-A477-DEFD3BC841B9}" type="parTrans" cxnId="{4FD68FDF-C2E2-4280-917E-33C45797A8F6}">
      <dgm:prSet/>
      <dgm:spPr/>
      <dgm:t>
        <a:bodyPr/>
        <a:lstStyle/>
        <a:p>
          <a:endParaRPr lang="en-US"/>
        </a:p>
      </dgm:t>
    </dgm:pt>
    <dgm:pt modelId="{72DF0392-B6F9-4CAA-A5D3-FC553AB1EEA1}" type="sibTrans" cxnId="{4FD68FDF-C2E2-4280-917E-33C45797A8F6}">
      <dgm:prSet/>
      <dgm:spPr/>
      <dgm:t>
        <a:bodyPr/>
        <a:lstStyle/>
        <a:p>
          <a:endParaRPr lang="en-US"/>
        </a:p>
      </dgm:t>
    </dgm:pt>
    <dgm:pt modelId="{A2674838-C021-4327-A5C5-C9EBC0E37DF0}">
      <dgm:prSet/>
      <dgm:spPr>
        <a:solidFill>
          <a:srgbClr val="C00000"/>
        </a:solidFill>
      </dgm:spPr>
      <dgm:t>
        <a:bodyPr/>
        <a:lstStyle/>
        <a:p>
          <a:r>
            <a:rPr lang="en-US"/>
            <a:t>Hardware Integration</a:t>
          </a:r>
        </a:p>
      </dgm:t>
    </dgm:pt>
    <dgm:pt modelId="{418CEA76-1B37-441F-A305-4F86E6ACA8ED}" type="parTrans" cxnId="{F84F2048-986D-4B0B-A607-5779287E0F53}">
      <dgm:prSet/>
      <dgm:spPr/>
      <dgm:t>
        <a:bodyPr/>
        <a:lstStyle/>
        <a:p>
          <a:endParaRPr lang="en-US"/>
        </a:p>
      </dgm:t>
    </dgm:pt>
    <dgm:pt modelId="{05169424-98BC-48B5-83E5-468D71DBEDEF}" type="sibTrans" cxnId="{F84F2048-986D-4B0B-A607-5779287E0F53}">
      <dgm:prSet/>
      <dgm:spPr/>
      <dgm:t>
        <a:bodyPr/>
        <a:lstStyle/>
        <a:p>
          <a:endParaRPr lang="en-US"/>
        </a:p>
      </dgm:t>
    </dgm:pt>
    <dgm:pt modelId="{F81105F8-65E8-4163-96B7-580D9CD20ED3}" type="pres">
      <dgm:prSet presAssocID="{FBE73B03-E5A7-4C2D-9460-3B68D0A4D4A5}" presName="linear" presStyleCnt="0">
        <dgm:presLayoutVars>
          <dgm:animLvl val="lvl"/>
          <dgm:resizeHandles val="exact"/>
        </dgm:presLayoutVars>
      </dgm:prSet>
      <dgm:spPr/>
    </dgm:pt>
    <dgm:pt modelId="{C69F08C3-95FD-459D-9A47-B571F7096504}" type="pres">
      <dgm:prSet presAssocID="{020189E2-99C7-4B6A-839C-382096710F65}" presName="parentText" presStyleLbl="node1" presStyleIdx="0" presStyleCnt="5">
        <dgm:presLayoutVars>
          <dgm:chMax val="0"/>
          <dgm:bulletEnabled val="1"/>
        </dgm:presLayoutVars>
      </dgm:prSet>
      <dgm:spPr/>
    </dgm:pt>
    <dgm:pt modelId="{EFCFD627-41B7-41A0-8B1A-6E16BBC525F8}" type="pres">
      <dgm:prSet presAssocID="{BC4EB651-BFAF-4BCA-8B12-0D50B2A426C7}" presName="spacer" presStyleCnt="0"/>
      <dgm:spPr/>
    </dgm:pt>
    <dgm:pt modelId="{31CFAA23-8B1B-4CD7-A404-CA31FF6DD73F}" type="pres">
      <dgm:prSet presAssocID="{1EB539B3-90C6-4297-914F-7DFBA893A65F}" presName="parentText" presStyleLbl="node1" presStyleIdx="1" presStyleCnt="5">
        <dgm:presLayoutVars>
          <dgm:chMax val="0"/>
          <dgm:bulletEnabled val="1"/>
        </dgm:presLayoutVars>
      </dgm:prSet>
      <dgm:spPr/>
    </dgm:pt>
    <dgm:pt modelId="{B90FF745-172A-4C1B-B4C9-96DC062B6959}" type="pres">
      <dgm:prSet presAssocID="{4078DDBB-51BA-4578-9E70-C1D83C7DA6CD}" presName="spacer" presStyleCnt="0"/>
      <dgm:spPr/>
    </dgm:pt>
    <dgm:pt modelId="{5DDA1E18-D8AD-46FF-8828-9E1D1EFF4CD7}" type="pres">
      <dgm:prSet presAssocID="{A7B4BB75-8EC9-4DFD-A181-F847B55EB454}" presName="parentText" presStyleLbl="node1" presStyleIdx="2" presStyleCnt="5">
        <dgm:presLayoutVars>
          <dgm:chMax val="0"/>
          <dgm:bulletEnabled val="1"/>
        </dgm:presLayoutVars>
      </dgm:prSet>
      <dgm:spPr/>
    </dgm:pt>
    <dgm:pt modelId="{A50420E7-34B8-4270-9333-D1CCB83D01AF}" type="pres">
      <dgm:prSet presAssocID="{5D51E7B7-00A1-4A88-BBFF-0650C54F3123}" presName="spacer" presStyleCnt="0"/>
      <dgm:spPr/>
    </dgm:pt>
    <dgm:pt modelId="{75313F00-4E92-4C5A-8339-FDC4126D65B8}" type="pres">
      <dgm:prSet presAssocID="{221C8063-0948-43A4-8ABF-BD1345F6E6DE}" presName="parentText" presStyleLbl="node1" presStyleIdx="3" presStyleCnt="5">
        <dgm:presLayoutVars>
          <dgm:chMax val="0"/>
          <dgm:bulletEnabled val="1"/>
        </dgm:presLayoutVars>
      </dgm:prSet>
      <dgm:spPr/>
    </dgm:pt>
    <dgm:pt modelId="{B74CD32A-B156-48FE-83C2-90D6929AB61B}" type="pres">
      <dgm:prSet presAssocID="{72DF0392-B6F9-4CAA-A5D3-FC553AB1EEA1}" presName="spacer" presStyleCnt="0"/>
      <dgm:spPr/>
    </dgm:pt>
    <dgm:pt modelId="{7548DCAF-D9E2-4B5B-A138-FCC83ADA193D}" type="pres">
      <dgm:prSet presAssocID="{A2674838-C021-4327-A5C5-C9EBC0E37DF0}" presName="parentText" presStyleLbl="node1" presStyleIdx="4" presStyleCnt="5">
        <dgm:presLayoutVars>
          <dgm:chMax val="0"/>
          <dgm:bulletEnabled val="1"/>
        </dgm:presLayoutVars>
      </dgm:prSet>
      <dgm:spPr/>
    </dgm:pt>
  </dgm:ptLst>
  <dgm:cxnLst>
    <dgm:cxn modelId="{D47B9E09-D71E-4C7F-BA52-6AF1674609CB}" type="presOf" srcId="{A7B4BB75-8EC9-4DFD-A181-F847B55EB454}" destId="{5DDA1E18-D8AD-46FF-8828-9E1D1EFF4CD7}" srcOrd="0" destOrd="0" presId="urn:microsoft.com/office/officeart/2005/8/layout/vList2"/>
    <dgm:cxn modelId="{BA61E00C-F085-47CE-99BC-F7FC721DA559}" type="presOf" srcId="{A2674838-C021-4327-A5C5-C9EBC0E37DF0}" destId="{7548DCAF-D9E2-4B5B-A138-FCC83ADA193D}" srcOrd="0" destOrd="0" presId="urn:microsoft.com/office/officeart/2005/8/layout/vList2"/>
    <dgm:cxn modelId="{079D3D3B-3166-4054-9FB3-3514D8562092}" srcId="{FBE73B03-E5A7-4C2D-9460-3B68D0A4D4A5}" destId="{A7B4BB75-8EC9-4DFD-A181-F847B55EB454}" srcOrd="2" destOrd="0" parTransId="{A921AD1E-AE42-47F8-AE67-FEBC67EA52FA}" sibTransId="{5D51E7B7-00A1-4A88-BBFF-0650C54F3123}"/>
    <dgm:cxn modelId="{55A4B146-6FA2-4BDE-8075-43D60628480E}" type="presOf" srcId="{1EB539B3-90C6-4297-914F-7DFBA893A65F}" destId="{31CFAA23-8B1B-4CD7-A404-CA31FF6DD73F}" srcOrd="0" destOrd="0" presId="urn:microsoft.com/office/officeart/2005/8/layout/vList2"/>
    <dgm:cxn modelId="{F84F2048-986D-4B0B-A607-5779287E0F53}" srcId="{FBE73B03-E5A7-4C2D-9460-3B68D0A4D4A5}" destId="{A2674838-C021-4327-A5C5-C9EBC0E37DF0}" srcOrd="4" destOrd="0" parTransId="{418CEA76-1B37-441F-A305-4F86E6ACA8ED}" sibTransId="{05169424-98BC-48B5-83E5-468D71DBEDEF}"/>
    <dgm:cxn modelId="{F6329777-ABB4-4E1B-A1D0-918673688A23}" type="presOf" srcId="{221C8063-0948-43A4-8ABF-BD1345F6E6DE}" destId="{75313F00-4E92-4C5A-8339-FDC4126D65B8}" srcOrd="0" destOrd="0" presId="urn:microsoft.com/office/officeart/2005/8/layout/vList2"/>
    <dgm:cxn modelId="{0903189F-6B8F-4188-8A4D-48B63A09DA9D}" type="presOf" srcId="{FBE73B03-E5A7-4C2D-9460-3B68D0A4D4A5}" destId="{F81105F8-65E8-4163-96B7-580D9CD20ED3}" srcOrd="0" destOrd="0" presId="urn:microsoft.com/office/officeart/2005/8/layout/vList2"/>
    <dgm:cxn modelId="{B6B34EA0-5708-41A2-990D-F72DC64C12B7}" srcId="{FBE73B03-E5A7-4C2D-9460-3B68D0A4D4A5}" destId="{1EB539B3-90C6-4297-914F-7DFBA893A65F}" srcOrd="1" destOrd="0" parTransId="{C335187D-6520-47AB-AD8E-7426041EFDDB}" sibTransId="{4078DDBB-51BA-4578-9E70-C1D83C7DA6CD}"/>
    <dgm:cxn modelId="{EA4AA4A1-E7D9-4CC3-ACB2-A7BC3516681D}" srcId="{FBE73B03-E5A7-4C2D-9460-3B68D0A4D4A5}" destId="{020189E2-99C7-4B6A-839C-382096710F65}" srcOrd="0" destOrd="0" parTransId="{C374ACD1-482D-4705-9E08-10BAF64CAED4}" sibTransId="{BC4EB651-BFAF-4BCA-8B12-0D50B2A426C7}"/>
    <dgm:cxn modelId="{79CA4DC6-5FFD-41FB-BA4B-4B32F565B8F1}" type="presOf" srcId="{020189E2-99C7-4B6A-839C-382096710F65}" destId="{C69F08C3-95FD-459D-9A47-B571F7096504}" srcOrd="0" destOrd="0" presId="urn:microsoft.com/office/officeart/2005/8/layout/vList2"/>
    <dgm:cxn modelId="{4FD68FDF-C2E2-4280-917E-33C45797A8F6}" srcId="{FBE73B03-E5A7-4C2D-9460-3B68D0A4D4A5}" destId="{221C8063-0948-43A4-8ABF-BD1345F6E6DE}" srcOrd="3" destOrd="0" parTransId="{A75D7A95-20BA-444E-A477-DEFD3BC841B9}" sibTransId="{72DF0392-B6F9-4CAA-A5D3-FC553AB1EEA1}"/>
    <dgm:cxn modelId="{4FEA1973-2C22-4779-89CD-6AB99E83AEE9}" type="presParOf" srcId="{F81105F8-65E8-4163-96B7-580D9CD20ED3}" destId="{C69F08C3-95FD-459D-9A47-B571F7096504}" srcOrd="0" destOrd="0" presId="urn:microsoft.com/office/officeart/2005/8/layout/vList2"/>
    <dgm:cxn modelId="{9678F30C-C8D2-417B-AFAE-B4E6A0472331}" type="presParOf" srcId="{F81105F8-65E8-4163-96B7-580D9CD20ED3}" destId="{EFCFD627-41B7-41A0-8B1A-6E16BBC525F8}" srcOrd="1" destOrd="0" presId="urn:microsoft.com/office/officeart/2005/8/layout/vList2"/>
    <dgm:cxn modelId="{5B48665B-339E-4969-9332-96566782E148}" type="presParOf" srcId="{F81105F8-65E8-4163-96B7-580D9CD20ED3}" destId="{31CFAA23-8B1B-4CD7-A404-CA31FF6DD73F}" srcOrd="2" destOrd="0" presId="urn:microsoft.com/office/officeart/2005/8/layout/vList2"/>
    <dgm:cxn modelId="{F95D6C95-5E92-48DE-ABBC-FD5650717155}" type="presParOf" srcId="{F81105F8-65E8-4163-96B7-580D9CD20ED3}" destId="{B90FF745-172A-4C1B-B4C9-96DC062B6959}" srcOrd="3" destOrd="0" presId="urn:microsoft.com/office/officeart/2005/8/layout/vList2"/>
    <dgm:cxn modelId="{730DF175-DDF9-47D0-9B33-4B42DF472918}" type="presParOf" srcId="{F81105F8-65E8-4163-96B7-580D9CD20ED3}" destId="{5DDA1E18-D8AD-46FF-8828-9E1D1EFF4CD7}" srcOrd="4" destOrd="0" presId="urn:microsoft.com/office/officeart/2005/8/layout/vList2"/>
    <dgm:cxn modelId="{71466D3F-065B-4D60-96B4-78C1399ECA10}" type="presParOf" srcId="{F81105F8-65E8-4163-96B7-580D9CD20ED3}" destId="{A50420E7-34B8-4270-9333-D1CCB83D01AF}" srcOrd="5" destOrd="0" presId="urn:microsoft.com/office/officeart/2005/8/layout/vList2"/>
    <dgm:cxn modelId="{5546CEE8-1053-4498-ACCC-3FDC9E45B5D4}" type="presParOf" srcId="{F81105F8-65E8-4163-96B7-580D9CD20ED3}" destId="{75313F00-4E92-4C5A-8339-FDC4126D65B8}" srcOrd="6" destOrd="0" presId="urn:microsoft.com/office/officeart/2005/8/layout/vList2"/>
    <dgm:cxn modelId="{29F63832-1181-4584-9D47-A9DE67DD0305}" type="presParOf" srcId="{F81105F8-65E8-4163-96B7-580D9CD20ED3}" destId="{B74CD32A-B156-48FE-83C2-90D6929AB61B}" srcOrd="7" destOrd="0" presId="urn:microsoft.com/office/officeart/2005/8/layout/vList2"/>
    <dgm:cxn modelId="{3F725879-B3A6-42A4-BFBD-03A18125CFFA}" type="presParOf" srcId="{F81105F8-65E8-4163-96B7-580D9CD20ED3}" destId="{7548DCAF-D9E2-4B5B-A138-FCC83ADA193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F08C3-95FD-459D-9A47-B571F7096504}">
      <dsp:nvSpPr>
        <dsp:cNvPr id="0" name=""/>
        <dsp:cNvSpPr/>
      </dsp:nvSpPr>
      <dsp:spPr>
        <a:xfrm>
          <a:off x="0" y="25748"/>
          <a:ext cx="10515600"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SSOCR</a:t>
          </a:r>
        </a:p>
      </dsp:txBody>
      <dsp:txXfrm>
        <a:off x="38381" y="64129"/>
        <a:ext cx="10438838" cy="709478"/>
      </dsp:txXfrm>
    </dsp:sp>
    <dsp:sp modelId="{31CFAA23-8B1B-4CD7-A404-CA31FF6DD73F}">
      <dsp:nvSpPr>
        <dsp:cNvPr id="0" name=""/>
        <dsp:cNvSpPr/>
      </dsp:nvSpPr>
      <dsp:spPr>
        <a:xfrm>
          <a:off x="0" y="904148"/>
          <a:ext cx="10515600"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Linux Hosted Web App</a:t>
          </a:r>
        </a:p>
      </dsp:txBody>
      <dsp:txXfrm>
        <a:off x="38381" y="942529"/>
        <a:ext cx="10438838" cy="709478"/>
      </dsp:txXfrm>
    </dsp:sp>
    <dsp:sp modelId="{5DDA1E18-D8AD-46FF-8828-9E1D1EFF4CD7}">
      <dsp:nvSpPr>
        <dsp:cNvPr id="0" name=""/>
        <dsp:cNvSpPr/>
      </dsp:nvSpPr>
      <dsp:spPr>
        <a:xfrm>
          <a:off x="0" y="1782549"/>
          <a:ext cx="10515600"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Live Database Write Detection</a:t>
          </a:r>
        </a:p>
      </dsp:txBody>
      <dsp:txXfrm>
        <a:off x="38381" y="1820930"/>
        <a:ext cx="10438838" cy="709478"/>
      </dsp:txXfrm>
    </dsp:sp>
    <dsp:sp modelId="{75313F00-4E92-4C5A-8339-FDC4126D65B8}">
      <dsp:nvSpPr>
        <dsp:cNvPr id="0" name=""/>
        <dsp:cNvSpPr/>
      </dsp:nvSpPr>
      <dsp:spPr>
        <a:xfrm>
          <a:off x="0" y="2660949"/>
          <a:ext cx="10515600"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Multiple Instance of Meter Reader Process</a:t>
          </a:r>
        </a:p>
      </dsp:txBody>
      <dsp:txXfrm>
        <a:off x="38381" y="2699330"/>
        <a:ext cx="10438838" cy="709478"/>
      </dsp:txXfrm>
    </dsp:sp>
    <dsp:sp modelId="{7548DCAF-D9E2-4B5B-A138-FCC83ADA193D}">
      <dsp:nvSpPr>
        <dsp:cNvPr id="0" name=""/>
        <dsp:cNvSpPr/>
      </dsp:nvSpPr>
      <dsp:spPr>
        <a:xfrm>
          <a:off x="0" y="3539349"/>
          <a:ext cx="10515600"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Hardware Integration</a:t>
          </a:r>
        </a:p>
      </dsp:txBody>
      <dsp:txXfrm>
        <a:off x="38381" y="3577730"/>
        <a:ext cx="10438838" cy="7094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F08C3-95FD-459D-9A47-B571F7096504}">
      <dsp:nvSpPr>
        <dsp:cNvPr id="0" name=""/>
        <dsp:cNvSpPr/>
      </dsp:nvSpPr>
      <dsp:spPr>
        <a:xfrm>
          <a:off x="0" y="25748"/>
          <a:ext cx="10515600" cy="786240"/>
        </a:xfrm>
        <a:prstGeom prst="roundRect">
          <a:avLst/>
        </a:prstGeom>
        <a:solidFill>
          <a:srgbClr val="92D05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SSOCR</a:t>
          </a:r>
        </a:p>
      </dsp:txBody>
      <dsp:txXfrm>
        <a:off x="38381" y="64129"/>
        <a:ext cx="10438838" cy="709478"/>
      </dsp:txXfrm>
    </dsp:sp>
    <dsp:sp modelId="{31CFAA23-8B1B-4CD7-A404-CA31FF6DD73F}">
      <dsp:nvSpPr>
        <dsp:cNvPr id="0" name=""/>
        <dsp:cNvSpPr/>
      </dsp:nvSpPr>
      <dsp:spPr>
        <a:xfrm>
          <a:off x="0" y="904148"/>
          <a:ext cx="10515600" cy="786240"/>
        </a:xfrm>
        <a:prstGeom prst="roundRect">
          <a:avLst/>
        </a:prstGeom>
        <a:solidFill>
          <a:srgbClr val="C0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Linux Hosted Web App</a:t>
          </a:r>
        </a:p>
      </dsp:txBody>
      <dsp:txXfrm>
        <a:off x="38381" y="942529"/>
        <a:ext cx="10438838" cy="709478"/>
      </dsp:txXfrm>
    </dsp:sp>
    <dsp:sp modelId="{5DDA1E18-D8AD-46FF-8828-9E1D1EFF4CD7}">
      <dsp:nvSpPr>
        <dsp:cNvPr id="0" name=""/>
        <dsp:cNvSpPr/>
      </dsp:nvSpPr>
      <dsp:spPr>
        <a:xfrm>
          <a:off x="0" y="1782549"/>
          <a:ext cx="10515600" cy="786240"/>
        </a:xfrm>
        <a:prstGeom prst="roundRect">
          <a:avLst/>
        </a:prstGeom>
        <a:solidFill>
          <a:srgbClr val="92D05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Live Database Write Detection</a:t>
          </a:r>
        </a:p>
      </dsp:txBody>
      <dsp:txXfrm>
        <a:off x="38381" y="1820930"/>
        <a:ext cx="10438838" cy="709478"/>
      </dsp:txXfrm>
    </dsp:sp>
    <dsp:sp modelId="{75313F00-4E92-4C5A-8339-FDC4126D65B8}">
      <dsp:nvSpPr>
        <dsp:cNvPr id="0" name=""/>
        <dsp:cNvSpPr/>
      </dsp:nvSpPr>
      <dsp:spPr>
        <a:xfrm>
          <a:off x="0" y="2660949"/>
          <a:ext cx="10515600" cy="786240"/>
        </a:xfrm>
        <a:prstGeom prst="roundRect">
          <a:avLst/>
        </a:prstGeom>
        <a:solidFill>
          <a:srgbClr val="92D05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Multiple Instance of Meter Reader Process</a:t>
          </a:r>
        </a:p>
      </dsp:txBody>
      <dsp:txXfrm>
        <a:off x="38381" y="2699330"/>
        <a:ext cx="10438838" cy="709478"/>
      </dsp:txXfrm>
    </dsp:sp>
    <dsp:sp modelId="{7548DCAF-D9E2-4B5B-A138-FCC83ADA193D}">
      <dsp:nvSpPr>
        <dsp:cNvPr id="0" name=""/>
        <dsp:cNvSpPr/>
      </dsp:nvSpPr>
      <dsp:spPr>
        <a:xfrm>
          <a:off x="0" y="3539349"/>
          <a:ext cx="10515600" cy="786240"/>
        </a:xfrm>
        <a:prstGeom prst="roundRect">
          <a:avLst/>
        </a:prstGeom>
        <a:solidFill>
          <a:srgbClr val="C0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Hardware Integration</a:t>
          </a:r>
        </a:p>
      </dsp:txBody>
      <dsp:txXfrm>
        <a:off x="38381" y="3577730"/>
        <a:ext cx="10438838" cy="7094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2B124-7144-446A-BE71-11BAED3ECA72}"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EA5BD-9E6E-43B9-9702-B8C4D8A1A1F4}" type="slidenum">
              <a:rPr lang="en-US" smtClean="0"/>
              <a:t>‹#›</a:t>
            </a:fld>
            <a:endParaRPr lang="en-US"/>
          </a:p>
        </p:txBody>
      </p:sp>
    </p:spTree>
    <p:extLst>
      <p:ext uri="{BB962C8B-B14F-4D97-AF65-F5344CB8AC3E}">
        <p14:creationId xmlns:p14="http://schemas.microsoft.com/office/powerpoint/2010/main" val="3498254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114300" algn="l" rtl="0">
              <a:spcBef>
                <a:spcPts val="0"/>
              </a:spcBef>
              <a:spcAft>
                <a:spcPts val="0"/>
              </a:spcAft>
              <a:buClr>
                <a:schemeClr val="dk1"/>
              </a:buClr>
              <a:buSzPts val="1800"/>
              <a:buFont typeface="Arial"/>
              <a:buChar char="•"/>
            </a:pPr>
            <a:r>
              <a:rPr lang="en-CA" sz="1800">
                <a:latin typeface="Calibri"/>
                <a:ea typeface="Calibri"/>
                <a:cs typeface="Calibri"/>
                <a:sym typeface="Calibri"/>
              </a:rPr>
              <a:t>Hi, my name is Alex Paquette</a:t>
            </a:r>
            <a:endParaRPr/>
          </a:p>
          <a:p>
            <a:pPr marL="0" lvl="0" indent="-114300" algn="l" rtl="0">
              <a:spcBef>
                <a:spcPts val="0"/>
              </a:spcBef>
              <a:spcAft>
                <a:spcPts val="0"/>
              </a:spcAft>
              <a:buClr>
                <a:schemeClr val="dk1"/>
              </a:buClr>
              <a:buSzPts val="1800"/>
              <a:buFont typeface="Arial"/>
              <a:buChar char="•"/>
            </a:pPr>
            <a:r>
              <a:rPr lang="en-CA" sz="1800">
                <a:latin typeface="Calibri"/>
                <a:ea typeface="Calibri"/>
                <a:cs typeface="Calibri"/>
                <a:sym typeface="Calibri"/>
              </a:rPr>
              <a:t>I'm a fourth year Software Development advanced entry student</a:t>
            </a:r>
            <a:endParaRPr/>
          </a:p>
          <a:p>
            <a:pPr marL="0" lvl="0" indent="-114300" algn="l" rtl="0">
              <a:spcBef>
                <a:spcPts val="0"/>
              </a:spcBef>
              <a:spcAft>
                <a:spcPts val="0"/>
              </a:spcAft>
              <a:buClr>
                <a:schemeClr val="dk1"/>
              </a:buClr>
              <a:buSzPts val="1800"/>
              <a:buFont typeface="Arial"/>
              <a:buChar char="•"/>
            </a:pPr>
            <a:r>
              <a:rPr lang="en-CA" sz="1800">
                <a:latin typeface="Calibri"/>
                <a:ea typeface="Calibri"/>
                <a:cs typeface="Calibri"/>
                <a:sym typeface="Calibri"/>
              </a:rPr>
              <a:t>Today I will be talking to you about my project, the Energy Insight Hub</a:t>
            </a:r>
            <a:endParaRPr/>
          </a:p>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114300" algn="l" rtl="0">
              <a:spcBef>
                <a:spcPts val="0"/>
              </a:spcBef>
              <a:spcAft>
                <a:spcPts val="0"/>
              </a:spcAft>
              <a:buClr>
                <a:schemeClr val="dk1"/>
              </a:buClr>
              <a:buSzPts val="1800"/>
              <a:buFont typeface="Arial"/>
              <a:buChar char="•"/>
            </a:pPr>
            <a:r>
              <a:rPr lang="en-CA" sz="1800" dirty="0">
                <a:latin typeface="Calibri"/>
                <a:ea typeface="Calibri"/>
                <a:cs typeface="Calibri"/>
                <a:sym typeface="Calibri"/>
              </a:rPr>
              <a:t>The energy insight hub involves three major components: a microcontroller connected to an energy meter, a script that generates energy readings on a remote server, and a web application hosted on the same server that displays data to an end user</a:t>
            </a:r>
            <a:endParaRPr dirty="0"/>
          </a:p>
          <a:p>
            <a:pPr marL="342900" marR="0" lvl="0" indent="0" algn="l" rtl="0">
              <a:spcBef>
                <a:spcPts val="0"/>
              </a:spcBef>
              <a:spcAft>
                <a:spcPts val="0"/>
              </a:spcAft>
              <a:buNone/>
            </a:pPr>
            <a:r>
              <a:rPr lang="en-CA" sz="1800" dirty="0">
                <a:latin typeface="Calibri"/>
                <a:ea typeface="Calibri"/>
                <a:cs typeface="Calibri"/>
                <a:sym typeface="Calibri"/>
              </a:rPr>
              <a:t> </a:t>
            </a:r>
            <a:endParaRPr dirty="0"/>
          </a:p>
          <a:p>
            <a:pPr marL="0" marR="0" lvl="0" indent="0" algn="l" rtl="0">
              <a:spcBef>
                <a:spcPts val="0"/>
              </a:spcBef>
              <a:spcAft>
                <a:spcPts val="0"/>
              </a:spcAft>
              <a:buNone/>
            </a:pPr>
            <a:r>
              <a:rPr lang="en-CA" sz="1800" i="1" dirty="0">
                <a:latin typeface="Calibri"/>
                <a:ea typeface="Calibri"/>
                <a:cs typeface="Calibri"/>
                <a:sym typeface="Calibri"/>
              </a:rPr>
              <a:t>Microcontroller</a:t>
            </a:r>
            <a:endParaRPr sz="1800" dirty="0">
              <a:latin typeface="Calibri"/>
              <a:ea typeface="Calibri"/>
              <a:cs typeface="Calibri"/>
              <a:sym typeface="Calibri"/>
            </a:endParaRPr>
          </a:p>
          <a:p>
            <a:pPr marL="0" lvl="0" indent="-114300" algn="l" rtl="0">
              <a:spcBef>
                <a:spcPts val="0"/>
              </a:spcBef>
              <a:spcAft>
                <a:spcPts val="0"/>
              </a:spcAft>
              <a:buClr>
                <a:schemeClr val="dk1"/>
              </a:buClr>
              <a:buSzPts val="1800"/>
              <a:buFont typeface="Arial"/>
              <a:buChar char="•"/>
            </a:pPr>
            <a:r>
              <a:rPr lang="en-CA" sz="1800" dirty="0">
                <a:latin typeface="Calibri"/>
                <a:ea typeface="Calibri"/>
                <a:cs typeface="Calibri"/>
                <a:sym typeface="Calibri"/>
              </a:rPr>
              <a:t>The microcontroller will be an Arduino nano equipped with a camera and </a:t>
            </a:r>
            <a:r>
              <a:rPr lang="en-CA" sz="1800" dirty="0" err="1">
                <a:latin typeface="Calibri"/>
                <a:ea typeface="Calibri"/>
                <a:cs typeface="Calibri"/>
                <a:sym typeface="Calibri"/>
              </a:rPr>
              <a:t>wifi</a:t>
            </a:r>
            <a:r>
              <a:rPr lang="en-CA" sz="1800" dirty="0">
                <a:latin typeface="Calibri"/>
                <a:ea typeface="Calibri"/>
                <a:cs typeface="Calibri"/>
                <a:sym typeface="Calibri"/>
              </a:rPr>
              <a:t> module</a:t>
            </a:r>
            <a:endParaRPr dirty="0"/>
          </a:p>
          <a:p>
            <a:pPr marL="0" lvl="0" indent="-114300" algn="l" rtl="0">
              <a:spcBef>
                <a:spcPts val="0"/>
              </a:spcBef>
              <a:spcAft>
                <a:spcPts val="0"/>
              </a:spcAft>
              <a:buClr>
                <a:schemeClr val="dk1"/>
              </a:buClr>
              <a:buSzPts val="1800"/>
              <a:buFont typeface="Arial"/>
              <a:buChar char="•"/>
            </a:pPr>
            <a:r>
              <a:rPr lang="en-CA" sz="1800" dirty="0">
                <a:latin typeface="Calibri"/>
                <a:ea typeface="Calibri"/>
                <a:cs typeface="Calibri"/>
                <a:sym typeface="Calibri"/>
              </a:rPr>
              <a:t>It takes a picture of the meter at hourly intervals and transmits it to a remote server</a:t>
            </a:r>
            <a:endParaRPr dirty="0"/>
          </a:p>
          <a:p>
            <a:pPr marL="0" marR="0" lvl="0" indent="0" algn="l" rtl="0">
              <a:spcBef>
                <a:spcPts val="0"/>
              </a:spcBef>
              <a:spcAft>
                <a:spcPts val="0"/>
              </a:spcAft>
              <a:buNone/>
            </a:pPr>
            <a:r>
              <a:rPr lang="en-CA" sz="1800" dirty="0">
                <a:latin typeface="Calibri"/>
                <a:ea typeface="Calibri"/>
                <a:cs typeface="Calibri"/>
                <a:sym typeface="Calibri"/>
              </a:rPr>
              <a:t> </a:t>
            </a:r>
            <a:endParaRPr dirty="0"/>
          </a:p>
          <a:p>
            <a:pPr marL="0" marR="0" lvl="0" indent="0" algn="l" rtl="0">
              <a:spcBef>
                <a:spcPts val="0"/>
              </a:spcBef>
              <a:spcAft>
                <a:spcPts val="0"/>
              </a:spcAft>
              <a:buNone/>
            </a:pPr>
            <a:r>
              <a:rPr lang="en-CA" sz="1800" i="1" dirty="0">
                <a:latin typeface="Calibri"/>
                <a:ea typeface="Calibri"/>
                <a:cs typeface="Calibri"/>
                <a:sym typeface="Calibri"/>
              </a:rPr>
              <a:t>Script</a:t>
            </a:r>
            <a:endParaRPr sz="1800" dirty="0">
              <a:latin typeface="Calibri"/>
              <a:ea typeface="Calibri"/>
              <a:cs typeface="Calibri"/>
              <a:sym typeface="Calibri"/>
            </a:endParaRPr>
          </a:p>
          <a:p>
            <a:pPr marL="0" lvl="0" indent="-114300" algn="l" rtl="0">
              <a:spcBef>
                <a:spcPts val="0"/>
              </a:spcBef>
              <a:spcAft>
                <a:spcPts val="0"/>
              </a:spcAft>
              <a:buClr>
                <a:schemeClr val="dk1"/>
              </a:buClr>
              <a:buSzPts val="1800"/>
              <a:buFont typeface="Arial"/>
              <a:buChar char="•"/>
            </a:pPr>
            <a:r>
              <a:rPr lang="en-CA" sz="1800" dirty="0">
                <a:latin typeface="Calibri"/>
                <a:ea typeface="Calibri"/>
                <a:cs typeface="Calibri"/>
                <a:sym typeface="Calibri"/>
              </a:rPr>
              <a:t>The script that decodes the images is written in python</a:t>
            </a:r>
            <a:endParaRPr dirty="0"/>
          </a:p>
          <a:p>
            <a:pPr marL="0" lvl="0" indent="-114300" algn="l" rtl="0">
              <a:spcBef>
                <a:spcPts val="0"/>
              </a:spcBef>
              <a:spcAft>
                <a:spcPts val="0"/>
              </a:spcAft>
              <a:buClr>
                <a:schemeClr val="dk1"/>
              </a:buClr>
              <a:buSzPts val="1800"/>
              <a:buFont typeface="Arial"/>
              <a:buChar char="•"/>
            </a:pPr>
            <a:r>
              <a:rPr lang="en-CA" sz="1800" dirty="0">
                <a:latin typeface="Calibri"/>
                <a:ea typeface="Calibri"/>
                <a:cs typeface="Calibri"/>
                <a:sym typeface="Calibri"/>
              </a:rPr>
              <a:t>It uses </a:t>
            </a:r>
            <a:r>
              <a:rPr lang="en-CA" sz="1800" dirty="0" err="1">
                <a:latin typeface="Calibri"/>
                <a:ea typeface="Calibri"/>
                <a:cs typeface="Calibri"/>
                <a:sym typeface="Calibri"/>
              </a:rPr>
              <a:t>pytesseract</a:t>
            </a:r>
            <a:r>
              <a:rPr lang="en-CA" sz="1800" dirty="0">
                <a:latin typeface="Calibri"/>
                <a:ea typeface="Calibri"/>
                <a:cs typeface="Calibri"/>
                <a:sym typeface="Calibri"/>
              </a:rPr>
              <a:t> to extract the text from the image, and cv2 for image manipulation</a:t>
            </a:r>
            <a:endParaRPr dirty="0"/>
          </a:p>
          <a:p>
            <a:pPr marL="0" lvl="0" indent="-114300" algn="l" rtl="0">
              <a:spcBef>
                <a:spcPts val="0"/>
              </a:spcBef>
              <a:spcAft>
                <a:spcPts val="0"/>
              </a:spcAft>
              <a:buClr>
                <a:schemeClr val="dk1"/>
              </a:buClr>
              <a:buSzPts val="1800"/>
              <a:buFont typeface="Arial"/>
              <a:buChar char="•"/>
            </a:pPr>
            <a:r>
              <a:rPr lang="en-CA" sz="1800" dirty="0">
                <a:latin typeface="Calibri"/>
                <a:ea typeface="Calibri"/>
                <a:cs typeface="Calibri"/>
                <a:sym typeface="Calibri"/>
              </a:rPr>
              <a:t>The script runs on the remote server when an image is received from the microcontroller</a:t>
            </a:r>
            <a:endParaRPr dirty="0"/>
          </a:p>
          <a:p>
            <a:pPr marL="0" marR="0" lvl="0" indent="0" algn="l" rtl="0">
              <a:spcBef>
                <a:spcPts val="0"/>
              </a:spcBef>
              <a:spcAft>
                <a:spcPts val="0"/>
              </a:spcAft>
              <a:buNone/>
            </a:pPr>
            <a:r>
              <a:rPr lang="en-CA" sz="1800" dirty="0">
                <a:latin typeface="Calibri"/>
                <a:ea typeface="Calibri"/>
                <a:cs typeface="Calibri"/>
                <a:sym typeface="Calibri"/>
              </a:rPr>
              <a:t> </a:t>
            </a:r>
            <a:endParaRPr dirty="0"/>
          </a:p>
          <a:p>
            <a:pPr marL="0" marR="0" lvl="0" indent="0" algn="l" rtl="0">
              <a:spcBef>
                <a:spcPts val="0"/>
              </a:spcBef>
              <a:spcAft>
                <a:spcPts val="0"/>
              </a:spcAft>
              <a:buNone/>
            </a:pPr>
            <a:r>
              <a:rPr lang="en-CA" sz="1800" i="1" dirty="0">
                <a:latin typeface="Calibri"/>
                <a:ea typeface="Calibri"/>
                <a:cs typeface="Calibri"/>
                <a:sym typeface="Calibri"/>
              </a:rPr>
              <a:t>Web App</a:t>
            </a:r>
            <a:endParaRPr sz="1800" dirty="0">
              <a:latin typeface="Calibri"/>
              <a:ea typeface="Calibri"/>
              <a:cs typeface="Calibri"/>
              <a:sym typeface="Calibri"/>
            </a:endParaRPr>
          </a:p>
          <a:p>
            <a:pPr marL="0" lvl="0" indent="-114300" algn="l" rtl="0">
              <a:spcBef>
                <a:spcPts val="0"/>
              </a:spcBef>
              <a:spcAft>
                <a:spcPts val="0"/>
              </a:spcAft>
              <a:buClr>
                <a:schemeClr val="dk1"/>
              </a:buClr>
              <a:buSzPts val="1800"/>
              <a:buFont typeface="Arial"/>
              <a:buChar char="•"/>
            </a:pPr>
            <a:r>
              <a:rPr lang="en-CA" sz="1800" dirty="0">
                <a:latin typeface="Calibri"/>
                <a:ea typeface="Calibri"/>
                <a:cs typeface="Calibri"/>
                <a:sym typeface="Calibri"/>
              </a:rPr>
              <a:t>The web app is a </a:t>
            </a:r>
            <a:r>
              <a:rPr lang="en-CA" sz="1800" dirty="0" err="1">
                <a:latin typeface="Calibri"/>
                <a:ea typeface="Calibri"/>
                <a:cs typeface="Calibri"/>
                <a:sym typeface="Calibri"/>
              </a:rPr>
              <a:t>Blazor</a:t>
            </a:r>
            <a:r>
              <a:rPr lang="en-CA" sz="1800" dirty="0">
                <a:latin typeface="Calibri"/>
                <a:ea typeface="Calibri"/>
                <a:cs typeface="Calibri"/>
                <a:sym typeface="Calibri"/>
              </a:rPr>
              <a:t> Web App, which uses </a:t>
            </a:r>
            <a:r>
              <a:rPr lang="en-CA" sz="1800" dirty="0" err="1">
                <a:latin typeface="Calibri"/>
                <a:ea typeface="Calibri"/>
                <a:cs typeface="Calibri"/>
                <a:sym typeface="Calibri"/>
              </a:rPr>
              <a:t>Radzen</a:t>
            </a:r>
            <a:r>
              <a:rPr lang="en-CA" sz="1800" dirty="0">
                <a:latin typeface="Calibri"/>
                <a:ea typeface="Calibri"/>
                <a:cs typeface="Calibri"/>
                <a:sym typeface="Calibri"/>
              </a:rPr>
              <a:t> components for its user interface</a:t>
            </a:r>
            <a:endParaRPr dirty="0"/>
          </a:p>
          <a:p>
            <a:pPr marL="0" lvl="0" indent="-114300" algn="l" rtl="0">
              <a:spcBef>
                <a:spcPts val="0"/>
              </a:spcBef>
              <a:spcAft>
                <a:spcPts val="0"/>
              </a:spcAft>
              <a:buClr>
                <a:schemeClr val="dk1"/>
              </a:buClr>
              <a:buSzPts val="1800"/>
              <a:buFont typeface="Arial"/>
              <a:buChar char="•"/>
            </a:pPr>
            <a:r>
              <a:rPr lang="en-CA" sz="1800" dirty="0">
                <a:latin typeface="Calibri"/>
                <a:ea typeface="Calibri"/>
                <a:cs typeface="Calibri"/>
                <a:sym typeface="Calibri"/>
              </a:rPr>
              <a:t>It displays the data to the user using said components</a:t>
            </a:r>
            <a:endParaRPr dirty="0"/>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114300" algn="l" rtl="0">
              <a:spcBef>
                <a:spcPts val="0"/>
              </a:spcBef>
              <a:spcAft>
                <a:spcPts val="0"/>
              </a:spcAft>
              <a:buClr>
                <a:schemeClr val="dk1"/>
              </a:buClr>
              <a:buSzPts val="1800"/>
              <a:buFont typeface="Arial"/>
              <a:buChar char="•"/>
            </a:pPr>
            <a:r>
              <a:rPr lang="en-CA" sz="1800" dirty="0">
                <a:latin typeface="Calibri"/>
                <a:ea typeface="Calibri"/>
                <a:cs typeface="Calibri"/>
                <a:sym typeface="Calibri"/>
              </a:rPr>
              <a:t>Unfortunately, I could not bring the project to completion. </a:t>
            </a:r>
          </a:p>
          <a:p>
            <a:pPr marL="0" lvl="0" indent="-114300" algn="l" rtl="0">
              <a:spcBef>
                <a:spcPts val="0"/>
              </a:spcBef>
              <a:spcAft>
                <a:spcPts val="0"/>
              </a:spcAft>
              <a:buClr>
                <a:schemeClr val="dk1"/>
              </a:buClr>
              <a:buSzPts val="1800"/>
              <a:buFont typeface="Arial"/>
              <a:buChar char="•"/>
            </a:pPr>
            <a:r>
              <a:rPr lang="en-CA" sz="1800" dirty="0">
                <a:latin typeface="Calibri"/>
                <a:ea typeface="Calibri"/>
                <a:cs typeface="Calibri"/>
                <a:sym typeface="Calibri"/>
              </a:rPr>
              <a:t>The hardware component of the project is unfinished</a:t>
            </a:r>
          </a:p>
          <a:p>
            <a:pPr marL="0" lvl="0" indent="-114300" algn="l" rtl="0">
              <a:spcBef>
                <a:spcPts val="0"/>
              </a:spcBef>
              <a:spcAft>
                <a:spcPts val="0"/>
              </a:spcAft>
              <a:buClr>
                <a:schemeClr val="dk1"/>
              </a:buClr>
              <a:buSzPts val="1800"/>
              <a:buFont typeface="Arial"/>
              <a:buChar char="•"/>
            </a:pPr>
            <a:r>
              <a:rPr lang="en-CA" sz="1800" dirty="0">
                <a:latin typeface="Calibri"/>
                <a:ea typeface="Calibri"/>
                <a:cs typeface="Calibri"/>
                <a:sym typeface="Calibri"/>
              </a:rPr>
              <a:t>The server portion of the project is only functional under specific circumstances. </a:t>
            </a:r>
          </a:p>
          <a:p>
            <a:pPr marL="0" lvl="0" indent="-114300" algn="l" rtl="0">
              <a:spcBef>
                <a:spcPts val="0"/>
              </a:spcBef>
              <a:spcAft>
                <a:spcPts val="0"/>
              </a:spcAft>
              <a:buClr>
                <a:schemeClr val="dk1"/>
              </a:buClr>
              <a:buSzPts val="1800"/>
              <a:buFont typeface="Arial"/>
              <a:buChar char="•"/>
            </a:pPr>
            <a:r>
              <a:rPr lang="en-CA" sz="1800" dirty="0">
                <a:latin typeface="Calibri"/>
                <a:ea typeface="Calibri"/>
                <a:cs typeface="Calibri"/>
                <a:sym typeface="Calibri"/>
              </a:rPr>
              <a:t>However, I was able to complete a live dashboard component of the project that can display data as it comes in.</a:t>
            </a:r>
            <a:endParaRPr dirty="0"/>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3</a:t>
            </a:fld>
            <a:endParaRPr/>
          </a:p>
        </p:txBody>
      </p:sp>
    </p:spTree>
    <p:extLst>
      <p:ext uri="{BB962C8B-B14F-4D97-AF65-F5344CB8AC3E}">
        <p14:creationId xmlns:p14="http://schemas.microsoft.com/office/powerpoint/2010/main" val="2183349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ran into issues reading Seven-segment digits from images</a:t>
            </a:r>
          </a:p>
          <a:p>
            <a:r>
              <a:rPr lang="en-US" dirty="0"/>
              <a:t>I also had issues converting my web app that was developed and tested in Windows to a Linux hosted web app</a:t>
            </a:r>
          </a:p>
          <a:p>
            <a:r>
              <a:rPr lang="en-US" dirty="0"/>
              <a:t>I ran into some issues detecting reads to the database for live dashboard update</a:t>
            </a:r>
          </a:p>
          <a:p>
            <a:r>
              <a:rPr lang="en-US" dirty="0"/>
              <a:t>I had issues with multiple instances of the meter reader running simultaneously</a:t>
            </a:r>
          </a:p>
          <a:p>
            <a:r>
              <a:rPr lang="en-US" dirty="0"/>
              <a:t>I had issues integrating my hardware components into the overall projects</a:t>
            </a:r>
          </a:p>
        </p:txBody>
      </p:sp>
      <p:sp>
        <p:nvSpPr>
          <p:cNvPr id="4" name="Slide Number Placeholder 3"/>
          <p:cNvSpPr>
            <a:spLocks noGrp="1"/>
          </p:cNvSpPr>
          <p:nvPr>
            <p:ph type="sldNum" sz="quarter" idx="5"/>
          </p:nvPr>
        </p:nvSpPr>
        <p:spPr/>
        <p:txBody>
          <a:bodyPr/>
          <a:lstStyle/>
          <a:p>
            <a:fld id="{8D9EA5BD-9E6E-43B9-9702-B8C4D8A1A1F4}" type="slidenum">
              <a:rPr lang="en-US" smtClean="0"/>
              <a:t>4</a:t>
            </a:fld>
            <a:endParaRPr lang="en-US"/>
          </a:p>
        </p:txBody>
      </p:sp>
    </p:spTree>
    <p:extLst>
      <p:ext uri="{BB962C8B-B14F-4D97-AF65-F5344CB8AC3E}">
        <p14:creationId xmlns:p14="http://schemas.microsoft.com/office/powerpoint/2010/main" val="1645840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the five issues I ran into, I was able to resolve three of them.</a:t>
            </a:r>
          </a:p>
          <a:p>
            <a:endParaRPr lang="en-US" dirty="0"/>
          </a:p>
          <a:p>
            <a:r>
              <a:rPr lang="en-US" dirty="0"/>
              <a:t>Resolved:</a:t>
            </a:r>
          </a:p>
          <a:p>
            <a:r>
              <a:rPr lang="en-US" dirty="0"/>
              <a:t>I found a pre-packaged solution to the </a:t>
            </a:r>
            <a:r>
              <a:rPr lang="en-US" dirty="0" err="1"/>
              <a:t>ssocr</a:t>
            </a:r>
            <a:r>
              <a:rPr lang="en-US" dirty="0"/>
              <a:t> problem I was able to incorporate into the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live database write detection issue was caused by the .</a:t>
            </a:r>
            <a:r>
              <a:rPr lang="en-US" dirty="0" err="1"/>
              <a:t>db</a:t>
            </a:r>
            <a:r>
              <a:rPr lang="en-US" dirty="0"/>
              <a:t> file being locked when being written to, and was resolved with an auxiliary file that was written to when the process was done inserting data into the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issue of the multiple processes running was resolved by recording the id of the process, and then checking if it was still running at startup so it could be terminated and started again</a:t>
            </a:r>
          </a:p>
          <a:p>
            <a:endParaRPr lang="en-US" dirty="0"/>
          </a:p>
          <a:p>
            <a:r>
              <a:rPr lang="en-US" dirty="0"/>
              <a:t>Unresolved:</a:t>
            </a:r>
          </a:p>
          <a:p>
            <a:r>
              <a:rPr lang="en-US" dirty="0"/>
              <a:t>Despite following Microsoft’s documentation, I was unable to resolve the Linux hosing issue with the web app. I had to abandon this for the final version due to time constraints</a:t>
            </a:r>
          </a:p>
          <a:p>
            <a:r>
              <a:rPr lang="en-US" dirty="0"/>
              <a:t>Hardware integration was a failure due to my lack of experience with the technology and time constraints</a:t>
            </a:r>
          </a:p>
          <a:p>
            <a:endParaRPr lang="en-US" dirty="0"/>
          </a:p>
        </p:txBody>
      </p:sp>
      <p:sp>
        <p:nvSpPr>
          <p:cNvPr id="4" name="Slide Number Placeholder 3"/>
          <p:cNvSpPr>
            <a:spLocks noGrp="1"/>
          </p:cNvSpPr>
          <p:nvPr>
            <p:ph type="sldNum" sz="quarter" idx="5"/>
          </p:nvPr>
        </p:nvSpPr>
        <p:spPr/>
        <p:txBody>
          <a:bodyPr/>
          <a:lstStyle/>
          <a:p>
            <a:fld id="{8D9EA5BD-9E6E-43B9-9702-B8C4D8A1A1F4}" type="slidenum">
              <a:rPr lang="en-US" smtClean="0"/>
              <a:t>5</a:t>
            </a:fld>
            <a:endParaRPr lang="en-US"/>
          </a:p>
        </p:txBody>
      </p:sp>
    </p:spTree>
    <p:extLst>
      <p:ext uri="{BB962C8B-B14F-4D97-AF65-F5344CB8AC3E}">
        <p14:creationId xmlns:p14="http://schemas.microsoft.com/office/powerpoint/2010/main" val="147358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had never worked with hardware before. I didn’t even know how to read circuit diagrams properly. And by the time I attempted to wire up the camera, I realized too late that I didn’t have the right resistors on-hand. Due to time constraint I had to abandon this functionality.</a:t>
            </a:r>
          </a:p>
        </p:txBody>
      </p:sp>
      <p:sp>
        <p:nvSpPr>
          <p:cNvPr id="4" name="Slide Number Placeholder 3"/>
          <p:cNvSpPr>
            <a:spLocks noGrp="1"/>
          </p:cNvSpPr>
          <p:nvPr>
            <p:ph type="sldNum" sz="quarter" idx="5"/>
          </p:nvPr>
        </p:nvSpPr>
        <p:spPr/>
        <p:txBody>
          <a:bodyPr/>
          <a:lstStyle/>
          <a:p>
            <a:fld id="{8D9EA5BD-9E6E-43B9-9702-B8C4D8A1A1F4}" type="slidenum">
              <a:rPr lang="en-US" smtClean="0"/>
              <a:t>6</a:t>
            </a:fld>
            <a:endParaRPr lang="en-US"/>
          </a:p>
        </p:txBody>
      </p:sp>
    </p:spTree>
    <p:extLst>
      <p:ext uri="{BB962C8B-B14F-4D97-AF65-F5344CB8AC3E}">
        <p14:creationId xmlns:p14="http://schemas.microsoft.com/office/powerpoint/2010/main" val="2446586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EA5BD-9E6E-43B9-9702-B8C4D8A1A1F4}" type="slidenum">
              <a:rPr lang="en-US" smtClean="0"/>
              <a:t>7</a:t>
            </a:fld>
            <a:endParaRPr lang="en-US"/>
          </a:p>
        </p:txBody>
      </p:sp>
    </p:spTree>
    <p:extLst>
      <p:ext uri="{BB962C8B-B14F-4D97-AF65-F5344CB8AC3E}">
        <p14:creationId xmlns:p14="http://schemas.microsoft.com/office/powerpoint/2010/main" val="2066474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AB89-F1B3-7B30-C81D-A407610D69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2328DB-7A08-4A56-55FA-567BF347DF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B0D171-3549-A67A-B0B2-F78634A72723}"/>
              </a:ext>
            </a:extLst>
          </p:cNvPr>
          <p:cNvSpPr>
            <a:spLocks noGrp="1"/>
          </p:cNvSpPr>
          <p:nvPr>
            <p:ph type="dt" sz="half" idx="10"/>
          </p:nvPr>
        </p:nvSpPr>
        <p:spPr/>
        <p:txBody>
          <a:bodyPr/>
          <a:lstStyle/>
          <a:p>
            <a:fld id="{902B8927-788D-43DF-BFA3-DE95F00B21A6}" type="datetimeFigureOut">
              <a:rPr lang="en-US" smtClean="0"/>
              <a:t>4/21/2024</a:t>
            </a:fld>
            <a:endParaRPr lang="en-US"/>
          </a:p>
        </p:txBody>
      </p:sp>
      <p:sp>
        <p:nvSpPr>
          <p:cNvPr id="5" name="Footer Placeholder 4">
            <a:extLst>
              <a:ext uri="{FF2B5EF4-FFF2-40B4-BE49-F238E27FC236}">
                <a16:creationId xmlns:a16="http://schemas.microsoft.com/office/drawing/2014/main" id="{A4F0ABD3-86CA-08EB-7984-C4DFF8C31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0B1FD-F30E-54C1-3618-023EFD4C67A3}"/>
              </a:ext>
            </a:extLst>
          </p:cNvPr>
          <p:cNvSpPr>
            <a:spLocks noGrp="1"/>
          </p:cNvSpPr>
          <p:nvPr>
            <p:ph type="sldNum" sz="quarter" idx="12"/>
          </p:nvPr>
        </p:nvSpPr>
        <p:spPr/>
        <p:txBody>
          <a:bodyPr/>
          <a:lstStyle/>
          <a:p>
            <a:fld id="{6FA2753F-2D99-468C-84C6-A23AC7645D3B}" type="slidenum">
              <a:rPr lang="en-US" smtClean="0"/>
              <a:t>‹#›</a:t>
            </a:fld>
            <a:endParaRPr lang="en-US"/>
          </a:p>
        </p:txBody>
      </p:sp>
    </p:spTree>
    <p:extLst>
      <p:ext uri="{BB962C8B-B14F-4D97-AF65-F5344CB8AC3E}">
        <p14:creationId xmlns:p14="http://schemas.microsoft.com/office/powerpoint/2010/main" val="1423256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80F2-0EF9-949E-C7D7-0B9F9A029D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3988B2-CBBF-F921-9785-8AF3C52520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D5A1E-7588-1EF3-4843-0605E2CD3499}"/>
              </a:ext>
            </a:extLst>
          </p:cNvPr>
          <p:cNvSpPr>
            <a:spLocks noGrp="1"/>
          </p:cNvSpPr>
          <p:nvPr>
            <p:ph type="dt" sz="half" idx="10"/>
          </p:nvPr>
        </p:nvSpPr>
        <p:spPr/>
        <p:txBody>
          <a:bodyPr/>
          <a:lstStyle/>
          <a:p>
            <a:fld id="{902B8927-788D-43DF-BFA3-DE95F00B21A6}" type="datetimeFigureOut">
              <a:rPr lang="en-US" smtClean="0"/>
              <a:t>4/21/2024</a:t>
            </a:fld>
            <a:endParaRPr lang="en-US"/>
          </a:p>
        </p:txBody>
      </p:sp>
      <p:sp>
        <p:nvSpPr>
          <p:cNvPr id="5" name="Footer Placeholder 4">
            <a:extLst>
              <a:ext uri="{FF2B5EF4-FFF2-40B4-BE49-F238E27FC236}">
                <a16:creationId xmlns:a16="http://schemas.microsoft.com/office/drawing/2014/main" id="{73A7EEDE-11FF-96CE-06BD-9CBD990DE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C7A42-E2D4-D06E-D55F-0AE67F9F5056}"/>
              </a:ext>
            </a:extLst>
          </p:cNvPr>
          <p:cNvSpPr>
            <a:spLocks noGrp="1"/>
          </p:cNvSpPr>
          <p:nvPr>
            <p:ph type="sldNum" sz="quarter" idx="12"/>
          </p:nvPr>
        </p:nvSpPr>
        <p:spPr/>
        <p:txBody>
          <a:bodyPr/>
          <a:lstStyle/>
          <a:p>
            <a:fld id="{6FA2753F-2D99-468C-84C6-A23AC7645D3B}" type="slidenum">
              <a:rPr lang="en-US" smtClean="0"/>
              <a:t>‹#›</a:t>
            </a:fld>
            <a:endParaRPr lang="en-US"/>
          </a:p>
        </p:txBody>
      </p:sp>
    </p:spTree>
    <p:extLst>
      <p:ext uri="{BB962C8B-B14F-4D97-AF65-F5344CB8AC3E}">
        <p14:creationId xmlns:p14="http://schemas.microsoft.com/office/powerpoint/2010/main" val="100668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BEFB0-A64C-424F-7AF6-EA1ED52CFF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C170FE-B839-A3B9-48CD-96F477FB8B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8B841-8585-9AB1-D4A4-F4E172DA877F}"/>
              </a:ext>
            </a:extLst>
          </p:cNvPr>
          <p:cNvSpPr>
            <a:spLocks noGrp="1"/>
          </p:cNvSpPr>
          <p:nvPr>
            <p:ph type="dt" sz="half" idx="10"/>
          </p:nvPr>
        </p:nvSpPr>
        <p:spPr/>
        <p:txBody>
          <a:bodyPr/>
          <a:lstStyle/>
          <a:p>
            <a:fld id="{902B8927-788D-43DF-BFA3-DE95F00B21A6}" type="datetimeFigureOut">
              <a:rPr lang="en-US" smtClean="0"/>
              <a:t>4/21/2024</a:t>
            </a:fld>
            <a:endParaRPr lang="en-US"/>
          </a:p>
        </p:txBody>
      </p:sp>
      <p:sp>
        <p:nvSpPr>
          <p:cNvPr id="5" name="Footer Placeholder 4">
            <a:extLst>
              <a:ext uri="{FF2B5EF4-FFF2-40B4-BE49-F238E27FC236}">
                <a16:creationId xmlns:a16="http://schemas.microsoft.com/office/drawing/2014/main" id="{87A0FF5E-D174-7A57-B400-202D45000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9DB82-92AE-1084-899D-E6625753CC34}"/>
              </a:ext>
            </a:extLst>
          </p:cNvPr>
          <p:cNvSpPr>
            <a:spLocks noGrp="1"/>
          </p:cNvSpPr>
          <p:nvPr>
            <p:ph type="sldNum" sz="quarter" idx="12"/>
          </p:nvPr>
        </p:nvSpPr>
        <p:spPr/>
        <p:txBody>
          <a:bodyPr/>
          <a:lstStyle/>
          <a:p>
            <a:fld id="{6FA2753F-2D99-468C-84C6-A23AC7645D3B}" type="slidenum">
              <a:rPr lang="en-US" smtClean="0"/>
              <a:t>‹#›</a:t>
            </a:fld>
            <a:endParaRPr lang="en-US"/>
          </a:p>
        </p:txBody>
      </p:sp>
    </p:spTree>
    <p:extLst>
      <p:ext uri="{BB962C8B-B14F-4D97-AF65-F5344CB8AC3E}">
        <p14:creationId xmlns:p14="http://schemas.microsoft.com/office/powerpoint/2010/main" val="42346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4A94-F3B0-EC1C-5155-14F4A48FBF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A1BA9-58D8-FFA3-1EBB-14FEF4E51C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DDCFC-42F4-97AC-35BF-1CA9FFF6F5CA}"/>
              </a:ext>
            </a:extLst>
          </p:cNvPr>
          <p:cNvSpPr>
            <a:spLocks noGrp="1"/>
          </p:cNvSpPr>
          <p:nvPr>
            <p:ph type="dt" sz="half" idx="10"/>
          </p:nvPr>
        </p:nvSpPr>
        <p:spPr/>
        <p:txBody>
          <a:bodyPr/>
          <a:lstStyle/>
          <a:p>
            <a:fld id="{902B8927-788D-43DF-BFA3-DE95F00B21A6}" type="datetimeFigureOut">
              <a:rPr lang="en-US" smtClean="0"/>
              <a:t>4/21/2024</a:t>
            </a:fld>
            <a:endParaRPr lang="en-US"/>
          </a:p>
        </p:txBody>
      </p:sp>
      <p:sp>
        <p:nvSpPr>
          <p:cNvPr id="5" name="Footer Placeholder 4">
            <a:extLst>
              <a:ext uri="{FF2B5EF4-FFF2-40B4-BE49-F238E27FC236}">
                <a16:creationId xmlns:a16="http://schemas.microsoft.com/office/drawing/2014/main" id="{1C70CC33-169B-8B94-4BCE-112EB36AD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12DDC-3004-449D-32B4-1D60506A621D}"/>
              </a:ext>
            </a:extLst>
          </p:cNvPr>
          <p:cNvSpPr>
            <a:spLocks noGrp="1"/>
          </p:cNvSpPr>
          <p:nvPr>
            <p:ph type="sldNum" sz="quarter" idx="12"/>
          </p:nvPr>
        </p:nvSpPr>
        <p:spPr/>
        <p:txBody>
          <a:bodyPr/>
          <a:lstStyle/>
          <a:p>
            <a:fld id="{6FA2753F-2D99-468C-84C6-A23AC7645D3B}" type="slidenum">
              <a:rPr lang="en-US" smtClean="0"/>
              <a:t>‹#›</a:t>
            </a:fld>
            <a:endParaRPr lang="en-US"/>
          </a:p>
        </p:txBody>
      </p:sp>
    </p:spTree>
    <p:extLst>
      <p:ext uri="{BB962C8B-B14F-4D97-AF65-F5344CB8AC3E}">
        <p14:creationId xmlns:p14="http://schemas.microsoft.com/office/powerpoint/2010/main" val="55999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3EB4-EF42-5E57-CB6D-BCF39B0DD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7DFB8A-17B2-0966-6217-B8FD3AB396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E9D9C-3957-79E4-6162-B9B285633F99}"/>
              </a:ext>
            </a:extLst>
          </p:cNvPr>
          <p:cNvSpPr>
            <a:spLocks noGrp="1"/>
          </p:cNvSpPr>
          <p:nvPr>
            <p:ph type="dt" sz="half" idx="10"/>
          </p:nvPr>
        </p:nvSpPr>
        <p:spPr/>
        <p:txBody>
          <a:bodyPr/>
          <a:lstStyle/>
          <a:p>
            <a:fld id="{902B8927-788D-43DF-BFA3-DE95F00B21A6}" type="datetimeFigureOut">
              <a:rPr lang="en-US" smtClean="0"/>
              <a:t>4/21/2024</a:t>
            </a:fld>
            <a:endParaRPr lang="en-US"/>
          </a:p>
        </p:txBody>
      </p:sp>
      <p:sp>
        <p:nvSpPr>
          <p:cNvPr id="5" name="Footer Placeholder 4">
            <a:extLst>
              <a:ext uri="{FF2B5EF4-FFF2-40B4-BE49-F238E27FC236}">
                <a16:creationId xmlns:a16="http://schemas.microsoft.com/office/drawing/2014/main" id="{F0683EAE-3DAA-29DF-5545-21CA9B968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8828A-6FB2-8E1B-450D-0BE82B6F7116}"/>
              </a:ext>
            </a:extLst>
          </p:cNvPr>
          <p:cNvSpPr>
            <a:spLocks noGrp="1"/>
          </p:cNvSpPr>
          <p:nvPr>
            <p:ph type="sldNum" sz="quarter" idx="12"/>
          </p:nvPr>
        </p:nvSpPr>
        <p:spPr/>
        <p:txBody>
          <a:bodyPr/>
          <a:lstStyle/>
          <a:p>
            <a:fld id="{6FA2753F-2D99-468C-84C6-A23AC7645D3B}" type="slidenum">
              <a:rPr lang="en-US" smtClean="0"/>
              <a:t>‹#›</a:t>
            </a:fld>
            <a:endParaRPr lang="en-US"/>
          </a:p>
        </p:txBody>
      </p:sp>
    </p:spTree>
    <p:extLst>
      <p:ext uri="{BB962C8B-B14F-4D97-AF65-F5344CB8AC3E}">
        <p14:creationId xmlns:p14="http://schemas.microsoft.com/office/powerpoint/2010/main" val="715791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8A92-DAB8-ADAC-5DBF-7D0FE6E61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CD5290-DFBA-869F-3CC2-9A43072443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17479A-765F-5A8E-33D3-C9D253B368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FB3768-3429-C92C-56A6-45E4BF72507E}"/>
              </a:ext>
            </a:extLst>
          </p:cNvPr>
          <p:cNvSpPr>
            <a:spLocks noGrp="1"/>
          </p:cNvSpPr>
          <p:nvPr>
            <p:ph type="dt" sz="half" idx="10"/>
          </p:nvPr>
        </p:nvSpPr>
        <p:spPr/>
        <p:txBody>
          <a:bodyPr/>
          <a:lstStyle/>
          <a:p>
            <a:fld id="{902B8927-788D-43DF-BFA3-DE95F00B21A6}" type="datetimeFigureOut">
              <a:rPr lang="en-US" smtClean="0"/>
              <a:t>4/21/2024</a:t>
            </a:fld>
            <a:endParaRPr lang="en-US"/>
          </a:p>
        </p:txBody>
      </p:sp>
      <p:sp>
        <p:nvSpPr>
          <p:cNvPr id="6" name="Footer Placeholder 5">
            <a:extLst>
              <a:ext uri="{FF2B5EF4-FFF2-40B4-BE49-F238E27FC236}">
                <a16:creationId xmlns:a16="http://schemas.microsoft.com/office/drawing/2014/main" id="{0587B3DC-BFCD-ECDC-C59E-69F087517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87BA8-2172-9962-0CCD-157D543520F7}"/>
              </a:ext>
            </a:extLst>
          </p:cNvPr>
          <p:cNvSpPr>
            <a:spLocks noGrp="1"/>
          </p:cNvSpPr>
          <p:nvPr>
            <p:ph type="sldNum" sz="quarter" idx="12"/>
          </p:nvPr>
        </p:nvSpPr>
        <p:spPr/>
        <p:txBody>
          <a:bodyPr/>
          <a:lstStyle/>
          <a:p>
            <a:fld id="{6FA2753F-2D99-468C-84C6-A23AC7645D3B}" type="slidenum">
              <a:rPr lang="en-US" smtClean="0"/>
              <a:t>‹#›</a:t>
            </a:fld>
            <a:endParaRPr lang="en-US"/>
          </a:p>
        </p:txBody>
      </p:sp>
    </p:spTree>
    <p:extLst>
      <p:ext uri="{BB962C8B-B14F-4D97-AF65-F5344CB8AC3E}">
        <p14:creationId xmlns:p14="http://schemas.microsoft.com/office/powerpoint/2010/main" val="48984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4D44-BAB8-B482-FD7D-781BC273A7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2784D2-EDAD-DAB0-1ED8-21494BE894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B57E2C-FA9B-43F9-5BED-3C8578DEF2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1CE28E-3C63-3742-9138-32EA3FC0F7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CB855-5073-0AA2-33E0-C3E8B28D07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C35C94-6C67-5BDF-8516-10872C370FFF}"/>
              </a:ext>
            </a:extLst>
          </p:cNvPr>
          <p:cNvSpPr>
            <a:spLocks noGrp="1"/>
          </p:cNvSpPr>
          <p:nvPr>
            <p:ph type="dt" sz="half" idx="10"/>
          </p:nvPr>
        </p:nvSpPr>
        <p:spPr/>
        <p:txBody>
          <a:bodyPr/>
          <a:lstStyle/>
          <a:p>
            <a:fld id="{902B8927-788D-43DF-BFA3-DE95F00B21A6}" type="datetimeFigureOut">
              <a:rPr lang="en-US" smtClean="0"/>
              <a:t>4/21/2024</a:t>
            </a:fld>
            <a:endParaRPr lang="en-US"/>
          </a:p>
        </p:txBody>
      </p:sp>
      <p:sp>
        <p:nvSpPr>
          <p:cNvPr id="8" name="Footer Placeholder 7">
            <a:extLst>
              <a:ext uri="{FF2B5EF4-FFF2-40B4-BE49-F238E27FC236}">
                <a16:creationId xmlns:a16="http://schemas.microsoft.com/office/drawing/2014/main" id="{2C6B274D-EF1C-948C-7D21-ABFABE47D1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E9E277-2AB1-1A85-CE9A-1085D742AC1B}"/>
              </a:ext>
            </a:extLst>
          </p:cNvPr>
          <p:cNvSpPr>
            <a:spLocks noGrp="1"/>
          </p:cNvSpPr>
          <p:nvPr>
            <p:ph type="sldNum" sz="quarter" idx="12"/>
          </p:nvPr>
        </p:nvSpPr>
        <p:spPr/>
        <p:txBody>
          <a:bodyPr/>
          <a:lstStyle/>
          <a:p>
            <a:fld id="{6FA2753F-2D99-468C-84C6-A23AC7645D3B}" type="slidenum">
              <a:rPr lang="en-US" smtClean="0"/>
              <a:t>‹#›</a:t>
            </a:fld>
            <a:endParaRPr lang="en-US"/>
          </a:p>
        </p:txBody>
      </p:sp>
    </p:spTree>
    <p:extLst>
      <p:ext uri="{BB962C8B-B14F-4D97-AF65-F5344CB8AC3E}">
        <p14:creationId xmlns:p14="http://schemas.microsoft.com/office/powerpoint/2010/main" val="119363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CAA5-8043-4565-C2B3-670C942979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E9F8FA-3B85-6256-FB48-2BC3DEA65A2E}"/>
              </a:ext>
            </a:extLst>
          </p:cNvPr>
          <p:cNvSpPr>
            <a:spLocks noGrp="1"/>
          </p:cNvSpPr>
          <p:nvPr>
            <p:ph type="dt" sz="half" idx="10"/>
          </p:nvPr>
        </p:nvSpPr>
        <p:spPr/>
        <p:txBody>
          <a:bodyPr/>
          <a:lstStyle/>
          <a:p>
            <a:fld id="{902B8927-788D-43DF-BFA3-DE95F00B21A6}" type="datetimeFigureOut">
              <a:rPr lang="en-US" smtClean="0"/>
              <a:t>4/21/2024</a:t>
            </a:fld>
            <a:endParaRPr lang="en-US"/>
          </a:p>
        </p:txBody>
      </p:sp>
      <p:sp>
        <p:nvSpPr>
          <p:cNvPr id="4" name="Footer Placeholder 3">
            <a:extLst>
              <a:ext uri="{FF2B5EF4-FFF2-40B4-BE49-F238E27FC236}">
                <a16:creationId xmlns:a16="http://schemas.microsoft.com/office/drawing/2014/main" id="{D11D35CE-843B-BD1B-43B1-77B156CB19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A96FF9-B7B4-0781-041E-8F7DCB02880A}"/>
              </a:ext>
            </a:extLst>
          </p:cNvPr>
          <p:cNvSpPr>
            <a:spLocks noGrp="1"/>
          </p:cNvSpPr>
          <p:nvPr>
            <p:ph type="sldNum" sz="quarter" idx="12"/>
          </p:nvPr>
        </p:nvSpPr>
        <p:spPr/>
        <p:txBody>
          <a:bodyPr/>
          <a:lstStyle/>
          <a:p>
            <a:fld id="{6FA2753F-2D99-468C-84C6-A23AC7645D3B}" type="slidenum">
              <a:rPr lang="en-US" smtClean="0"/>
              <a:t>‹#›</a:t>
            </a:fld>
            <a:endParaRPr lang="en-US"/>
          </a:p>
        </p:txBody>
      </p:sp>
    </p:spTree>
    <p:extLst>
      <p:ext uri="{BB962C8B-B14F-4D97-AF65-F5344CB8AC3E}">
        <p14:creationId xmlns:p14="http://schemas.microsoft.com/office/powerpoint/2010/main" val="212416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1D053-D919-E27D-BDCB-31B0E047B476}"/>
              </a:ext>
            </a:extLst>
          </p:cNvPr>
          <p:cNvSpPr>
            <a:spLocks noGrp="1"/>
          </p:cNvSpPr>
          <p:nvPr>
            <p:ph type="dt" sz="half" idx="10"/>
          </p:nvPr>
        </p:nvSpPr>
        <p:spPr/>
        <p:txBody>
          <a:bodyPr/>
          <a:lstStyle/>
          <a:p>
            <a:fld id="{902B8927-788D-43DF-BFA3-DE95F00B21A6}" type="datetimeFigureOut">
              <a:rPr lang="en-US" smtClean="0"/>
              <a:t>4/21/2024</a:t>
            </a:fld>
            <a:endParaRPr lang="en-US"/>
          </a:p>
        </p:txBody>
      </p:sp>
      <p:sp>
        <p:nvSpPr>
          <p:cNvPr id="3" name="Footer Placeholder 2">
            <a:extLst>
              <a:ext uri="{FF2B5EF4-FFF2-40B4-BE49-F238E27FC236}">
                <a16:creationId xmlns:a16="http://schemas.microsoft.com/office/drawing/2014/main" id="{AF8ECAC1-CC65-431C-D3DC-EF271A80F2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9473D6-9C08-5D44-99A5-01F547EF37F9}"/>
              </a:ext>
            </a:extLst>
          </p:cNvPr>
          <p:cNvSpPr>
            <a:spLocks noGrp="1"/>
          </p:cNvSpPr>
          <p:nvPr>
            <p:ph type="sldNum" sz="quarter" idx="12"/>
          </p:nvPr>
        </p:nvSpPr>
        <p:spPr/>
        <p:txBody>
          <a:bodyPr/>
          <a:lstStyle/>
          <a:p>
            <a:fld id="{6FA2753F-2D99-468C-84C6-A23AC7645D3B}" type="slidenum">
              <a:rPr lang="en-US" smtClean="0"/>
              <a:t>‹#›</a:t>
            </a:fld>
            <a:endParaRPr lang="en-US"/>
          </a:p>
        </p:txBody>
      </p:sp>
    </p:spTree>
    <p:extLst>
      <p:ext uri="{BB962C8B-B14F-4D97-AF65-F5344CB8AC3E}">
        <p14:creationId xmlns:p14="http://schemas.microsoft.com/office/powerpoint/2010/main" val="3104333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B78C-6AA9-7DE6-6A2D-CF6782B88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E9573B-64C2-2DFA-AE85-8502F81B9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318B28-102A-D6FF-8333-B72F2CFCF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0B0FD-10C0-A2AD-0C6B-7D8452691BEC}"/>
              </a:ext>
            </a:extLst>
          </p:cNvPr>
          <p:cNvSpPr>
            <a:spLocks noGrp="1"/>
          </p:cNvSpPr>
          <p:nvPr>
            <p:ph type="dt" sz="half" idx="10"/>
          </p:nvPr>
        </p:nvSpPr>
        <p:spPr/>
        <p:txBody>
          <a:bodyPr/>
          <a:lstStyle/>
          <a:p>
            <a:fld id="{902B8927-788D-43DF-BFA3-DE95F00B21A6}" type="datetimeFigureOut">
              <a:rPr lang="en-US" smtClean="0"/>
              <a:t>4/21/2024</a:t>
            </a:fld>
            <a:endParaRPr lang="en-US"/>
          </a:p>
        </p:txBody>
      </p:sp>
      <p:sp>
        <p:nvSpPr>
          <p:cNvPr id="6" name="Footer Placeholder 5">
            <a:extLst>
              <a:ext uri="{FF2B5EF4-FFF2-40B4-BE49-F238E27FC236}">
                <a16:creationId xmlns:a16="http://schemas.microsoft.com/office/drawing/2014/main" id="{598B62A7-2717-D60F-8B96-F35C187A0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340CF-EFB3-740B-2398-25CC3620BC8A}"/>
              </a:ext>
            </a:extLst>
          </p:cNvPr>
          <p:cNvSpPr>
            <a:spLocks noGrp="1"/>
          </p:cNvSpPr>
          <p:nvPr>
            <p:ph type="sldNum" sz="quarter" idx="12"/>
          </p:nvPr>
        </p:nvSpPr>
        <p:spPr/>
        <p:txBody>
          <a:bodyPr/>
          <a:lstStyle/>
          <a:p>
            <a:fld id="{6FA2753F-2D99-468C-84C6-A23AC7645D3B}" type="slidenum">
              <a:rPr lang="en-US" smtClean="0"/>
              <a:t>‹#›</a:t>
            </a:fld>
            <a:endParaRPr lang="en-US"/>
          </a:p>
        </p:txBody>
      </p:sp>
    </p:spTree>
    <p:extLst>
      <p:ext uri="{BB962C8B-B14F-4D97-AF65-F5344CB8AC3E}">
        <p14:creationId xmlns:p14="http://schemas.microsoft.com/office/powerpoint/2010/main" val="49344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1E1D-6F4B-45AA-0DFD-E1D9A575E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747C7D-9F06-6986-70F6-457DE199C8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C4740D-0DBA-EAFD-261E-2CD0ABCD2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B5442-0E9C-05B9-43B4-EFA262B4CC75}"/>
              </a:ext>
            </a:extLst>
          </p:cNvPr>
          <p:cNvSpPr>
            <a:spLocks noGrp="1"/>
          </p:cNvSpPr>
          <p:nvPr>
            <p:ph type="dt" sz="half" idx="10"/>
          </p:nvPr>
        </p:nvSpPr>
        <p:spPr/>
        <p:txBody>
          <a:bodyPr/>
          <a:lstStyle/>
          <a:p>
            <a:fld id="{902B8927-788D-43DF-BFA3-DE95F00B21A6}" type="datetimeFigureOut">
              <a:rPr lang="en-US" smtClean="0"/>
              <a:t>4/21/2024</a:t>
            </a:fld>
            <a:endParaRPr lang="en-US"/>
          </a:p>
        </p:txBody>
      </p:sp>
      <p:sp>
        <p:nvSpPr>
          <p:cNvPr id="6" name="Footer Placeholder 5">
            <a:extLst>
              <a:ext uri="{FF2B5EF4-FFF2-40B4-BE49-F238E27FC236}">
                <a16:creationId xmlns:a16="http://schemas.microsoft.com/office/drawing/2014/main" id="{A072E15F-FD4A-F4C2-F140-D27EF205E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36BADB-A65C-B107-19B2-204B1A460138}"/>
              </a:ext>
            </a:extLst>
          </p:cNvPr>
          <p:cNvSpPr>
            <a:spLocks noGrp="1"/>
          </p:cNvSpPr>
          <p:nvPr>
            <p:ph type="sldNum" sz="quarter" idx="12"/>
          </p:nvPr>
        </p:nvSpPr>
        <p:spPr/>
        <p:txBody>
          <a:bodyPr/>
          <a:lstStyle/>
          <a:p>
            <a:fld id="{6FA2753F-2D99-468C-84C6-A23AC7645D3B}" type="slidenum">
              <a:rPr lang="en-US" smtClean="0"/>
              <a:t>‹#›</a:t>
            </a:fld>
            <a:endParaRPr lang="en-US"/>
          </a:p>
        </p:txBody>
      </p:sp>
    </p:spTree>
    <p:extLst>
      <p:ext uri="{BB962C8B-B14F-4D97-AF65-F5344CB8AC3E}">
        <p14:creationId xmlns:p14="http://schemas.microsoft.com/office/powerpoint/2010/main" val="1680832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7B37E0-0D51-619C-E57C-7047BEF2D0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3F5A46-8CC2-0425-3165-230D3BE1C7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C2485-B95E-9BBB-070B-FE723D9C82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2B8927-788D-43DF-BFA3-DE95F00B21A6}" type="datetimeFigureOut">
              <a:rPr lang="en-US" smtClean="0"/>
              <a:t>4/21/2024</a:t>
            </a:fld>
            <a:endParaRPr lang="en-US"/>
          </a:p>
        </p:txBody>
      </p:sp>
      <p:sp>
        <p:nvSpPr>
          <p:cNvPr id="5" name="Footer Placeholder 4">
            <a:extLst>
              <a:ext uri="{FF2B5EF4-FFF2-40B4-BE49-F238E27FC236}">
                <a16:creationId xmlns:a16="http://schemas.microsoft.com/office/drawing/2014/main" id="{871B6406-56D7-4E9B-6BFB-F954D81C1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CD3AD3A-9C48-D0AD-2D50-4EE47DC547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A2753F-2D99-468C-84C6-A23AC7645D3B}" type="slidenum">
              <a:rPr lang="en-US" smtClean="0"/>
              <a:t>‹#›</a:t>
            </a:fld>
            <a:endParaRPr lang="en-US"/>
          </a:p>
        </p:txBody>
      </p:sp>
    </p:spTree>
    <p:extLst>
      <p:ext uri="{BB962C8B-B14F-4D97-AF65-F5344CB8AC3E}">
        <p14:creationId xmlns:p14="http://schemas.microsoft.com/office/powerpoint/2010/main" val="3033006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0" y="-1"/>
            <a:ext cx="12191695" cy="6852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3"/>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3"/>
          <p:cNvSpPr txBox="1">
            <a:spLocks noGrp="1"/>
          </p:cNvSpPr>
          <p:nvPr>
            <p:ph type="ctrTitle"/>
          </p:nvPr>
        </p:nvSpPr>
        <p:spPr>
          <a:xfrm>
            <a:off x="6590662" y="4267832"/>
            <a:ext cx="4805996" cy="129711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4000"/>
              <a:buFont typeface="Calibri"/>
              <a:buNone/>
            </a:pPr>
            <a:r>
              <a:rPr lang="en-CA" sz="4000">
                <a:solidFill>
                  <a:schemeClr val="dk2"/>
                </a:solidFill>
              </a:rPr>
              <a:t>Energy Insight Hub</a:t>
            </a:r>
            <a:endParaRPr sz="4000">
              <a:solidFill>
                <a:schemeClr val="dk2"/>
              </a:solidFill>
            </a:endParaRPr>
          </a:p>
        </p:txBody>
      </p:sp>
      <p:sp>
        <p:nvSpPr>
          <p:cNvPr id="92" name="Google Shape;92;p13"/>
          <p:cNvSpPr txBox="1">
            <a:spLocks noGrp="1"/>
          </p:cNvSpPr>
          <p:nvPr>
            <p:ph type="subTitle" idx="1"/>
          </p:nvPr>
        </p:nvSpPr>
        <p:spPr>
          <a:xfrm>
            <a:off x="6590966" y="3428999"/>
            <a:ext cx="4805691" cy="83883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2000"/>
              <a:buNone/>
            </a:pPr>
            <a:r>
              <a:rPr lang="en-CA" sz="2000">
                <a:solidFill>
                  <a:schemeClr val="dk2"/>
                </a:solidFill>
              </a:rPr>
              <a:t>Remote Meter Reading and Data Visualization</a:t>
            </a:r>
            <a:endParaRPr sz="2000">
              <a:solidFill>
                <a:schemeClr val="dk2"/>
              </a:solidFill>
            </a:endParaRPr>
          </a:p>
        </p:txBody>
      </p:sp>
      <p:pic>
        <p:nvPicPr>
          <p:cNvPr id="93" name="Google Shape;93;p13" descr="Lightbulb"/>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grpSp>
        <p:nvGrpSpPr>
          <p:cNvPr id="94" name="Google Shape;94;p13"/>
          <p:cNvGrpSpPr/>
          <p:nvPr/>
        </p:nvGrpSpPr>
        <p:grpSpPr>
          <a:xfrm>
            <a:off x="-4253" y="-5977"/>
            <a:ext cx="6238675" cy="6863979"/>
            <a:chOff x="305" y="-5977"/>
            <a:chExt cx="6238675" cy="6863979"/>
          </a:xfrm>
        </p:grpSpPr>
        <p:sp>
          <p:nvSpPr>
            <p:cNvPr id="95" name="Google Shape;95;p13"/>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3"/>
            <p:cNvSpPr/>
            <p:nvPr/>
          </p:nvSpPr>
          <p:spPr>
            <a:xfrm flipH="1">
              <a:off x="305" y="1"/>
              <a:ext cx="6165116"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3"/>
            <p:cNvSpPr/>
            <p:nvPr/>
          </p:nvSpPr>
          <p:spPr>
            <a:xfrm flipH="1">
              <a:off x="305" y="-5977"/>
              <a:ext cx="6238675"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8" name="Google Shape;98;p13"/>
          <p:cNvSpPr txBox="1"/>
          <p:nvPr/>
        </p:nvSpPr>
        <p:spPr>
          <a:xfrm>
            <a:off x="6590357" y="4916389"/>
            <a:ext cx="17583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b="0" i="0" u="none" strike="noStrike" cap="none">
                <a:solidFill>
                  <a:schemeClr val="dk1"/>
                </a:solidFill>
                <a:latin typeface="Calibri"/>
                <a:ea typeface="Calibri"/>
                <a:cs typeface="Calibri"/>
                <a:sym typeface="Calibri"/>
              </a:rPr>
              <a:t>by Alex Paquette</a:t>
            </a:r>
            <a:endParaRPr sz="1800">
              <a:solidFill>
                <a:schemeClr val="dk1"/>
              </a:solidFill>
              <a:latin typeface="Calibri"/>
              <a:ea typeface="Calibri"/>
              <a:cs typeface="Calibri"/>
              <a:sym typeface="Calibri"/>
            </a:endParaRPr>
          </a:p>
        </p:txBody>
      </p:sp>
      <p:pic>
        <p:nvPicPr>
          <p:cNvPr id="99" name="Google Shape;99;p13" descr="A logo on a black background&#10;&#10;Description automatically generated"/>
          <p:cNvPicPr preferRelativeResize="0"/>
          <p:nvPr/>
        </p:nvPicPr>
        <p:blipFill rotWithShape="1">
          <a:blip r:embed="rId4">
            <a:alphaModFix/>
          </a:blip>
          <a:srcRect/>
          <a:stretch/>
        </p:blipFill>
        <p:spPr>
          <a:xfrm>
            <a:off x="10369802" y="5936599"/>
            <a:ext cx="1822198" cy="102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4D7FB-787D-96CB-8273-BFC378B67928}"/>
              </a:ext>
            </a:extLst>
          </p:cNvPr>
          <p:cNvSpPr>
            <a:spLocks noGrp="1"/>
          </p:cNvSpPr>
          <p:nvPr>
            <p:ph type="title"/>
          </p:nvPr>
        </p:nvSpPr>
        <p:spPr>
          <a:xfrm>
            <a:off x="686834" y="1153572"/>
            <a:ext cx="3200400" cy="4461163"/>
          </a:xfrm>
        </p:spPr>
        <p:txBody>
          <a:bodyPr>
            <a:normAutofit/>
          </a:bodyPr>
          <a:lstStyle/>
          <a:p>
            <a:r>
              <a:rPr lang="en-US">
                <a:solidFill>
                  <a:srgbClr val="FFFFFF"/>
                </a:solidFill>
              </a:rPr>
              <a:t>References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FE5A34C-E73D-C55C-17BC-3947D09B2C7F}"/>
              </a:ext>
            </a:extLst>
          </p:cNvPr>
          <p:cNvSpPr>
            <a:spLocks noGrp="1"/>
          </p:cNvSpPr>
          <p:nvPr>
            <p:ph idx="1"/>
          </p:nvPr>
        </p:nvSpPr>
        <p:spPr>
          <a:xfrm>
            <a:off x="4447308" y="591344"/>
            <a:ext cx="6906491" cy="5585619"/>
          </a:xfrm>
        </p:spPr>
        <p:txBody>
          <a:bodyPr anchor="ctr">
            <a:normAutofit/>
          </a:bodyPr>
          <a:lstStyle/>
          <a:p>
            <a:pPr marL="0" indent="0">
              <a:buNone/>
            </a:pPr>
            <a:r>
              <a:rPr lang="en-US" sz="1500"/>
              <a:t>Circuitdigest.com. (2019). How to Use OV7670 Camera Module with Arduino Uno. [online] Available at: https://circuitdigest.com/microcontroller-projects/how-to-use-ov7670-camera-module-with-arduino.</a:t>
            </a:r>
          </a:p>
          <a:p>
            <a:pPr marL="0" indent="0">
              <a:buNone/>
            </a:pPr>
            <a:r>
              <a:rPr lang="en-US" sz="1500" err="1"/>
              <a:t>Auerswald</a:t>
            </a:r>
            <a:r>
              <a:rPr lang="en-US" sz="1500"/>
              <a:t>, E. (n.d.). Seven Segment Optical Character Recognition. [online] Available at: https://www.unix-ag.uni-kl.de/~auerswal/ssocr/index.html.</a:t>
            </a:r>
          </a:p>
          <a:p>
            <a:pPr marL="0" indent="0">
              <a:buNone/>
            </a:pPr>
            <a:r>
              <a:rPr lang="en-US" sz="1500" err="1"/>
              <a:t>n.a.</a:t>
            </a:r>
            <a:r>
              <a:rPr lang="en-US" sz="1500"/>
              <a:t>, (n.d.) [Online]. https://blacklionhvac.com/wp-content/uploads/electrical-meter.jpeg (Accessed November 2023).</a:t>
            </a:r>
          </a:p>
          <a:p>
            <a:pPr marL="0" indent="0">
              <a:buNone/>
            </a:pPr>
            <a:r>
              <a:rPr lang="en-US" sz="1500"/>
              <a:t>Paredes, J. (2017). Add </a:t>
            </a:r>
            <a:r>
              <a:rPr lang="en-US" sz="1500" err="1"/>
              <a:t>WiFi</a:t>
            </a:r>
            <a:r>
              <a:rPr lang="en-US" sz="1500"/>
              <a:t> to Arduino UNO. [online] </a:t>
            </a:r>
            <a:r>
              <a:rPr lang="en-US" sz="1500" err="1"/>
              <a:t>Instructables</a:t>
            </a:r>
            <a:r>
              <a:rPr lang="en-US" sz="1500"/>
              <a:t>. Available at: https://www.instructables.com/Add-WiFi-to-Arduino-UNO/.</a:t>
            </a:r>
          </a:p>
          <a:p>
            <a:pPr marL="0" indent="0">
              <a:buNone/>
            </a:pPr>
            <a:r>
              <a:rPr lang="en-US" sz="1500"/>
              <a:t>Harper, H.J. (2023). Enable Ping Windows 10: How to Set Up Firewall to Allow It. [online] Windows Report. Available at: https://windowsreport.com/enable-ping-windows-10/.</a:t>
            </a:r>
          </a:p>
          <a:p>
            <a:pPr marL="0" indent="0">
              <a:buNone/>
            </a:pPr>
            <a:r>
              <a:rPr lang="en-US" sz="1500"/>
              <a:t>Rick-Anderson (2023). Host ASP.NET Core on Linux with Nginx. [online] learn.microsoft.com. Available at: https://learn.microsoft.com/en-us/aspnet/core/host-and-deploy/linux-nginx?view=aspnetcore-8.0&amp;tabs=linux-ubuntu.</a:t>
            </a:r>
          </a:p>
          <a:p>
            <a:pPr marL="0" indent="0">
              <a:buNone/>
            </a:pPr>
            <a:r>
              <a:rPr lang="en-US" sz="1500" err="1"/>
              <a:t>SulNR</a:t>
            </a:r>
            <a:r>
              <a:rPr lang="en-US" sz="1500"/>
              <a:t> (2015). </a:t>
            </a:r>
            <a:r>
              <a:rPr lang="en-US" sz="1500" err="1"/>
              <a:t>Process.Kill</a:t>
            </a:r>
            <a:r>
              <a:rPr lang="en-US" sz="1500"/>
              <a:t>() doesn’t seem to kill the process. [online] Stack Overflow. Available at: https://stackoverflow.com/questions/30249873/process-kill-doesnt-seem-to-kill-the-process.</a:t>
            </a:r>
          </a:p>
        </p:txBody>
      </p:sp>
      <p:pic>
        <p:nvPicPr>
          <p:cNvPr id="4" name="Google Shape;214;p23" descr="A logo on a black background&#10;&#10;Description automatically generated">
            <a:extLst>
              <a:ext uri="{FF2B5EF4-FFF2-40B4-BE49-F238E27FC236}">
                <a16:creationId xmlns:a16="http://schemas.microsoft.com/office/drawing/2014/main" id="{5BDBCE0B-30DE-DFC9-4F80-71669FDA879F}"/>
              </a:ext>
            </a:extLst>
          </p:cNvPr>
          <p:cNvPicPr preferRelativeResize="0"/>
          <p:nvPr/>
        </p:nvPicPr>
        <p:blipFill rotWithShape="1">
          <a:blip r:embed="rId2">
            <a:alphaModFix/>
          </a:blip>
          <a:srcRect/>
          <a:stretch/>
        </p:blipFill>
        <p:spPr>
          <a:xfrm>
            <a:off x="10369802" y="5936599"/>
            <a:ext cx="1822198" cy="1022400"/>
          </a:xfrm>
          <a:prstGeom prst="rect">
            <a:avLst/>
          </a:prstGeom>
          <a:noFill/>
          <a:ln>
            <a:noFill/>
          </a:ln>
        </p:spPr>
      </p:pic>
    </p:spTree>
    <p:extLst>
      <p:ext uri="{BB962C8B-B14F-4D97-AF65-F5344CB8AC3E}">
        <p14:creationId xmlns:p14="http://schemas.microsoft.com/office/powerpoint/2010/main" val="411631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p:nvPr/>
        </p:nvSpPr>
        <p:spPr>
          <a:xfrm>
            <a:off x="-1"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4"/>
          <p:cNvSpPr txBox="1">
            <a:spLocks noGrp="1"/>
          </p:cNvSpPr>
          <p:nvPr>
            <p:ph type="title"/>
          </p:nvPr>
        </p:nvSpPr>
        <p:spPr>
          <a:xfrm>
            <a:off x="4763933" y="3827844"/>
            <a:ext cx="6766405" cy="116818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E"/>
              </a:buClr>
              <a:buSzPts val="6000"/>
              <a:buFont typeface="Calibri"/>
              <a:buNone/>
            </a:pPr>
            <a:r>
              <a:rPr lang="en-CA" sz="6000">
                <a:solidFill>
                  <a:srgbClr val="FFFFFE"/>
                </a:solidFill>
              </a:rPr>
              <a:t>Overview</a:t>
            </a:r>
            <a:endParaRPr/>
          </a:p>
        </p:txBody>
      </p:sp>
      <p:sp>
        <p:nvSpPr>
          <p:cNvPr id="107" name="Google Shape;107;p14"/>
          <p:cNvSpPr/>
          <p:nvPr/>
        </p:nvSpPr>
        <p:spPr>
          <a:xfrm>
            <a:off x="0" y="358512"/>
            <a:ext cx="3952259" cy="5932172"/>
          </a:xfrm>
          <a:custGeom>
            <a:avLst/>
            <a:gdLst/>
            <a:ahLst/>
            <a:cxnLst/>
            <a:rect l="l" t="t" r="r" b="b"/>
            <a:pathLst>
              <a:path w="3952259" h="5932172" extrusionOk="0">
                <a:moveTo>
                  <a:pt x="986173" y="0"/>
                </a:moveTo>
                <a:cubicBezTo>
                  <a:pt x="2624297" y="0"/>
                  <a:pt x="3952259" y="1327962"/>
                  <a:pt x="3952259" y="2966086"/>
                </a:cubicBezTo>
                <a:cubicBezTo>
                  <a:pt x="3952259" y="4604210"/>
                  <a:pt x="2624297" y="5932172"/>
                  <a:pt x="986173" y="5932172"/>
                </a:cubicBezTo>
                <a:cubicBezTo>
                  <a:pt x="679025" y="5932172"/>
                  <a:pt x="382781" y="5885486"/>
                  <a:pt x="104150" y="5798823"/>
                </a:cubicBezTo>
                <a:lnTo>
                  <a:pt x="0" y="5760704"/>
                </a:lnTo>
                <a:lnTo>
                  <a:pt x="0" y="171469"/>
                </a:lnTo>
                <a:lnTo>
                  <a:pt x="104150" y="133350"/>
                </a:lnTo>
                <a:cubicBezTo>
                  <a:pt x="382781" y="46686"/>
                  <a:pt x="679025" y="0"/>
                  <a:pt x="98617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14"/>
          <p:cNvSpPr/>
          <p:nvPr/>
        </p:nvSpPr>
        <p:spPr>
          <a:xfrm>
            <a:off x="3858125" y="0"/>
            <a:ext cx="4475748" cy="3256337"/>
          </a:xfrm>
          <a:custGeom>
            <a:avLst/>
            <a:gdLst/>
            <a:ahLst/>
            <a:cxnLst/>
            <a:rect l="l" t="t" r="r" b="b"/>
            <a:pathLst>
              <a:path w="4475748" h="3256337" extrusionOk="0">
                <a:moveTo>
                  <a:pt x="246861" y="0"/>
                </a:moveTo>
                <a:lnTo>
                  <a:pt x="4228888" y="0"/>
                </a:lnTo>
                <a:lnTo>
                  <a:pt x="4299885" y="147382"/>
                </a:lnTo>
                <a:cubicBezTo>
                  <a:pt x="4413128" y="415117"/>
                  <a:pt x="4475748" y="709477"/>
                  <a:pt x="4475748" y="1018463"/>
                </a:cubicBezTo>
                <a:cubicBezTo>
                  <a:pt x="4475748" y="2254407"/>
                  <a:pt x="3473818" y="3256337"/>
                  <a:pt x="2237874" y="3256337"/>
                </a:cubicBezTo>
                <a:cubicBezTo>
                  <a:pt x="1001930" y="3256337"/>
                  <a:pt x="0" y="2254407"/>
                  <a:pt x="0" y="1018463"/>
                </a:cubicBezTo>
                <a:cubicBezTo>
                  <a:pt x="0" y="709477"/>
                  <a:pt x="62621" y="415117"/>
                  <a:pt x="175863" y="1473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14"/>
          <p:cNvSpPr/>
          <p:nvPr/>
        </p:nvSpPr>
        <p:spPr>
          <a:xfrm rot="7580241">
            <a:off x="-1784401" y="613620"/>
            <a:ext cx="6199926" cy="6199926"/>
          </a:xfrm>
          <a:prstGeom prst="arc">
            <a:avLst>
              <a:gd name="adj1" fmla="val 14455503"/>
              <a:gd name="adj2" fmla="val 18389131"/>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0" name="Google Shape;110;p14"/>
          <p:cNvSpPr/>
          <p:nvPr/>
        </p:nvSpPr>
        <p:spPr>
          <a:xfrm>
            <a:off x="8751078" y="0"/>
            <a:ext cx="3440922" cy="3674631"/>
          </a:xfrm>
          <a:custGeom>
            <a:avLst/>
            <a:gdLst/>
            <a:ahLst/>
            <a:cxnLst/>
            <a:rect l="l" t="t" r="r" b="b"/>
            <a:pathLst>
              <a:path w="3440922" h="3674631" extrusionOk="0">
                <a:moveTo>
                  <a:pt x="523074" y="0"/>
                </a:moveTo>
                <a:lnTo>
                  <a:pt x="3440922" y="0"/>
                </a:lnTo>
                <a:lnTo>
                  <a:pt x="3440922" y="3321701"/>
                </a:lnTo>
                <a:lnTo>
                  <a:pt x="3304578" y="3404532"/>
                </a:lnTo>
                <a:cubicBezTo>
                  <a:pt x="2987486" y="3576786"/>
                  <a:pt x="2624107" y="3674631"/>
                  <a:pt x="2237874" y="3674631"/>
                </a:cubicBezTo>
                <a:cubicBezTo>
                  <a:pt x="1001930" y="3674631"/>
                  <a:pt x="0" y="2672701"/>
                  <a:pt x="0" y="1436757"/>
                </a:cubicBezTo>
                <a:cubicBezTo>
                  <a:pt x="0" y="896032"/>
                  <a:pt x="191776" y="400098"/>
                  <a:pt x="511022" y="1326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1" name="Google Shape;111;p14" descr="A logo on a black background&#10;&#10;Description automatically generated"/>
          <p:cNvPicPr preferRelativeResize="0"/>
          <p:nvPr/>
        </p:nvPicPr>
        <p:blipFill rotWithShape="1">
          <a:blip r:embed="rId3">
            <a:alphaModFix/>
          </a:blip>
          <a:srcRect/>
          <a:stretch/>
        </p:blipFill>
        <p:spPr>
          <a:xfrm>
            <a:off x="10369802" y="5936599"/>
            <a:ext cx="1822198" cy="1022400"/>
          </a:xfrm>
          <a:prstGeom prst="rect">
            <a:avLst/>
          </a:prstGeom>
          <a:noFill/>
          <a:ln>
            <a:noFill/>
          </a:ln>
        </p:spPr>
      </p:pic>
      <p:grpSp>
        <p:nvGrpSpPr>
          <p:cNvPr id="112" name="Google Shape;112;p14"/>
          <p:cNvGrpSpPr/>
          <p:nvPr/>
        </p:nvGrpSpPr>
        <p:grpSpPr>
          <a:xfrm>
            <a:off x="68173" y="834052"/>
            <a:ext cx="3765476" cy="4873556"/>
            <a:chOff x="68173" y="834052"/>
            <a:chExt cx="3765476" cy="4873556"/>
          </a:xfrm>
        </p:grpSpPr>
        <p:grpSp>
          <p:nvGrpSpPr>
            <p:cNvPr id="113" name="Google Shape;113;p14"/>
            <p:cNvGrpSpPr/>
            <p:nvPr/>
          </p:nvGrpSpPr>
          <p:grpSpPr>
            <a:xfrm>
              <a:off x="68173" y="834052"/>
              <a:ext cx="3765476" cy="2923950"/>
              <a:chOff x="121165" y="1672590"/>
              <a:chExt cx="3315136" cy="2574254"/>
            </a:xfrm>
          </p:grpSpPr>
          <p:pic>
            <p:nvPicPr>
              <p:cNvPr id="114" name="Google Shape;114;p14" descr="A white square with green and yellow buttons&#10;&#10;Description automatically generated"/>
              <p:cNvPicPr preferRelativeResize="0"/>
              <p:nvPr/>
            </p:nvPicPr>
            <p:blipFill rotWithShape="1">
              <a:blip r:embed="rId4">
                <a:alphaModFix/>
              </a:blip>
              <a:srcRect/>
              <a:stretch/>
            </p:blipFill>
            <p:spPr>
              <a:xfrm>
                <a:off x="121165" y="2492807"/>
                <a:ext cx="1754036" cy="1754037"/>
              </a:xfrm>
              <a:prstGeom prst="rect">
                <a:avLst/>
              </a:prstGeom>
              <a:noFill/>
              <a:ln>
                <a:noFill/>
              </a:ln>
            </p:spPr>
          </p:pic>
          <p:pic>
            <p:nvPicPr>
              <p:cNvPr id="115" name="Google Shape;115;p14" descr="A computer chip with a black background&#10;&#10;Description automatically generated"/>
              <p:cNvPicPr preferRelativeResize="0"/>
              <p:nvPr/>
            </p:nvPicPr>
            <p:blipFill rotWithShape="1">
              <a:blip r:embed="rId5">
                <a:alphaModFix/>
              </a:blip>
              <a:srcRect/>
              <a:stretch/>
            </p:blipFill>
            <p:spPr>
              <a:xfrm rot="-1860786">
                <a:off x="1293618" y="2479428"/>
                <a:ext cx="840423" cy="840423"/>
              </a:xfrm>
              <a:prstGeom prst="rect">
                <a:avLst/>
              </a:prstGeom>
              <a:noFill/>
              <a:ln>
                <a:noFill/>
              </a:ln>
            </p:spPr>
          </p:pic>
          <p:pic>
            <p:nvPicPr>
              <p:cNvPr id="116" name="Google Shape;116;p14" descr="Wireless outline"/>
              <p:cNvPicPr preferRelativeResize="0"/>
              <p:nvPr/>
            </p:nvPicPr>
            <p:blipFill rotWithShape="1">
              <a:blip r:embed="rId6">
                <a:alphaModFix/>
              </a:blip>
              <a:srcRect/>
              <a:stretch/>
            </p:blipFill>
            <p:spPr>
              <a:xfrm rot="1245231" flipH="1">
                <a:off x="2045727" y="1843698"/>
                <a:ext cx="1201476" cy="1287295"/>
              </a:xfrm>
              <a:prstGeom prst="rect">
                <a:avLst/>
              </a:prstGeom>
              <a:noFill/>
              <a:ln>
                <a:noFill/>
              </a:ln>
            </p:spPr>
          </p:pic>
        </p:grpSp>
        <p:pic>
          <p:nvPicPr>
            <p:cNvPr id="117" name="Google Shape;117;p14" descr="A blue logo with a plus and minus sign&#10;&#10;Description automatically generated"/>
            <p:cNvPicPr preferRelativeResize="0"/>
            <p:nvPr/>
          </p:nvPicPr>
          <p:blipFill rotWithShape="1">
            <a:blip r:embed="rId7">
              <a:alphaModFix/>
            </a:blip>
            <a:srcRect/>
            <a:stretch/>
          </p:blipFill>
          <p:spPr>
            <a:xfrm>
              <a:off x="219408" y="3950887"/>
              <a:ext cx="1756721" cy="1756721"/>
            </a:xfrm>
            <a:prstGeom prst="rect">
              <a:avLst/>
            </a:prstGeom>
            <a:noFill/>
            <a:ln>
              <a:noFill/>
            </a:ln>
          </p:spPr>
        </p:pic>
      </p:grpSp>
      <p:grpSp>
        <p:nvGrpSpPr>
          <p:cNvPr id="118" name="Google Shape;118;p14"/>
          <p:cNvGrpSpPr/>
          <p:nvPr/>
        </p:nvGrpSpPr>
        <p:grpSpPr>
          <a:xfrm>
            <a:off x="4691151" y="34744"/>
            <a:ext cx="2908726" cy="2941380"/>
            <a:chOff x="4691151" y="34744"/>
            <a:chExt cx="2908726" cy="2941380"/>
          </a:xfrm>
        </p:grpSpPr>
        <p:pic>
          <p:nvPicPr>
            <p:cNvPr id="119" name="Google Shape;119;p14" descr="A computer server with colorful buttons&#10;&#10;Description automatically generated"/>
            <p:cNvPicPr preferRelativeResize="0"/>
            <p:nvPr/>
          </p:nvPicPr>
          <p:blipFill rotWithShape="1">
            <a:blip r:embed="rId8">
              <a:alphaModFix/>
            </a:blip>
            <a:srcRect/>
            <a:stretch/>
          </p:blipFill>
          <p:spPr>
            <a:xfrm>
              <a:off x="5545347" y="34744"/>
              <a:ext cx="1121683" cy="1121684"/>
            </a:xfrm>
            <a:prstGeom prst="rect">
              <a:avLst/>
            </a:prstGeom>
            <a:noFill/>
            <a:ln>
              <a:noFill/>
            </a:ln>
          </p:spPr>
        </p:pic>
        <p:pic>
          <p:nvPicPr>
            <p:cNvPr id="120" name="Google Shape;120;p14" descr="A picture of mountains and sun&#10;&#10;Description automatically generated"/>
            <p:cNvPicPr preferRelativeResize="0"/>
            <p:nvPr/>
          </p:nvPicPr>
          <p:blipFill rotWithShape="1">
            <a:blip r:embed="rId9">
              <a:alphaModFix/>
            </a:blip>
            <a:srcRect/>
            <a:stretch/>
          </p:blipFill>
          <p:spPr>
            <a:xfrm flipH="1">
              <a:off x="4860517" y="932149"/>
              <a:ext cx="628342" cy="628342"/>
            </a:xfrm>
            <a:prstGeom prst="rect">
              <a:avLst/>
            </a:prstGeom>
            <a:noFill/>
            <a:ln>
              <a:noFill/>
            </a:ln>
          </p:spPr>
        </p:pic>
        <p:pic>
          <p:nvPicPr>
            <p:cNvPr id="121" name="Google Shape;121;p14" descr="A colorful graphics and graphs&#10;&#10;Description automatically generated with medium confidence"/>
            <p:cNvPicPr preferRelativeResize="0"/>
            <p:nvPr/>
          </p:nvPicPr>
          <p:blipFill rotWithShape="1">
            <a:blip r:embed="rId10">
              <a:alphaModFix/>
            </a:blip>
            <a:srcRect/>
            <a:stretch/>
          </p:blipFill>
          <p:spPr>
            <a:xfrm>
              <a:off x="6715265" y="790458"/>
              <a:ext cx="731938" cy="731939"/>
            </a:xfrm>
            <a:prstGeom prst="rect">
              <a:avLst/>
            </a:prstGeom>
            <a:noFill/>
            <a:ln>
              <a:noFill/>
            </a:ln>
          </p:spPr>
        </p:pic>
        <p:sp>
          <p:nvSpPr>
            <p:cNvPr id="122" name="Google Shape;122;p14"/>
            <p:cNvSpPr/>
            <p:nvPr/>
          </p:nvSpPr>
          <p:spPr>
            <a:xfrm>
              <a:off x="5556044" y="1266559"/>
              <a:ext cx="1147099" cy="255838"/>
            </a:xfrm>
            <a:prstGeom prst="rightArrow">
              <a:avLst>
                <a:gd name="adj1" fmla="val 50000"/>
                <a:gd name="adj2" fmla="val 50000"/>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23" name="Google Shape;123;p14" descr="A blue and yellow snake logo&#10;&#10;Description automatically generated"/>
            <p:cNvPicPr preferRelativeResize="0"/>
            <p:nvPr/>
          </p:nvPicPr>
          <p:blipFill rotWithShape="1">
            <a:blip r:embed="rId11">
              <a:alphaModFix/>
            </a:blip>
            <a:srcRect/>
            <a:stretch/>
          </p:blipFill>
          <p:spPr>
            <a:xfrm>
              <a:off x="6800761" y="1710217"/>
              <a:ext cx="799116" cy="799116"/>
            </a:xfrm>
            <a:prstGeom prst="rect">
              <a:avLst/>
            </a:prstGeom>
            <a:noFill/>
            <a:ln>
              <a:noFill/>
            </a:ln>
          </p:spPr>
        </p:pic>
        <p:pic>
          <p:nvPicPr>
            <p:cNvPr id="124" name="Google Shape;124;p14" descr="A hexagon with a white c and a hashtag&#10;&#10;Description automatically generated"/>
            <p:cNvPicPr preferRelativeResize="0"/>
            <p:nvPr/>
          </p:nvPicPr>
          <p:blipFill rotWithShape="1">
            <a:blip r:embed="rId12">
              <a:alphaModFix/>
            </a:blip>
            <a:srcRect/>
            <a:stretch/>
          </p:blipFill>
          <p:spPr>
            <a:xfrm>
              <a:off x="4691151" y="1728319"/>
              <a:ext cx="714893" cy="717574"/>
            </a:xfrm>
            <a:prstGeom prst="rect">
              <a:avLst/>
            </a:prstGeom>
            <a:noFill/>
            <a:ln>
              <a:noFill/>
            </a:ln>
          </p:spPr>
        </p:pic>
        <p:pic>
          <p:nvPicPr>
            <p:cNvPr id="125" name="Google Shape;125;p14" descr="A purple and black logo&#10;&#10;Description automatically generated"/>
            <p:cNvPicPr preferRelativeResize="0"/>
            <p:nvPr/>
          </p:nvPicPr>
          <p:blipFill rotWithShape="1">
            <a:blip r:embed="rId13">
              <a:alphaModFix/>
            </a:blip>
            <a:srcRect/>
            <a:stretch/>
          </p:blipFill>
          <p:spPr>
            <a:xfrm>
              <a:off x="5425243" y="1909219"/>
              <a:ext cx="1360715" cy="1066905"/>
            </a:xfrm>
            <a:prstGeom prst="rect">
              <a:avLst/>
            </a:prstGeom>
            <a:noFill/>
            <a:ln>
              <a:noFill/>
            </a:ln>
          </p:spPr>
        </p:pic>
      </p:grpSp>
      <p:grpSp>
        <p:nvGrpSpPr>
          <p:cNvPr id="126" name="Google Shape;126;p14"/>
          <p:cNvGrpSpPr/>
          <p:nvPr/>
        </p:nvGrpSpPr>
        <p:grpSpPr>
          <a:xfrm>
            <a:off x="9582796" y="585365"/>
            <a:ext cx="2480603" cy="2670972"/>
            <a:chOff x="9582796" y="585365"/>
            <a:chExt cx="2480603" cy="2670972"/>
          </a:xfrm>
        </p:grpSpPr>
        <p:pic>
          <p:nvPicPr>
            <p:cNvPr id="127" name="Google Shape;127;p14" descr="A computer screen with a graph on it&#10;&#10;Description automatically generated"/>
            <p:cNvPicPr preferRelativeResize="0"/>
            <p:nvPr/>
          </p:nvPicPr>
          <p:blipFill rotWithShape="1">
            <a:blip r:embed="rId14">
              <a:alphaModFix/>
            </a:blip>
            <a:srcRect/>
            <a:stretch/>
          </p:blipFill>
          <p:spPr>
            <a:xfrm>
              <a:off x="9582796" y="585365"/>
              <a:ext cx="2187212" cy="2187213"/>
            </a:xfrm>
            <a:prstGeom prst="rect">
              <a:avLst/>
            </a:prstGeom>
            <a:noFill/>
            <a:ln>
              <a:noFill/>
            </a:ln>
          </p:spPr>
        </p:pic>
        <p:pic>
          <p:nvPicPr>
            <p:cNvPr id="128" name="Google Shape;128;p14" descr="A close up of a logo"/>
            <p:cNvPicPr preferRelativeResize="0"/>
            <p:nvPr/>
          </p:nvPicPr>
          <p:blipFill rotWithShape="1">
            <a:blip r:embed="rId15">
              <a:alphaModFix/>
            </a:blip>
            <a:srcRect l="14646" r="18029" b="67142"/>
            <a:stretch/>
          </p:blipFill>
          <p:spPr>
            <a:xfrm>
              <a:off x="9876186" y="2695912"/>
              <a:ext cx="2187213" cy="56042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p:nvPr/>
        </p:nvSpPr>
        <p:spPr>
          <a:xfrm>
            <a:off x="-1"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4"/>
          <p:cNvSpPr txBox="1">
            <a:spLocks noGrp="1"/>
          </p:cNvSpPr>
          <p:nvPr>
            <p:ph type="title"/>
          </p:nvPr>
        </p:nvSpPr>
        <p:spPr>
          <a:xfrm>
            <a:off x="4763933" y="3827844"/>
            <a:ext cx="6766405" cy="116818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E"/>
              </a:buClr>
              <a:buSzPts val="6000"/>
              <a:buFont typeface="Calibri"/>
              <a:buNone/>
            </a:pPr>
            <a:r>
              <a:rPr lang="en-CA" sz="6000">
                <a:solidFill>
                  <a:srgbClr val="FFFFFE"/>
                </a:solidFill>
              </a:rPr>
              <a:t>Overview</a:t>
            </a:r>
            <a:endParaRPr/>
          </a:p>
        </p:txBody>
      </p:sp>
      <p:sp>
        <p:nvSpPr>
          <p:cNvPr id="107" name="Google Shape;107;p14"/>
          <p:cNvSpPr/>
          <p:nvPr/>
        </p:nvSpPr>
        <p:spPr>
          <a:xfrm>
            <a:off x="0" y="358512"/>
            <a:ext cx="3952259" cy="5932172"/>
          </a:xfrm>
          <a:custGeom>
            <a:avLst/>
            <a:gdLst/>
            <a:ahLst/>
            <a:cxnLst/>
            <a:rect l="l" t="t" r="r" b="b"/>
            <a:pathLst>
              <a:path w="3952259" h="5932172" extrusionOk="0">
                <a:moveTo>
                  <a:pt x="986173" y="0"/>
                </a:moveTo>
                <a:cubicBezTo>
                  <a:pt x="2624297" y="0"/>
                  <a:pt x="3952259" y="1327962"/>
                  <a:pt x="3952259" y="2966086"/>
                </a:cubicBezTo>
                <a:cubicBezTo>
                  <a:pt x="3952259" y="4604210"/>
                  <a:pt x="2624297" y="5932172"/>
                  <a:pt x="986173" y="5932172"/>
                </a:cubicBezTo>
                <a:cubicBezTo>
                  <a:pt x="679025" y="5932172"/>
                  <a:pt x="382781" y="5885486"/>
                  <a:pt x="104150" y="5798823"/>
                </a:cubicBezTo>
                <a:lnTo>
                  <a:pt x="0" y="5760704"/>
                </a:lnTo>
                <a:lnTo>
                  <a:pt x="0" y="171469"/>
                </a:lnTo>
                <a:lnTo>
                  <a:pt x="104150" y="133350"/>
                </a:lnTo>
                <a:cubicBezTo>
                  <a:pt x="382781" y="46686"/>
                  <a:pt x="679025" y="0"/>
                  <a:pt x="986173" y="0"/>
                </a:cubicBez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14"/>
          <p:cNvSpPr/>
          <p:nvPr/>
        </p:nvSpPr>
        <p:spPr>
          <a:xfrm>
            <a:off x="3858125" y="0"/>
            <a:ext cx="4475748" cy="3256337"/>
          </a:xfrm>
          <a:custGeom>
            <a:avLst/>
            <a:gdLst/>
            <a:ahLst/>
            <a:cxnLst/>
            <a:rect l="l" t="t" r="r" b="b"/>
            <a:pathLst>
              <a:path w="4475748" h="3256337" extrusionOk="0">
                <a:moveTo>
                  <a:pt x="246861" y="0"/>
                </a:moveTo>
                <a:lnTo>
                  <a:pt x="4228888" y="0"/>
                </a:lnTo>
                <a:lnTo>
                  <a:pt x="4299885" y="147382"/>
                </a:lnTo>
                <a:cubicBezTo>
                  <a:pt x="4413128" y="415117"/>
                  <a:pt x="4475748" y="709477"/>
                  <a:pt x="4475748" y="1018463"/>
                </a:cubicBezTo>
                <a:cubicBezTo>
                  <a:pt x="4475748" y="2254407"/>
                  <a:pt x="3473818" y="3256337"/>
                  <a:pt x="2237874" y="3256337"/>
                </a:cubicBezTo>
                <a:cubicBezTo>
                  <a:pt x="1001930" y="3256337"/>
                  <a:pt x="0" y="2254407"/>
                  <a:pt x="0" y="1018463"/>
                </a:cubicBezTo>
                <a:cubicBezTo>
                  <a:pt x="0" y="709477"/>
                  <a:pt x="62621" y="415117"/>
                  <a:pt x="175863" y="147382"/>
                </a:cubicBezTo>
                <a:close/>
              </a:path>
            </a:pathLst>
          </a:cu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14"/>
          <p:cNvSpPr/>
          <p:nvPr/>
        </p:nvSpPr>
        <p:spPr>
          <a:xfrm rot="7580241">
            <a:off x="-1784401" y="613620"/>
            <a:ext cx="6199926" cy="6199926"/>
          </a:xfrm>
          <a:prstGeom prst="arc">
            <a:avLst>
              <a:gd name="adj1" fmla="val 14455503"/>
              <a:gd name="adj2" fmla="val 18389131"/>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0" name="Google Shape;110;p14"/>
          <p:cNvSpPr/>
          <p:nvPr/>
        </p:nvSpPr>
        <p:spPr>
          <a:xfrm>
            <a:off x="8751078" y="0"/>
            <a:ext cx="3440922" cy="3674631"/>
          </a:xfrm>
          <a:custGeom>
            <a:avLst/>
            <a:gdLst/>
            <a:ahLst/>
            <a:cxnLst/>
            <a:rect l="l" t="t" r="r" b="b"/>
            <a:pathLst>
              <a:path w="3440922" h="3674631" extrusionOk="0">
                <a:moveTo>
                  <a:pt x="523074" y="0"/>
                </a:moveTo>
                <a:lnTo>
                  <a:pt x="3440922" y="0"/>
                </a:lnTo>
                <a:lnTo>
                  <a:pt x="3440922" y="3321701"/>
                </a:lnTo>
                <a:lnTo>
                  <a:pt x="3304578" y="3404532"/>
                </a:lnTo>
                <a:cubicBezTo>
                  <a:pt x="2987486" y="3576786"/>
                  <a:pt x="2624107" y="3674631"/>
                  <a:pt x="2237874" y="3674631"/>
                </a:cubicBezTo>
                <a:cubicBezTo>
                  <a:pt x="1001930" y="3674631"/>
                  <a:pt x="0" y="2672701"/>
                  <a:pt x="0" y="1436757"/>
                </a:cubicBezTo>
                <a:cubicBezTo>
                  <a:pt x="0" y="896032"/>
                  <a:pt x="191776" y="400098"/>
                  <a:pt x="511022" y="13261"/>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1" name="Google Shape;111;p14" descr="A logo on a black background&#10;&#10;Description automatically generated"/>
          <p:cNvPicPr preferRelativeResize="0"/>
          <p:nvPr/>
        </p:nvPicPr>
        <p:blipFill rotWithShape="1">
          <a:blip r:embed="rId3">
            <a:alphaModFix/>
          </a:blip>
          <a:srcRect/>
          <a:stretch/>
        </p:blipFill>
        <p:spPr>
          <a:xfrm>
            <a:off x="10369802" y="5936599"/>
            <a:ext cx="1822198" cy="1022400"/>
          </a:xfrm>
          <a:prstGeom prst="rect">
            <a:avLst/>
          </a:prstGeom>
          <a:noFill/>
          <a:ln>
            <a:noFill/>
          </a:ln>
        </p:spPr>
      </p:pic>
      <p:grpSp>
        <p:nvGrpSpPr>
          <p:cNvPr id="112" name="Google Shape;112;p14"/>
          <p:cNvGrpSpPr/>
          <p:nvPr/>
        </p:nvGrpSpPr>
        <p:grpSpPr>
          <a:xfrm>
            <a:off x="68173" y="834052"/>
            <a:ext cx="3765476" cy="4873556"/>
            <a:chOff x="68173" y="834052"/>
            <a:chExt cx="3765476" cy="4873556"/>
          </a:xfrm>
        </p:grpSpPr>
        <p:grpSp>
          <p:nvGrpSpPr>
            <p:cNvPr id="113" name="Google Shape;113;p14"/>
            <p:cNvGrpSpPr/>
            <p:nvPr/>
          </p:nvGrpSpPr>
          <p:grpSpPr>
            <a:xfrm>
              <a:off x="68173" y="834052"/>
              <a:ext cx="3765476" cy="2923950"/>
              <a:chOff x="121165" y="1672590"/>
              <a:chExt cx="3315136" cy="2574254"/>
            </a:xfrm>
          </p:grpSpPr>
          <p:pic>
            <p:nvPicPr>
              <p:cNvPr id="114" name="Google Shape;114;p14" descr="A white square with green and yellow buttons&#10;&#10;Description automatically generated"/>
              <p:cNvPicPr preferRelativeResize="0"/>
              <p:nvPr/>
            </p:nvPicPr>
            <p:blipFill rotWithShape="1">
              <a:blip r:embed="rId4">
                <a:alphaModFix/>
              </a:blip>
              <a:srcRect/>
              <a:stretch/>
            </p:blipFill>
            <p:spPr>
              <a:xfrm>
                <a:off x="121165" y="2492807"/>
                <a:ext cx="1754036" cy="1754037"/>
              </a:xfrm>
              <a:prstGeom prst="rect">
                <a:avLst/>
              </a:prstGeom>
              <a:noFill/>
              <a:ln>
                <a:noFill/>
              </a:ln>
            </p:spPr>
          </p:pic>
          <p:pic>
            <p:nvPicPr>
              <p:cNvPr id="115" name="Google Shape;115;p14" descr="A computer chip with a black background&#10;&#10;Description automatically generated"/>
              <p:cNvPicPr preferRelativeResize="0"/>
              <p:nvPr/>
            </p:nvPicPr>
            <p:blipFill rotWithShape="1">
              <a:blip r:embed="rId5">
                <a:alphaModFix/>
              </a:blip>
              <a:srcRect/>
              <a:stretch/>
            </p:blipFill>
            <p:spPr>
              <a:xfrm rot="-1860786">
                <a:off x="1293618" y="2479428"/>
                <a:ext cx="840423" cy="840423"/>
              </a:xfrm>
              <a:prstGeom prst="rect">
                <a:avLst/>
              </a:prstGeom>
              <a:noFill/>
              <a:ln>
                <a:noFill/>
              </a:ln>
            </p:spPr>
          </p:pic>
          <p:pic>
            <p:nvPicPr>
              <p:cNvPr id="116" name="Google Shape;116;p14" descr="Wireless outline"/>
              <p:cNvPicPr preferRelativeResize="0"/>
              <p:nvPr/>
            </p:nvPicPr>
            <p:blipFill rotWithShape="1">
              <a:blip r:embed="rId6">
                <a:alphaModFix/>
              </a:blip>
              <a:srcRect/>
              <a:stretch/>
            </p:blipFill>
            <p:spPr>
              <a:xfrm rot="1245231" flipH="1">
                <a:off x="2045727" y="1843698"/>
                <a:ext cx="1201476" cy="1287295"/>
              </a:xfrm>
              <a:prstGeom prst="rect">
                <a:avLst/>
              </a:prstGeom>
              <a:noFill/>
              <a:ln>
                <a:noFill/>
              </a:ln>
            </p:spPr>
          </p:pic>
        </p:grpSp>
        <p:pic>
          <p:nvPicPr>
            <p:cNvPr id="117" name="Google Shape;117;p14" descr="A blue logo with a plus and minus sign&#10;&#10;Description automatically generated"/>
            <p:cNvPicPr preferRelativeResize="0"/>
            <p:nvPr/>
          </p:nvPicPr>
          <p:blipFill rotWithShape="1">
            <a:blip r:embed="rId7">
              <a:alphaModFix/>
            </a:blip>
            <a:srcRect/>
            <a:stretch/>
          </p:blipFill>
          <p:spPr>
            <a:xfrm>
              <a:off x="219408" y="3950887"/>
              <a:ext cx="1756721" cy="1756721"/>
            </a:xfrm>
            <a:prstGeom prst="rect">
              <a:avLst/>
            </a:prstGeom>
            <a:noFill/>
            <a:ln>
              <a:noFill/>
            </a:ln>
          </p:spPr>
        </p:pic>
      </p:grpSp>
      <p:grpSp>
        <p:nvGrpSpPr>
          <p:cNvPr id="118" name="Google Shape;118;p14"/>
          <p:cNvGrpSpPr/>
          <p:nvPr/>
        </p:nvGrpSpPr>
        <p:grpSpPr>
          <a:xfrm>
            <a:off x="4691151" y="34744"/>
            <a:ext cx="2908726" cy="2941380"/>
            <a:chOff x="4691151" y="34744"/>
            <a:chExt cx="2908726" cy="2941380"/>
          </a:xfrm>
        </p:grpSpPr>
        <p:pic>
          <p:nvPicPr>
            <p:cNvPr id="119" name="Google Shape;119;p14" descr="A computer server with colorful buttons&#10;&#10;Description automatically generated"/>
            <p:cNvPicPr preferRelativeResize="0"/>
            <p:nvPr/>
          </p:nvPicPr>
          <p:blipFill rotWithShape="1">
            <a:blip r:embed="rId8">
              <a:alphaModFix/>
            </a:blip>
            <a:srcRect/>
            <a:stretch/>
          </p:blipFill>
          <p:spPr>
            <a:xfrm>
              <a:off x="5545347" y="34744"/>
              <a:ext cx="1121683" cy="1121684"/>
            </a:xfrm>
            <a:prstGeom prst="rect">
              <a:avLst/>
            </a:prstGeom>
            <a:noFill/>
            <a:ln>
              <a:noFill/>
            </a:ln>
          </p:spPr>
        </p:pic>
        <p:pic>
          <p:nvPicPr>
            <p:cNvPr id="120" name="Google Shape;120;p14" descr="A picture of mountains and sun&#10;&#10;Description automatically generated"/>
            <p:cNvPicPr preferRelativeResize="0"/>
            <p:nvPr/>
          </p:nvPicPr>
          <p:blipFill rotWithShape="1">
            <a:blip r:embed="rId9">
              <a:alphaModFix/>
            </a:blip>
            <a:srcRect/>
            <a:stretch/>
          </p:blipFill>
          <p:spPr>
            <a:xfrm flipH="1">
              <a:off x="4860517" y="932149"/>
              <a:ext cx="628342" cy="628342"/>
            </a:xfrm>
            <a:prstGeom prst="rect">
              <a:avLst/>
            </a:prstGeom>
            <a:noFill/>
            <a:ln>
              <a:noFill/>
            </a:ln>
          </p:spPr>
        </p:pic>
        <p:pic>
          <p:nvPicPr>
            <p:cNvPr id="121" name="Google Shape;121;p14" descr="A colorful graphics and graphs&#10;&#10;Description automatically generated with medium confidence"/>
            <p:cNvPicPr preferRelativeResize="0"/>
            <p:nvPr/>
          </p:nvPicPr>
          <p:blipFill rotWithShape="1">
            <a:blip r:embed="rId10">
              <a:alphaModFix/>
            </a:blip>
            <a:srcRect/>
            <a:stretch/>
          </p:blipFill>
          <p:spPr>
            <a:xfrm>
              <a:off x="6715265" y="790458"/>
              <a:ext cx="731938" cy="731939"/>
            </a:xfrm>
            <a:prstGeom prst="rect">
              <a:avLst/>
            </a:prstGeom>
            <a:noFill/>
            <a:ln>
              <a:noFill/>
            </a:ln>
          </p:spPr>
        </p:pic>
        <p:sp>
          <p:nvSpPr>
            <p:cNvPr id="122" name="Google Shape;122;p14"/>
            <p:cNvSpPr/>
            <p:nvPr/>
          </p:nvSpPr>
          <p:spPr>
            <a:xfrm>
              <a:off x="5556044" y="1266559"/>
              <a:ext cx="1147099" cy="255838"/>
            </a:xfrm>
            <a:prstGeom prst="rightArrow">
              <a:avLst>
                <a:gd name="adj1" fmla="val 50000"/>
                <a:gd name="adj2" fmla="val 50000"/>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23" name="Google Shape;123;p14" descr="A blue and yellow snake logo&#10;&#10;Description automatically generated"/>
            <p:cNvPicPr preferRelativeResize="0"/>
            <p:nvPr/>
          </p:nvPicPr>
          <p:blipFill rotWithShape="1">
            <a:blip r:embed="rId11">
              <a:alphaModFix/>
            </a:blip>
            <a:srcRect/>
            <a:stretch/>
          </p:blipFill>
          <p:spPr>
            <a:xfrm>
              <a:off x="6800761" y="1710217"/>
              <a:ext cx="799116" cy="799116"/>
            </a:xfrm>
            <a:prstGeom prst="rect">
              <a:avLst/>
            </a:prstGeom>
            <a:noFill/>
            <a:ln>
              <a:noFill/>
            </a:ln>
          </p:spPr>
        </p:pic>
        <p:pic>
          <p:nvPicPr>
            <p:cNvPr id="124" name="Google Shape;124;p14" descr="A hexagon with a white c and a hashtag&#10;&#10;Description automatically generated"/>
            <p:cNvPicPr preferRelativeResize="0"/>
            <p:nvPr/>
          </p:nvPicPr>
          <p:blipFill rotWithShape="1">
            <a:blip r:embed="rId12">
              <a:alphaModFix/>
            </a:blip>
            <a:srcRect/>
            <a:stretch/>
          </p:blipFill>
          <p:spPr>
            <a:xfrm>
              <a:off x="4691151" y="1728319"/>
              <a:ext cx="714893" cy="717574"/>
            </a:xfrm>
            <a:prstGeom prst="rect">
              <a:avLst/>
            </a:prstGeom>
            <a:noFill/>
            <a:ln>
              <a:noFill/>
            </a:ln>
          </p:spPr>
        </p:pic>
        <p:pic>
          <p:nvPicPr>
            <p:cNvPr id="125" name="Google Shape;125;p14" descr="A purple and black logo&#10;&#10;Description automatically generated"/>
            <p:cNvPicPr preferRelativeResize="0"/>
            <p:nvPr/>
          </p:nvPicPr>
          <p:blipFill rotWithShape="1">
            <a:blip r:embed="rId13">
              <a:alphaModFix/>
            </a:blip>
            <a:srcRect/>
            <a:stretch/>
          </p:blipFill>
          <p:spPr>
            <a:xfrm>
              <a:off x="5425243" y="1909219"/>
              <a:ext cx="1360715" cy="1066905"/>
            </a:xfrm>
            <a:prstGeom prst="rect">
              <a:avLst/>
            </a:prstGeom>
            <a:noFill/>
            <a:ln>
              <a:noFill/>
            </a:ln>
          </p:spPr>
        </p:pic>
      </p:grpSp>
      <p:grpSp>
        <p:nvGrpSpPr>
          <p:cNvPr id="126" name="Google Shape;126;p14"/>
          <p:cNvGrpSpPr/>
          <p:nvPr/>
        </p:nvGrpSpPr>
        <p:grpSpPr>
          <a:xfrm>
            <a:off x="9582796" y="585365"/>
            <a:ext cx="2480603" cy="2670972"/>
            <a:chOff x="9582796" y="585365"/>
            <a:chExt cx="2480603" cy="2670972"/>
          </a:xfrm>
        </p:grpSpPr>
        <p:pic>
          <p:nvPicPr>
            <p:cNvPr id="127" name="Google Shape;127;p14" descr="A computer screen with a graph on it&#10;&#10;Description automatically generated"/>
            <p:cNvPicPr preferRelativeResize="0"/>
            <p:nvPr/>
          </p:nvPicPr>
          <p:blipFill rotWithShape="1">
            <a:blip r:embed="rId14">
              <a:alphaModFix/>
            </a:blip>
            <a:srcRect/>
            <a:stretch/>
          </p:blipFill>
          <p:spPr>
            <a:xfrm>
              <a:off x="9582796" y="585365"/>
              <a:ext cx="2187212" cy="2187213"/>
            </a:xfrm>
            <a:prstGeom prst="rect">
              <a:avLst/>
            </a:prstGeom>
            <a:noFill/>
            <a:ln>
              <a:noFill/>
            </a:ln>
          </p:spPr>
        </p:pic>
        <p:pic>
          <p:nvPicPr>
            <p:cNvPr id="128" name="Google Shape;128;p14" descr="A close up of a logo"/>
            <p:cNvPicPr preferRelativeResize="0"/>
            <p:nvPr/>
          </p:nvPicPr>
          <p:blipFill rotWithShape="1">
            <a:blip r:embed="rId15">
              <a:alphaModFix/>
            </a:blip>
            <a:srcRect l="14646" r="18029" b="67142"/>
            <a:stretch/>
          </p:blipFill>
          <p:spPr>
            <a:xfrm>
              <a:off x="9876186" y="2695912"/>
              <a:ext cx="2187213" cy="560425"/>
            </a:xfrm>
            <a:prstGeom prst="rect">
              <a:avLst/>
            </a:prstGeom>
            <a:noFill/>
            <a:ln>
              <a:noFill/>
            </a:ln>
          </p:spPr>
        </p:pic>
      </p:grpSp>
    </p:spTree>
    <p:extLst>
      <p:ext uri="{BB962C8B-B14F-4D97-AF65-F5344CB8AC3E}">
        <p14:creationId xmlns:p14="http://schemas.microsoft.com/office/powerpoint/2010/main" val="119409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0F4B-6472-8CAA-2CFF-30934642035F}"/>
              </a:ext>
            </a:extLst>
          </p:cNvPr>
          <p:cNvSpPr>
            <a:spLocks noGrp="1"/>
          </p:cNvSpPr>
          <p:nvPr>
            <p:ph type="title"/>
          </p:nvPr>
        </p:nvSpPr>
        <p:spPr/>
        <p:txBody>
          <a:bodyPr/>
          <a:lstStyle/>
          <a:p>
            <a:r>
              <a:rPr lang="en-US"/>
              <a:t>Challenges</a:t>
            </a:r>
            <a:endParaRPr lang="en-US" dirty="0"/>
          </a:p>
        </p:txBody>
      </p:sp>
      <p:graphicFrame>
        <p:nvGraphicFramePr>
          <p:cNvPr id="5" name="Content Placeholder 2">
            <a:extLst>
              <a:ext uri="{FF2B5EF4-FFF2-40B4-BE49-F238E27FC236}">
                <a16:creationId xmlns:a16="http://schemas.microsoft.com/office/drawing/2014/main" id="{658D9EB4-345F-AD45-26FB-931EC0764E9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2433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0F4B-6472-8CAA-2CFF-30934642035F}"/>
              </a:ext>
            </a:extLst>
          </p:cNvPr>
          <p:cNvSpPr>
            <a:spLocks noGrp="1"/>
          </p:cNvSpPr>
          <p:nvPr>
            <p:ph type="title"/>
          </p:nvPr>
        </p:nvSpPr>
        <p:spPr/>
        <p:txBody>
          <a:bodyPr/>
          <a:lstStyle/>
          <a:p>
            <a:r>
              <a:rPr lang="en-US"/>
              <a:t>Challenges</a:t>
            </a:r>
            <a:endParaRPr lang="en-US" dirty="0"/>
          </a:p>
        </p:txBody>
      </p:sp>
      <p:graphicFrame>
        <p:nvGraphicFramePr>
          <p:cNvPr id="5" name="Content Placeholder 2">
            <a:extLst>
              <a:ext uri="{FF2B5EF4-FFF2-40B4-BE49-F238E27FC236}">
                <a16:creationId xmlns:a16="http://schemas.microsoft.com/office/drawing/2014/main" id="{658D9EB4-345F-AD45-26FB-931EC0764E92}"/>
              </a:ext>
            </a:extLst>
          </p:cNvPr>
          <p:cNvGraphicFramePr>
            <a:graphicFrameLocks noGrp="1"/>
          </p:cNvGraphicFramePr>
          <p:nvPr>
            <p:ph idx="1"/>
            <p:extLst>
              <p:ext uri="{D42A27DB-BD31-4B8C-83A1-F6EECF244321}">
                <p14:modId xmlns:p14="http://schemas.microsoft.com/office/powerpoint/2010/main" val="8689763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184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6ED92-26B5-E162-8170-26272ADC76B0}"/>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100"/>
              <a:t>Hardware Integration Challenges</a:t>
            </a:r>
          </a:p>
        </p:txBody>
      </p:sp>
      <p:sp>
        <p:nvSpPr>
          <p:cNvPr id="16"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circuit board&#10;&#10;Description automatically generated">
            <a:extLst>
              <a:ext uri="{FF2B5EF4-FFF2-40B4-BE49-F238E27FC236}">
                <a16:creationId xmlns:a16="http://schemas.microsoft.com/office/drawing/2014/main" id="{4C91634F-B4C1-4BA2-9330-CBB622F7F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359" y="2642616"/>
            <a:ext cx="3819777" cy="3605784"/>
          </a:xfrm>
          <a:prstGeom prst="rect">
            <a:avLst/>
          </a:prstGeom>
        </p:spPr>
      </p:pic>
      <p:pic>
        <p:nvPicPr>
          <p:cNvPr id="11" name="Picture 10" descr="A circuit board with wires&#10;&#10;Description automatically generated">
            <a:extLst>
              <a:ext uri="{FF2B5EF4-FFF2-40B4-BE49-F238E27FC236}">
                <a16:creationId xmlns:a16="http://schemas.microsoft.com/office/drawing/2014/main" id="{B4F8FE7A-7052-6022-5AEE-5D3A9E189A9B}"/>
              </a:ext>
            </a:extLst>
          </p:cNvPr>
          <p:cNvPicPr>
            <a:picLocks noChangeAspect="1"/>
          </p:cNvPicPr>
          <p:nvPr/>
        </p:nvPicPr>
        <p:blipFill rotWithShape="1">
          <a:blip r:embed="rId4">
            <a:extLst>
              <a:ext uri="{28A0092B-C50C-407E-A947-70E740481C1C}">
                <a14:useLocalDpi xmlns:a14="http://schemas.microsoft.com/office/drawing/2010/main" val="0"/>
              </a:ext>
            </a:extLst>
          </a:blip>
          <a:srcRect l="12754" t="1142" r="27563" b="-1142"/>
          <a:stretch/>
        </p:blipFill>
        <p:spPr>
          <a:xfrm>
            <a:off x="6096000" y="2629377"/>
            <a:ext cx="4509371" cy="3325091"/>
          </a:xfrm>
          <a:prstGeom prst="rect">
            <a:avLst/>
          </a:prstGeom>
        </p:spPr>
      </p:pic>
    </p:spTree>
    <p:extLst>
      <p:ext uri="{BB962C8B-B14F-4D97-AF65-F5344CB8AC3E}">
        <p14:creationId xmlns:p14="http://schemas.microsoft.com/office/powerpoint/2010/main" val="374492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0DCE48D-41E0-CA89-7083-575C503F223C}"/>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Demo</a:t>
            </a: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8880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9" name="Google Shape;209;p23" descr="Question mark on green pastel background"/>
          <p:cNvPicPr preferRelativeResize="0"/>
          <p:nvPr/>
        </p:nvPicPr>
        <p:blipFill rotWithShape="1">
          <a:blip r:embed="rId3">
            <a:alphaModFix/>
          </a:blip>
          <a:srcRect l="5200"/>
          <a:stretch/>
        </p:blipFill>
        <p:spPr>
          <a:xfrm>
            <a:off x="3523488" y="10"/>
            <a:ext cx="8668512" cy="6857990"/>
          </a:xfrm>
          <a:prstGeom prst="rect">
            <a:avLst/>
          </a:prstGeom>
          <a:noFill/>
          <a:ln>
            <a:noFill/>
          </a:ln>
        </p:spPr>
      </p:pic>
      <p:sp>
        <p:nvSpPr>
          <p:cNvPr id="210" name="Google Shape;210;p23"/>
          <p:cNvSpPr/>
          <p:nvPr/>
        </p:nvSpPr>
        <p:spPr>
          <a:xfrm>
            <a:off x="0" y="0"/>
            <a:ext cx="9756601" cy="68580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23"/>
          <p:cNvSpPr txBox="1">
            <a:spLocks noGrp="1"/>
          </p:cNvSpPr>
          <p:nvPr>
            <p:ph type="title"/>
          </p:nvPr>
        </p:nvSpPr>
        <p:spPr>
          <a:xfrm>
            <a:off x="477981" y="1122363"/>
            <a:ext cx="4023360" cy="320413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Calibri"/>
              <a:buNone/>
            </a:pPr>
            <a:r>
              <a:rPr lang="en-CA" sz="4800"/>
              <a:t>Questions?</a:t>
            </a:r>
            <a:endParaRPr/>
          </a:p>
        </p:txBody>
      </p:sp>
      <p:sp>
        <p:nvSpPr>
          <p:cNvPr id="212" name="Google Shape;212;p23"/>
          <p:cNvSpPr/>
          <p:nvPr/>
        </p:nvSpPr>
        <p:spPr>
          <a:xfrm rot="5400000">
            <a:off x="759921" y="346791"/>
            <a:ext cx="146304"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3" name="Google Shape;213;p23"/>
          <p:cNvSpPr/>
          <p:nvPr/>
        </p:nvSpPr>
        <p:spPr>
          <a:xfrm>
            <a:off x="481029" y="4546920"/>
            <a:ext cx="39776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14" name="Google Shape;214;p23" descr="A logo on a black background&#10;&#10;Description automatically generated"/>
          <p:cNvPicPr preferRelativeResize="0"/>
          <p:nvPr/>
        </p:nvPicPr>
        <p:blipFill rotWithShape="1">
          <a:blip r:embed="rId4">
            <a:alphaModFix/>
          </a:blip>
          <a:srcRect/>
          <a:stretch/>
        </p:blipFill>
        <p:spPr>
          <a:xfrm>
            <a:off x="10369802" y="5936599"/>
            <a:ext cx="1822198" cy="102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24"/>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24"/>
          <p:cNvSpPr txBox="1">
            <a:spLocks noGrp="1"/>
          </p:cNvSpPr>
          <p:nvPr>
            <p:ph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00"/>
              <a:buNone/>
            </a:pPr>
            <a:r>
              <a:rPr lang="en-CA" sz="2200" b="1"/>
              <a:t>Student Name:</a:t>
            </a:r>
            <a:r>
              <a:rPr lang="en-CA" sz="2200"/>
              <a:t> Alex Paquette</a:t>
            </a:r>
            <a:endParaRPr/>
          </a:p>
          <a:p>
            <a:pPr marL="0" lvl="0" indent="0" algn="l" rtl="0">
              <a:lnSpc>
                <a:spcPct val="90000"/>
              </a:lnSpc>
              <a:spcBef>
                <a:spcPts val="1000"/>
              </a:spcBef>
              <a:spcAft>
                <a:spcPts val="0"/>
              </a:spcAft>
              <a:buClr>
                <a:schemeClr val="dk1"/>
              </a:buClr>
              <a:buSzPts val="2200"/>
              <a:buNone/>
            </a:pPr>
            <a:r>
              <a:rPr lang="en-CA" sz="2200" b="1"/>
              <a:t>Student Number:</a:t>
            </a:r>
            <a:r>
              <a:rPr lang="en-CA" sz="2200"/>
              <a:t> C00302989</a:t>
            </a:r>
            <a:endParaRPr/>
          </a:p>
          <a:p>
            <a:pPr marL="0" lvl="0" indent="0" algn="l" rtl="0">
              <a:lnSpc>
                <a:spcPct val="90000"/>
              </a:lnSpc>
              <a:spcBef>
                <a:spcPts val="1000"/>
              </a:spcBef>
              <a:spcAft>
                <a:spcPts val="0"/>
              </a:spcAft>
              <a:buClr>
                <a:schemeClr val="dk1"/>
              </a:buClr>
              <a:buSzPts val="2200"/>
              <a:buNone/>
            </a:pPr>
            <a:r>
              <a:rPr lang="en-CA" sz="2200" b="1"/>
              <a:t>Supervisor:</a:t>
            </a:r>
            <a:r>
              <a:rPr lang="en-CA" sz="2200"/>
              <a:t> Dr. Oisin Cawley</a:t>
            </a:r>
            <a:endParaRPr/>
          </a:p>
          <a:p>
            <a:pPr marL="0" lvl="0" indent="0" algn="l" rtl="0">
              <a:lnSpc>
                <a:spcPct val="90000"/>
              </a:lnSpc>
              <a:spcBef>
                <a:spcPts val="1000"/>
              </a:spcBef>
              <a:spcAft>
                <a:spcPts val="0"/>
              </a:spcAft>
              <a:buClr>
                <a:schemeClr val="dk1"/>
              </a:buClr>
              <a:buSzPts val="2200"/>
              <a:buNone/>
            </a:pPr>
            <a:r>
              <a:rPr lang="en-CA" sz="2200" b="1"/>
              <a:t>Institution:</a:t>
            </a:r>
            <a:r>
              <a:rPr lang="en-CA" sz="2200"/>
              <a:t> South East Technological University</a:t>
            </a:r>
            <a:endParaRPr/>
          </a:p>
          <a:p>
            <a:pPr marL="0" lvl="0" indent="0" algn="l" rtl="0">
              <a:lnSpc>
                <a:spcPct val="90000"/>
              </a:lnSpc>
              <a:spcBef>
                <a:spcPts val="1000"/>
              </a:spcBef>
              <a:spcAft>
                <a:spcPts val="0"/>
              </a:spcAft>
              <a:buClr>
                <a:schemeClr val="dk1"/>
              </a:buClr>
              <a:buSzPts val="2200"/>
              <a:buNone/>
            </a:pPr>
            <a:r>
              <a:rPr lang="en-CA" sz="2200" b="1"/>
              <a:t>Project Name:</a:t>
            </a:r>
            <a:r>
              <a:rPr lang="en-CA" sz="2200"/>
              <a:t> Energy Insight Hub</a:t>
            </a:r>
            <a:endParaRPr/>
          </a:p>
          <a:p>
            <a:pPr marL="0" lvl="0" indent="0" algn="l" rtl="0">
              <a:lnSpc>
                <a:spcPct val="90000"/>
              </a:lnSpc>
              <a:spcBef>
                <a:spcPts val="1000"/>
              </a:spcBef>
              <a:spcAft>
                <a:spcPts val="0"/>
              </a:spcAft>
              <a:buClr>
                <a:schemeClr val="dk1"/>
              </a:buClr>
              <a:buSzPts val="2200"/>
              <a:buNone/>
            </a:pPr>
            <a:r>
              <a:rPr lang="en-CA" sz="2200" b="1"/>
              <a:t>GitHub Repo:</a:t>
            </a:r>
            <a:r>
              <a:rPr lang="en-CA" sz="2200"/>
              <a:t> https://github.com/apaquette/Meter-Reader</a:t>
            </a:r>
            <a:endParaRPr/>
          </a:p>
        </p:txBody>
      </p:sp>
      <p:pic>
        <p:nvPicPr>
          <p:cNvPr id="222" name="Google Shape;222;p24" descr="A logo on a black background&#10;&#10;Description automatically generated"/>
          <p:cNvPicPr preferRelativeResize="0"/>
          <p:nvPr/>
        </p:nvPicPr>
        <p:blipFill rotWithShape="1">
          <a:blip r:embed="rId3">
            <a:alphaModFix/>
          </a:blip>
          <a:srcRect/>
          <a:stretch/>
        </p:blipFill>
        <p:spPr>
          <a:xfrm>
            <a:off x="10369802" y="5936599"/>
            <a:ext cx="1822198" cy="1022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224</TotalTime>
  <Words>886</Words>
  <Application>Microsoft Office PowerPoint</Application>
  <PresentationFormat>Widescreen</PresentationFormat>
  <Paragraphs>79</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Energy Insight Hub</vt:lpstr>
      <vt:lpstr>Overview</vt:lpstr>
      <vt:lpstr>Overview</vt:lpstr>
      <vt:lpstr>Challenges</vt:lpstr>
      <vt:lpstr>Challenges</vt:lpstr>
      <vt:lpstr>Hardware Integration Challenges</vt:lpstr>
      <vt:lpstr>Demo</vt:lpstr>
      <vt:lpstr>Questions?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Insight Hub</dc:title>
  <dc:creator>(Student  C00302989) Joseph Paquette</dc:creator>
  <cp:lastModifiedBy>(Student  C00302989) Joseph Paquette</cp:lastModifiedBy>
  <cp:revision>1</cp:revision>
  <dcterms:created xsi:type="dcterms:W3CDTF">2024-04-21T15:18:15Z</dcterms:created>
  <dcterms:modified xsi:type="dcterms:W3CDTF">2024-04-21T19:02:51Z</dcterms:modified>
</cp:coreProperties>
</file>