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6" r:id="rId2"/>
    <p:sldId id="309" r:id="rId3"/>
    <p:sldId id="310" r:id="rId4"/>
    <p:sldId id="311" r:id="rId5"/>
    <p:sldId id="284" r:id="rId6"/>
    <p:sldId id="258" r:id="rId7"/>
    <p:sldId id="259" r:id="rId8"/>
    <p:sldId id="261" r:id="rId9"/>
    <p:sldId id="260" r:id="rId10"/>
    <p:sldId id="262" r:id="rId11"/>
    <p:sldId id="285" r:id="rId12"/>
    <p:sldId id="274" r:id="rId13"/>
    <p:sldId id="265" r:id="rId14"/>
    <p:sldId id="300" r:id="rId15"/>
    <p:sldId id="312" r:id="rId16"/>
    <p:sldId id="307" r:id="rId17"/>
    <p:sldId id="266" r:id="rId18"/>
    <p:sldId id="308" r:id="rId19"/>
    <p:sldId id="268" r:id="rId20"/>
    <p:sldId id="277" r:id="rId21"/>
    <p:sldId id="270"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13">
          <p15:clr>
            <a:srgbClr val="A4A3A4"/>
          </p15:clr>
        </p15:guide>
        <p15:guide id="2" pos="2843">
          <p15:clr>
            <a:srgbClr val="A4A3A4"/>
          </p15:clr>
        </p15:guide>
      </p15:sldGuideLst>
    </p:ext>
    <p:ext uri="{2D200454-40CA-4A62-9FC3-DE9A4176ACB9}">
      <p15:notesGuideLst xmlns:p15="http://schemas.microsoft.com/office/powerpoint/2012/main">
        <p15:guide id="1" orient="horz" pos="2950">
          <p15:clr>
            <a:srgbClr val="A4A3A4"/>
          </p15:clr>
        </p15:guide>
        <p15:guide id="2" pos="21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esh Priyanshu" initials="PP" lastIdx="1" clrIdx="0">
    <p:extLst>
      <p:ext uri="{19B8F6BF-5375-455C-9EA6-DF929625EA0E}">
        <p15:presenceInfo xmlns:p15="http://schemas.microsoft.com/office/powerpoint/2012/main" userId="3cdffec6a44f49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1498" y="53"/>
      </p:cViewPr>
      <p:guideLst>
        <p:guide orient="horz" pos="2213"/>
        <p:guide pos="284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0"/>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01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69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15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0bc294057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00bc294057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a:spLocks noGrp="1"/>
          </p:cNvSpPr>
          <p:nvPr>
            <p:ph type="pic" idx="2"/>
          </p:nvPr>
        </p:nvSpPr>
        <p:spPr>
          <a:xfrm>
            <a:off x="1792288" y="612775"/>
            <a:ext cx="5486400" cy="4114800"/>
          </a:xfrm>
          <a:prstGeom prst="rect">
            <a:avLst/>
          </a:prstGeom>
          <a:noFill/>
          <a:ln>
            <a:noFill/>
          </a:ln>
        </p:spPr>
      </p:sp>
      <p:sp>
        <p:nvSpPr>
          <p:cNvPr id="70" name="Google Shape;70;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12"/>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6" name="Google Shape;16;p12"/>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image" Target="../media/image6.jpg" /><Relationship Id="rId4" Type="http://schemas.openxmlformats.org/officeDocument/2006/relationships/image" Target="../media/image5.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hyperlink" Target="https://www.virtualbox.org/manual/ch01.html" TargetMode="External" /><Relationship Id="rId7" Type="http://schemas.openxmlformats.org/officeDocument/2006/relationships/hyperlink" Target="https://help.ubuntu.com/" TargetMode="External" /><Relationship Id="rId2" Type="http://schemas.openxmlformats.org/officeDocument/2006/relationships/notesSlide" Target="../notesSlides/notesSlide11.xml" /><Relationship Id="rId1" Type="http://schemas.openxmlformats.org/officeDocument/2006/relationships/slideLayout" Target="../slideLayouts/slideLayout1.xml" /><Relationship Id="rId6" Type="http://schemas.openxmlformats.org/officeDocument/2006/relationships/hyperlink" Target="https://www.lifewire.com/create-a-virtual-machine-with-virtualbox-4169811" TargetMode="External" /><Relationship Id="rId5" Type="http://schemas.openxmlformats.org/officeDocument/2006/relationships/hyperlink" Target="https://www.virtualbox.org/wiki/Documentation" TargetMode="External" /><Relationship Id="rId4" Type="http://schemas.openxmlformats.org/officeDocument/2006/relationships/hyperlink" Target="https://itsfoss.com/install-linux-in-virtualbox/"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Arial" panose="020B0604020202020204"/>
              <a:buNone/>
            </a:pPr>
            <a:r>
              <a:rPr lang="en-US">
                <a:latin typeface="Arial" panose="020B0604020202020204"/>
                <a:ea typeface="Arial" panose="020B0604020202020204"/>
                <a:cs typeface="Arial" panose="020B0604020202020204"/>
                <a:sym typeface="Arial" panose="020B0604020202020204"/>
              </a:rPr>
              <a:t> </a:t>
            </a:r>
          </a:p>
        </p:txBody>
      </p:sp>
      <p:sp>
        <p:nvSpPr>
          <p:cNvPr id="91" name="Google Shape;91;p1"/>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dirty="0"/>
              <a:t> </a:t>
            </a:r>
            <a:endParaRPr dirty="0"/>
          </a:p>
        </p:txBody>
      </p:sp>
      <p:sp>
        <p:nvSpPr>
          <p:cNvPr id="92" name="Google Shape;9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dirty="0"/>
              <a:t>20 APRIL 2023</a:t>
            </a:r>
            <a:endParaRPr sz="1600" b="1" dirty="0"/>
          </a:p>
        </p:txBody>
      </p:sp>
      <p:sp>
        <p:nvSpPr>
          <p:cNvPr id="93" name="Google Shape;9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b="1" dirty="0"/>
              <a:t>Department of IT</a:t>
            </a:r>
          </a:p>
        </p:txBody>
      </p:sp>
      <p:sp>
        <p:nvSpPr>
          <p:cNvPr id="94" name="Google Shape;9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t>1</a:t>
            </a:fld>
            <a:endParaRPr sz="1600"/>
          </a:p>
        </p:txBody>
      </p:sp>
      <p:sp>
        <p:nvSpPr>
          <p:cNvPr id="95" name="Google Shape;95;p1"/>
          <p:cNvSpPr/>
          <p:nvPr/>
        </p:nvSpPr>
        <p:spPr>
          <a:xfrm>
            <a:off x="762559" y="2034539"/>
            <a:ext cx="7662249" cy="1015622"/>
          </a:xfrm>
          <a:prstGeom prst="rect">
            <a:avLst/>
          </a:prstGeom>
          <a:noFill/>
          <a:ln>
            <a:noFill/>
          </a:ln>
        </p:spPr>
        <p:txBody>
          <a:bodyPr spcFirstLastPara="1" wrap="square" lIns="91425" tIns="45700" rIns="91425" bIns="45700" anchor="t" anchorCtr="0">
            <a:spAutoFit/>
          </a:bodyPr>
          <a:lstStyle/>
          <a:p>
            <a:pPr algn="ctr"/>
            <a:r>
              <a:rPr lang="en-IN" sz="1800" b="1" dirty="0"/>
              <a:t> </a:t>
            </a:r>
            <a:r>
              <a:rPr lang="en-IN" sz="2000" b="1" i="0" u="none" strike="noStrike" cap="none" dirty="0">
                <a:solidFill>
                  <a:schemeClr val="tx1"/>
                </a:solidFill>
                <a:latin typeface="+mn-lt"/>
                <a:ea typeface="Calibri" panose="020F0502020204030204"/>
                <a:cs typeface="Calibri" panose="020F0502020204030204"/>
                <a:sym typeface="Calibri" panose="020F0502020204030204"/>
              </a:rPr>
              <a:t>NETWORK CONFIGURATION IN VIRTUAL ENVIRONMENTS WITH VIRTUAL BOX </a:t>
            </a:r>
            <a:r>
              <a:rPr lang="en-IN" sz="2000" b="1" dirty="0">
                <a:solidFill>
                  <a:schemeClr val="tx1"/>
                </a:solidFill>
                <a:latin typeface="+mn-lt"/>
                <a:ea typeface="Calibri" panose="020F0502020204030204"/>
                <a:cs typeface="Calibri" panose="020F0502020204030204"/>
                <a:sym typeface="Calibri" panose="020F0502020204030204"/>
              </a:rPr>
              <a:t>AND UBANTU</a:t>
            </a:r>
            <a:endParaRPr lang="en-US" sz="2000" b="1" i="0" u="none" strike="noStrike" cap="none" dirty="0">
              <a:solidFill>
                <a:schemeClr val="tx1"/>
              </a:solidFill>
              <a:latin typeface="+mn-lt"/>
              <a:ea typeface="Calibri" panose="020F0502020204030204"/>
              <a:cs typeface="Calibri" panose="020F0502020204030204"/>
              <a:sym typeface="Calibri" panose="020F0502020204030204"/>
            </a:endParaRPr>
          </a:p>
          <a:p>
            <a:pPr algn="ctr"/>
            <a:endParaRPr lang="en-US" sz="2000" b="1" i="0" u="none" strike="noStrike" cap="none" dirty="0">
              <a:solidFill>
                <a:schemeClr val="tx1"/>
              </a:solidFill>
              <a:latin typeface="+mn-lt"/>
              <a:ea typeface="Calibri" panose="020F0502020204030204"/>
              <a:cs typeface="Calibri" panose="020F0502020204030204"/>
              <a:sym typeface="Calibri" panose="020F0502020204030204"/>
            </a:endParaRPr>
          </a:p>
        </p:txBody>
      </p:sp>
      <p:sp>
        <p:nvSpPr>
          <p:cNvPr id="96" name="Google Shape;96;p1"/>
          <p:cNvSpPr/>
          <p:nvPr/>
        </p:nvSpPr>
        <p:spPr>
          <a:xfrm>
            <a:off x="457200" y="4162207"/>
            <a:ext cx="6864220" cy="10617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Project Guide </a:t>
            </a: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1800" b="1" dirty="0">
                <a:solidFill>
                  <a:schemeClr val="dk1"/>
                </a:solidFill>
              </a:rPr>
              <a:t>Dr</a:t>
            </a: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1800" b="1" dirty="0" err="1">
                <a:solidFill>
                  <a:schemeClr val="dk1"/>
                </a:solidFill>
              </a:rPr>
              <a:t>R.Subhashini</a:t>
            </a:r>
            <a:r>
              <a:rPr lang="en-US" sz="1800" b="1" dirty="0">
                <a:solidFill>
                  <a:schemeClr val="dk1"/>
                </a:solidFill>
              </a:rPr>
              <a:t>, M.E, PH.D</a:t>
            </a:r>
          </a:p>
          <a:p>
            <a:pPr marL="0" marR="0" lvl="0" indent="0" algn="l" rtl="0">
              <a:spcBef>
                <a:spcPts val="0"/>
              </a:spcBef>
              <a:spcAft>
                <a:spcPts val="0"/>
              </a:spcAft>
              <a:buNone/>
            </a:pPr>
            <a:r>
              <a:rPr lang="en-US" sz="1800" dirty="0">
                <a:solidFill>
                  <a:schemeClr val="dk1"/>
                </a:solidFill>
              </a:rPr>
              <a:t>Student</a:t>
            </a:r>
            <a:r>
              <a:rPr lang="en-US" sz="1800" dirty="0">
                <a:solidFill>
                  <a:schemeClr val="dk1"/>
                </a:solidFill>
                <a:latin typeface="Arial" panose="020B0604020202020204"/>
                <a:ea typeface="Arial" panose="020B0604020202020204"/>
                <a:cs typeface="Arial" panose="020B0604020202020204"/>
                <a:sym typeface="Arial" panose="020B0604020202020204"/>
              </a:rPr>
              <a:t> Name : </a:t>
            </a:r>
            <a:r>
              <a:rPr lang="en-US" sz="1800" b="1" dirty="0">
                <a:solidFill>
                  <a:schemeClr val="dk1"/>
                </a:solidFill>
              </a:rPr>
              <a:t>Himanshu Kumar</a:t>
            </a:r>
          </a:p>
          <a:p>
            <a:pPr marL="0" marR="0" lvl="0" indent="0" algn="l" rtl="0">
              <a:lnSpc>
                <a:spcPct val="150000"/>
              </a:lnSpc>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Register No : </a:t>
            </a:r>
            <a:r>
              <a:rPr lang="en-US" sz="1800" b="1" dirty="0">
                <a:solidFill>
                  <a:schemeClr val="dk1"/>
                </a:solidFill>
                <a:latin typeface="Arial" panose="020B0604020202020204"/>
                <a:ea typeface="Arial" panose="020B0604020202020204"/>
                <a:cs typeface="Arial" panose="020B0604020202020204"/>
                <a:sym typeface="Arial" panose="020B0604020202020204"/>
              </a:rPr>
              <a:t>40120128</a:t>
            </a:r>
            <a:endParaRPr b="1" dirty="0"/>
          </a:p>
        </p:txBody>
      </p:sp>
      <p:pic>
        <p:nvPicPr>
          <p:cNvPr id="97" name="Google Shape;97;p1" descr="new letter head July30_2020.png"/>
          <p:cNvPicPr preferRelativeResize="0"/>
          <p:nvPr/>
        </p:nvPicPr>
        <p:blipFill rotWithShape="1">
          <a:blip r:embed="rId3"/>
          <a:srcRect/>
          <a:stretch>
            <a:fillRect/>
          </a:stretch>
        </p:blipFill>
        <p:spPr>
          <a:xfrm>
            <a:off x="228600" y="1"/>
            <a:ext cx="8686800"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9124"/>
            <a:ext cx="8992470" cy="1603699"/>
          </a:xfrm>
        </p:spPr>
        <p:txBody>
          <a:bodyPr/>
          <a:lstStyle/>
          <a:p>
            <a:r>
              <a:rPr lang="en-GB">
                <a:solidFill>
                  <a:srgbClr val="C00000"/>
                </a:solidFill>
              </a:rPr>
              <a:t>System Architecture / Ideation Map</a:t>
            </a:r>
            <a:endParaRPr lang="en-IN" dirty="0">
              <a:solidFill>
                <a:srgbClr val="C00000"/>
              </a:solidFill>
            </a:endParaRPr>
          </a:p>
        </p:txBody>
      </p:sp>
      <p:sp>
        <p:nvSpPr>
          <p:cNvPr id="3" name="Subtitle 2"/>
          <p:cNvSpPr>
            <a:spLocks noGrp="1"/>
          </p:cNvSpPr>
          <p:nvPr>
            <p:ph type="subTitle" idx="1"/>
          </p:nvPr>
        </p:nvSpPr>
        <p:spPr>
          <a:xfrm>
            <a:off x="521469" y="1527726"/>
            <a:ext cx="8374223" cy="5019188"/>
          </a:xfrm>
        </p:spPr>
        <p:txBody>
          <a:bodyPr>
            <a:normAutofit/>
          </a:bodyPr>
          <a:lstStyle/>
          <a:p>
            <a:pPr marL="25400" indent="0" algn="just">
              <a:lnSpc>
                <a:spcPct val="150000"/>
              </a:lnSpc>
              <a:buClrTx/>
              <a:buSzPct val="100000"/>
            </a:pPr>
            <a:endParaRPr lang="en-US" altLang="en-IN" sz="1800" dirty="0">
              <a:solidFill>
                <a:schemeClr val="tx1"/>
              </a:solidFill>
              <a:latin typeface="+mn-lt"/>
            </a:endParaRPr>
          </a:p>
          <a:p>
            <a:pPr marL="311150" indent="-285750" algn="just">
              <a:lnSpc>
                <a:spcPct val="150000"/>
              </a:lnSpc>
              <a:buClrTx/>
              <a:buSzPct val="100000"/>
              <a:buFont typeface="Wingdings" panose="05000000000000000000" charset="0"/>
              <a:buChar char="Ø"/>
            </a:pPr>
            <a:endParaRPr lang="en-US" altLang="en-IN" sz="1800" dirty="0">
              <a:solidFill>
                <a:schemeClr val="tx1"/>
              </a:solidFill>
              <a:latin typeface="+mn-lt"/>
            </a:endParaRPr>
          </a:p>
          <a:p>
            <a:pPr marL="311150" indent="-285750" algn="just">
              <a:lnSpc>
                <a:spcPct val="150000"/>
              </a:lnSpc>
              <a:buClrTx/>
              <a:buSzPct val="100000"/>
              <a:buFont typeface="Wingdings" panose="05000000000000000000" charset="0"/>
              <a:buChar char="Ø"/>
            </a:pPr>
            <a:endParaRPr lang="en-IN" sz="1800" dirty="0">
              <a:solidFill>
                <a:schemeClr val="tx1"/>
              </a:solidFill>
              <a:latin typeface="+mn-lt"/>
            </a:endParaRPr>
          </a:p>
          <a:p>
            <a:pPr marL="25400" indent="0" algn="just">
              <a:lnSpc>
                <a:spcPct val="150000"/>
              </a:lnSpc>
              <a:buClrTx/>
              <a:buSzPct val="100000"/>
              <a:buFont typeface="Wingdings" panose="05000000000000000000" charset="0"/>
            </a:pPr>
            <a:endParaRPr lang="en-IN" sz="1800" dirty="0">
              <a:solidFill>
                <a:schemeClr val="tx1"/>
              </a:solidFill>
              <a:latin typeface="+mn-lt"/>
            </a:endParaRPr>
          </a:p>
          <a:p>
            <a:pPr marL="311150" indent="-285750" algn="just">
              <a:lnSpc>
                <a:spcPct val="150000"/>
              </a:lnSpc>
              <a:buClrTx/>
              <a:buSzPct val="100000"/>
              <a:buFont typeface="Wingdings" panose="05000000000000000000" charset="0"/>
              <a:buChar char="Ø"/>
            </a:pPr>
            <a:endParaRPr lang="en-IN" sz="1800" dirty="0">
              <a:solidFill>
                <a:schemeClr val="tx1"/>
              </a:solidFill>
              <a:latin typeface="+mn-lt"/>
            </a:endParaRPr>
          </a:p>
          <a:p>
            <a:pPr marL="311150" indent="-285750" algn="just">
              <a:lnSpc>
                <a:spcPct val="150000"/>
              </a:lnSpc>
              <a:buClrTx/>
              <a:buSzPct val="100000"/>
            </a:pPr>
            <a:endParaRPr lang="en-IN" sz="1800" dirty="0">
              <a:solidFill>
                <a:schemeClr val="tx1"/>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2B7E84D8-C3E5-B95B-A991-3FDFAE4CC627}"/>
              </a:ext>
            </a:extLst>
          </p:cNvPr>
          <p:cNvPicPr>
            <a:picLocks noChangeAspect="1"/>
          </p:cNvPicPr>
          <p:nvPr/>
        </p:nvPicPr>
        <p:blipFill>
          <a:blip r:embed="rId2"/>
          <a:stretch>
            <a:fillRect/>
          </a:stretch>
        </p:blipFill>
        <p:spPr>
          <a:xfrm>
            <a:off x="695325" y="1549920"/>
            <a:ext cx="2600326" cy="1960402"/>
          </a:xfrm>
          <a:prstGeom prst="rect">
            <a:avLst/>
          </a:prstGeom>
        </p:spPr>
      </p:pic>
      <p:sp>
        <p:nvSpPr>
          <p:cNvPr id="8" name="TextBox 7">
            <a:extLst>
              <a:ext uri="{FF2B5EF4-FFF2-40B4-BE49-F238E27FC236}">
                <a16:creationId xmlns:a16="http://schemas.microsoft.com/office/drawing/2014/main" id="{E8D4A572-69E7-CE18-238C-F73C5C1FC085}"/>
              </a:ext>
            </a:extLst>
          </p:cNvPr>
          <p:cNvSpPr txBox="1"/>
          <p:nvPr/>
        </p:nvSpPr>
        <p:spPr>
          <a:xfrm>
            <a:off x="852487" y="3595666"/>
            <a:ext cx="2286001" cy="307777"/>
          </a:xfrm>
          <a:prstGeom prst="rect">
            <a:avLst/>
          </a:prstGeom>
          <a:noFill/>
        </p:spPr>
        <p:txBody>
          <a:bodyPr wrap="square" rtlCol="0">
            <a:spAutoFit/>
          </a:bodyPr>
          <a:lstStyle/>
          <a:p>
            <a:r>
              <a:rPr lang="en-IN" dirty="0"/>
              <a:t>Virtual box installation</a:t>
            </a:r>
          </a:p>
        </p:txBody>
      </p:sp>
      <p:cxnSp>
        <p:nvCxnSpPr>
          <p:cNvPr id="10" name="Straight Arrow Connector 9">
            <a:extLst>
              <a:ext uri="{FF2B5EF4-FFF2-40B4-BE49-F238E27FC236}">
                <a16:creationId xmlns:a16="http://schemas.microsoft.com/office/drawing/2014/main" id="{D250EAAE-B686-AEB2-7692-170EE792F22E}"/>
              </a:ext>
            </a:extLst>
          </p:cNvPr>
          <p:cNvCxnSpPr/>
          <p:nvPr/>
        </p:nvCxnSpPr>
        <p:spPr>
          <a:xfrm>
            <a:off x="3590925" y="2530121"/>
            <a:ext cx="132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BB5F87E-382C-E90B-2F35-A1F7A661BBF5}"/>
              </a:ext>
            </a:extLst>
          </p:cNvPr>
          <p:cNvPicPr>
            <a:picLocks noChangeAspect="1"/>
          </p:cNvPicPr>
          <p:nvPr/>
        </p:nvPicPr>
        <p:blipFill>
          <a:blip r:embed="rId3"/>
          <a:stretch>
            <a:fillRect/>
          </a:stretch>
        </p:blipFill>
        <p:spPr>
          <a:xfrm>
            <a:off x="5495974" y="1635265"/>
            <a:ext cx="3126557" cy="1960401"/>
          </a:xfrm>
          <a:prstGeom prst="rect">
            <a:avLst/>
          </a:prstGeom>
        </p:spPr>
      </p:pic>
      <p:sp>
        <p:nvSpPr>
          <p:cNvPr id="13" name="TextBox 12">
            <a:extLst>
              <a:ext uri="{FF2B5EF4-FFF2-40B4-BE49-F238E27FC236}">
                <a16:creationId xmlns:a16="http://schemas.microsoft.com/office/drawing/2014/main" id="{5CB26A4C-DB78-AAF8-8FE6-4CECC281B566}"/>
              </a:ext>
            </a:extLst>
          </p:cNvPr>
          <p:cNvSpPr txBox="1"/>
          <p:nvPr/>
        </p:nvSpPr>
        <p:spPr>
          <a:xfrm>
            <a:off x="6191251" y="3681011"/>
            <a:ext cx="1962150" cy="307777"/>
          </a:xfrm>
          <a:prstGeom prst="rect">
            <a:avLst/>
          </a:prstGeom>
          <a:noFill/>
        </p:spPr>
        <p:txBody>
          <a:bodyPr wrap="square" rtlCol="0">
            <a:spAutoFit/>
          </a:bodyPr>
          <a:lstStyle/>
          <a:p>
            <a:r>
              <a:rPr lang="en-IN" dirty="0" err="1"/>
              <a:t>Ubantu</a:t>
            </a:r>
            <a:r>
              <a:rPr lang="en-IN" dirty="0"/>
              <a:t> installation</a:t>
            </a:r>
          </a:p>
        </p:txBody>
      </p:sp>
      <p:cxnSp>
        <p:nvCxnSpPr>
          <p:cNvPr id="15" name="Straight Arrow Connector 14">
            <a:extLst>
              <a:ext uri="{FF2B5EF4-FFF2-40B4-BE49-F238E27FC236}">
                <a16:creationId xmlns:a16="http://schemas.microsoft.com/office/drawing/2014/main" id="{99E66CE5-7858-D35B-4591-9E5BD0F15121}"/>
              </a:ext>
            </a:extLst>
          </p:cNvPr>
          <p:cNvCxnSpPr>
            <a:cxnSpLocks/>
          </p:cNvCxnSpPr>
          <p:nvPr/>
        </p:nvCxnSpPr>
        <p:spPr>
          <a:xfrm>
            <a:off x="6924675" y="4171950"/>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F854B17-6B0E-2AA0-1772-600E2CAEF5E7}"/>
              </a:ext>
            </a:extLst>
          </p:cNvPr>
          <p:cNvPicPr>
            <a:picLocks noChangeAspect="1"/>
          </p:cNvPicPr>
          <p:nvPr/>
        </p:nvPicPr>
        <p:blipFill>
          <a:blip r:embed="rId4"/>
          <a:stretch>
            <a:fillRect/>
          </a:stretch>
        </p:blipFill>
        <p:spPr>
          <a:xfrm>
            <a:off x="5453890" y="4593283"/>
            <a:ext cx="3043383" cy="1677723"/>
          </a:xfrm>
          <a:prstGeom prst="rect">
            <a:avLst/>
          </a:prstGeom>
        </p:spPr>
      </p:pic>
      <p:cxnSp>
        <p:nvCxnSpPr>
          <p:cNvPr id="19" name="Straight Arrow Connector 18">
            <a:extLst>
              <a:ext uri="{FF2B5EF4-FFF2-40B4-BE49-F238E27FC236}">
                <a16:creationId xmlns:a16="http://schemas.microsoft.com/office/drawing/2014/main" id="{BE2C9A50-2667-5A24-F30D-9BBF8CEFFDCE}"/>
              </a:ext>
            </a:extLst>
          </p:cNvPr>
          <p:cNvCxnSpPr/>
          <p:nvPr/>
        </p:nvCxnSpPr>
        <p:spPr>
          <a:xfrm flipH="1">
            <a:off x="3952875" y="5638800"/>
            <a:ext cx="1304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DC4855B-9FA7-4F7C-1F9B-DF650D3C0E24}"/>
              </a:ext>
            </a:extLst>
          </p:cNvPr>
          <p:cNvPicPr>
            <a:picLocks noChangeAspect="1"/>
          </p:cNvPicPr>
          <p:nvPr/>
        </p:nvPicPr>
        <p:blipFill>
          <a:blip r:embed="rId5"/>
          <a:stretch>
            <a:fillRect/>
          </a:stretch>
        </p:blipFill>
        <p:spPr>
          <a:xfrm>
            <a:off x="716682" y="4550037"/>
            <a:ext cx="3126557" cy="1758688"/>
          </a:xfrm>
          <a:prstGeom prst="rect">
            <a:avLst/>
          </a:prstGeom>
        </p:spPr>
      </p:pic>
      <p:sp>
        <p:nvSpPr>
          <p:cNvPr id="23" name="TextBox 22">
            <a:extLst>
              <a:ext uri="{FF2B5EF4-FFF2-40B4-BE49-F238E27FC236}">
                <a16:creationId xmlns:a16="http://schemas.microsoft.com/office/drawing/2014/main" id="{7308AA8E-5F79-DA10-21CF-B8E13CE124E0}"/>
              </a:ext>
            </a:extLst>
          </p:cNvPr>
          <p:cNvSpPr txBox="1"/>
          <p:nvPr/>
        </p:nvSpPr>
        <p:spPr>
          <a:xfrm flipH="1">
            <a:off x="6191251" y="6304002"/>
            <a:ext cx="1459231" cy="307777"/>
          </a:xfrm>
          <a:prstGeom prst="rect">
            <a:avLst/>
          </a:prstGeom>
          <a:noFill/>
        </p:spPr>
        <p:txBody>
          <a:bodyPr wrap="square" rtlCol="0">
            <a:spAutoFit/>
          </a:bodyPr>
          <a:lstStyle/>
          <a:p>
            <a:r>
              <a:rPr lang="en-IN" dirty="0"/>
              <a:t>nodes</a:t>
            </a:r>
          </a:p>
        </p:txBody>
      </p:sp>
      <p:sp>
        <p:nvSpPr>
          <p:cNvPr id="25" name="TextBox 24">
            <a:extLst>
              <a:ext uri="{FF2B5EF4-FFF2-40B4-BE49-F238E27FC236}">
                <a16:creationId xmlns:a16="http://schemas.microsoft.com/office/drawing/2014/main" id="{D611DF38-92B2-1F9A-F4BF-921138D38065}"/>
              </a:ext>
            </a:extLst>
          </p:cNvPr>
          <p:cNvSpPr txBox="1"/>
          <p:nvPr/>
        </p:nvSpPr>
        <p:spPr>
          <a:xfrm>
            <a:off x="1288731" y="6354230"/>
            <a:ext cx="1413511" cy="307777"/>
          </a:xfrm>
          <a:prstGeom prst="rect">
            <a:avLst/>
          </a:prstGeom>
          <a:noFill/>
        </p:spPr>
        <p:txBody>
          <a:bodyPr wrap="square" rtlCol="0">
            <a:spAutoFit/>
          </a:bodyPr>
          <a:lstStyle/>
          <a:p>
            <a:r>
              <a:rPr lang="en-IN" dirty="0"/>
              <a:t>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83975"/>
            <a:ext cx="7702420" cy="1603699"/>
          </a:xfrm>
        </p:spPr>
        <p:txBody>
          <a:bodyPr/>
          <a:lstStyle/>
          <a:p>
            <a:r>
              <a:rPr lang="en-US" dirty="0">
                <a:solidFill>
                  <a:srgbClr val="C00000"/>
                </a:solidFill>
                <a:latin typeface="Arial" panose="020B0604020202020204"/>
                <a:ea typeface="Arial" panose="020B0604020202020204"/>
                <a:cs typeface="Arial" panose="020B0604020202020204"/>
                <a:sym typeface="Arial" panose="020B0604020202020204"/>
              </a:rPr>
              <a:t>Methodology</a:t>
            </a:r>
            <a:endParaRPr lang="en-IN" dirty="0"/>
          </a:p>
        </p:txBody>
      </p:sp>
      <p:sp>
        <p:nvSpPr>
          <p:cNvPr id="3" name="Subtitle 2"/>
          <p:cNvSpPr>
            <a:spLocks noGrp="1"/>
          </p:cNvSpPr>
          <p:nvPr>
            <p:ph type="subTitle" idx="1"/>
          </p:nvPr>
        </p:nvSpPr>
        <p:spPr>
          <a:xfrm>
            <a:off x="384888" y="1308502"/>
            <a:ext cx="8374223" cy="5019188"/>
          </a:xfrm>
        </p:spPr>
        <p:txBody>
          <a:bodyPr>
            <a:normAutofit fontScale="85000" lnSpcReduction="10000"/>
          </a:bodyPr>
          <a:lstStyle/>
          <a:p>
            <a:pPr algn="l">
              <a:buFont typeface="Arial" panose="020B0604020202020204" pitchFamily="34" charset="0"/>
              <a:buChar char="•"/>
            </a:pPr>
            <a:r>
              <a:rPr lang="en-IN" sz="2400" b="0" i="0" dirty="0">
                <a:solidFill>
                  <a:schemeClr val="tx1"/>
                </a:solidFill>
                <a:effectLst/>
                <a:latin typeface="Söhne"/>
              </a:rPr>
              <a:t>Identify hardware requirements for host machine</a:t>
            </a:r>
          </a:p>
          <a:p>
            <a:pPr algn="l">
              <a:buFont typeface="Arial" panose="020B0604020202020204" pitchFamily="34" charset="0"/>
              <a:buChar char="•"/>
            </a:pPr>
            <a:r>
              <a:rPr lang="en-IN" sz="2400" b="0" i="0" dirty="0">
                <a:solidFill>
                  <a:schemeClr val="tx1"/>
                </a:solidFill>
                <a:effectLst/>
                <a:latin typeface="Söhne"/>
              </a:rPr>
              <a:t>Install Virtual Box software on host machine</a:t>
            </a:r>
          </a:p>
          <a:p>
            <a:pPr algn="l">
              <a:buFont typeface="Arial" panose="020B0604020202020204" pitchFamily="34" charset="0"/>
              <a:buChar char="•"/>
            </a:pPr>
            <a:r>
              <a:rPr lang="en-IN" sz="2400" b="0" i="0" dirty="0">
                <a:solidFill>
                  <a:schemeClr val="tx1"/>
                </a:solidFill>
                <a:effectLst/>
                <a:latin typeface="Söhne"/>
              </a:rPr>
              <a:t>Download Ubuntu ISO image</a:t>
            </a:r>
          </a:p>
          <a:p>
            <a:pPr algn="l">
              <a:buFont typeface="Arial" panose="020B0604020202020204" pitchFamily="34" charset="0"/>
              <a:buChar char="•"/>
            </a:pPr>
            <a:r>
              <a:rPr lang="en-IN" sz="2400" b="0" i="0" dirty="0">
                <a:solidFill>
                  <a:schemeClr val="tx1"/>
                </a:solidFill>
                <a:effectLst/>
                <a:latin typeface="Söhne"/>
              </a:rPr>
              <a:t>Create virtual machine in Virtual Box, specifying CPU, memory, storage</a:t>
            </a:r>
          </a:p>
          <a:p>
            <a:pPr algn="l">
              <a:buFont typeface="Arial" panose="020B0604020202020204" pitchFamily="34" charset="0"/>
              <a:buChar char="•"/>
            </a:pPr>
            <a:r>
              <a:rPr lang="en-IN" sz="2400" b="0" i="0" dirty="0">
                <a:solidFill>
                  <a:schemeClr val="tx1"/>
                </a:solidFill>
                <a:effectLst/>
                <a:latin typeface="Söhne"/>
              </a:rPr>
              <a:t>Install Ubuntu on virtual machine by attaching ISO image</a:t>
            </a:r>
          </a:p>
          <a:p>
            <a:pPr algn="l">
              <a:buFont typeface="Arial" panose="020B0604020202020204" pitchFamily="34" charset="0"/>
              <a:buChar char="•"/>
            </a:pPr>
            <a:r>
              <a:rPr lang="en-IN" sz="2400" b="0" i="0" dirty="0">
                <a:solidFill>
                  <a:schemeClr val="tx1"/>
                </a:solidFill>
                <a:effectLst/>
                <a:latin typeface="Söhne"/>
              </a:rPr>
              <a:t>Configure network settings for virtual machine</a:t>
            </a:r>
          </a:p>
          <a:p>
            <a:pPr algn="l">
              <a:buFont typeface="Arial" panose="020B0604020202020204" pitchFamily="34" charset="0"/>
              <a:buChar char="•"/>
            </a:pPr>
            <a:r>
              <a:rPr lang="en-IN" sz="2400" b="0" i="0" dirty="0">
                <a:solidFill>
                  <a:schemeClr val="tx1"/>
                </a:solidFill>
                <a:effectLst/>
                <a:latin typeface="Söhne"/>
              </a:rPr>
              <a:t>Repeat steps 4-6 to create additional virtual machines</a:t>
            </a:r>
          </a:p>
          <a:p>
            <a:pPr algn="l">
              <a:buFont typeface="Arial" panose="020B0604020202020204" pitchFamily="34" charset="0"/>
              <a:buChar char="•"/>
            </a:pPr>
            <a:r>
              <a:rPr lang="en-IN" sz="2400" b="0" i="0" dirty="0">
                <a:solidFill>
                  <a:schemeClr val="tx1"/>
                </a:solidFill>
                <a:effectLst/>
                <a:latin typeface="Söhne"/>
              </a:rPr>
              <a:t>Manage virtual environment with Virtual Box (start/stop VMs, take snapshots, configure advanced settings)</a:t>
            </a:r>
          </a:p>
          <a:p>
            <a:pPr algn="l">
              <a:buFont typeface="Arial" panose="020B0604020202020204" pitchFamily="34" charset="0"/>
              <a:buChar char="•"/>
            </a:pPr>
            <a:r>
              <a:rPr lang="en-IN" sz="2400" b="0" i="0" dirty="0">
                <a:solidFill>
                  <a:schemeClr val="tx1"/>
                </a:solidFill>
                <a:effectLst/>
                <a:latin typeface="Söhne"/>
              </a:rPr>
              <a:t>Create Virtualized Ubuntu Environment with Virtual Box that meets requirements</a:t>
            </a:r>
          </a:p>
          <a:p>
            <a:pPr algn="l">
              <a:buFont typeface="Arial" panose="020B0604020202020204" pitchFamily="34" charset="0"/>
              <a:buChar char="•"/>
            </a:pPr>
            <a:r>
              <a:rPr lang="en-IN" sz="2400" b="0" i="0" dirty="0">
                <a:solidFill>
                  <a:schemeClr val="tx1"/>
                </a:solidFill>
                <a:effectLst/>
                <a:latin typeface="Söhne"/>
              </a:rPr>
              <a:t>Multiple virtual machines can run Ubuntu and connect to network</a:t>
            </a:r>
          </a:p>
          <a:p>
            <a:pPr algn="l">
              <a:buFont typeface="Arial" panose="020B0604020202020204" pitchFamily="34" charset="0"/>
              <a:buChar char="•"/>
            </a:pPr>
            <a:r>
              <a:rPr lang="en-IN" sz="2400" b="0" i="0" dirty="0">
                <a:solidFill>
                  <a:schemeClr val="tx1"/>
                </a:solidFill>
                <a:effectLst/>
                <a:latin typeface="Söhne"/>
              </a:rPr>
              <a:t>Flexible and scalable solution for running Ubuntu</a:t>
            </a:r>
          </a:p>
          <a:p>
            <a:pPr algn="l">
              <a:buFont typeface="Arial" panose="020B0604020202020204" pitchFamily="34" charset="0"/>
              <a:buChar char="•"/>
            </a:pPr>
            <a:r>
              <a:rPr lang="en-IN" sz="2400" b="0" i="0" dirty="0">
                <a:solidFill>
                  <a:schemeClr val="tx1"/>
                </a:solidFill>
                <a:effectLst/>
                <a:latin typeface="Söhne"/>
              </a:rPr>
              <a:t>Manage multiple virtual machines on a single physical machine</a:t>
            </a:r>
          </a:p>
          <a:p>
            <a:pPr marL="25400" indent="0" algn="just">
              <a:lnSpc>
                <a:spcPct val="150000"/>
              </a:lnSpc>
              <a:buClrTx/>
              <a:buSzPct val="100000"/>
              <a:buFont typeface="Wingdings" panose="05000000000000000000" charset="0"/>
            </a:pPr>
            <a:endParaRPr lang="en-IN" sz="1800" dirty="0">
              <a:solidFill>
                <a:schemeClr val="tx1"/>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9" name="Title 8"/>
          <p:cNvSpPr>
            <a:spLocks noGrp="1"/>
          </p:cNvSpPr>
          <p:nvPr>
            <p:ph type="title"/>
          </p:nvPr>
        </p:nvSpPr>
        <p:spPr>
          <a:xfrm>
            <a:off x="655003" y="447675"/>
            <a:ext cx="5486400" cy="566738"/>
          </a:xfrm>
        </p:spPr>
        <p:txBody>
          <a:bodyPr>
            <a:noAutofit/>
          </a:bodyPr>
          <a:lstStyle/>
          <a:p>
            <a:r>
              <a:rPr lang="en-US" sz="4400" b="0">
                <a:solidFill>
                  <a:srgbClr val="C00000"/>
                </a:solidFill>
                <a:latin typeface="+mj-lt"/>
              </a:rPr>
              <a:t>Snapshots</a:t>
            </a:r>
          </a:p>
        </p:txBody>
      </p:sp>
      <p:pic>
        <p:nvPicPr>
          <p:cNvPr id="4" name="Picture 3">
            <a:extLst>
              <a:ext uri="{FF2B5EF4-FFF2-40B4-BE49-F238E27FC236}">
                <a16:creationId xmlns:a16="http://schemas.microsoft.com/office/drawing/2014/main" id="{93C74F01-C38A-7D6D-8D84-E20C2415D70D}"/>
              </a:ext>
            </a:extLst>
          </p:cNvPr>
          <p:cNvPicPr>
            <a:picLocks noChangeAspect="1"/>
          </p:cNvPicPr>
          <p:nvPr/>
        </p:nvPicPr>
        <p:blipFill>
          <a:blip r:embed="rId2"/>
          <a:stretch>
            <a:fillRect/>
          </a:stretch>
        </p:blipFill>
        <p:spPr>
          <a:xfrm>
            <a:off x="791851" y="1985847"/>
            <a:ext cx="7748833" cy="4358719"/>
          </a:xfrm>
          <a:prstGeom prst="rect">
            <a:avLst/>
          </a:prstGeom>
        </p:spPr>
      </p:pic>
      <p:sp>
        <p:nvSpPr>
          <p:cNvPr id="5" name="TextBox 4">
            <a:extLst>
              <a:ext uri="{FF2B5EF4-FFF2-40B4-BE49-F238E27FC236}">
                <a16:creationId xmlns:a16="http://schemas.microsoft.com/office/drawing/2014/main" id="{D7B117E2-E061-FED0-BCB8-A1839369E71C}"/>
              </a:ext>
            </a:extLst>
          </p:cNvPr>
          <p:cNvSpPr txBox="1"/>
          <p:nvPr/>
        </p:nvSpPr>
        <p:spPr>
          <a:xfrm>
            <a:off x="7164371" y="1684764"/>
            <a:ext cx="2158739" cy="307777"/>
          </a:xfrm>
          <a:prstGeom prst="rect">
            <a:avLst/>
          </a:prstGeom>
          <a:noFill/>
        </p:spPr>
        <p:txBody>
          <a:bodyPr wrap="square" rtlCol="0">
            <a:spAutoFit/>
          </a:bodyPr>
          <a:lstStyle/>
          <a:p>
            <a:r>
              <a:rPr lang="en-IN" dirty="0"/>
              <a:t>VMNODE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8653" y="501650"/>
            <a:ext cx="5486400" cy="566738"/>
          </a:xfrm>
        </p:spPr>
        <p:txBody>
          <a:bodyPr>
            <a:noAutofit/>
          </a:bodyPr>
          <a:lstStyle/>
          <a:p>
            <a:pPr algn="l"/>
            <a:r>
              <a:rPr lang="en-US" sz="4400" b="0">
                <a:solidFill>
                  <a:srgbClr val="C00000"/>
                </a:solidFill>
                <a:latin typeface="+mj-lt"/>
              </a:rPr>
              <a:t>Snapshots</a:t>
            </a:r>
            <a:endParaRPr lang="en-US" sz="4400" b="0" dirty="0">
              <a:solidFill>
                <a:srgbClr val="C00000"/>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a:extLst>
              <a:ext uri="{FF2B5EF4-FFF2-40B4-BE49-F238E27FC236}">
                <a16:creationId xmlns:a16="http://schemas.microsoft.com/office/drawing/2014/main" id="{4CEC7BC6-4FD4-F6F7-E52E-582BEF82039B}"/>
              </a:ext>
            </a:extLst>
          </p:cNvPr>
          <p:cNvPicPr>
            <a:picLocks noChangeAspect="1"/>
          </p:cNvPicPr>
          <p:nvPr/>
        </p:nvPicPr>
        <p:blipFill>
          <a:blip r:embed="rId2"/>
          <a:stretch>
            <a:fillRect/>
          </a:stretch>
        </p:blipFill>
        <p:spPr>
          <a:xfrm>
            <a:off x="898687" y="2111408"/>
            <a:ext cx="7462887" cy="4172146"/>
          </a:xfrm>
          <a:prstGeom prst="rect">
            <a:avLst/>
          </a:prstGeom>
        </p:spPr>
      </p:pic>
      <p:sp>
        <p:nvSpPr>
          <p:cNvPr id="6" name="TextBox 5">
            <a:extLst>
              <a:ext uri="{FF2B5EF4-FFF2-40B4-BE49-F238E27FC236}">
                <a16:creationId xmlns:a16="http://schemas.microsoft.com/office/drawing/2014/main" id="{714DCE5B-D37B-A149-8647-FF276BD35DF0}"/>
              </a:ext>
            </a:extLst>
          </p:cNvPr>
          <p:cNvSpPr txBox="1"/>
          <p:nvPr/>
        </p:nvSpPr>
        <p:spPr>
          <a:xfrm>
            <a:off x="6862712" y="1772239"/>
            <a:ext cx="1272619" cy="307777"/>
          </a:xfrm>
          <a:prstGeom prst="rect">
            <a:avLst/>
          </a:prstGeom>
          <a:noFill/>
        </p:spPr>
        <p:txBody>
          <a:bodyPr wrap="square" rtlCol="0">
            <a:spAutoFit/>
          </a:bodyPr>
          <a:lstStyle/>
          <a:p>
            <a:r>
              <a:rPr lang="en-IN" dirty="0"/>
              <a:t>VMNODE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1028" y="501650"/>
            <a:ext cx="5486400" cy="566738"/>
          </a:xfrm>
        </p:spPr>
        <p:txBody>
          <a:bodyPr>
            <a:noAutofit/>
          </a:bodyPr>
          <a:lstStyle/>
          <a:p>
            <a:pPr algn="l"/>
            <a:r>
              <a:rPr lang="en-US" sz="4400" b="0">
                <a:solidFill>
                  <a:srgbClr val="C00000"/>
                </a:solidFill>
                <a:latin typeface="+mj-lt"/>
              </a:rPr>
              <a:t>Snapshots</a:t>
            </a:r>
            <a:endParaRPr lang="en-US" sz="4400" b="0" dirty="0">
              <a:solidFill>
                <a:srgbClr val="C00000"/>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a:extLst>
              <a:ext uri="{FF2B5EF4-FFF2-40B4-BE49-F238E27FC236}">
                <a16:creationId xmlns:a16="http://schemas.microsoft.com/office/drawing/2014/main" id="{5B37A1F7-B87F-4A9C-B365-106F142F48DD}"/>
              </a:ext>
            </a:extLst>
          </p:cNvPr>
          <p:cNvPicPr>
            <a:picLocks noChangeAspect="1"/>
          </p:cNvPicPr>
          <p:nvPr/>
        </p:nvPicPr>
        <p:blipFill>
          <a:blip r:embed="rId2"/>
          <a:stretch>
            <a:fillRect/>
          </a:stretch>
        </p:blipFill>
        <p:spPr>
          <a:xfrm>
            <a:off x="1036948" y="2014718"/>
            <a:ext cx="7343481" cy="4341632"/>
          </a:xfrm>
          <a:prstGeom prst="rect">
            <a:avLst/>
          </a:prstGeom>
        </p:spPr>
      </p:pic>
      <p:sp>
        <p:nvSpPr>
          <p:cNvPr id="7" name="TextBox 6">
            <a:extLst>
              <a:ext uri="{FF2B5EF4-FFF2-40B4-BE49-F238E27FC236}">
                <a16:creationId xmlns:a16="http://schemas.microsoft.com/office/drawing/2014/main" id="{A4969848-39B0-9FA1-58F0-B3E4ACA3E537}"/>
              </a:ext>
            </a:extLst>
          </p:cNvPr>
          <p:cNvSpPr txBox="1"/>
          <p:nvPr/>
        </p:nvSpPr>
        <p:spPr>
          <a:xfrm>
            <a:off x="6553199" y="1687398"/>
            <a:ext cx="1525571" cy="307777"/>
          </a:xfrm>
          <a:prstGeom prst="rect">
            <a:avLst/>
          </a:prstGeom>
          <a:noFill/>
        </p:spPr>
        <p:txBody>
          <a:bodyPr wrap="square" rtlCol="0">
            <a:spAutoFit/>
          </a:bodyPr>
          <a:lstStyle/>
          <a:p>
            <a:r>
              <a:rPr lang="en-IN" dirty="0"/>
              <a:t>Command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1028" y="501650"/>
            <a:ext cx="5486400" cy="566738"/>
          </a:xfrm>
        </p:spPr>
        <p:txBody>
          <a:bodyPr>
            <a:noAutofit/>
          </a:bodyPr>
          <a:lstStyle/>
          <a:p>
            <a:pPr algn="l"/>
            <a:r>
              <a:rPr lang="en-US" sz="4400" b="0">
                <a:solidFill>
                  <a:srgbClr val="C00000"/>
                </a:solidFill>
                <a:latin typeface="+mj-lt"/>
              </a:rPr>
              <a:t>Snapshots</a:t>
            </a:r>
            <a:endParaRPr lang="en-US" sz="4400" b="0" dirty="0">
              <a:solidFill>
                <a:srgbClr val="C00000"/>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 name="Picture 2">
            <a:extLst>
              <a:ext uri="{FF2B5EF4-FFF2-40B4-BE49-F238E27FC236}">
                <a16:creationId xmlns:a16="http://schemas.microsoft.com/office/drawing/2014/main" id="{CB6C22E1-E384-64AE-53DA-CBF8EF1F91A0}"/>
              </a:ext>
            </a:extLst>
          </p:cNvPr>
          <p:cNvPicPr>
            <a:picLocks noChangeAspect="1"/>
          </p:cNvPicPr>
          <p:nvPr/>
        </p:nvPicPr>
        <p:blipFill>
          <a:blip r:embed="rId2"/>
          <a:stretch>
            <a:fillRect/>
          </a:stretch>
        </p:blipFill>
        <p:spPr>
          <a:xfrm>
            <a:off x="654117" y="1948731"/>
            <a:ext cx="7835766" cy="4407619"/>
          </a:xfrm>
          <a:prstGeom prst="rect">
            <a:avLst/>
          </a:prstGeom>
        </p:spPr>
      </p:pic>
      <p:sp>
        <p:nvSpPr>
          <p:cNvPr id="6" name="TextBox 5">
            <a:extLst>
              <a:ext uri="{FF2B5EF4-FFF2-40B4-BE49-F238E27FC236}">
                <a16:creationId xmlns:a16="http://schemas.microsoft.com/office/drawing/2014/main" id="{B35CEBB9-7B47-29BD-6983-629545471A53}"/>
              </a:ext>
            </a:extLst>
          </p:cNvPr>
          <p:cNvSpPr txBox="1"/>
          <p:nvPr/>
        </p:nvSpPr>
        <p:spPr>
          <a:xfrm>
            <a:off x="6787298" y="1583606"/>
            <a:ext cx="1433729" cy="307777"/>
          </a:xfrm>
          <a:prstGeom prst="rect">
            <a:avLst/>
          </a:prstGeom>
          <a:noFill/>
        </p:spPr>
        <p:txBody>
          <a:bodyPr wrap="square" rtlCol="0">
            <a:spAutoFit/>
          </a:bodyPr>
          <a:lstStyle/>
          <a:p>
            <a:r>
              <a:rPr lang="en-IN" dirty="0"/>
              <a:t>Command 2</a:t>
            </a:r>
          </a:p>
        </p:txBody>
      </p:sp>
    </p:spTree>
    <p:extLst>
      <p:ext uri="{BB962C8B-B14F-4D97-AF65-F5344CB8AC3E}">
        <p14:creationId xmlns:p14="http://schemas.microsoft.com/office/powerpoint/2010/main" val="397828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DDA0-2DAC-2C55-6DF7-DBAEA06F5A73}"/>
              </a:ext>
            </a:extLst>
          </p:cNvPr>
          <p:cNvSpPr>
            <a:spLocks noGrp="1"/>
          </p:cNvSpPr>
          <p:nvPr>
            <p:ph type="ctrTitle"/>
          </p:nvPr>
        </p:nvSpPr>
        <p:spPr>
          <a:xfrm>
            <a:off x="502920" y="0"/>
            <a:ext cx="7772400" cy="1470025"/>
          </a:xfrm>
        </p:spPr>
        <p:txBody>
          <a:bodyPr/>
          <a:lstStyle/>
          <a:p>
            <a:pPr algn="l"/>
            <a:r>
              <a:rPr lang="en-GB">
                <a:solidFill>
                  <a:srgbClr val="C00000"/>
                </a:solidFill>
                <a:latin typeface="+mj-lt"/>
              </a:rPr>
              <a:t>Discussion</a:t>
            </a:r>
            <a:endParaRPr lang="en-IN">
              <a:solidFill>
                <a:srgbClr val="C00000"/>
              </a:solidFill>
              <a:latin typeface="+mj-lt"/>
            </a:endParaRPr>
          </a:p>
        </p:txBody>
      </p:sp>
      <p:sp>
        <p:nvSpPr>
          <p:cNvPr id="4" name="Slide Number Placeholder 3">
            <a:extLst>
              <a:ext uri="{FF2B5EF4-FFF2-40B4-BE49-F238E27FC236}">
                <a16:creationId xmlns:a16="http://schemas.microsoft.com/office/drawing/2014/main" id="{898E547B-016F-B4EB-1CF2-3C57C2F3A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a:extLst>
              <a:ext uri="{FF2B5EF4-FFF2-40B4-BE49-F238E27FC236}">
                <a16:creationId xmlns:a16="http://schemas.microsoft.com/office/drawing/2014/main" id="{5C205C3F-9778-B023-E48B-359FF2E368FE}"/>
              </a:ext>
            </a:extLst>
          </p:cNvPr>
          <p:cNvSpPr txBox="1"/>
          <p:nvPr/>
        </p:nvSpPr>
        <p:spPr>
          <a:xfrm>
            <a:off x="370237" y="1512530"/>
            <a:ext cx="8037765" cy="4524315"/>
          </a:xfrm>
          <a:prstGeom prst="rect">
            <a:avLst/>
          </a:prstGeom>
          <a:noFill/>
        </p:spPr>
        <p:txBody>
          <a:bodyPr wrap="square">
            <a:spAutoFit/>
          </a:bodyPr>
          <a:lstStyle/>
          <a:p>
            <a:pPr algn="l">
              <a:buFont typeface="Arial" panose="020B0604020202020204" pitchFamily="34" charset="0"/>
              <a:buChar char="•"/>
            </a:pPr>
            <a:r>
              <a:rPr lang="en-IN" sz="2400" b="0" i="0" dirty="0">
                <a:solidFill>
                  <a:schemeClr val="tx1"/>
                </a:solidFill>
                <a:effectLst/>
                <a:latin typeface="Söhne"/>
              </a:rPr>
              <a:t>Presentation on creating virtualized Ubuntu environment with Virtual Box</a:t>
            </a:r>
          </a:p>
          <a:p>
            <a:pPr algn="l">
              <a:buFont typeface="Arial" panose="020B0604020202020204" pitchFamily="34" charset="0"/>
              <a:buChar char="•"/>
            </a:pPr>
            <a:r>
              <a:rPr lang="en-IN" sz="2400" b="0" i="0" dirty="0">
                <a:solidFill>
                  <a:schemeClr val="tx1"/>
                </a:solidFill>
                <a:effectLst/>
                <a:latin typeface="Söhne"/>
              </a:rPr>
              <a:t>Virtual Box is a popular virtualization software for running virtual machines</a:t>
            </a:r>
          </a:p>
          <a:p>
            <a:pPr algn="l">
              <a:buFont typeface="Arial" panose="020B0604020202020204" pitchFamily="34" charset="0"/>
              <a:buChar char="•"/>
            </a:pPr>
            <a:r>
              <a:rPr lang="en-IN" sz="2400" b="0" i="0" dirty="0">
                <a:solidFill>
                  <a:schemeClr val="tx1"/>
                </a:solidFill>
                <a:effectLst/>
                <a:latin typeface="Söhne"/>
              </a:rPr>
              <a:t>Benefits of using Virtual Box for Ubuntu environment:</a:t>
            </a:r>
          </a:p>
          <a:p>
            <a:pPr marL="742950" lvl="1" indent="-285750" algn="l">
              <a:buFont typeface="Arial" panose="020B0604020202020204" pitchFamily="34" charset="0"/>
              <a:buChar char="•"/>
            </a:pPr>
            <a:r>
              <a:rPr lang="en-IN" sz="2400" b="0" i="0" dirty="0">
                <a:solidFill>
                  <a:schemeClr val="tx1"/>
                </a:solidFill>
                <a:effectLst/>
                <a:latin typeface="Söhne"/>
              </a:rPr>
              <a:t>Run Ubuntu alongside existing operating system</a:t>
            </a:r>
          </a:p>
          <a:p>
            <a:pPr marL="742950" lvl="1" indent="-285750" algn="l">
              <a:buFont typeface="Arial" panose="020B0604020202020204" pitchFamily="34" charset="0"/>
              <a:buChar char="•"/>
            </a:pPr>
            <a:r>
              <a:rPr lang="en-IN" sz="2400" b="0" i="0" dirty="0">
                <a:solidFill>
                  <a:schemeClr val="tx1"/>
                </a:solidFill>
                <a:effectLst/>
                <a:latin typeface="Söhne"/>
              </a:rPr>
              <a:t>Experiment with Ubuntu and applications without affecting primary OS</a:t>
            </a:r>
          </a:p>
          <a:p>
            <a:pPr marL="742950" lvl="1" indent="-285750" algn="l">
              <a:buFont typeface="Arial" panose="020B0604020202020204" pitchFamily="34" charset="0"/>
              <a:buChar char="•"/>
            </a:pPr>
            <a:r>
              <a:rPr lang="en-IN" sz="2400" b="0" i="0" dirty="0">
                <a:solidFill>
                  <a:schemeClr val="tx1"/>
                </a:solidFill>
                <a:effectLst/>
                <a:latin typeface="Söhne"/>
              </a:rPr>
              <a:t>Create multiple Ubuntu environments with different configurations</a:t>
            </a:r>
          </a:p>
          <a:p>
            <a:pPr marL="742950" lvl="1" indent="-285750" algn="l">
              <a:buFont typeface="Arial" panose="020B0604020202020204" pitchFamily="34" charset="0"/>
              <a:buChar char="•"/>
            </a:pPr>
            <a:r>
              <a:rPr lang="en-IN" sz="2400" b="0" i="0" dirty="0">
                <a:solidFill>
                  <a:schemeClr val="tx1"/>
                </a:solidFill>
                <a:effectLst/>
                <a:latin typeface="Söhne"/>
              </a:rPr>
              <a:t>Useful for developers and system administrators to test software and network setups</a:t>
            </a:r>
          </a:p>
        </p:txBody>
      </p:sp>
    </p:spTree>
    <p:extLst>
      <p:ext uri="{BB962C8B-B14F-4D97-AF65-F5344CB8AC3E}">
        <p14:creationId xmlns:p14="http://schemas.microsoft.com/office/powerpoint/2010/main" val="371792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00bc294057_0_5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201" name="Google Shape;201;g100bc294057_0_5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202" name="Google Shape;202;g100bc294057_0_5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lang="en-US"/>
          </a:p>
        </p:txBody>
      </p:sp>
      <p:sp>
        <p:nvSpPr>
          <p:cNvPr id="203" name="Google Shape;203;g100bc294057_0_56"/>
          <p:cNvSpPr txBox="1">
            <a:spLocks noGrp="1"/>
          </p:cNvSpPr>
          <p:nvPr>
            <p:ph type="title"/>
          </p:nvPr>
        </p:nvSpPr>
        <p:spPr>
          <a:xfrm>
            <a:off x="381000" y="381000"/>
            <a:ext cx="8229600"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00000"/>
              </a:buClr>
              <a:buSzPct val="100000"/>
              <a:buFont typeface="Arial" panose="020B0604020202020204"/>
              <a:buNone/>
            </a:pPr>
            <a:r>
              <a:rPr lang="en-US" dirty="0">
                <a:solidFill>
                  <a:srgbClr val="C00000"/>
                </a:solidFill>
                <a:latin typeface="Arial" panose="020B0604020202020204"/>
                <a:ea typeface="Arial" panose="020B0604020202020204"/>
                <a:cs typeface="Arial" panose="020B0604020202020204"/>
                <a:sym typeface="Arial" panose="020B0604020202020204"/>
              </a:rPr>
              <a:t>Results </a:t>
            </a:r>
          </a:p>
        </p:txBody>
      </p:sp>
      <p:pic>
        <p:nvPicPr>
          <p:cNvPr id="4" name="Picture 3">
            <a:extLst>
              <a:ext uri="{FF2B5EF4-FFF2-40B4-BE49-F238E27FC236}">
                <a16:creationId xmlns:a16="http://schemas.microsoft.com/office/drawing/2014/main" id="{497CCA9D-4F70-41F5-5987-F6F7B45AE2FC}"/>
              </a:ext>
            </a:extLst>
          </p:cNvPr>
          <p:cNvPicPr>
            <a:picLocks noChangeAspect="1"/>
          </p:cNvPicPr>
          <p:nvPr/>
        </p:nvPicPr>
        <p:blipFill>
          <a:blip r:embed="rId3"/>
          <a:stretch>
            <a:fillRect/>
          </a:stretch>
        </p:blipFill>
        <p:spPr>
          <a:xfrm>
            <a:off x="527902" y="1414020"/>
            <a:ext cx="8229600" cy="49423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E0E2-5B1B-A5E1-C6B9-BB4AF9B7B050}"/>
              </a:ext>
            </a:extLst>
          </p:cNvPr>
          <p:cNvSpPr>
            <a:spLocks noGrp="1"/>
          </p:cNvSpPr>
          <p:nvPr>
            <p:ph type="ctrTitle"/>
          </p:nvPr>
        </p:nvSpPr>
        <p:spPr>
          <a:xfrm>
            <a:off x="320040" y="0"/>
            <a:ext cx="7772400" cy="1470025"/>
          </a:xfrm>
        </p:spPr>
        <p:txBody>
          <a:bodyPr/>
          <a:lstStyle/>
          <a:p>
            <a:pPr algn="l"/>
            <a:r>
              <a:rPr lang="en-GB">
                <a:solidFill>
                  <a:srgbClr val="C00000"/>
                </a:solidFill>
                <a:latin typeface="+mn-lt"/>
              </a:rPr>
              <a:t>Results</a:t>
            </a:r>
            <a:endParaRPr lang="en-IN">
              <a:solidFill>
                <a:srgbClr val="C00000"/>
              </a:solidFill>
              <a:latin typeface="+mn-lt"/>
            </a:endParaRPr>
          </a:p>
        </p:txBody>
      </p:sp>
      <p:sp>
        <p:nvSpPr>
          <p:cNvPr id="4" name="Slide Number Placeholder 3">
            <a:extLst>
              <a:ext uri="{FF2B5EF4-FFF2-40B4-BE49-F238E27FC236}">
                <a16:creationId xmlns:a16="http://schemas.microsoft.com/office/drawing/2014/main" id="{4B9662D7-0DB9-51C0-1716-F3DFFC2AE6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ACDDC790-44C4-F4F8-D897-6CB636C9F993}"/>
              </a:ext>
            </a:extLst>
          </p:cNvPr>
          <p:cNvPicPr>
            <a:picLocks noChangeAspect="1"/>
          </p:cNvPicPr>
          <p:nvPr/>
        </p:nvPicPr>
        <p:blipFill>
          <a:blip r:embed="rId2"/>
          <a:stretch>
            <a:fillRect/>
          </a:stretch>
        </p:blipFill>
        <p:spPr>
          <a:xfrm>
            <a:off x="556180" y="1710080"/>
            <a:ext cx="8130620" cy="4573474"/>
          </a:xfrm>
          <a:prstGeom prst="rect">
            <a:avLst/>
          </a:prstGeom>
        </p:spPr>
      </p:pic>
    </p:spTree>
    <p:extLst>
      <p:ext uri="{BB962C8B-B14F-4D97-AF65-F5344CB8AC3E}">
        <p14:creationId xmlns:p14="http://schemas.microsoft.com/office/powerpoint/2010/main" val="89921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210" name="Google Shape;21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211" name="Google Shape;21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lang="en-US" dirty="0"/>
          </a:p>
        </p:txBody>
      </p:sp>
      <p:sp>
        <p:nvSpPr>
          <p:cNvPr id="212" name="Google Shape;212;p10"/>
          <p:cNvSpPr txBox="1">
            <a:spLocks noGrp="1"/>
          </p:cNvSpPr>
          <p:nvPr>
            <p:ph type="title"/>
          </p:nvPr>
        </p:nvSpPr>
        <p:spPr>
          <a:xfrm>
            <a:off x="5334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panose="020B0604020202020204"/>
              <a:buNone/>
            </a:pPr>
            <a:br>
              <a:rPr lang="en-US" dirty="0">
                <a:latin typeface="Arial" panose="020B0604020202020204"/>
                <a:ea typeface="Arial" panose="020B0604020202020204"/>
                <a:cs typeface="Arial" panose="020B0604020202020204"/>
                <a:sym typeface="Arial" panose="020B0604020202020204"/>
              </a:rPr>
            </a:br>
            <a:r>
              <a:rPr lang="en-US" dirty="0">
                <a:solidFill>
                  <a:srgbClr val="C00000"/>
                </a:solidFill>
                <a:latin typeface="Arial" panose="020B0604020202020204"/>
                <a:ea typeface="Arial" panose="020B0604020202020204"/>
                <a:cs typeface="Arial" panose="020B0604020202020204"/>
                <a:sym typeface="Arial" panose="020B0604020202020204"/>
              </a:rPr>
              <a:t>Conclusion</a:t>
            </a:r>
            <a:br>
              <a:rPr lang="en-US" dirty="0">
                <a:latin typeface="Arial" panose="020B0604020202020204"/>
                <a:ea typeface="Arial" panose="020B0604020202020204"/>
                <a:cs typeface="Arial" panose="020B0604020202020204"/>
                <a:sym typeface="Arial" panose="020B0604020202020204"/>
              </a:rPr>
            </a:br>
            <a:endParaRPr dirty="0">
              <a:latin typeface="Arial" panose="020B0604020202020204"/>
              <a:ea typeface="Arial" panose="020B0604020202020204"/>
              <a:cs typeface="Arial" panose="020B0604020202020204"/>
              <a:sym typeface="Arial" panose="020B0604020202020204"/>
            </a:endParaRPr>
          </a:p>
        </p:txBody>
      </p:sp>
      <p:sp>
        <p:nvSpPr>
          <p:cNvPr id="213" name="Google Shape;213;p10"/>
          <p:cNvSpPr txBox="1">
            <a:spLocks noGrp="1"/>
          </p:cNvSpPr>
          <p:nvPr>
            <p:ph type="body" idx="1"/>
          </p:nvPr>
        </p:nvSpPr>
        <p:spPr>
          <a:xfrm>
            <a:off x="533400" y="1436914"/>
            <a:ext cx="8088086" cy="4919436"/>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2000" b="0" i="0" dirty="0">
                <a:solidFill>
                  <a:schemeClr val="tx1"/>
                </a:solidFill>
                <a:effectLst/>
                <a:latin typeface="Söhne"/>
              </a:rPr>
              <a:t>Creating a virtualized Ubuntu environment with Virtual Box is a simple and effective way to experiment with Ubuntu and its applications.</a:t>
            </a:r>
          </a:p>
          <a:p>
            <a:pPr algn="l">
              <a:buFont typeface="Arial" panose="020B0604020202020204" pitchFamily="34" charset="0"/>
              <a:buChar char="•"/>
            </a:pPr>
            <a:r>
              <a:rPr lang="en-US" sz="2000" b="0" i="0" dirty="0">
                <a:solidFill>
                  <a:schemeClr val="tx1"/>
                </a:solidFill>
                <a:effectLst/>
                <a:latin typeface="Söhne"/>
              </a:rPr>
              <a:t>Virtual Box provides a user-friendly interface and allows the creation of multiple Ubuntu environments with different configurations.</a:t>
            </a:r>
          </a:p>
          <a:p>
            <a:pPr algn="l">
              <a:buFont typeface="Arial" panose="020B0604020202020204" pitchFamily="34" charset="0"/>
              <a:buChar char="•"/>
            </a:pPr>
            <a:r>
              <a:rPr lang="en-US" sz="2000" b="0" i="0" dirty="0">
                <a:solidFill>
                  <a:schemeClr val="tx1"/>
                </a:solidFill>
                <a:effectLst/>
                <a:latin typeface="Söhne"/>
              </a:rPr>
              <a:t>A virtualized Ubuntu environment is useful for developers, system administrators, and anyone who wants to learn more about Ubuntu without affecting their primary system.</a:t>
            </a:r>
          </a:p>
          <a:p>
            <a:pPr algn="l">
              <a:buFont typeface="Arial" panose="020B0604020202020204" pitchFamily="34" charset="0"/>
              <a:buChar char="•"/>
            </a:pPr>
            <a:r>
              <a:rPr lang="en-US" sz="2000" b="0" i="0" dirty="0">
                <a:solidFill>
                  <a:schemeClr val="tx1"/>
                </a:solidFill>
                <a:effectLst/>
                <a:latin typeface="Söhne"/>
              </a:rPr>
              <a:t>Following the steps outlined in the presentation or discussion can help create a virtualized Ubuntu environment in minutes.</a:t>
            </a:r>
          </a:p>
          <a:p>
            <a:pPr algn="l">
              <a:buFont typeface="Arial" panose="020B0604020202020204" pitchFamily="34" charset="0"/>
              <a:buChar char="•"/>
            </a:pPr>
            <a:r>
              <a:rPr lang="en-US" sz="2000" b="0" i="0" dirty="0">
                <a:solidFill>
                  <a:schemeClr val="tx1"/>
                </a:solidFill>
                <a:effectLst/>
                <a:latin typeface="Söhne"/>
              </a:rPr>
              <a:t>Benefits of a virtualized Ubuntu environment include the ability to test different software configurations and network setups.</a:t>
            </a:r>
          </a:p>
          <a:p>
            <a:pPr algn="l">
              <a:buFont typeface="Arial" panose="020B0604020202020204" pitchFamily="34" charset="0"/>
              <a:buChar char="•"/>
            </a:pPr>
            <a:r>
              <a:rPr lang="en-US" sz="2000" b="0" i="0" dirty="0">
                <a:solidFill>
                  <a:schemeClr val="tx1"/>
                </a:solidFill>
                <a:effectLst/>
                <a:latin typeface="Söhne"/>
              </a:rPr>
              <a:t>Overall, a virtualized Ubuntu environment is a powerful tool for anyone looking to experiment with Ubuntu and its applications.</a:t>
            </a:r>
          </a:p>
          <a:p>
            <a:pPr marL="660400" lvl="1" indent="0">
              <a:lnSpc>
                <a:spcPct val="150000"/>
              </a:lnSpc>
              <a:spcBef>
                <a:spcPts val="640"/>
              </a:spcBef>
              <a:buSzPct val="100000"/>
              <a:buNone/>
            </a:pPr>
            <a:r>
              <a:rPr lang="en-US" sz="2000" b="0" i="0" dirty="0">
                <a:solidFill>
                  <a:schemeClr val="tx1"/>
                </a:solidFill>
                <a:effectLst/>
                <a:latin typeface="Söhne"/>
              </a:rPr>
              <a:t>.</a:t>
            </a:r>
            <a:endParaRPr lang="en-US" sz="2000" dirty="0">
              <a:solidFill>
                <a:schemeClr val="tx1"/>
              </a:solidFill>
              <a:latin typeface="+mn-lt"/>
              <a:cs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Presentation Outline</a:t>
            </a:r>
          </a:p>
        </p:txBody>
      </p:sp>
      <p:sp>
        <p:nvSpPr>
          <p:cNvPr id="103" name="Google Shape;103;p2"/>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algn="l"/>
            <a:r>
              <a:rPr lang="en-US" sz="8000" b="1" i="0" dirty="0">
                <a:solidFill>
                  <a:schemeClr val="tx1"/>
                </a:solidFill>
                <a:effectLst/>
                <a:latin typeface="Söhne"/>
              </a:rPr>
              <a:t>I. Introduction</a:t>
            </a:r>
          </a:p>
          <a:p>
            <a:pPr marL="114300" indent="0" algn="l">
              <a:buNone/>
            </a:pPr>
            <a:endParaRPr lang="en-US" sz="8000" b="1" i="0" dirty="0">
              <a:solidFill>
                <a:schemeClr val="tx1"/>
              </a:solidFill>
              <a:effectLst/>
              <a:latin typeface="Söhne"/>
            </a:endParaRPr>
          </a:p>
          <a:p>
            <a:pPr algn="l">
              <a:buFont typeface="Arial" panose="020B0604020202020204" pitchFamily="34" charset="0"/>
              <a:buChar char="•"/>
            </a:pPr>
            <a:r>
              <a:rPr lang="en-US" sz="7200" i="0" dirty="0">
                <a:solidFill>
                  <a:schemeClr val="tx1"/>
                </a:solidFill>
                <a:effectLst/>
                <a:latin typeface="Söhne"/>
              </a:rPr>
              <a:t>Briefly introduce the topic and the purpose of the project</a:t>
            </a:r>
          </a:p>
          <a:p>
            <a:pPr algn="l">
              <a:buFont typeface="Arial" panose="020B0604020202020204" pitchFamily="34" charset="0"/>
              <a:buChar char="•"/>
            </a:pPr>
            <a:r>
              <a:rPr lang="en-US" sz="7200" i="0" dirty="0">
                <a:solidFill>
                  <a:schemeClr val="tx1"/>
                </a:solidFill>
                <a:effectLst/>
                <a:latin typeface="Söhne"/>
              </a:rPr>
              <a:t>Explain the importance of virtualization and its benefits</a:t>
            </a:r>
          </a:p>
          <a:p>
            <a:pPr algn="l">
              <a:buFont typeface="Arial" panose="020B0604020202020204" pitchFamily="34" charset="0"/>
              <a:buChar char="•"/>
            </a:pPr>
            <a:r>
              <a:rPr lang="en-US" sz="7200" i="0" dirty="0">
                <a:solidFill>
                  <a:schemeClr val="tx1"/>
                </a:solidFill>
                <a:effectLst/>
                <a:latin typeface="Söhne"/>
              </a:rPr>
              <a:t>Provide an overview of the tools and technologies used in the project</a:t>
            </a:r>
          </a:p>
          <a:p>
            <a:pPr marL="114300" indent="0" algn="l">
              <a:buNone/>
            </a:pPr>
            <a:endParaRPr lang="en-US" sz="7200" i="0" dirty="0">
              <a:solidFill>
                <a:schemeClr val="tx1"/>
              </a:solidFill>
              <a:effectLst/>
              <a:latin typeface="Söhne"/>
            </a:endParaRPr>
          </a:p>
          <a:p>
            <a:pPr algn="l"/>
            <a:r>
              <a:rPr lang="en-US" sz="8000" b="1" i="0" dirty="0">
                <a:solidFill>
                  <a:schemeClr val="tx1"/>
                </a:solidFill>
                <a:effectLst/>
                <a:latin typeface="Söhne"/>
              </a:rPr>
              <a:t>II. Installation of Virtual Box</a:t>
            </a:r>
          </a:p>
          <a:p>
            <a:pPr marL="114300" indent="0" algn="l">
              <a:buNone/>
            </a:pPr>
            <a:endParaRPr lang="en-US" sz="8000" b="1" i="0" dirty="0">
              <a:solidFill>
                <a:schemeClr val="tx1"/>
              </a:solidFill>
              <a:effectLst/>
              <a:latin typeface="Söhne"/>
            </a:endParaRPr>
          </a:p>
          <a:p>
            <a:pPr algn="l">
              <a:buFont typeface="Arial" panose="020B0604020202020204" pitchFamily="34" charset="0"/>
              <a:buChar char="•"/>
            </a:pPr>
            <a:r>
              <a:rPr lang="en-US" sz="7200" i="0" dirty="0">
                <a:solidFill>
                  <a:schemeClr val="tx1"/>
                </a:solidFill>
                <a:effectLst/>
                <a:latin typeface="Söhne"/>
              </a:rPr>
              <a:t>Explain the process of installing Virtual Box on your system</a:t>
            </a:r>
          </a:p>
          <a:p>
            <a:pPr algn="l">
              <a:buFont typeface="Arial" panose="020B0604020202020204" pitchFamily="34" charset="0"/>
              <a:buChar char="•"/>
            </a:pPr>
            <a:r>
              <a:rPr lang="en-US" sz="7200" i="0" dirty="0">
                <a:solidFill>
                  <a:schemeClr val="tx1"/>
                </a:solidFill>
                <a:effectLst/>
                <a:latin typeface="Söhne"/>
              </a:rPr>
              <a:t>Describe the system requirements for Virtual Box</a:t>
            </a:r>
          </a:p>
          <a:p>
            <a:pPr algn="l">
              <a:buFont typeface="Arial" panose="020B0604020202020204" pitchFamily="34" charset="0"/>
              <a:buChar char="•"/>
            </a:pPr>
            <a:r>
              <a:rPr lang="en-US" sz="7200" i="0" dirty="0">
                <a:solidFill>
                  <a:schemeClr val="tx1"/>
                </a:solidFill>
                <a:effectLst/>
                <a:latin typeface="Söhne"/>
              </a:rPr>
              <a:t>Walk through the steps to configure Virtual Box for the project</a:t>
            </a:r>
          </a:p>
          <a:p>
            <a:pPr marL="114300" indent="0" algn="l">
              <a:buNone/>
            </a:pPr>
            <a:endParaRPr lang="en-US" sz="7200" i="0" dirty="0">
              <a:solidFill>
                <a:schemeClr val="tx1"/>
              </a:solidFill>
              <a:effectLst/>
              <a:latin typeface="Söhne"/>
            </a:endParaRPr>
          </a:p>
          <a:p>
            <a:pPr algn="l"/>
            <a:r>
              <a:rPr lang="en-US" sz="8000" b="1" i="0" dirty="0">
                <a:solidFill>
                  <a:schemeClr val="tx1"/>
                </a:solidFill>
                <a:effectLst/>
                <a:latin typeface="Söhne"/>
              </a:rPr>
              <a:t>III. Installation of Ubuntu ISO</a:t>
            </a:r>
          </a:p>
          <a:p>
            <a:pPr marL="114300" indent="0" algn="l">
              <a:buNone/>
            </a:pPr>
            <a:endParaRPr lang="en-US" sz="8000" b="1" i="0" dirty="0">
              <a:solidFill>
                <a:schemeClr val="tx1"/>
              </a:solidFill>
              <a:effectLst/>
              <a:latin typeface="Söhne"/>
            </a:endParaRPr>
          </a:p>
          <a:p>
            <a:pPr algn="l">
              <a:buFont typeface="Arial" panose="020B0604020202020204" pitchFamily="34" charset="0"/>
              <a:buChar char="•"/>
            </a:pPr>
            <a:r>
              <a:rPr lang="en-US" sz="7200" i="0" dirty="0">
                <a:solidFill>
                  <a:schemeClr val="tx1"/>
                </a:solidFill>
                <a:effectLst/>
                <a:latin typeface="Söhne"/>
              </a:rPr>
              <a:t>Explain the process of downloading and installing the Ubuntu ISO image</a:t>
            </a:r>
          </a:p>
          <a:p>
            <a:pPr algn="l">
              <a:buFont typeface="Arial" panose="020B0604020202020204" pitchFamily="34" charset="0"/>
              <a:buChar char="•"/>
            </a:pPr>
            <a:r>
              <a:rPr lang="en-US" sz="7200" i="0" dirty="0">
                <a:solidFill>
                  <a:schemeClr val="tx1"/>
                </a:solidFill>
                <a:effectLst/>
                <a:latin typeface="Söhne"/>
              </a:rPr>
              <a:t>Discuss the different versions of Ubuntu available and their features</a:t>
            </a:r>
          </a:p>
          <a:p>
            <a:pPr marL="342900" lvl="0" indent="-139700" algn="l" rtl="0">
              <a:spcBef>
                <a:spcPts val="640"/>
              </a:spcBef>
              <a:spcAft>
                <a:spcPts val="0"/>
              </a:spcAft>
              <a:buClr>
                <a:schemeClr val="dk1"/>
              </a:buClr>
              <a:buSzPts val="3200"/>
              <a:buNone/>
            </a:pPr>
            <a:endParaRPr lang="en-US" sz="2000" dirty="0">
              <a:latin typeface="Arial" panose="020B0604020202020204"/>
              <a:ea typeface="Arial" panose="020B0604020202020204"/>
              <a:cs typeface="Arial" panose="020B0604020202020204"/>
              <a:sym typeface="Arial" panose="020B0604020202020204"/>
            </a:endParaRPr>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252372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210" name="Google Shape;21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211" name="Google Shape;21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lang="en-US"/>
          </a:p>
        </p:txBody>
      </p:sp>
      <p:sp>
        <p:nvSpPr>
          <p:cNvPr id="212" name="Google Shape;212;p10"/>
          <p:cNvSpPr txBox="1">
            <a:spLocks noGrp="1"/>
          </p:cNvSpPr>
          <p:nvPr>
            <p:ph type="title"/>
          </p:nvPr>
        </p:nvSpPr>
        <p:spPr>
          <a:xfrm>
            <a:off x="5334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panose="020B0604020202020204"/>
              <a:buNone/>
            </a:pPr>
            <a:br>
              <a:rPr lang="en-US" dirty="0">
                <a:latin typeface="Arial" panose="020B0604020202020204"/>
                <a:ea typeface="Arial" panose="020B0604020202020204"/>
                <a:cs typeface="Arial" panose="020B0604020202020204"/>
                <a:sym typeface="Arial" panose="020B0604020202020204"/>
              </a:rPr>
            </a:br>
            <a:r>
              <a:rPr lang="en-US" dirty="0">
                <a:solidFill>
                  <a:srgbClr val="C00000"/>
                </a:solidFill>
                <a:latin typeface="Arial" panose="020B0604020202020204"/>
                <a:ea typeface="Arial" panose="020B0604020202020204"/>
                <a:cs typeface="Arial" panose="020B0604020202020204"/>
                <a:sym typeface="Arial" panose="020B0604020202020204"/>
              </a:rPr>
              <a:t>Reference</a:t>
            </a:r>
            <a:br>
              <a:rPr lang="en-US" dirty="0">
                <a:latin typeface="Arial" panose="020B0604020202020204"/>
                <a:ea typeface="Arial" panose="020B0604020202020204"/>
                <a:cs typeface="Arial" panose="020B0604020202020204"/>
                <a:sym typeface="Arial" panose="020B0604020202020204"/>
              </a:rPr>
            </a:br>
            <a:endParaRPr dirty="0">
              <a:latin typeface="Arial" panose="020B0604020202020204"/>
              <a:ea typeface="Arial" panose="020B0604020202020204"/>
              <a:cs typeface="Arial" panose="020B0604020202020204"/>
              <a:sym typeface="Arial" panose="020B0604020202020204"/>
            </a:endParaRPr>
          </a:p>
        </p:txBody>
      </p:sp>
      <p:sp>
        <p:nvSpPr>
          <p:cNvPr id="2" name="Google Shape;213;p10">
            <a:extLst>
              <a:ext uri="{FF2B5EF4-FFF2-40B4-BE49-F238E27FC236}">
                <a16:creationId xmlns:a16="http://schemas.microsoft.com/office/drawing/2014/main" id="{BE30CFB6-1949-1C7C-62CA-5B85465834C4}"/>
              </a:ext>
            </a:extLst>
          </p:cNvPr>
          <p:cNvSpPr txBox="1">
            <a:spLocks noGrp="1"/>
          </p:cNvSpPr>
          <p:nvPr>
            <p:ph type="body" idx="1"/>
          </p:nvPr>
        </p:nvSpPr>
        <p:spPr>
          <a:xfrm>
            <a:off x="612742" y="1555423"/>
            <a:ext cx="7946795" cy="4800927"/>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IN" sz="2000" b="0" i="0" dirty="0">
                <a:solidFill>
                  <a:schemeClr val="tx1"/>
                </a:solidFill>
                <a:effectLst/>
                <a:latin typeface="Söhne"/>
              </a:rPr>
              <a:t>Virtual Box User Manual - Chapter 1: First Steps: </a:t>
            </a:r>
            <a:r>
              <a:rPr lang="en-IN" sz="2000" b="0" i="0" u="sng" dirty="0">
                <a:solidFill>
                  <a:schemeClr val="tx1"/>
                </a:solidFill>
                <a:effectLst/>
                <a:latin typeface="Söhne"/>
                <a:hlinkClick r:id="rId3">
                  <a:extLst>
                    <a:ext uri="{A12FA001-AC4F-418D-AE19-62706E023703}">
                      <ahyp:hlinkClr xmlns:ahyp="http://schemas.microsoft.com/office/drawing/2018/hyperlinkcolor" val="tx"/>
                    </a:ext>
                  </a:extLst>
                </a:hlinkClick>
              </a:rPr>
              <a:t>https://www.virtualbox.org/manual/ch01.html</a:t>
            </a:r>
            <a:endParaRPr lang="en-IN" sz="2000" b="0" i="0" dirty="0">
              <a:solidFill>
                <a:schemeClr val="tx1"/>
              </a:solidFill>
              <a:effectLst/>
              <a:latin typeface="Söhne"/>
            </a:endParaRPr>
          </a:p>
          <a:p>
            <a:pPr algn="l">
              <a:buFont typeface="+mj-lt"/>
              <a:buAutoNum type="arabicPeriod"/>
            </a:pPr>
            <a:r>
              <a:rPr lang="en-IN" sz="2000" b="0" i="0" dirty="0">
                <a:solidFill>
                  <a:schemeClr val="tx1"/>
                </a:solidFill>
                <a:effectLst/>
                <a:latin typeface="Söhne"/>
              </a:rPr>
              <a:t>How to Install Ubuntu in VirtualBox: </a:t>
            </a:r>
            <a:r>
              <a:rPr lang="en-IN" sz="2000" b="0" i="0" u="sng" dirty="0">
                <a:solidFill>
                  <a:schemeClr val="tx1"/>
                </a:solidFill>
                <a:effectLst/>
                <a:latin typeface="Söhne"/>
                <a:hlinkClick r:id="rId4">
                  <a:extLst>
                    <a:ext uri="{A12FA001-AC4F-418D-AE19-62706E023703}">
                      <ahyp:hlinkClr xmlns:ahyp="http://schemas.microsoft.com/office/drawing/2018/hyperlinkcolor" val="tx"/>
                    </a:ext>
                  </a:extLst>
                </a:hlinkClick>
              </a:rPr>
              <a:t>https://itsfoss.com/install-linux-in-virtualbox/</a:t>
            </a:r>
            <a:endParaRPr lang="en-IN" sz="2000" b="0" i="0" dirty="0">
              <a:solidFill>
                <a:schemeClr val="tx1"/>
              </a:solidFill>
              <a:effectLst/>
              <a:latin typeface="Söhne"/>
            </a:endParaRPr>
          </a:p>
          <a:p>
            <a:pPr algn="l">
              <a:buFont typeface="+mj-lt"/>
              <a:buAutoNum type="arabicPeriod"/>
            </a:pPr>
            <a:r>
              <a:rPr lang="en-IN" sz="2000" b="0" i="0" dirty="0">
                <a:solidFill>
                  <a:schemeClr val="tx1"/>
                </a:solidFill>
                <a:effectLst/>
                <a:latin typeface="Söhne"/>
              </a:rPr>
              <a:t>VirtualBox Documentation: </a:t>
            </a:r>
            <a:r>
              <a:rPr lang="en-IN" sz="2000" b="0" i="0" u="sng" dirty="0">
                <a:solidFill>
                  <a:schemeClr val="tx1"/>
                </a:solidFill>
                <a:effectLst/>
                <a:latin typeface="Söhne"/>
                <a:hlinkClick r:id="rId5">
                  <a:extLst>
                    <a:ext uri="{A12FA001-AC4F-418D-AE19-62706E023703}">
                      <ahyp:hlinkClr xmlns:ahyp="http://schemas.microsoft.com/office/drawing/2018/hyperlinkcolor" val="tx"/>
                    </a:ext>
                  </a:extLst>
                </a:hlinkClick>
              </a:rPr>
              <a:t>https://www.virtualbox.org/wiki/Documentation</a:t>
            </a:r>
            <a:endParaRPr lang="en-IN" sz="2000" b="0" i="0" dirty="0">
              <a:solidFill>
                <a:schemeClr val="tx1"/>
              </a:solidFill>
              <a:effectLst/>
              <a:latin typeface="Söhne"/>
            </a:endParaRPr>
          </a:p>
          <a:p>
            <a:pPr algn="l">
              <a:buFont typeface="+mj-lt"/>
              <a:buAutoNum type="arabicPeriod"/>
            </a:pPr>
            <a:r>
              <a:rPr lang="en-IN" sz="2000" b="0" i="0" dirty="0">
                <a:solidFill>
                  <a:schemeClr val="tx1"/>
                </a:solidFill>
                <a:effectLst/>
                <a:latin typeface="Söhne"/>
              </a:rPr>
              <a:t>How to Create a Virtual Machine with VirtualBox: </a:t>
            </a:r>
            <a:r>
              <a:rPr lang="en-IN" sz="2000" b="0" i="0" u="sng" dirty="0">
                <a:solidFill>
                  <a:schemeClr val="tx1"/>
                </a:solidFill>
                <a:effectLst/>
                <a:latin typeface="Söhne"/>
                <a:hlinkClick r:id="rId6">
                  <a:extLst>
                    <a:ext uri="{A12FA001-AC4F-418D-AE19-62706E023703}">
                      <ahyp:hlinkClr xmlns:ahyp="http://schemas.microsoft.com/office/drawing/2018/hyperlinkcolor" val="tx"/>
                    </a:ext>
                  </a:extLst>
                </a:hlinkClick>
              </a:rPr>
              <a:t>https://www.lifewire.com/create-a-virtual-machine-with-virtualbox-4169811</a:t>
            </a:r>
            <a:endParaRPr lang="en-IN" sz="2000" b="0" i="0" dirty="0">
              <a:solidFill>
                <a:schemeClr val="tx1"/>
              </a:solidFill>
              <a:effectLst/>
              <a:latin typeface="Söhne"/>
            </a:endParaRPr>
          </a:p>
          <a:p>
            <a:pPr algn="l">
              <a:buFont typeface="+mj-lt"/>
              <a:buAutoNum type="arabicPeriod"/>
            </a:pPr>
            <a:r>
              <a:rPr lang="en-IN" sz="2000" b="0" i="0" dirty="0">
                <a:solidFill>
                  <a:schemeClr val="tx1"/>
                </a:solidFill>
                <a:effectLst/>
                <a:latin typeface="Söhne"/>
              </a:rPr>
              <a:t>Ubuntu Documentation: </a:t>
            </a:r>
            <a:r>
              <a:rPr lang="en-IN" sz="2000" b="0" i="0" u="sng" dirty="0">
                <a:solidFill>
                  <a:schemeClr val="tx1"/>
                </a:solidFill>
                <a:effectLst/>
                <a:latin typeface="Söhne"/>
                <a:hlinkClick r:id="rId7">
                  <a:extLst>
                    <a:ext uri="{A12FA001-AC4F-418D-AE19-62706E023703}">
                      <ahyp:hlinkClr xmlns:ahyp="http://schemas.microsoft.com/office/drawing/2018/hyperlinkcolor" val="tx"/>
                    </a:ext>
                  </a:extLst>
                </a:hlinkClick>
              </a:rPr>
              <a:t>https://help.ubuntu.com/</a:t>
            </a:r>
            <a:endParaRPr lang="en-IN" sz="2000" b="0" i="0" dirty="0">
              <a:solidFill>
                <a:schemeClr val="tx1"/>
              </a:solidFill>
              <a:effectLst/>
              <a:latin typeface="Söhne"/>
            </a:endParaRPr>
          </a:p>
          <a:p>
            <a:pPr algn="l"/>
            <a:r>
              <a:rPr lang="en-IN" sz="2000" b="0" i="0" dirty="0">
                <a:solidFill>
                  <a:schemeClr val="tx1"/>
                </a:solidFill>
                <a:effectLst/>
                <a:latin typeface="Söhne"/>
              </a:rPr>
              <a:t>These resources provide detailed information on how to create and configure a virtualized Ubuntu environment using Virtual Box. They cover everything from installing Virtual Box and Ubuntu to configuring network settings and installing additional software.</a:t>
            </a:r>
          </a:p>
          <a:p>
            <a:pPr marL="203200" indent="0" algn="just">
              <a:lnSpc>
                <a:spcPct val="150000"/>
              </a:lnSpc>
              <a:spcBef>
                <a:spcPts val="640"/>
              </a:spcBef>
              <a:buSzPct val="100000"/>
              <a:buNone/>
            </a:pPr>
            <a:endParaRPr lang="en-US" sz="1800" dirty="0">
              <a:latin typeface="+mn-lt"/>
              <a:cs typeface="+mn-l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318657"/>
            <a:ext cx="8229600" cy="2220685"/>
          </a:xfrm>
        </p:spPr>
        <p:txBody>
          <a:bodyPr/>
          <a:lstStyle/>
          <a:p>
            <a:r>
              <a:rPr lang="en-US" dirty="0"/>
              <a:t>Thank You</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Presentation Outline</a:t>
            </a:r>
          </a:p>
        </p:txBody>
      </p:sp>
      <p:sp>
        <p:nvSpPr>
          <p:cNvPr id="103" name="Google Shape;103;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fontScale="25000" lnSpcReduction="20000"/>
          </a:bodyPr>
          <a:lstStyle/>
          <a:p>
            <a:pPr algn="l">
              <a:buFont typeface="Arial" panose="020B0604020202020204" pitchFamily="34" charset="0"/>
              <a:buChar char="•"/>
            </a:pPr>
            <a:r>
              <a:rPr lang="en-US" sz="8000" i="0" dirty="0">
                <a:solidFill>
                  <a:schemeClr val="tx1"/>
                </a:solidFill>
                <a:effectLst/>
                <a:latin typeface="Söhne"/>
              </a:rPr>
              <a:t>Provide step-by-step instructions for installing Ubuntu as an image in Virtual Box</a:t>
            </a:r>
          </a:p>
          <a:p>
            <a:pPr marL="114300" indent="0" algn="l">
              <a:buNone/>
            </a:pPr>
            <a:endParaRPr lang="en-US" sz="8000" i="0" dirty="0">
              <a:solidFill>
                <a:schemeClr val="tx1"/>
              </a:solidFill>
              <a:effectLst/>
              <a:latin typeface="Söhne"/>
            </a:endParaRPr>
          </a:p>
          <a:p>
            <a:pPr algn="l"/>
            <a:r>
              <a:rPr lang="en-US" sz="8000" b="1" i="0" dirty="0">
                <a:solidFill>
                  <a:schemeClr val="tx1"/>
                </a:solidFill>
                <a:effectLst/>
                <a:latin typeface="Söhne"/>
              </a:rPr>
              <a:t>IV. Creation of VM nodes</a:t>
            </a:r>
          </a:p>
          <a:p>
            <a:pPr marL="114300" indent="0" algn="l">
              <a:buNone/>
            </a:pPr>
            <a:endParaRPr lang="en-US" sz="8000" b="1" i="0" dirty="0">
              <a:solidFill>
                <a:schemeClr val="tx1"/>
              </a:solidFill>
              <a:effectLst/>
              <a:latin typeface="Söhne"/>
            </a:endParaRPr>
          </a:p>
          <a:p>
            <a:pPr algn="l">
              <a:buFont typeface="Arial" panose="020B0604020202020204" pitchFamily="34" charset="0"/>
              <a:buChar char="•"/>
            </a:pPr>
            <a:r>
              <a:rPr lang="en-US" sz="8000" i="0" dirty="0">
                <a:solidFill>
                  <a:schemeClr val="tx1"/>
                </a:solidFill>
                <a:effectLst/>
                <a:latin typeface="Söhne"/>
              </a:rPr>
              <a:t>Explain the process of creating two VM nodes, Controller and Compute</a:t>
            </a:r>
          </a:p>
          <a:p>
            <a:pPr algn="l">
              <a:buFont typeface="Arial" panose="020B0604020202020204" pitchFamily="34" charset="0"/>
              <a:buChar char="•"/>
            </a:pPr>
            <a:r>
              <a:rPr lang="en-US" sz="8000" i="0" dirty="0">
                <a:solidFill>
                  <a:schemeClr val="tx1"/>
                </a:solidFill>
                <a:effectLst/>
                <a:latin typeface="Söhne"/>
              </a:rPr>
              <a:t>Discuss the purpose and functionality of each node</a:t>
            </a:r>
          </a:p>
          <a:p>
            <a:pPr algn="l">
              <a:buFont typeface="Arial" panose="020B0604020202020204" pitchFamily="34" charset="0"/>
              <a:buChar char="•"/>
            </a:pPr>
            <a:r>
              <a:rPr lang="en-US" sz="8000" i="0" dirty="0">
                <a:solidFill>
                  <a:schemeClr val="tx1"/>
                </a:solidFill>
                <a:effectLst/>
                <a:latin typeface="Söhne"/>
              </a:rPr>
              <a:t>Walk through the steps to configure each node in Virtual Box</a:t>
            </a:r>
          </a:p>
          <a:p>
            <a:pPr marL="114300" indent="0" algn="l">
              <a:buNone/>
            </a:pPr>
            <a:endParaRPr lang="en-US" sz="8000" i="0" dirty="0">
              <a:solidFill>
                <a:schemeClr val="tx1"/>
              </a:solidFill>
              <a:effectLst/>
              <a:latin typeface="Söhne"/>
            </a:endParaRPr>
          </a:p>
          <a:p>
            <a:pPr algn="l"/>
            <a:r>
              <a:rPr lang="en-US" sz="8000" b="1" i="0" dirty="0">
                <a:solidFill>
                  <a:schemeClr val="tx1"/>
                </a:solidFill>
                <a:effectLst/>
                <a:latin typeface="Söhne"/>
              </a:rPr>
              <a:t>V. Network Configuration</a:t>
            </a:r>
          </a:p>
          <a:p>
            <a:pPr algn="l"/>
            <a:endParaRPr lang="en-US" sz="8000" b="1" i="0" dirty="0">
              <a:solidFill>
                <a:schemeClr val="tx1"/>
              </a:solidFill>
              <a:effectLst/>
              <a:latin typeface="Söhne"/>
            </a:endParaRPr>
          </a:p>
          <a:p>
            <a:pPr algn="l">
              <a:buFont typeface="Arial" panose="020B0604020202020204" pitchFamily="34" charset="0"/>
              <a:buChar char="•"/>
            </a:pPr>
            <a:r>
              <a:rPr lang="en-US" sz="8000" i="0" dirty="0">
                <a:solidFill>
                  <a:schemeClr val="tx1"/>
                </a:solidFill>
                <a:effectLst/>
                <a:latin typeface="Söhne"/>
              </a:rPr>
              <a:t>Explain the importance of network configuration in a virtualized environment</a:t>
            </a:r>
          </a:p>
          <a:p>
            <a:pPr algn="l">
              <a:buFont typeface="Arial" panose="020B0604020202020204" pitchFamily="34" charset="0"/>
              <a:buChar char="•"/>
            </a:pPr>
            <a:r>
              <a:rPr lang="en-US" sz="8000" i="0" dirty="0">
                <a:solidFill>
                  <a:schemeClr val="tx1"/>
                </a:solidFill>
                <a:effectLst/>
                <a:latin typeface="Söhne"/>
              </a:rPr>
              <a:t>Discuss the different network modes available in Virtual Box</a:t>
            </a:r>
          </a:p>
          <a:p>
            <a:pPr algn="l">
              <a:buFont typeface="Arial" panose="020B0604020202020204" pitchFamily="34" charset="0"/>
              <a:buChar char="•"/>
            </a:pPr>
            <a:r>
              <a:rPr lang="en-US" sz="8000" i="0" dirty="0">
                <a:solidFill>
                  <a:schemeClr val="tx1"/>
                </a:solidFill>
                <a:effectLst/>
                <a:latin typeface="Söhne"/>
              </a:rPr>
              <a:t>Provide step-by-step instructions for configuring the nodes in Bridge</a:t>
            </a:r>
          </a:p>
          <a:p>
            <a:pPr algn="l">
              <a:buFont typeface="Arial" panose="020B0604020202020204" pitchFamily="34" charset="0"/>
              <a:buChar char="•"/>
            </a:pPr>
            <a:endParaRPr lang="en-US" sz="8000" dirty="0">
              <a:solidFill>
                <a:schemeClr val="tx1"/>
              </a:solidFill>
              <a:latin typeface="Söhne"/>
            </a:endParaRPr>
          </a:p>
          <a:p>
            <a:pPr marL="342900" lvl="0" indent="-342900" algn="l" rtl="0">
              <a:spcBef>
                <a:spcPts val="400"/>
              </a:spcBef>
              <a:spcAft>
                <a:spcPts val="0"/>
              </a:spcAft>
              <a:buClr>
                <a:schemeClr val="dk1"/>
              </a:buClr>
              <a:buSzPts val="2000"/>
              <a:buChar char="•"/>
            </a:pPr>
            <a:endParaRPr lang="en-US" sz="8000" dirty="0">
              <a:sym typeface="Arial" panose="020B0604020202020204"/>
            </a:endParaRPr>
          </a:p>
          <a:p>
            <a:pPr marL="342900" lvl="0" indent="-139700" algn="l" rtl="0">
              <a:spcBef>
                <a:spcPts val="640"/>
              </a:spcBef>
              <a:spcAft>
                <a:spcPts val="0"/>
              </a:spcAft>
              <a:buClr>
                <a:schemeClr val="dk1"/>
              </a:buClr>
              <a:buSzPts val="3200"/>
              <a:buNone/>
            </a:pPr>
            <a:endParaRPr lang="en-US" sz="2000" dirty="0">
              <a:latin typeface="Arial" panose="020B0604020202020204"/>
              <a:ea typeface="Arial" panose="020B0604020202020204"/>
              <a:cs typeface="Arial" panose="020B0604020202020204"/>
              <a:sym typeface="Arial" panose="020B0604020202020204"/>
            </a:endParaRPr>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288534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Presentation Outline</a:t>
            </a:r>
          </a:p>
        </p:txBody>
      </p:sp>
      <p:sp>
        <p:nvSpPr>
          <p:cNvPr id="103" name="Google Shape;103;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fontScale="25000" lnSpcReduction="20000"/>
          </a:bodyPr>
          <a:lstStyle/>
          <a:p>
            <a:pPr algn="l">
              <a:buFont typeface="Arial" panose="020B0604020202020204" pitchFamily="34" charset="0"/>
              <a:buChar char="•"/>
            </a:pPr>
            <a:r>
              <a:rPr lang="en-US" sz="8000" i="0" dirty="0">
                <a:solidFill>
                  <a:schemeClr val="tx1"/>
                </a:solidFill>
                <a:effectLst/>
                <a:latin typeface="Söhne"/>
              </a:rPr>
              <a:t>Mode</a:t>
            </a:r>
          </a:p>
          <a:p>
            <a:pPr algn="l">
              <a:buFont typeface="Arial" panose="020B0604020202020204" pitchFamily="34" charset="0"/>
              <a:buChar char="•"/>
            </a:pPr>
            <a:endParaRPr lang="en-US" sz="8000" i="0" dirty="0">
              <a:solidFill>
                <a:schemeClr val="tx1"/>
              </a:solidFill>
              <a:effectLst/>
              <a:latin typeface="Söhne"/>
            </a:endParaRPr>
          </a:p>
          <a:p>
            <a:pPr algn="l"/>
            <a:r>
              <a:rPr lang="en-US" sz="8000" b="1" i="0" dirty="0">
                <a:solidFill>
                  <a:schemeClr val="tx1"/>
                </a:solidFill>
                <a:effectLst/>
                <a:latin typeface="Söhne"/>
              </a:rPr>
              <a:t>VI. Testing and Troubleshooting</a:t>
            </a:r>
          </a:p>
          <a:p>
            <a:pPr algn="l"/>
            <a:endParaRPr lang="en-US" sz="8000" b="1" i="0" dirty="0">
              <a:solidFill>
                <a:schemeClr val="tx1"/>
              </a:solidFill>
              <a:effectLst/>
              <a:latin typeface="Söhne"/>
            </a:endParaRPr>
          </a:p>
          <a:p>
            <a:pPr algn="l">
              <a:buFont typeface="Arial" panose="020B0604020202020204" pitchFamily="34" charset="0"/>
              <a:buChar char="•"/>
            </a:pPr>
            <a:r>
              <a:rPr lang="en-US" sz="8000" i="0" dirty="0">
                <a:solidFill>
                  <a:schemeClr val="tx1"/>
                </a:solidFill>
                <a:effectLst/>
                <a:latin typeface="Söhne"/>
              </a:rPr>
              <a:t>Explain the importance of testing and troubleshooting in a virtualized environment</a:t>
            </a:r>
          </a:p>
          <a:p>
            <a:pPr algn="l">
              <a:buFont typeface="Arial" panose="020B0604020202020204" pitchFamily="34" charset="0"/>
              <a:buChar char="•"/>
            </a:pPr>
            <a:r>
              <a:rPr lang="en-US" sz="8000" i="0" dirty="0">
                <a:solidFill>
                  <a:schemeClr val="tx1"/>
                </a:solidFill>
                <a:effectLst/>
                <a:latin typeface="Söhne"/>
              </a:rPr>
              <a:t>Provide examples of common issues and their solutions</a:t>
            </a:r>
          </a:p>
          <a:p>
            <a:pPr algn="l">
              <a:buFont typeface="Arial" panose="020B0604020202020204" pitchFamily="34" charset="0"/>
              <a:buChar char="•"/>
            </a:pPr>
            <a:r>
              <a:rPr lang="en-US" sz="8000" i="0" dirty="0">
                <a:solidFill>
                  <a:schemeClr val="tx1"/>
                </a:solidFill>
                <a:effectLst/>
                <a:latin typeface="Söhne"/>
              </a:rPr>
              <a:t>Walk through the steps to test the reachability of the VM nodes using the ping command</a:t>
            </a:r>
          </a:p>
          <a:p>
            <a:pPr marL="114300" indent="0" algn="l">
              <a:buNone/>
            </a:pPr>
            <a:endParaRPr lang="en-US" sz="8000" i="0" dirty="0">
              <a:solidFill>
                <a:schemeClr val="tx1"/>
              </a:solidFill>
              <a:effectLst/>
              <a:latin typeface="Söhne"/>
            </a:endParaRPr>
          </a:p>
          <a:p>
            <a:pPr algn="l"/>
            <a:r>
              <a:rPr lang="en-US" sz="8000" b="1" i="0" dirty="0">
                <a:solidFill>
                  <a:schemeClr val="tx1"/>
                </a:solidFill>
                <a:effectLst/>
                <a:latin typeface="Söhne"/>
              </a:rPr>
              <a:t>VII. Conclusion</a:t>
            </a:r>
          </a:p>
          <a:p>
            <a:pPr algn="l"/>
            <a:endParaRPr lang="en-US" sz="8000" b="1" i="0" dirty="0">
              <a:solidFill>
                <a:schemeClr val="tx1"/>
              </a:solidFill>
              <a:effectLst/>
              <a:latin typeface="Söhne"/>
            </a:endParaRPr>
          </a:p>
          <a:p>
            <a:pPr algn="l">
              <a:buFont typeface="Arial" panose="020B0604020202020204" pitchFamily="34" charset="0"/>
              <a:buChar char="•"/>
            </a:pPr>
            <a:r>
              <a:rPr lang="en-US" sz="8000" i="0" dirty="0">
                <a:solidFill>
                  <a:schemeClr val="tx1"/>
                </a:solidFill>
                <a:effectLst/>
                <a:latin typeface="Söhne"/>
              </a:rPr>
              <a:t>Summarize the key points of the project</a:t>
            </a:r>
          </a:p>
          <a:p>
            <a:pPr algn="l">
              <a:buFont typeface="Arial" panose="020B0604020202020204" pitchFamily="34" charset="0"/>
              <a:buChar char="•"/>
            </a:pPr>
            <a:r>
              <a:rPr lang="en-US" sz="8000" i="0" dirty="0">
                <a:solidFill>
                  <a:schemeClr val="tx1"/>
                </a:solidFill>
                <a:effectLst/>
                <a:latin typeface="Söhne"/>
              </a:rPr>
              <a:t>Discuss the benefits of virtualization and its potential applications</a:t>
            </a:r>
          </a:p>
          <a:p>
            <a:pPr algn="l">
              <a:buFont typeface="Arial" panose="020B0604020202020204" pitchFamily="34" charset="0"/>
              <a:buChar char="•"/>
            </a:pPr>
            <a:r>
              <a:rPr lang="en-US" sz="8000" i="0" dirty="0">
                <a:solidFill>
                  <a:schemeClr val="tx1"/>
                </a:solidFill>
                <a:effectLst/>
                <a:latin typeface="Söhne"/>
              </a:rPr>
              <a:t>Provide recommendations for further exploration and learning.</a:t>
            </a:r>
          </a:p>
          <a:p>
            <a:pPr algn="l">
              <a:buFont typeface="Arial" panose="020B0604020202020204" pitchFamily="34" charset="0"/>
              <a:buChar char="•"/>
            </a:pPr>
            <a:endParaRPr lang="en-US" sz="8000" dirty="0">
              <a:solidFill>
                <a:schemeClr val="tx1"/>
              </a:solidFill>
              <a:latin typeface="Söhne"/>
            </a:endParaRPr>
          </a:p>
          <a:p>
            <a:pPr marL="342900" lvl="0" indent="-342900" algn="l" rtl="0">
              <a:spcBef>
                <a:spcPts val="400"/>
              </a:spcBef>
              <a:spcAft>
                <a:spcPts val="0"/>
              </a:spcAft>
              <a:buClr>
                <a:schemeClr val="dk1"/>
              </a:buClr>
              <a:buSzPts val="2000"/>
              <a:buChar char="•"/>
            </a:pPr>
            <a:endParaRPr lang="en-US" sz="8000" dirty="0">
              <a:sym typeface="Arial" panose="020B0604020202020204"/>
            </a:endParaRPr>
          </a:p>
          <a:p>
            <a:pPr marL="342900" lvl="0" indent="-139700" algn="l" rtl="0">
              <a:spcBef>
                <a:spcPts val="640"/>
              </a:spcBef>
              <a:spcAft>
                <a:spcPts val="0"/>
              </a:spcAft>
              <a:buClr>
                <a:schemeClr val="dk1"/>
              </a:buClr>
              <a:buSzPts val="3200"/>
              <a:buNone/>
            </a:pPr>
            <a:endParaRPr lang="en-US" sz="2000" dirty="0">
              <a:latin typeface="Arial" panose="020B0604020202020204"/>
              <a:ea typeface="Arial" panose="020B0604020202020204"/>
              <a:cs typeface="Arial" panose="020B0604020202020204"/>
              <a:sym typeface="Arial" panose="020B0604020202020204"/>
            </a:endParaRPr>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407329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245" y="95885"/>
            <a:ext cx="7772400" cy="1470025"/>
          </a:xfrm>
        </p:spPr>
        <p:txBody>
          <a:bodyPr/>
          <a:lstStyle/>
          <a:p>
            <a:pPr algn="l"/>
            <a:r>
              <a:rPr lang="en-US">
                <a:solidFill>
                  <a:srgbClr val="C00000"/>
                </a:solidFill>
              </a:rPr>
              <a:t>Course Certificate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pic>
        <p:nvPicPr>
          <p:cNvPr id="3" name="Picture 4">
            <a:extLst>
              <a:ext uri="{FF2B5EF4-FFF2-40B4-BE49-F238E27FC236}">
                <a16:creationId xmlns:a16="http://schemas.microsoft.com/office/drawing/2014/main" id="{5FF8A0BD-5530-B1E3-394D-D6F1BBD72B23}"/>
              </a:ext>
            </a:extLst>
          </p:cNvPr>
          <p:cNvPicPr>
            <a:picLocks noChangeAspect="1"/>
          </p:cNvPicPr>
          <p:nvPr/>
        </p:nvPicPr>
        <p:blipFill>
          <a:blip r:embed="rId2"/>
          <a:stretch>
            <a:fillRect/>
          </a:stretch>
        </p:blipFill>
        <p:spPr>
          <a:xfrm>
            <a:off x="1574438" y="1850571"/>
            <a:ext cx="5750013" cy="406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panose="020B0604020202020204"/>
              <a:buNone/>
            </a:pPr>
            <a:r>
              <a:rPr lang="en-US" sz="4400">
                <a:solidFill>
                  <a:srgbClr val="C00000"/>
                </a:solidFill>
                <a:latin typeface="Arial" panose="020B0604020202020204"/>
                <a:ea typeface="Arial" panose="020B0604020202020204"/>
                <a:cs typeface="Arial" panose="020B0604020202020204"/>
                <a:sym typeface="Arial" panose="020B0604020202020204"/>
              </a:rPr>
              <a:t>Introduction</a:t>
            </a:r>
          </a:p>
        </p:txBody>
      </p:sp>
      <p:sp>
        <p:nvSpPr>
          <p:cNvPr id="121" name="Google Shape;121;p4"/>
          <p:cNvSpPr txBox="1"/>
          <p:nvPr/>
        </p:nvSpPr>
        <p:spPr>
          <a:xfrm>
            <a:off x="457200" y="1447801"/>
            <a:ext cx="8305800" cy="4908549"/>
          </a:xfrm>
          <a:prstGeom prst="rect">
            <a:avLst/>
          </a:prstGeom>
          <a:noFill/>
          <a:ln>
            <a:noFill/>
          </a:ln>
        </p:spPr>
        <p:txBody>
          <a:bodyPr spcFirstLastPara="1" wrap="square" lIns="91425" tIns="45700" rIns="91425" bIns="45700" anchor="t" anchorCtr="0">
            <a:normAutofit fontScale="85000" lnSpcReduction="20000"/>
          </a:bodyPr>
          <a:lstStyle/>
          <a:p>
            <a:pPr algn="l">
              <a:buFont typeface="Arial" panose="020B0604020202020204" pitchFamily="34" charset="0"/>
              <a:buChar char="•"/>
            </a:pPr>
            <a:r>
              <a:rPr lang="en-US" sz="2800" b="0" i="0" dirty="0">
                <a:solidFill>
                  <a:schemeClr val="tx1"/>
                </a:solidFill>
                <a:effectLst/>
                <a:latin typeface="Söhne"/>
              </a:rPr>
              <a:t> </a:t>
            </a:r>
            <a:r>
              <a:rPr lang="en-US" sz="3600" i="0" dirty="0">
                <a:solidFill>
                  <a:schemeClr val="tx1"/>
                </a:solidFill>
                <a:effectLst/>
                <a:latin typeface="+mn-lt"/>
              </a:rPr>
              <a:t>Virtualization creates virtual versions of OS, hardware, or resources</a:t>
            </a:r>
          </a:p>
          <a:p>
            <a:pPr algn="l">
              <a:buFont typeface="Arial" panose="020B0604020202020204" pitchFamily="34" charset="0"/>
              <a:buChar char="•"/>
            </a:pPr>
            <a:r>
              <a:rPr lang="en-US" sz="3600" i="0" dirty="0">
                <a:solidFill>
                  <a:schemeClr val="tx1"/>
                </a:solidFill>
                <a:effectLst/>
                <a:latin typeface="+mn-lt"/>
              </a:rPr>
              <a:t>Virtual Box is free and open-source software for virtualization</a:t>
            </a:r>
          </a:p>
          <a:p>
            <a:pPr algn="l">
              <a:buFont typeface="Arial" panose="020B0604020202020204" pitchFamily="34" charset="0"/>
              <a:buChar char="•"/>
            </a:pPr>
            <a:r>
              <a:rPr lang="en-US" sz="3600" i="0" dirty="0">
                <a:solidFill>
                  <a:schemeClr val="tx1"/>
                </a:solidFill>
                <a:effectLst/>
                <a:latin typeface="+mn-lt"/>
              </a:rPr>
              <a:t>Virtual Box allows running multiple OS on one machine</a:t>
            </a:r>
          </a:p>
          <a:p>
            <a:pPr algn="l">
              <a:buFont typeface="Arial" panose="020B0604020202020204" pitchFamily="34" charset="0"/>
              <a:buChar char="•"/>
            </a:pPr>
            <a:r>
              <a:rPr lang="en-US" sz="3600" i="0" dirty="0">
                <a:solidFill>
                  <a:schemeClr val="tx1"/>
                </a:solidFill>
                <a:effectLst/>
                <a:latin typeface="+mn-lt"/>
              </a:rPr>
              <a:t>Ubuntu is an open-source Linux OS known for security, stability, and ease of use</a:t>
            </a:r>
          </a:p>
          <a:p>
            <a:pPr algn="l">
              <a:buFont typeface="Arial" panose="020B0604020202020204" pitchFamily="34" charset="0"/>
              <a:buChar char="•"/>
            </a:pPr>
            <a:r>
              <a:rPr lang="en-US" sz="3600" i="0" dirty="0">
                <a:solidFill>
                  <a:schemeClr val="tx1"/>
                </a:solidFill>
                <a:effectLst/>
                <a:latin typeface="+mn-lt"/>
              </a:rPr>
              <a:t>Virtualization reduces hardware costs and improves resource utilization</a:t>
            </a:r>
          </a:p>
          <a:p>
            <a:pPr algn="l">
              <a:buFont typeface="Arial" panose="020B0604020202020204" pitchFamily="34" charset="0"/>
              <a:buChar char="•"/>
            </a:pPr>
            <a:r>
              <a:rPr lang="en-US" sz="3600" i="0" dirty="0">
                <a:solidFill>
                  <a:schemeClr val="tx1"/>
                </a:solidFill>
                <a:effectLst/>
                <a:latin typeface="+mn-lt"/>
              </a:rPr>
              <a:t>Virtualization simplifies management and maintenance of systems</a:t>
            </a:r>
          </a:p>
          <a:p>
            <a:pPr marL="571500" indent="-571500">
              <a:lnSpc>
                <a:spcPct val="150000"/>
              </a:lnSpc>
              <a:buFont typeface="Wingdings" panose="05000000000000000000" pitchFamily="2" charset="2"/>
              <a:buChar char="Ø"/>
            </a:pPr>
            <a:endParaRPr lang="en-US" sz="2200"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122" name="Google Shape;1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23" name="Google Shape;1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24" name="Google Shape;1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dt" idx="10"/>
          </p:nvPr>
        </p:nvSpPr>
        <p:spPr>
          <a:xfrm>
            <a:off x="723900" y="6256725"/>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30" name="Google Shape;13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sp>
        <p:nvSpPr>
          <p:cNvPr id="132" name="Google Shape;132;p5"/>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panose="020B0604020202020204"/>
              <a:buNone/>
            </a:pPr>
            <a:r>
              <a:rPr lang="en-US" dirty="0">
                <a:solidFill>
                  <a:srgbClr val="C00000"/>
                </a:solidFill>
                <a:latin typeface="Arial" panose="020B0604020202020204"/>
                <a:ea typeface="Arial" panose="020B0604020202020204"/>
                <a:cs typeface="Arial" panose="020B0604020202020204"/>
                <a:sym typeface="Arial" panose="020B0604020202020204"/>
              </a:rPr>
              <a:t>Objectives</a:t>
            </a:r>
          </a:p>
        </p:txBody>
      </p:sp>
      <p:sp>
        <p:nvSpPr>
          <p:cNvPr id="133" name="Google Shape;133;p5"/>
          <p:cNvSpPr txBox="1">
            <a:spLocks noGrp="1"/>
          </p:cNvSpPr>
          <p:nvPr>
            <p:ph type="body" idx="1"/>
          </p:nvPr>
        </p:nvSpPr>
        <p:spPr>
          <a:xfrm>
            <a:off x="380143" y="1458930"/>
            <a:ext cx="8435083" cy="4797795"/>
          </a:xfrm>
          <a:prstGeom prst="rect">
            <a:avLst/>
          </a:prstGeom>
          <a:noFill/>
          <a:ln>
            <a:noFill/>
          </a:ln>
        </p:spPr>
        <p:txBody>
          <a:bodyPr spcFirstLastPara="1" wrap="square" lIns="91425" tIns="45700" rIns="91425" bIns="45700" anchor="t" anchorCtr="0">
            <a:normAutofit fontScale="40000" lnSpcReduction="20000"/>
          </a:bodyPr>
          <a:lstStyle/>
          <a:p>
            <a:pPr algn="l">
              <a:buFont typeface="Arial" panose="020B0604020202020204" pitchFamily="34" charset="0"/>
              <a:buChar char="•"/>
            </a:pPr>
            <a:r>
              <a:rPr lang="en-US" sz="4000" b="0" i="0" dirty="0">
                <a:solidFill>
                  <a:schemeClr val="tx1"/>
                </a:solidFill>
                <a:effectLst/>
                <a:latin typeface="Söhne"/>
              </a:rPr>
              <a:t>Understand the different types of network adapters available in Virtual Box (e.g. NAT, Bridged, Host-Only)</a:t>
            </a:r>
          </a:p>
          <a:p>
            <a:pPr algn="l">
              <a:buFont typeface="Arial" panose="020B0604020202020204" pitchFamily="34" charset="0"/>
              <a:buChar char="•"/>
            </a:pPr>
            <a:r>
              <a:rPr lang="en-US" sz="4000" b="0" i="0" dirty="0">
                <a:solidFill>
                  <a:schemeClr val="tx1"/>
                </a:solidFill>
                <a:effectLst/>
                <a:latin typeface="Söhne"/>
              </a:rPr>
              <a:t>Configure Virtual Box networking settings for the virtual machine</a:t>
            </a:r>
          </a:p>
          <a:p>
            <a:pPr algn="l">
              <a:buFont typeface="Arial" panose="020B0604020202020204" pitchFamily="34" charset="0"/>
              <a:buChar char="•"/>
            </a:pPr>
            <a:r>
              <a:rPr lang="en-US" sz="4000" b="0" i="0" dirty="0">
                <a:solidFill>
                  <a:schemeClr val="tx1"/>
                </a:solidFill>
                <a:effectLst/>
                <a:latin typeface="Söhne"/>
              </a:rPr>
              <a:t>Install and configure network services in Ubuntu, such as DHCP or DNS servers</a:t>
            </a:r>
          </a:p>
          <a:p>
            <a:pPr algn="l">
              <a:buFont typeface="Arial" panose="020B0604020202020204" pitchFamily="34" charset="0"/>
              <a:buChar char="•"/>
            </a:pPr>
            <a:r>
              <a:rPr lang="en-US" sz="4000" b="0" i="0" dirty="0">
                <a:solidFill>
                  <a:schemeClr val="tx1"/>
                </a:solidFill>
                <a:effectLst/>
                <a:latin typeface="Söhne"/>
              </a:rPr>
              <a:t>Assign IP addresses to the virtual machines and host machines</a:t>
            </a:r>
          </a:p>
          <a:p>
            <a:pPr algn="l">
              <a:buFont typeface="Arial" panose="020B0604020202020204" pitchFamily="34" charset="0"/>
              <a:buChar char="•"/>
            </a:pPr>
            <a:r>
              <a:rPr lang="en-US" sz="4000" b="0" i="0" dirty="0">
                <a:solidFill>
                  <a:schemeClr val="tx1"/>
                </a:solidFill>
                <a:effectLst/>
                <a:latin typeface="Söhne"/>
              </a:rPr>
              <a:t>Configure firewall settings to allow network traffic to flow between the host and virtual machines</a:t>
            </a:r>
          </a:p>
          <a:p>
            <a:pPr algn="l">
              <a:buFont typeface="Arial" panose="020B0604020202020204" pitchFamily="34" charset="0"/>
              <a:buChar char="•"/>
            </a:pPr>
            <a:r>
              <a:rPr lang="en-US" sz="4000" b="0" i="0" dirty="0">
                <a:solidFill>
                  <a:schemeClr val="tx1"/>
                </a:solidFill>
                <a:effectLst/>
                <a:latin typeface="Söhne"/>
              </a:rPr>
              <a:t>Test connectivity between the host machine and the virtual machines, and between virtual machines</a:t>
            </a:r>
          </a:p>
          <a:p>
            <a:pPr algn="l">
              <a:buFont typeface="Arial" panose="020B0604020202020204" pitchFamily="34" charset="0"/>
              <a:buChar char="•"/>
            </a:pPr>
            <a:r>
              <a:rPr lang="en-US" sz="4000" b="0" i="0" dirty="0">
                <a:solidFill>
                  <a:schemeClr val="tx1"/>
                </a:solidFill>
                <a:effectLst/>
                <a:latin typeface="Söhne"/>
              </a:rPr>
              <a:t>Enable remote access to the virtual machines from other machines on the network</a:t>
            </a:r>
          </a:p>
          <a:p>
            <a:pPr algn="l">
              <a:buFont typeface="Arial" panose="020B0604020202020204" pitchFamily="34" charset="0"/>
              <a:buChar char="•"/>
            </a:pPr>
            <a:r>
              <a:rPr lang="en-US" sz="4000" b="0" i="0" dirty="0">
                <a:solidFill>
                  <a:schemeClr val="tx1"/>
                </a:solidFill>
                <a:effectLst/>
                <a:latin typeface="Söhne"/>
              </a:rPr>
              <a:t>Implement network security measures, such as VLANs or VPNs, in the virtual environment</a:t>
            </a:r>
          </a:p>
          <a:p>
            <a:pPr algn="l">
              <a:buFont typeface="Arial" panose="020B0604020202020204" pitchFamily="34" charset="0"/>
              <a:buChar char="•"/>
            </a:pPr>
            <a:r>
              <a:rPr lang="en-US" sz="4000" b="0" i="0" dirty="0">
                <a:solidFill>
                  <a:schemeClr val="tx1"/>
                </a:solidFill>
                <a:effectLst/>
                <a:latin typeface="Söhne"/>
              </a:rPr>
              <a:t>Monitor network traffic and troubleshoot any connectivity issues</a:t>
            </a:r>
          </a:p>
          <a:p>
            <a:pPr algn="l">
              <a:buFont typeface="Arial" panose="020B0604020202020204" pitchFamily="34" charset="0"/>
              <a:buChar char="•"/>
            </a:pPr>
            <a:r>
              <a:rPr lang="en-US" sz="4000" b="0" i="0" dirty="0">
                <a:solidFill>
                  <a:schemeClr val="tx1"/>
                </a:solidFill>
                <a:effectLst/>
                <a:latin typeface="Söhne"/>
              </a:rPr>
              <a:t>Configure network settings for specific applications or services running within the virtual environment</a:t>
            </a:r>
          </a:p>
          <a:p>
            <a:pPr algn="l">
              <a:buFont typeface="Arial" panose="020B0604020202020204" pitchFamily="34" charset="0"/>
              <a:buChar char="•"/>
            </a:pPr>
            <a:r>
              <a:rPr lang="en-US" sz="4000" b="0" i="0" dirty="0">
                <a:solidFill>
                  <a:schemeClr val="tx1"/>
                </a:solidFill>
                <a:effectLst/>
                <a:latin typeface="Söhne"/>
              </a:rPr>
              <a:t>Optimize network performance by adjusting network adapter settings or implementing load balancing</a:t>
            </a:r>
          </a:p>
          <a:p>
            <a:pPr algn="l">
              <a:buFont typeface="Arial" panose="020B0604020202020204" pitchFamily="34" charset="0"/>
              <a:buChar char="•"/>
            </a:pPr>
            <a:r>
              <a:rPr lang="en-US" sz="4000" b="0" i="0" dirty="0">
                <a:solidFill>
                  <a:schemeClr val="tx1"/>
                </a:solidFill>
                <a:effectLst/>
                <a:latin typeface="Söhne"/>
              </a:rPr>
              <a:t>Configure network backups and disaster recovery plans</a:t>
            </a:r>
          </a:p>
          <a:p>
            <a:pPr algn="l">
              <a:buFont typeface="Arial" panose="020B0604020202020204" pitchFamily="34" charset="0"/>
              <a:buChar char="•"/>
            </a:pPr>
            <a:r>
              <a:rPr lang="en-US" sz="4000" b="0" i="0" dirty="0">
                <a:solidFill>
                  <a:schemeClr val="tx1"/>
                </a:solidFill>
                <a:effectLst/>
                <a:latin typeface="Söhne"/>
              </a:rPr>
              <a:t>Document the network configuration for future reference or replication.</a:t>
            </a:r>
          </a:p>
          <a:p>
            <a:pPr marL="130175" lvl="0" indent="0" algn="l" rtl="0">
              <a:lnSpc>
                <a:spcPct val="150000"/>
              </a:lnSpc>
              <a:spcBef>
                <a:spcPts val="0"/>
              </a:spcBef>
              <a:spcAft>
                <a:spcPts val="0"/>
              </a:spcAft>
              <a:buSzPct val="54000"/>
              <a:buNone/>
            </a:pPr>
            <a:endParaRPr sz="5600" dirty="0">
              <a:latin typeface="Arial" panose="020B0604020202020204"/>
              <a:ea typeface="Arial" panose="020B0604020202020204"/>
              <a:cs typeface="Arial" panose="020B0604020202020204"/>
              <a:sym typeface="Arial" panose="020B0604020202020204"/>
            </a:endParaRPr>
          </a:p>
          <a:p>
            <a:pPr marL="342900" lvl="0" indent="0" algn="l" rtl="0">
              <a:lnSpc>
                <a:spcPct val="150000"/>
              </a:lnSpc>
              <a:spcBef>
                <a:spcPts val="0"/>
              </a:spcBef>
              <a:spcAft>
                <a:spcPts val="0"/>
              </a:spcAft>
              <a:buNone/>
            </a:pPr>
            <a:endParaRPr sz="5600" dirty="0">
              <a:latin typeface="Arial" panose="020B0604020202020204"/>
              <a:ea typeface="Arial" panose="020B0604020202020204"/>
              <a:cs typeface="Arial" panose="020B0604020202020204"/>
              <a:sym typeface="Arial" panose="020B0604020202020204"/>
            </a:endParaRPr>
          </a:p>
          <a:p>
            <a:pPr marL="342900" lvl="0" indent="-165100" algn="just" rtl="0">
              <a:lnSpc>
                <a:spcPct val="80000"/>
              </a:lnSpc>
              <a:spcBef>
                <a:spcPts val="560"/>
              </a:spcBef>
              <a:spcAft>
                <a:spcPts val="0"/>
              </a:spcAft>
              <a:buClr>
                <a:schemeClr val="dk1"/>
              </a:buClr>
              <a:buSzPct val="100000"/>
              <a:buNone/>
            </a:pPr>
            <a:endParaRPr sz="2800" dirty="0"/>
          </a:p>
          <a:p>
            <a:pPr marL="342900" lvl="0" indent="-165100" algn="just" rtl="0">
              <a:spcBef>
                <a:spcPts val="560"/>
              </a:spcBef>
              <a:spcAft>
                <a:spcPts val="0"/>
              </a:spcAft>
              <a:buClr>
                <a:schemeClr val="dk1"/>
              </a:buClr>
              <a:buSzPct val="100000"/>
              <a:buNone/>
            </a:pPr>
            <a:endParaRPr sz="2800" dirty="0">
              <a:latin typeface="Arial" panose="020B0604020202020204"/>
              <a:ea typeface="Arial" panose="020B0604020202020204"/>
              <a:cs typeface="Arial" panose="020B0604020202020204"/>
              <a:sym typeface="Arial" panose="020B0604020202020204"/>
            </a:endParaRPr>
          </a:p>
          <a:p>
            <a:pPr marL="342900" lvl="0" indent="-165100" algn="just" rtl="0">
              <a:spcBef>
                <a:spcPts val="560"/>
              </a:spcBef>
              <a:spcAft>
                <a:spcPts val="0"/>
              </a:spcAft>
              <a:buClr>
                <a:schemeClr val="dk1"/>
              </a:buClr>
              <a:buSzPct val="100000"/>
              <a:buNone/>
            </a:pP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 APRIL 2023</a:t>
            </a:r>
          </a:p>
        </p:txBody>
      </p:sp>
      <p:sp>
        <p:nvSpPr>
          <p:cNvPr id="150" name="Google Shape;150;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51" name="Google Shape;1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sp>
        <p:nvSpPr>
          <p:cNvPr id="152" name="Google Shape;152;p7"/>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20204"/>
              <a:buNone/>
            </a:pPr>
            <a:r>
              <a:rPr lang="en-US" dirty="0">
                <a:solidFill>
                  <a:srgbClr val="C00000"/>
                </a:solidFill>
                <a:latin typeface="Arial" panose="020B0604020202020204"/>
                <a:ea typeface="Arial" panose="020B0604020202020204"/>
                <a:cs typeface="Arial" panose="020B0604020202020204"/>
                <a:sym typeface="Arial" panose="020B0604020202020204"/>
              </a:rPr>
              <a:t>Project Implementation</a:t>
            </a:r>
            <a:endParaRPr dirty="0">
              <a:solidFill>
                <a:srgbClr val="C00000"/>
              </a:solidFill>
            </a:endParaRPr>
          </a:p>
        </p:txBody>
      </p:sp>
      <p:sp>
        <p:nvSpPr>
          <p:cNvPr id="153" name="Google Shape;153;p7"/>
          <p:cNvSpPr txBox="1">
            <a:spLocks noGrp="1"/>
          </p:cNvSpPr>
          <p:nvPr>
            <p:ph type="body" idx="1"/>
          </p:nvPr>
        </p:nvSpPr>
        <p:spPr>
          <a:xfrm>
            <a:off x="457200" y="1600200"/>
            <a:ext cx="8305800" cy="4800600"/>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2000" b="0" i="0" dirty="0">
                <a:solidFill>
                  <a:schemeClr val="tx1"/>
                </a:solidFill>
                <a:effectLst/>
                <a:latin typeface="Söhne"/>
              </a:rPr>
              <a:t>Processor: Intel Core i5 or AMD Ryzen 5 processor or higher</a:t>
            </a:r>
          </a:p>
          <a:p>
            <a:pPr algn="l">
              <a:buFont typeface="Arial" panose="020B0604020202020204" pitchFamily="34" charset="0"/>
              <a:buChar char="•"/>
            </a:pPr>
            <a:r>
              <a:rPr lang="en-US" sz="2000" b="0" i="0" dirty="0">
                <a:solidFill>
                  <a:schemeClr val="tx1"/>
                </a:solidFill>
                <a:effectLst/>
                <a:latin typeface="Söhne"/>
              </a:rPr>
              <a:t>RAM: 8 GB or higher</a:t>
            </a:r>
          </a:p>
          <a:p>
            <a:pPr algn="l">
              <a:buFont typeface="Arial" panose="020B0604020202020204" pitchFamily="34" charset="0"/>
              <a:buChar char="•"/>
            </a:pPr>
            <a:r>
              <a:rPr lang="en-US" sz="2000" b="0" i="0" dirty="0">
                <a:solidFill>
                  <a:schemeClr val="tx1"/>
                </a:solidFill>
                <a:effectLst/>
                <a:latin typeface="Söhne"/>
              </a:rPr>
              <a:t>Hard disk space: 50 GB or higher</a:t>
            </a:r>
          </a:p>
          <a:p>
            <a:pPr algn="l">
              <a:buFont typeface="Arial" panose="020B0604020202020204" pitchFamily="34" charset="0"/>
              <a:buChar char="•"/>
            </a:pPr>
            <a:r>
              <a:rPr lang="en-US" sz="2000" b="0" i="0" dirty="0">
                <a:solidFill>
                  <a:schemeClr val="tx1"/>
                </a:solidFill>
                <a:effectLst/>
                <a:latin typeface="Söhne"/>
              </a:rPr>
              <a:t>Network interface: Ethernet or Wi-Fi</a:t>
            </a:r>
          </a:p>
          <a:p>
            <a:r>
              <a:rPr lang="en-US" sz="2000" dirty="0">
                <a:solidFill>
                  <a:schemeClr val="tx1"/>
                </a:solidFill>
                <a:latin typeface="Times New Roman" pitchFamily="18" charset="0"/>
                <a:cs typeface="Times New Roman" pitchFamily="18" charset="0"/>
              </a:rPr>
              <a:t>Processor: Minimum 1 GHz; Recommended 2GHz or more.</a:t>
            </a:r>
          </a:p>
          <a:p>
            <a:r>
              <a:rPr lang="en-US" sz="2000" dirty="0">
                <a:solidFill>
                  <a:schemeClr val="tx1"/>
                </a:solidFill>
                <a:latin typeface="Times New Roman" pitchFamily="18" charset="0"/>
                <a:cs typeface="Times New Roman" pitchFamily="18" charset="0"/>
              </a:rPr>
              <a:t>Ethernet connection (LAN) OR a wireless adapter (Wi-Fi)</a:t>
            </a:r>
            <a:endParaRPr lang="en-US" sz="2000" dirty="0">
              <a:solidFill>
                <a:schemeClr val="tx1"/>
              </a:solidFill>
              <a:latin typeface="Söhne"/>
            </a:endParaRPr>
          </a:p>
          <a:p>
            <a:pPr marL="114300" indent="0" algn="l">
              <a:buNone/>
            </a:pPr>
            <a:endParaRPr lang="en-US" sz="2000" b="0" i="0" dirty="0">
              <a:solidFill>
                <a:schemeClr val="tx1"/>
              </a:solidFill>
              <a:effectLst/>
              <a:latin typeface="Söhne"/>
            </a:endParaRPr>
          </a:p>
          <a:p>
            <a:pPr algn="l"/>
            <a:r>
              <a:rPr lang="en-US" sz="2000" b="0" i="0" dirty="0">
                <a:solidFill>
                  <a:schemeClr val="tx1"/>
                </a:solidFill>
                <a:effectLst/>
                <a:latin typeface="Söhne"/>
              </a:rPr>
              <a:t>Please note that these are minimum requirements and you may need higher specifications depending on your workload and the number of virtual machines you plan to create. Additionally, you should also consider the hardware requirements of the guest operating system (in this case, Ubuntu) that you plan to install on the virtual machines</a:t>
            </a:r>
          </a:p>
          <a:p>
            <a:pPr marL="838200" lvl="1" algn="l" rtl="0">
              <a:lnSpc>
                <a:spcPct val="140000"/>
              </a:lnSpc>
              <a:spcBef>
                <a:spcPts val="560"/>
              </a:spcBef>
              <a:spcAft>
                <a:spcPts val="0"/>
              </a:spcAft>
              <a:buSzPts val="1200"/>
              <a:buFont typeface="Wingdings" panose="05000000000000000000" charset="0"/>
              <a:buChar char="Ø"/>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IT</a:t>
            </a: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sp>
        <p:nvSpPr>
          <p:cNvPr id="142" name="Google Shape;142;p6"/>
          <p:cNvSpPr txBox="1">
            <a:spLocks noGrp="1"/>
          </p:cNvSpPr>
          <p:nvPr>
            <p:ph type="title"/>
          </p:nvPr>
        </p:nvSpPr>
        <p:spPr>
          <a:xfrm>
            <a:off x="381000" y="3810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20204"/>
              <a:buNone/>
            </a:pPr>
            <a:r>
              <a:rPr lang="en-US" dirty="0">
                <a:solidFill>
                  <a:srgbClr val="C00000"/>
                </a:solidFill>
                <a:latin typeface="Arial" panose="020B0604020202020204"/>
                <a:ea typeface="Arial" panose="020B0604020202020204"/>
                <a:cs typeface="Arial" panose="020B0604020202020204"/>
                <a:sym typeface="Arial" panose="020B0604020202020204"/>
              </a:rPr>
              <a:t>System Architecture / Ideation Map</a:t>
            </a:r>
            <a:endParaRPr dirty="0">
              <a:solidFill>
                <a:srgbClr val="C00000"/>
              </a:solidFill>
            </a:endParaRPr>
          </a:p>
        </p:txBody>
      </p:sp>
      <p:sp>
        <p:nvSpPr>
          <p:cNvPr id="8" name="TextBox 7">
            <a:extLst>
              <a:ext uri="{FF2B5EF4-FFF2-40B4-BE49-F238E27FC236}">
                <a16:creationId xmlns:a16="http://schemas.microsoft.com/office/drawing/2014/main" id="{C62D73C1-5DEB-BFAC-31DA-737C5059A396}"/>
              </a:ext>
            </a:extLst>
          </p:cNvPr>
          <p:cNvSpPr txBox="1"/>
          <p:nvPr/>
        </p:nvSpPr>
        <p:spPr>
          <a:xfrm>
            <a:off x="461914" y="1470580"/>
            <a:ext cx="7588578" cy="4524315"/>
          </a:xfrm>
          <a:prstGeom prst="rect">
            <a:avLst/>
          </a:prstGeom>
          <a:noFill/>
        </p:spPr>
        <p:txBody>
          <a:bodyPr wrap="square">
            <a:spAutoFit/>
          </a:bodyPr>
          <a:lstStyle/>
          <a:p>
            <a:pPr algn="l">
              <a:buFont typeface="Arial" panose="020B0604020202020204" pitchFamily="34" charset="0"/>
              <a:buChar char="•"/>
            </a:pPr>
            <a:r>
              <a:rPr lang="en-US" sz="2400" b="0" i="0" dirty="0">
                <a:solidFill>
                  <a:schemeClr val="tx1"/>
                </a:solidFill>
                <a:effectLst/>
                <a:latin typeface="Söhne"/>
              </a:rPr>
              <a:t>Host machine runs Virtual Box software and hosts virtual machines</a:t>
            </a:r>
          </a:p>
          <a:p>
            <a:pPr algn="l">
              <a:buFont typeface="Arial" panose="020B0604020202020204" pitchFamily="34" charset="0"/>
              <a:buChar char="•"/>
            </a:pPr>
            <a:r>
              <a:rPr lang="en-US" sz="2400" b="0" i="0" dirty="0">
                <a:solidFill>
                  <a:schemeClr val="tx1"/>
                </a:solidFill>
                <a:effectLst/>
                <a:latin typeface="Söhne"/>
              </a:rPr>
              <a:t>Virtual Box enables creation and management of virtual machines</a:t>
            </a:r>
          </a:p>
          <a:p>
            <a:pPr algn="l">
              <a:buFont typeface="Arial" panose="020B0604020202020204" pitchFamily="34" charset="0"/>
              <a:buChar char="•"/>
            </a:pPr>
            <a:r>
              <a:rPr lang="en-US" sz="2400" b="0" i="0" dirty="0">
                <a:solidFill>
                  <a:schemeClr val="tx1"/>
                </a:solidFill>
                <a:effectLst/>
                <a:latin typeface="Söhne"/>
              </a:rPr>
              <a:t>Virtual machines have required configuration (CPU, memory, hard disk space, network adapters)</a:t>
            </a:r>
          </a:p>
          <a:p>
            <a:pPr algn="l">
              <a:buFont typeface="Arial" panose="020B0604020202020204" pitchFamily="34" charset="0"/>
              <a:buChar char="•"/>
            </a:pPr>
            <a:r>
              <a:rPr lang="en-US" sz="2400" b="0" i="0" dirty="0">
                <a:solidFill>
                  <a:schemeClr val="tx1"/>
                </a:solidFill>
                <a:effectLst/>
                <a:latin typeface="Söhne"/>
              </a:rPr>
              <a:t>Each virtual machine requires virtual network adapter to connect to network</a:t>
            </a:r>
          </a:p>
          <a:p>
            <a:pPr algn="l">
              <a:buFont typeface="Arial" panose="020B0604020202020204" pitchFamily="34" charset="0"/>
              <a:buChar char="•"/>
            </a:pPr>
            <a:r>
              <a:rPr lang="en-US" sz="2400" b="0" i="0" dirty="0">
                <a:solidFill>
                  <a:schemeClr val="tx1"/>
                </a:solidFill>
                <a:effectLst/>
                <a:latin typeface="Söhne"/>
              </a:rPr>
              <a:t>Virtual machines run Ubuntu OS instance</a:t>
            </a:r>
          </a:p>
          <a:p>
            <a:pPr algn="l">
              <a:buFont typeface="Arial" panose="020B0604020202020204" pitchFamily="34" charset="0"/>
              <a:buChar char="•"/>
            </a:pPr>
            <a:r>
              <a:rPr lang="en-US" sz="2400" b="0" i="0" dirty="0">
                <a:solidFill>
                  <a:schemeClr val="tx1"/>
                </a:solidFill>
                <a:effectLst/>
                <a:latin typeface="Söhne"/>
              </a:rPr>
              <a:t>Virtual hard disks store OS and data of virtual machines</a:t>
            </a:r>
          </a:p>
          <a:p>
            <a:pPr algn="l">
              <a:buFont typeface="Arial" panose="020B0604020202020204" pitchFamily="34" charset="0"/>
              <a:buChar char="•"/>
            </a:pPr>
            <a:r>
              <a:rPr lang="en-US" sz="2400" b="0" i="0" dirty="0">
                <a:solidFill>
                  <a:schemeClr val="tx1"/>
                </a:solidFill>
                <a:effectLst/>
                <a:latin typeface="Söhne"/>
              </a:rPr>
              <a:t>Virtual network adapters on virtual machines are configured to connect to network.</a:t>
            </a: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1240</Words>
  <Application>Microsoft Office PowerPoint</Application>
  <PresentationFormat>On-screen Show (4:3)</PresentationFormat>
  <Paragraphs>194</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 Design</vt:lpstr>
      <vt:lpstr> </vt:lpstr>
      <vt:lpstr>Presentation Outline</vt:lpstr>
      <vt:lpstr>Presentation Outline</vt:lpstr>
      <vt:lpstr>Presentation Outline</vt:lpstr>
      <vt:lpstr>Course Certificate</vt:lpstr>
      <vt:lpstr>PowerPoint Presentation</vt:lpstr>
      <vt:lpstr>Objectives</vt:lpstr>
      <vt:lpstr>Project Implementation</vt:lpstr>
      <vt:lpstr>System Architecture / Ideation Map</vt:lpstr>
      <vt:lpstr>System Architecture / Ideation Map</vt:lpstr>
      <vt:lpstr>Methodology</vt:lpstr>
      <vt:lpstr>Snapshots</vt:lpstr>
      <vt:lpstr>Snapshots</vt:lpstr>
      <vt:lpstr>Snapshots</vt:lpstr>
      <vt:lpstr>Snapshots</vt:lpstr>
      <vt:lpstr>Discussion</vt:lpstr>
      <vt:lpstr>Results </vt:lpstr>
      <vt:lpstr>Results</vt:lpstr>
      <vt:lpstr> Conclusion </vt:lpstr>
      <vt:lpstr> 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Vijay Ethiraj</dc:creator>
  <cp:lastModifiedBy>Denver Demon</cp:lastModifiedBy>
  <cp:revision>31</cp:revision>
  <dcterms:created xsi:type="dcterms:W3CDTF">2022-04-11T09:03:00Z</dcterms:created>
  <dcterms:modified xsi:type="dcterms:W3CDTF">2023-04-28T18:43:14Z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E0DB02B0C8E943E7BB89918325554248</vt:lpwstr>
  </property>
  <property fmtid="{D5CDD505-2E9C-101B-9397-08002B2CF9AE}" pid="3" name="KSOProductBuildVer">
    <vt:lpwstr>1033-11.2.0.11074</vt:lpwstr>
  </property>
</Properties>
</file>