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427" r:id="rId3"/>
    <p:sldId id="433" r:id="rId4"/>
    <p:sldId id="426" r:id="rId5"/>
    <p:sldId id="398" r:id="rId6"/>
    <p:sldId id="399" r:id="rId7"/>
    <p:sldId id="434" r:id="rId8"/>
    <p:sldId id="435" r:id="rId9"/>
    <p:sldId id="436" r:id="rId10"/>
    <p:sldId id="400" r:id="rId11"/>
    <p:sldId id="401" r:id="rId12"/>
    <p:sldId id="402" r:id="rId13"/>
    <p:sldId id="403" r:id="rId14"/>
    <p:sldId id="404" r:id="rId15"/>
    <p:sldId id="405" r:id="rId16"/>
    <p:sldId id="406" r:id="rId17"/>
    <p:sldId id="407" r:id="rId18"/>
    <p:sldId id="408" r:id="rId19"/>
    <p:sldId id="409" r:id="rId20"/>
    <p:sldId id="410" r:id="rId21"/>
    <p:sldId id="421" r:id="rId22"/>
    <p:sldId id="422" r:id="rId23"/>
    <p:sldId id="423" r:id="rId24"/>
    <p:sldId id="424" r:id="rId25"/>
    <p:sldId id="425" r:id="rId26"/>
    <p:sldId id="450" r:id="rId27"/>
    <p:sldId id="428" r:id="rId28"/>
    <p:sldId id="429" r:id="rId29"/>
    <p:sldId id="430" r:id="rId30"/>
    <p:sldId id="431" r:id="rId31"/>
    <p:sldId id="432" r:id="rId32"/>
    <p:sldId id="437" r:id="rId33"/>
    <p:sldId id="438" r:id="rId34"/>
    <p:sldId id="451" r:id="rId35"/>
    <p:sldId id="439" r:id="rId36"/>
    <p:sldId id="440" r:id="rId37"/>
    <p:sldId id="441" r:id="rId38"/>
    <p:sldId id="442" r:id="rId39"/>
    <p:sldId id="443" r:id="rId40"/>
    <p:sldId id="444" r:id="rId41"/>
    <p:sldId id="445" r:id="rId42"/>
    <p:sldId id="446" r:id="rId43"/>
    <p:sldId id="447" r:id="rId44"/>
    <p:sldId id="448" r:id="rId45"/>
    <p:sldId id="449" r:id="rId46"/>
    <p:sldId id="452" r:id="rId47"/>
    <p:sldId id="453" r:id="rId48"/>
    <p:sldId id="454" r:id="rId49"/>
    <p:sldId id="455" r:id="rId50"/>
    <p:sldId id="456" r:id="rId51"/>
    <p:sldId id="457" r:id="rId52"/>
    <p:sldId id="458" r:id="rId53"/>
    <p:sldId id="459" r:id="rId54"/>
    <p:sldId id="460" r:id="rId55"/>
    <p:sldId id="461" r:id="rId56"/>
    <p:sldId id="462" r:id="rId57"/>
    <p:sldId id="463" r:id="rId58"/>
    <p:sldId id="464" r:id="rId59"/>
    <p:sldId id="465" r:id="rId60"/>
    <p:sldId id="466" r:id="rId61"/>
    <p:sldId id="467" r:id="rId62"/>
    <p:sldId id="468" r:id="rId63"/>
    <p:sldId id="469" r:id="rId64"/>
    <p:sldId id="470" r:id="rId65"/>
    <p:sldId id="471" r:id="rId66"/>
    <p:sldId id="472" r:id="rId67"/>
    <p:sldId id="473" r:id="rId6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6375" algn="l" rtl="0" fontAlgn="base">
      <a:spcBef>
        <a:spcPct val="0"/>
      </a:spcBef>
      <a:spcAft>
        <a:spcPct val="0"/>
      </a:spcAft>
      <a:defRPr kern="1200">
        <a:solidFill>
          <a:schemeClr val="tx1"/>
        </a:solidFill>
        <a:latin typeface="Arial" pitchFamily="34" charset="0"/>
        <a:ea typeface="+mn-ea"/>
        <a:cs typeface="Arial" pitchFamily="34" charset="0"/>
      </a:defRPr>
    </a:lvl2pPr>
    <a:lvl3pPr marL="912765" algn="l" rtl="0" fontAlgn="base">
      <a:spcBef>
        <a:spcPct val="0"/>
      </a:spcBef>
      <a:spcAft>
        <a:spcPct val="0"/>
      </a:spcAft>
      <a:defRPr kern="1200">
        <a:solidFill>
          <a:schemeClr val="tx1"/>
        </a:solidFill>
        <a:latin typeface="Arial" pitchFamily="34" charset="0"/>
        <a:ea typeface="+mn-ea"/>
        <a:cs typeface="Arial" pitchFamily="34" charset="0"/>
      </a:defRPr>
    </a:lvl3pPr>
    <a:lvl4pPr marL="1369115" algn="l" rtl="0" fontAlgn="base">
      <a:spcBef>
        <a:spcPct val="0"/>
      </a:spcBef>
      <a:spcAft>
        <a:spcPct val="0"/>
      </a:spcAft>
      <a:defRPr kern="1200">
        <a:solidFill>
          <a:schemeClr val="tx1"/>
        </a:solidFill>
        <a:latin typeface="Arial" pitchFamily="34" charset="0"/>
        <a:ea typeface="+mn-ea"/>
        <a:cs typeface="Arial" pitchFamily="34" charset="0"/>
      </a:defRPr>
    </a:lvl4pPr>
    <a:lvl5pPr marL="1825506" algn="l" rtl="0" fontAlgn="base">
      <a:spcBef>
        <a:spcPct val="0"/>
      </a:spcBef>
      <a:spcAft>
        <a:spcPct val="0"/>
      </a:spcAft>
      <a:defRPr kern="1200">
        <a:solidFill>
          <a:schemeClr val="tx1"/>
        </a:solidFill>
        <a:latin typeface="Arial" pitchFamily="34" charset="0"/>
        <a:ea typeface="+mn-ea"/>
        <a:cs typeface="Arial" pitchFamily="34" charset="0"/>
      </a:defRPr>
    </a:lvl5pPr>
    <a:lvl6pPr marL="2281877" algn="l" defTabSz="912765" rtl="0" eaLnBrk="1" latinLnBrk="0" hangingPunct="1">
      <a:defRPr kern="1200">
        <a:solidFill>
          <a:schemeClr val="tx1"/>
        </a:solidFill>
        <a:latin typeface="Arial" pitchFamily="34" charset="0"/>
        <a:ea typeface="+mn-ea"/>
        <a:cs typeface="Arial" pitchFamily="34" charset="0"/>
      </a:defRPr>
    </a:lvl6pPr>
    <a:lvl7pPr marL="2738255" algn="l" defTabSz="912765" rtl="0" eaLnBrk="1" latinLnBrk="0" hangingPunct="1">
      <a:defRPr kern="1200">
        <a:solidFill>
          <a:schemeClr val="tx1"/>
        </a:solidFill>
        <a:latin typeface="Arial" pitchFamily="34" charset="0"/>
        <a:ea typeface="+mn-ea"/>
        <a:cs typeface="Arial" pitchFamily="34" charset="0"/>
      </a:defRPr>
    </a:lvl7pPr>
    <a:lvl8pPr marL="3194631" algn="l" defTabSz="912765" rtl="0" eaLnBrk="1" latinLnBrk="0" hangingPunct="1">
      <a:defRPr kern="1200">
        <a:solidFill>
          <a:schemeClr val="tx1"/>
        </a:solidFill>
        <a:latin typeface="Arial" pitchFamily="34" charset="0"/>
        <a:ea typeface="+mn-ea"/>
        <a:cs typeface="Arial" pitchFamily="34" charset="0"/>
      </a:defRPr>
    </a:lvl8pPr>
    <a:lvl9pPr marL="3651008" algn="l" defTabSz="912765"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76" autoAdjust="0"/>
    <p:restoredTop sz="94660"/>
  </p:normalViewPr>
  <p:slideViewPr>
    <p:cSldViewPr snapToGrid="0">
      <p:cViewPr varScale="1">
        <p:scale>
          <a:sx n="85" d="100"/>
          <a:sy n="85" d="100"/>
        </p:scale>
        <p:origin x="307" y="-96"/>
      </p:cViewPr>
      <p:guideLst>
        <p:guide orient="horz" pos="2160"/>
        <p:guide pos="3840"/>
      </p:guideLst>
    </p:cSldViewPr>
  </p:slideViewPr>
  <p:notesTextViewPr>
    <p:cViewPr>
      <p:scale>
        <a:sx n="1" d="1"/>
        <a:sy n="1" d="1"/>
      </p:scale>
      <p:origin x="0" y="0"/>
    </p:cViewPr>
  </p:notesTextViewPr>
  <p:sorterViewPr>
    <p:cViewPr>
      <p:scale>
        <a:sx n="100" d="100"/>
        <a:sy n="100" d="100"/>
      </p:scale>
      <p:origin x="0" y="-7387"/>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CA3106F1-38F5-43C0-B28C-C7D3FA32B6CB}" type="datetimeFigureOut">
              <a:rPr lang="en-IN"/>
              <a:pPr>
                <a:defRPr/>
              </a:pPr>
              <a:t>05-09-2022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2F68A32-CFCB-439A-A2CF-80099F4C3D48}" type="slidenum">
              <a:rPr lang="en-IN"/>
              <a:pPr>
                <a:defRPr/>
              </a:pPr>
              <a:t>‹#›</a:t>
            </a:fld>
            <a:endParaRPr lang="en-IN"/>
          </a:p>
        </p:txBody>
      </p:sp>
    </p:spTree>
    <p:extLst>
      <p:ext uri="{BB962C8B-B14F-4D97-AF65-F5344CB8AC3E}">
        <p14:creationId xmlns:p14="http://schemas.microsoft.com/office/powerpoint/2010/main" val="22552898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6375" algn="l" rtl="0" fontAlgn="base">
      <a:spcBef>
        <a:spcPct val="30000"/>
      </a:spcBef>
      <a:spcAft>
        <a:spcPct val="0"/>
      </a:spcAft>
      <a:defRPr sz="1200" kern="1200">
        <a:solidFill>
          <a:schemeClr val="tx1"/>
        </a:solidFill>
        <a:latin typeface="+mn-lt"/>
        <a:ea typeface="+mn-ea"/>
        <a:cs typeface="+mn-cs"/>
      </a:defRPr>
    </a:lvl2pPr>
    <a:lvl3pPr marL="912765" algn="l" rtl="0" fontAlgn="base">
      <a:spcBef>
        <a:spcPct val="30000"/>
      </a:spcBef>
      <a:spcAft>
        <a:spcPct val="0"/>
      </a:spcAft>
      <a:defRPr sz="1200" kern="1200">
        <a:solidFill>
          <a:schemeClr val="tx1"/>
        </a:solidFill>
        <a:latin typeface="+mn-lt"/>
        <a:ea typeface="+mn-ea"/>
        <a:cs typeface="+mn-cs"/>
      </a:defRPr>
    </a:lvl3pPr>
    <a:lvl4pPr marL="1369115" algn="l" rtl="0" fontAlgn="base">
      <a:spcBef>
        <a:spcPct val="30000"/>
      </a:spcBef>
      <a:spcAft>
        <a:spcPct val="0"/>
      </a:spcAft>
      <a:defRPr sz="1200" kern="1200">
        <a:solidFill>
          <a:schemeClr val="tx1"/>
        </a:solidFill>
        <a:latin typeface="+mn-lt"/>
        <a:ea typeface="+mn-ea"/>
        <a:cs typeface="+mn-cs"/>
      </a:defRPr>
    </a:lvl4pPr>
    <a:lvl5pPr marL="1825506" algn="l" rtl="0" fontAlgn="base">
      <a:spcBef>
        <a:spcPct val="30000"/>
      </a:spcBef>
      <a:spcAft>
        <a:spcPct val="0"/>
      </a:spcAft>
      <a:defRPr sz="1200" kern="1200">
        <a:solidFill>
          <a:schemeClr val="tx1"/>
        </a:solidFill>
        <a:latin typeface="+mn-lt"/>
        <a:ea typeface="+mn-ea"/>
        <a:cs typeface="+mn-cs"/>
      </a:defRPr>
    </a:lvl5pPr>
    <a:lvl6pPr marL="2281877" algn="l" defTabSz="912765" rtl="0" eaLnBrk="1" latinLnBrk="0" hangingPunct="1">
      <a:defRPr sz="1200" kern="1200">
        <a:solidFill>
          <a:schemeClr val="tx1"/>
        </a:solidFill>
        <a:latin typeface="+mn-lt"/>
        <a:ea typeface="+mn-ea"/>
        <a:cs typeface="+mn-cs"/>
      </a:defRPr>
    </a:lvl6pPr>
    <a:lvl7pPr marL="2738255" algn="l" defTabSz="912765" rtl="0" eaLnBrk="1" latinLnBrk="0" hangingPunct="1">
      <a:defRPr sz="1200" kern="1200">
        <a:solidFill>
          <a:schemeClr val="tx1"/>
        </a:solidFill>
        <a:latin typeface="+mn-lt"/>
        <a:ea typeface="+mn-ea"/>
        <a:cs typeface="+mn-cs"/>
      </a:defRPr>
    </a:lvl7pPr>
    <a:lvl8pPr marL="3194631" algn="l" defTabSz="912765" rtl="0" eaLnBrk="1" latinLnBrk="0" hangingPunct="1">
      <a:defRPr sz="1200" kern="1200">
        <a:solidFill>
          <a:schemeClr val="tx1"/>
        </a:solidFill>
        <a:latin typeface="+mn-lt"/>
        <a:ea typeface="+mn-ea"/>
        <a:cs typeface="+mn-cs"/>
      </a:defRPr>
    </a:lvl8pPr>
    <a:lvl9pPr marL="3651008" algn="l" defTabSz="91276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838200" y="6356350"/>
            <a:ext cx="2743200" cy="365125"/>
          </a:xfrm>
          <a:prstGeom prst="rect">
            <a:avLst/>
          </a:prstGeom>
        </p:spPr>
        <p:txBody>
          <a:bodyPr lIns="91279" tIns="45625" rIns="91279" bIns="45625"/>
          <a:lstStyle>
            <a:lvl1pPr>
              <a:defRPr/>
            </a:lvl1pPr>
          </a:lstStyle>
          <a:p>
            <a:pPr>
              <a:defRPr/>
            </a:pPr>
            <a:fld id="{8C90E9C0-5785-4628-BFDB-AF2484F9B316}" type="datetime1">
              <a:rPr lang="en-IN" smtClean="0"/>
              <a:t>05-09-2022</a:t>
            </a:fld>
            <a:endParaRPr lang="en-IN" dirty="0"/>
          </a:p>
        </p:txBody>
      </p:sp>
      <p:sp>
        <p:nvSpPr>
          <p:cNvPr id="6" name="Footer Placeholder 4"/>
          <p:cNvSpPr>
            <a:spLocks noGrp="1"/>
          </p:cNvSpPr>
          <p:nvPr>
            <p:ph type="ftr" sz="quarter" idx="11"/>
          </p:nvPr>
        </p:nvSpPr>
        <p:spPr/>
        <p:txBody>
          <a:bodyPr/>
          <a:lstStyle>
            <a:lvl1pPr>
              <a:defRPr/>
            </a:lvl1pPr>
          </a:lstStyle>
          <a:p>
            <a:pPr>
              <a:defRPr/>
            </a:pPr>
            <a:r>
              <a:rPr lang="en-US"/>
              <a:t>SITA1502 Customer Interface Design and Development</a:t>
            </a:r>
            <a:endParaRPr lang="en-IN" dirty="0"/>
          </a:p>
        </p:txBody>
      </p:sp>
      <p:sp>
        <p:nvSpPr>
          <p:cNvPr id="7" name="Slide Number Placeholder 5"/>
          <p:cNvSpPr>
            <a:spLocks noGrp="1"/>
          </p:cNvSpPr>
          <p:nvPr>
            <p:ph type="sldNum" sz="quarter" idx="12"/>
          </p:nvPr>
        </p:nvSpPr>
        <p:spPr/>
        <p:txBody>
          <a:bodyPr/>
          <a:lstStyle>
            <a:lvl1pPr>
              <a:defRPr/>
            </a:lvl1pPr>
          </a:lstStyle>
          <a:p>
            <a:pPr>
              <a:defRPr/>
            </a:pPr>
            <a:fld id="{2913DF03-D648-482C-A66E-4587A5A9BEBB}" type="slidenum">
              <a:rPr lang="en-IN"/>
              <a:pPr>
                <a:defRPr/>
              </a:pPr>
              <a:t>‹#›</a:t>
            </a:fld>
            <a:endParaRPr lang="en-IN"/>
          </a:p>
        </p:txBody>
      </p:sp>
    </p:spTree>
    <p:extLst>
      <p:ext uri="{BB962C8B-B14F-4D97-AF65-F5344CB8AC3E}">
        <p14:creationId xmlns:p14="http://schemas.microsoft.com/office/powerpoint/2010/main" val="1061500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lIns="91279" tIns="45625" rIns="91279" bIns="45625"/>
          <a:lstStyle>
            <a:lvl1pPr>
              <a:defRPr/>
            </a:lvl1pPr>
          </a:lstStyle>
          <a:p>
            <a:pPr>
              <a:defRPr/>
            </a:pPr>
            <a:fld id="{FD730E3F-D812-4F04-83FE-B7E4DE16D5DE}" type="datetime1">
              <a:rPr lang="en-IN" smtClean="0"/>
              <a:t>05-09-2022</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t>SITA1502 Customer Interface Design and Development</a:t>
            </a:r>
            <a:endParaRPr lang="en-IN"/>
          </a:p>
        </p:txBody>
      </p:sp>
      <p:sp>
        <p:nvSpPr>
          <p:cNvPr id="6" name="Slide Number Placeholder 5"/>
          <p:cNvSpPr>
            <a:spLocks noGrp="1"/>
          </p:cNvSpPr>
          <p:nvPr>
            <p:ph type="sldNum" sz="quarter" idx="12"/>
          </p:nvPr>
        </p:nvSpPr>
        <p:spPr/>
        <p:txBody>
          <a:bodyPr/>
          <a:lstStyle>
            <a:lvl1pPr>
              <a:defRPr/>
            </a:lvl1pPr>
          </a:lstStyle>
          <a:p>
            <a:pPr>
              <a:defRPr/>
            </a:pPr>
            <a:fld id="{6905BA7F-6634-4DC5-B802-048462A30929}" type="slidenum">
              <a:rPr lang="en-IN"/>
              <a:pPr>
                <a:defRPr/>
              </a:pPr>
              <a:t>‹#›</a:t>
            </a:fld>
            <a:endParaRPr lang="en-IN"/>
          </a:p>
        </p:txBody>
      </p:sp>
    </p:spTree>
    <p:extLst>
      <p:ext uri="{BB962C8B-B14F-4D97-AF65-F5344CB8AC3E}">
        <p14:creationId xmlns:p14="http://schemas.microsoft.com/office/powerpoint/2010/main" val="2441158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lIns="91279" tIns="45625" rIns="91279" bIns="45625"/>
          <a:lstStyle>
            <a:lvl1pPr>
              <a:defRPr/>
            </a:lvl1pPr>
          </a:lstStyle>
          <a:p>
            <a:pPr>
              <a:defRPr/>
            </a:pPr>
            <a:fld id="{09852A5D-BD90-47BE-AE03-A8C77C940994}" type="datetime1">
              <a:rPr lang="en-IN" smtClean="0"/>
              <a:t>05-09-2022</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t>SITA1502 Customer Interface Design and Development</a:t>
            </a:r>
            <a:endParaRPr lang="en-IN"/>
          </a:p>
        </p:txBody>
      </p:sp>
      <p:sp>
        <p:nvSpPr>
          <p:cNvPr id="6" name="Slide Number Placeholder 5"/>
          <p:cNvSpPr>
            <a:spLocks noGrp="1"/>
          </p:cNvSpPr>
          <p:nvPr>
            <p:ph type="sldNum" sz="quarter" idx="12"/>
          </p:nvPr>
        </p:nvSpPr>
        <p:spPr/>
        <p:txBody>
          <a:bodyPr/>
          <a:lstStyle>
            <a:lvl1pPr>
              <a:defRPr/>
            </a:lvl1pPr>
          </a:lstStyle>
          <a:p>
            <a:pPr>
              <a:defRPr/>
            </a:pPr>
            <a:fld id="{EC42353F-7109-4797-9682-A284E98B8267}" type="slidenum">
              <a:rPr lang="en-IN"/>
              <a:pPr>
                <a:defRPr/>
              </a:pPr>
              <a:t>‹#›</a:t>
            </a:fld>
            <a:endParaRPr lang="en-IN"/>
          </a:p>
        </p:txBody>
      </p:sp>
    </p:spTree>
    <p:extLst>
      <p:ext uri="{BB962C8B-B14F-4D97-AF65-F5344CB8AC3E}">
        <p14:creationId xmlns:p14="http://schemas.microsoft.com/office/powerpoint/2010/main" val="1069321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lIns="91279" tIns="45625" rIns="91279" bIns="45625"/>
          <a:lstStyle>
            <a:lvl1pPr>
              <a:defRPr/>
            </a:lvl1pPr>
          </a:lstStyle>
          <a:p>
            <a:pPr>
              <a:defRPr/>
            </a:pPr>
            <a:fld id="{B2B86851-4E63-4FC4-A482-7F841737C919}" type="datetime1">
              <a:rPr lang="en-IN" smtClean="0"/>
              <a:t>05-09-2022</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t>SITA1502 Customer Interface Design and Development</a:t>
            </a:r>
            <a:endParaRPr lang="en-IN"/>
          </a:p>
        </p:txBody>
      </p:sp>
      <p:sp>
        <p:nvSpPr>
          <p:cNvPr id="6" name="Slide Number Placeholder 5"/>
          <p:cNvSpPr>
            <a:spLocks noGrp="1"/>
          </p:cNvSpPr>
          <p:nvPr>
            <p:ph type="sldNum" sz="quarter" idx="12"/>
          </p:nvPr>
        </p:nvSpPr>
        <p:spPr/>
        <p:txBody>
          <a:bodyPr/>
          <a:lstStyle>
            <a:lvl1pPr>
              <a:defRPr/>
            </a:lvl1pPr>
          </a:lstStyle>
          <a:p>
            <a:pPr>
              <a:defRPr/>
            </a:pPr>
            <a:fld id="{72EE0478-4D7A-4DB5-A717-F7A53182A5E8}" type="slidenum">
              <a:rPr lang="en-IN"/>
              <a:pPr>
                <a:defRPr/>
              </a:pPr>
              <a:t>‹#›</a:t>
            </a:fld>
            <a:endParaRPr lang="en-IN"/>
          </a:p>
        </p:txBody>
      </p:sp>
    </p:spTree>
    <p:extLst>
      <p:ext uri="{BB962C8B-B14F-4D97-AF65-F5344CB8AC3E}">
        <p14:creationId xmlns:p14="http://schemas.microsoft.com/office/powerpoint/2010/main" val="138777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94"/>
            <a:ext cx="10515600" cy="1500187"/>
          </a:xfrm>
        </p:spPr>
        <p:txBody>
          <a:bodyPr/>
          <a:lstStyle>
            <a:lvl1pPr marL="0" indent="0">
              <a:buNone/>
              <a:defRPr sz="2400">
                <a:solidFill>
                  <a:schemeClr val="tx1">
                    <a:tint val="75000"/>
                  </a:schemeClr>
                </a:solidFill>
              </a:defRPr>
            </a:lvl1pPr>
            <a:lvl2pPr marL="456375" indent="0">
              <a:buNone/>
              <a:defRPr sz="2000">
                <a:solidFill>
                  <a:schemeClr val="tx1">
                    <a:tint val="75000"/>
                  </a:schemeClr>
                </a:solidFill>
              </a:defRPr>
            </a:lvl2pPr>
            <a:lvl3pPr marL="912765" indent="0">
              <a:buNone/>
              <a:defRPr sz="1900">
                <a:solidFill>
                  <a:schemeClr val="tx1">
                    <a:tint val="75000"/>
                  </a:schemeClr>
                </a:solidFill>
              </a:defRPr>
            </a:lvl3pPr>
            <a:lvl4pPr marL="1369115" indent="0">
              <a:buNone/>
              <a:defRPr sz="1600">
                <a:solidFill>
                  <a:schemeClr val="tx1">
                    <a:tint val="75000"/>
                  </a:schemeClr>
                </a:solidFill>
              </a:defRPr>
            </a:lvl4pPr>
            <a:lvl5pPr marL="1825506" indent="0">
              <a:buNone/>
              <a:defRPr sz="1600">
                <a:solidFill>
                  <a:schemeClr val="tx1">
                    <a:tint val="75000"/>
                  </a:schemeClr>
                </a:solidFill>
              </a:defRPr>
            </a:lvl5pPr>
            <a:lvl6pPr marL="2281877" indent="0">
              <a:buNone/>
              <a:defRPr sz="1600">
                <a:solidFill>
                  <a:schemeClr val="tx1">
                    <a:tint val="75000"/>
                  </a:schemeClr>
                </a:solidFill>
              </a:defRPr>
            </a:lvl6pPr>
            <a:lvl7pPr marL="2738255" indent="0">
              <a:buNone/>
              <a:defRPr sz="1600">
                <a:solidFill>
                  <a:schemeClr val="tx1">
                    <a:tint val="75000"/>
                  </a:schemeClr>
                </a:solidFill>
              </a:defRPr>
            </a:lvl7pPr>
            <a:lvl8pPr marL="3194631" indent="0">
              <a:buNone/>
              <a:defRPr sz="1600">
                <a:solidFill>
                  <a:schemeClr val="tx1">
                    <a:tint val="75000"/>
                  </a:schemeClr>
                </a:solidFill>
              </a:defRPr>
            </a:lvl8pPr>
            <a:lvl9pPr marL="365100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lIns="91279" tIns="45625" rIns="91279" bIns="45625"/>
          <a:lstStyle>
            <a:lvl1pPr>
              <a:defRPr/>
            </a:lvl1pPr>
          </a:lstStyle>
          <a:p>
            <a:pPr>
              <a:defRPr/>
            </a:pPr>
            <a:fld id="{00796C8F-C239-448C-BCAA-99C2330008B1}" type="datetime1">
              <a:rPr lang="en-IN" smtClean="0"/>
              <a:t>05-09-2022</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t>SITA1502 Customer Interface Design and Development</a:t>
            </a:r>
            <a:endParaRPr lang="en-IN"/>
          </a:p>
        </p:txBody>
      </p:sp>
      <p:sp>
        <p:nvSpPr>
          <p:cNvPr id="6" name="Slide Number Placeholder 5"/>
          <p:cNvSpPr>
            <a:spLocks noGrp="1"/>
          </p:cNvSpPr>
          <p:nvPr>
            <p:ph type="sldNum" sz="quarter" idx="12"/>
          </p:nvPr>
        </p:nvSpPr>
        <p:spPr/>
        <p:txBody>
          <a:bodyPr/>
          <a:lstStyle>
            <a:lvl1pPr>
              <a:defRPr/>
            </a:lvl1pPr>
          </a:lstStyle>
          <a:p>
            <a:pPr>
              <a:defRPr/>
            </a:pPr>
            <a:fld id="{124EFF24-08E3-4FA1-8C45-BF7676C768F2}" type="slidenum">
              <a:rPr lang="en-IN"/>
              <a:pPr>
                <a:defRPr/>
              </a:pPr>
              <a:t>‹#›</a:t>
            </a:fld>
            <a:endParaRPr lang="en-IN"/>
          </a:p>
        </p:txBody>
      </p:sp>
    </p:spTree>
    <p:extLst>
      <p:ext uri="{BB962C8B-B14F-4D97-AF65-F5344CB8AC3E}">
        <p14:creationId xmlns:p14="http://schemas.microsoft.com/office/powerpoint/2010/main" val="149172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56"/>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56"/>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a:xfrm>
            <a:off x="838200" y="6356350"/>
            <a:ext cx="2743200" cy="365125"/>
          </a:xfrm>
          <a:prstGeom prst="rect">
            <a:avLst/>
          </a:prstGeom>
        </p:spPr>
        <p:txBody>
          <a:bodyPr lIns="91279" tIns="45625" rIns="91279" bIns="45625"/>
          <a:lstStyle>
            <a:lvl1pPr>
              <a:defRPr/>
            </a:lvl1pPr>
          </a:lstStyle>
          <a:p>
            <a:pPr>
              <a:defRPr/>
            </a:pPr>
            <a:fld id="{D6E6EEBC-FDCD-4499-84DA-6AAFA5FE64FB}" type="datetime1">
              <a:rPr lang="en-IN" smtClean="0"/>
              <a:t>05-09-2022</a:t>
            </a:fld>
            <a:endParaRPr lang="en-IN"/>
          </a:p>
        </p:txBody>
      </p:sp>
      <p:sp>
        <p:nvSpPr>
          <p:cNvPr id="6" name="Footer Placeholder 4"/>
          <p:cNvSpPr>
            <a:spLocks noGrp="1"/>
          </p:cNvSpPr>
          <p:nvPr>
            <p:ph type="ftr" sz="quarter" idx="11"/>
          </p:nvPr>
        </p:nvSpPr>
        <p:spPr/>
        <p:txBody>
          <a:bodyPr/>
          <a:lstStyle>
            <a:lvl1pPr>
              <a:defRPr/>
            </a:lvl1pPr>
          </a:lstStyle>
          <a:p>
            <a:pPr>
              <a:defRPr/>
            </a:pPr>
            <a:r>
              <a:rPr lang="en-US"/>
              <a:t>SITA1502 Customer Interface Design and Development</a:t>
            </a:r>
            <a:endParaRPr lang="en-IN"/>
          </a:p>
        </p:txBody>
      </p:sp>
      <p:sp>
        <p:nvSpPr>
          <p:cNvPr id="7" name="Slide Number Placeholder 5"/>
          <p:cNvSpPr>
            <a:spLocks noGrp="1"/>
          </p:cNvSpPr>
          <p:nvPr>
            <p:ph type="sldNum" sz="quarter" idx="12"/>
          </p:nvPr>
        </p:nvSpPr>
        <p:spPr/>
        <p:txBody>
          <a:bodyPr/>
          <a:lstStyle>
            <a:lvl1pPr>
              <a:defRPr/>
            </a:lvl1pPr>
          </a:lstStyle>
          <a:p>
            <a:pPr>
              <a:defRPr/>
            </a:pPr>
            <a:fld id="{5E0705EA-2511-4E21-9742-1E8F21F470BD}" type="slidenum">
              <a:rPr lang="en-IN"/>
              <a:pPr>
                <a:defRPr/>
              </a:pPr>
              <a:t>‹#›</a:t>
            </a:fld>
            <a:endParaRPr lang="en-IN"/>
          </a:p>
        </p:txBody>
      </p:sp>
    </p:spTree>
    <p:extLst>
      <p:ext uri="{BB962C8B-B14F-4D97-AF65-F5344CB8AC3E}">
        <p14:creationId xmlns:p14="http://schemas.microsoft.com/office/powerpoint/2010/main" val="377698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4"/>
          </a:xfrm>
        </p:spPr>
        <p:txBody>
          <a:bodyPr/>
          <a:lstStyle/>
          <a:p>
            <a:r>
              <a:rPr lang="en-US"/>
              <a:t>Click to edit Master title style</a:t>
            </a:r>
            <a:endParaRPr lang="en-IN"/>
          </a:p>
        </p:txBody>
      </p:sp>
      <p:sp>
        <p:nvSpPr>
          <p:cNvPr id="3" name="Text Placeholder 2"/>
          <p:cNvSpPr>
            <a:spLocks noGrp="1"/>
          </p:cNvSpPr>
          <p:nvPr>
            <p:ph type="body" idx="1"/>
          </p:nvPr>
        </p:nvSpPr>
        <p:spPr>
          <a:xfrm>
            <a:off x="839789" y="1681165"/>
            <a:ext cx="5157787" cy="823912"/>
          </a:xfrm>
        </p:spPr>
        <p:txBody>
          <a:bodyPr anchor="b"/>
          <a:lstStyle>
            <a:lvl1pPr marL="0" indent="0">
              <a:buNone/>
              <a:defRPr sz="2400" b="1"/>
            </a:lvl1pPr>
            <a:lvl2pPr marL="456375" indent="0">
              <a:buNone/>
              <a:defRPr sz="2000" b="1"/>
            </a:lvl2pPr>
            <a:lvl3pPr marL="912765" indent="0">
              <a:buNone/>
              <a:defRPr sz="1900" b="1"/>
            </a:lvl3pPr>
            <a:lvl4pPr marL="1369115" indent="0">
              <a:buNone/>
              <a:defRPr sz="1600" b="1"/>
            </a:lvl4pPr>
            <a:lvl5pPr marL="1825506" indent="0">
              <a:buNone/>
              <a:defRPr sz="1600" b="1"/>
            </a:lvl5pPr>
            <a:lvl6pPr marL="2281877" indent="0">
              <a:buNone/>
              <a:defRPr sz="1600" b="1"/>
            </a:lvl6pPr>
            <a:lvl7pPr marL="2738255" indent="0">
              <a:buNone/>
              <a:defRPr sz="1600" b="1"/>
            </a:lvl7pPr>
            <a:lvl8pPr marL="3194631" indent="0">
              <a:buNone/>
              <a:defRPr sz="1600" b="1"/>
            </a:lvl8pPr>
            <a:lvl9pPr marL="3651008"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3" y="1681165"/>
            <a:ext cx="5183188" cy="823912"/>
          </a:xfrm>
        </p:spPr>
        <p:txBody>
          <a:bodyPr anchor="b"/>
          <a:lstStyle>
            <a:lvl1pPr marL="0" indent="0">
              <a:buNone/>
              <a:defRPr sz="2400" b="1"/>
            </a:lvl1pPr>
            <a:lvl2pPr marL="456375" indent="0">
              <a:buNone/>
              <a:defRPr sz="2000" b="1"/>
            </a:lvl2pPr>
            <a:lvl3pPr marL="912765" indent="0">
              <a:buNone/>
              <a:defRPr sz="1900" b="1"/>
            </a:lvl3pPr>
            <a:lvl4pPr marL="1369115" indent="0">
              <a:buNone/>
              <a:defRPr sz="1600" b="1"/>
            </a:lvl4pPr>
            <a:lvl5pPr marL="1825506" indent="0">
              <a:buNone/>
              <a:defRPr sz="1600" b="1"/>
            </a:lvl5pPr>
            <a:lvl6pPr marL="2281877" indent="0">
              <a:buNone/>
              <a:defRPr sz="1600" b="1"/>
            </a:lvl6pPr>
            <a:lvl7pPr marL="2738255" indent="0">
              <a:buNone/>
              <a:defRPr sz="1600" b="1"/>
            </a:lvl7pPr>
            <a:lvl8pPr marL="3194631" indent="0">
              <a:buNone/>
              <a:defRPr sz="1600" b="1"/>
            </a:lvl8pPr>
            <a:lvl9pPr marL="365100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a:xfrm>
            <a:off x="838200" y="6356350"/>
            <a:ext cx="2743200" cy="365125"/>
          </a:xfrm>
          <a:prstGeom prst="rect">
            <a:avLst/>
          </a:prstGeom>
        </p:spPr>
        <p:txBody>
          <a:bodyPr lIns="91279" tIns="45625" rIns="91279" bIns="45625"/>
          <a:lstStyle>
            <a:lvl1pPr>
              <a:defRPr/>
            </a:lvl1pPr>
          </a:lstStyle>
          <a:p>
            <a:pPr>
              <a:defRPr/>
            </a:pPr>
            <a:fld id="{B0A68202-112A-408C-9771-B032B1DD85E3}" type="datetime1">
              <a:rPr lang="en-IN" smtClean="0"/>
              <a:t>05-09-2022</a:t>
            </a:fld>
            <a:endParaRPr lang="en-IN"/>
          </a:p>
        </p:txBody>
      </p:sp>
      <p:sp>
        <p:nvSpPr>
          <p:cNvPr id="8" name="Footer Placeholder 4"/>
          <p:cNvSpPr>
            <a:spLocks noGrp="1"/>
          </p:cNvSpPr>
          <p:nvPr>
            <p:ph type="ftr" sz="quarter" idx="11"/>
          </p:nvPr>
        </p:nvSpPr>
        <p:spPr/>
        <p:txBody>
          <a:bodyPr/>
          <a:lstStyle>
            <a:lvl1pPr>
              <a:defRPr/>
            </a:lvl1pPr>
          </a:lstStyle>
          <a:p>
            <a:pPr>
              <a:defRPr/>
            </a:pPr>
            <a:r>
              <a:rPr lang="en-US"/>
              <a:t>SITA1502 Customer Interface Design and Development</a:t>
            </a:r>
            <a:endParaRPr lang="en-IN"/>
          </a:p>
        </p:txBody>
      </p:sp>
      <p:sp>
        <p:nvSpPr>
          <p:cNvPr id="9" name="Slide Number Placeholder 5"/>
          <p:cNvSpPr>
            <a:spLocks noGrp="1"/>
          </p:cNvSpPr>
          <p:nvPr>
            <p:ph type="sldNum" sz="quarter" idx="12"/>
          </p:nvPr>
        </p:nvSpPr>
        <p:spPr/>
        <p:txBody>
          <a:bodyPr/>
          <a:lstStyle>
            <a:lvl1pPr>
              <a:defRPr/>
            </a:lvl1pPr>
          </a:lstStyle>
          <a:p>
            <a:pPr>
              <a:defRPr/>
            </a:pPr>
            <a:fld id="{0C6F28FC-90B3-42AA-ACD9-B0DF29CE4559}" type="slidenum">
              <a:rPr lang="en-IN"/>
              <a:pPr>
                <a:defRPr/>
              </a:pPr>
              <a:t>‹#›</a:t>
            </a:fld>
            <a:endParaRPr lang="en-IN"/>
          </a:p>
        </p:txBody>
      </p:sp>
    </p:spTree>
    <p:extLst>
      <p:ext uri="{BB962C8B-B14F-4D97-AF65-F5344CB8AC3E}">
        <p14:creationId xmlns:p14="http://schemas.microsoft.com/office/powerpoint/2010/main" val="4117625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a:xfrm>
            <a:off x="838200" y="6356350"/>
            <a:ext cx="2743200" cy="365125"/>
          </a:xfrm>
          <a:prstGeom prst="rect">
            <a:avLst/>
          </a:prstGeom>
        </p:spPr>
        <p:txBody>
          <a:bodyPr lIns="91279" tIns="45625" rIns="91279" bIns="45625"/>
          <a:lstStyle>
            <a:lvl1pPr>
              <a:defRPr/>
            </a:lvl1pPr>
          </a:lstStyle>
          <a:p>
            <a:pPr>
              <a:defRPr/>
            </a:pPr>
            <a:fld id="{35193531-A1AF-42AA-9498-E53420018D1D}" type="datetime1">
              <a:rPr lang="en-IN" smtClean="0"/>
              <a:t>05-09-2022</a:t>
            </a:fld>
            <a:endParaRPr lang="en-IN"/>
          </a:p>
        </p:txBody>
      </p:sp>
      <p:sp>
        <p:nvSpPr>
          <p:cNvPr id="4" name="Footer Placeholder 4"/>
          <p:cNvSpPr>
            <a:spLocks noGrp="1"/>
          </p:cNvSpPr>
          <p:nvPr>
            <p:ph type="ftr" sz="quarter" idx="11"/>
          </p:nvPr>
        </p:nvSpPr>
        <p:spPr/>
        <p:txBody>
          <a:bodyPr/>
          <a:lstStyle>
            <a:lvl1pPr>
              <a:defRPr/>
            </a:lvl1pPr>
          </a:lstStyle>
          <a:p>
            <a:pPr>
              <a:defRPr/>
            </a:pPr>
            <a:r>
              <a:rPr lang="en-US"/>
              <a:t>SITA1502 Customer Interface Design and Development</a:t>
            </a:r>
            <a:endParaRPr lang="en-IN"/>
          </a:p>
        </p:txBody>
      </p:sp>
      <p:sp>
        <p:nvSpPr>
          <p:cNvPr id="5" name="Slide Number Placeholder 5"/>
          <p:cNvSpPr>
            <a:spLocks noGrp="1"/>
          </p:cNvSpPr>
          <p:nvPr>
            <p:ph type="sldNum" sz="quarter" idx="12"/>
          </p:nvPr>
        </p:nvSpPr>
        <p:spPr/>
        <p:txBody>
          <a:bodyPr/>
          <a:lstStyle>
            <a:lvl1pPr>
              <a:defRPr/>
            </a:lvl1pPr>
          </a:lstStyle>
          <a:p>
            <a:pPr>
              <a:defRPr/>
            </a:pPr>
            <a:fld id="{56352310-FE4C-42B6-8C50-D86B05F55E03}" type="slidenum">
              <a:rPr lang="en-IN"/>
              <a:pPr>
                <a:defRPr/>
              </a:pPr>
              <a:t>‹#›</a:t>
            </a:fld>
            <a:endParaRPr lang="en-IN"/>
          </a:p>
        </p:txBody>
      </p:sp>
    </p:spTree>
    <p:extLst>
      <p:ext uri="{BB962C8B-B14F-4D97-AF65-F5344CB8AC3E}">
        <p14:creationId xmlns:p14="http://schemas.microsoft.com/office/powerpoint/2010/main" val="1636676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838200" y="6356350"/>
            <a:ext cx="2743200" cy="365125"/>
          </a:xfrm>
          <a:prstGeom prst="rect">
            <a:avLst/>
          </a:prstGeom>
        </p:spPr>
        <p:txBody>
          <a:bodyPr lIns="91279" tIns="45625" rIns="91279" bIns="45625"/>
          <a:lstStyle>
            <a:lvl1pPr>
              <a:defRPr/>
            </a:lvl1pPr>
          </a:lstStyle>
          <a:p>
            <a:pPr>
              <a:defRPr/>
            </a:pPr>
            <a:fld id="{ABD9C527-4FBC-417E-9F39-A00B821D96D6}" type="datetime1">
              <a:rPr lang="en-IN" smtClean="0"/>
              <a:t>05-09-2022</a:t>
            </a:fld>
            <a:endParaRPr lang="en-IN"/>
          </a:p>
        </p:txBody>
      </p:sp>
      <p:sp>
        <p:nvSpPr>
          <p:cNvPr id="3" name="Footer Placeholder 4"/>
          <p:cNvSpPr>
            <a:spLocks noGrp="1"/>
          </p:cNvSpPr>
          <p:nvPr>
            <p:ph type="ftr" sz="quarter" idx="11"/>
          </p:nvPr>
        </p:nvSpPr>
        <p:spPr/>
        <p:txBody>
          <a:bodyPr/>
          <a:lstStyle>
            <a:lvl1pPr>
              <a:defRPr/>
            </a:lvl1pPr>
          </a:lstStyle>
          <a:p>
            <a:pPr>
              <a:defRPr/>
            </a:pPr>
            <a:r>
              <a:rPr lang="en-US"/>
              <a:t>SITA1502 Customer Interface Design and Development</a:t>
            </a:r>
            <a:endParaRPr lang="en-IN"/>
          </a:p>
        </p:txBody>
      </p:sp>
      <p:sp>
        <p:nvSpPr>
          <p:cNvPr id="4" name="Slide Number Placeholder 5"/>
          <p:cNvSpPr>
            <a:spLocks noGrp="1"/>
          </p:cNvSpPr>
          <p:nvPr>
            <p:ph type="sldNum" sz="quarter" idx="12"/>
          </p:nvPr>
        </p:nvSpPr>
        <p:spPr/>
        <p:txBody>
          <a:bodyPr/>
          <a:lstStyle>
            <a:lvl1pPr>
              <a:defRPr/>
            </a:lvl1pPr>
          </a:lstStyle>
          <a:p>
            <a:pPr>
              <a:defRPr/>
            </a:pPr>
            <a:fld id="{231CBE4F-0B07-4B98-ADFA-E02A443B702E}" type="slidenum">
              <a:rPr lang="en-IN"/>
              <a:pPr>
                <a:defRPr/>
              </a:pPr>
              <a:t>‹#›</a:t>
            </a:fld>
            <a:endParaRPr lang="en-IN"/>
          </a:p>
        </p:txBody>
      </p:sp>
    </p:spTree>
    <p:extLst>
      <p:ext uri="{BB962C8B-B14F-4D97-AF65-F5344CB8AC3E}">
        <p14:creationId xmlns:p14="http://schemas.microsoft.com/office/powerpoint/2010/main" val="3398389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5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6375" indent="0">
              <a:buNone/>
              <a:defRPr sz="1500"/>
            </a:lvl2pPr>
            <a:lvl3pPr marL="912765" indent="0">
              <a:buNone/>
              <a:defRPr sz="1200"/>
            </a:lvl3pPr>
            <a:lvl4pPr marL="1369115" indent="0">
              <a:buNone/>
              <a:defRPr sz="1100"/>
            </a:lvl4pPr>
            <a:lvl5pPr marL="1825506" indent="0">
              <a:buNone/>
              <a:defRPr sz="1100"/>
            </a:lvl5pPr>
            <a:lvl6pPr marL="2281877" indent="0">
              <a:buNone/>
              <a:defRPr sz="1100"/>
            </a:lvl6pPr>
            <a:lvl7pPr marL="2738255" indent="0">
              <a:buNone/>
              <a:defRPr sz="1100"/>
            </a:lvl7pPr>
            <a:lvl8pPr marL="3194631" indent="0">
              <a:buNone/>
              <a:defRPr sz="1100"/>
            </a:lvl8pPr>
            <a:lvl9pPr marL="3651008" indent="0">
              <a:buNone/>
              <a:defRPr sz="1100"/>
            </a:lvl9pPr>
          </a:lstStyle>
          <a:p>
            <a:pPr lvl="0"/>
            <a:r>
              <a:rPr lang="en-US"/>
              <a:t>Click to edit Master text styles</a:t>
            </a:r>
          </a:p>
        </p:txBody>
      </p:sp>
      <p:sp>
        <p:nvSpPr>
          <p:cNvPr id="5" name="Date Placeholder 3"/>
          <p:cNvSpPr>
            <a:spLocks noGrp="1"/>
          </p:cNvSpPr>
          <p:nvPr>
            <p:ph type="dt" sz="half" idx="10"/>
          </p:nvPr>
        </p:nvSpPr>
        <p:spPr>
          <a:xfrm>
            <a:off x="838200" y="6356350"/>
            <a:ext cx="2743200" cy="365125"/>
          </a:xfrm>
          <a:prstGeom prst="rect">
            <a:avLst/>
          </a:prstGeom>
        </p:spPr>
        <p:txBody>
          <a:bodyPr lIns="91279" tIns="45625" rIns="91279" bIns="45625"/>
          <a:lstStyle>
            <a:lvl1pPr>
              <a:defRPr/>
            </a:lvl1pPr>
          </a:lstStyle>
          <a:p>
            <a:pPr>
              <a:defRPr/>
            </a:pPr>
            <a:fld id="{0CC474E6-94F8-4888-8CFB-682A654297EC}" type="datetime1">
              <a:rPr lang="en-IN" smtClean="0"/>
              <a:t>05-09-2022</a:t>
            </a:fld>
            <a:endParaRPr lang="en-IN"/>
          </a:p>
        </p:txBody>
      </p:sp>
      <p:sp>
        <p:nvSpPr>
          <p:cNvPr id="6" name="Footer Placeholder 4"/>
          <p:cNvSpPr>
            <a:spLocks noGrp="1"/>
          </p:cNvSpPr>
          <p:nvPr>
            <p:ph type="ftr" sz="quarter" idx="11"/>
          </p:nvPr>
        </p:nvSpPr>
        <p:spPr/>
        <p:txBody>
          <a:bodyPr/>
          <a:lstStyle>
            <a:lvl1pPr>
              <a:defRPr/>
            </a:lvl1pPr>
          </a:lstStyle>
          <a:p>
            <a:pPr>
              <a:defRPr/>
            </a:pPr>
            <a:r>
              <a:rPr lang="en-US"/>
              <a:t>SITA1502 Customer Interface Design and Development</a:t>
            </a:r>
            <a:endParaRPr lang="en-IN"/>
          </a:p>
        </p:txBody>
      </p:sp>
      <p:sp>
        <p:nvSpPr>
          <p:cNvPr id="7" name="Slide Number Placeholder 5"/>
          <p:cNvSpPr>
            <a:spLocks noGrp="1"/>
          </p:cNvSpPr>
          <p:nvPr>
            <p:ph type="sldNum" sz="quarter" idx="12"/>
          </p:nvPr>
        </p:nvSpPr>
        <p:spPr/>
        <p:txBody>
          <a:bodyPr/>
          <a:lstStyle>
            <a:lvl1pPr>
              <a:defRPr/>
            </a:lvl1pPr>
          </a:lstStyle>
          <a:p>
            <a:pPr>
              <a:defRPr/>
            </a:pPr>
            <a:fld id="{2994EE9A-F5A0-4A67-9DDE-C66AFA93B31E}" type="slidenum">
              <a:rPr lang="en-IN"/>
              <a:pPr>
                <a:defRPr/>
              </a:pPr>
              <a:t>‹#›</a:t>
            </a:fld>
            <a:endParaRPr lang="en-IN"/>
          </a:p>
        </p:txBody>
      </p:sp>
    </p:spTree>
    <p:extLst>
      <p:ext uri="{BB962C8B-B14F-4D97-AF65-F5344CB8AC3E}">
        <p14:creationId xmlns:p14="http://schemas.microsoft.com/office/powerpoint/2010/main" val="31239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57"/>
            <a:ext cx="6172200" cy="4873625"/>
          </a:xfrm>
        </p:spPr>
        <p:txBody>
          <a:bodyPr rtlCol="0">
            <a:normAutofit/>
          </a:bodyPr>
          <a:lstStyle>
            <a:lvl1pPr marL="0" indent="0">
              <a:buNone/>
              <a:defRPr sz="3200"/>
            </a:lvl1pPr>
            <a:lvl2pPr marL="456375" indent="0">
              <a:buNone/>
              <a:defRPr sz="2800"/>
            </a:lvl2pPr>
            <a:lvl3pPr marL="912765" indent="0">
              <a:buNone/>
              <a:defRPr sz="2400"/>
            </a:lvl3pPr>
            <a:lvl4pPr marL="1369115" indent="0">
              <a:buNone/>
              <a:defRPr sz="2000"/>
            </a:lvl4pPr>
            <a:lvl5pPr marL="1825506" indent="0">
              <a:buNone/>
              <a:defRPr sz="2000"/>
            </a:lvl5pPr>
            <a:lvl6pPr marL="2281877" indent="0">
              <a:buNone/>
              <a:defRPr sz="2000"/>
            </a:lvl6pPr>
            <a:lvl7pPr marL="2738255" indent="0">
              <a:buNone/>
              <a:defRPr sz="2000"/>
            </a:lvl7pPr>
            <a:lvl8pPr marL="3194631" indent="0">
              <a:buNone/>
              <a:defRPr sz="2000"/>
            </a:lvl8pPr>
            <a:lvl9pPr marL="3651008"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6375" indent="0">
              <a:buNone/>
              <a:defRPr sz="1500"/>
            </a:lvl2pPr>
            <a:lvl3pPr marL="912765" indent="0">
              <a:buNone/>
              <a:defRPr sz="1200"/>
            </a:lvl3pPr>
            <a:lvl4pPr marL="1369115" indent="0">
              <a:buNone/>
              <a:defRPr sz="1100"/>
            </a:lvl4pPr>
            <a:lvl5pPr marL="1825506" indent="0">
              <a:buNone/>
              <a:defRPr sz="1100"/>
            </a:lvl5pPr>
            <a:lvl6pPr marL="2281877" indent="0">
              <a:buNone/>
              <a:defRPr sz="1100"/>
            </a:lvl6pPr>
            <a:lvl7pPr marL="2738255" indent="0">
              <a:buNone/>
              <a:defRPr sz="1100"/>
            </a:lvl7pPr>
            <a:lvl8pPr marL="3194631" indent="0">
              <a:buNone/>
              <a:defRPr sz="1100"/>
            </a:lvl8pPr>
            <a:lvl9pPr marL="3651008" indent="0">
              <a:buNone/>
              <a:defRPr sz="1100"/>
            </a:lvl9pPr>
          </a:lstStyle>
          <a:p>
            <a:pPr lvl="0"/>
            <a:r>
              <a:rPr lang="en-US"/>
              <a:t>Click to edit Master text styles</a:t>
            </a:r>
          </a:p>
        </p:txBody>
      </p:sp>
      <p:sp>
        <p:nvSpPr>
          <p:cNvPr id="5" name="Date Placeholder 3"/>
          <p:cNvSpPr>
            <a:spLocks noGrp="1"/>
          </p:cNvSpPr>
          <p:nvPr>
            <p:ph type="dt" sz="half" idx="10"/>
          </p:nvPr>
        </p:nvSpPr>
        <p:spPr>
          <a:xfrm>
            <a:off x="838200" y="6356350"/>
            <a:ext cx="2743200" cy="365125"/>
          </a:xfrm>
          <a:prstGeom prst="rect">
            <a:avLst/>
          </a:prstGeom>
        </p:spPr>
        <p:txBody>
          <a:bodyPr lIns="91279" tIns="45625" rIns="91279" bIns="45625"/>
          <a:lstStyle>
            <a:lvl1pPr>
              <a:defRPr/>
            </a:lvl1pPr>
          </a:lstStyle>
          <a:p>
            <a:pPr>
              <a:defRPr/>
            </a:pPr>
            <a:fld id="{7E37EEC9-D78F-4C18-A77F-253A942BCF94}" type="datetime1">
              <a:rPr lang="en-IN" smtClean="0"/>
              <a:t>05-09-2022</a:t>
            </a:fld>
            <a:endParaRPr lang="en-IN"/>
          </a:p>
        </p:txBody>
      </p:sp>
      <p:sp>
        <p:nvSpPr>
          <p:cNvPr id="6" name="Footer Placeholder 4"/>
          <p:cNvSpPr>
            <a:spLocks noGrp="1"/>
          </p:cNvSpPr>
          <p:nvPr>
            <p:ph type="ftr" sz="quarter" idx="11"/>
          </p:nvPr>
        </p:nvSpPr>
        <p:spPr/>
        <p:txBody>
          <a:bodyPr/>
          <a:lstStyle>
            <a:lvl1pPr>
              <a:defRPr/>
            </a:lvl1pPr>
          </a:lstStyle>
          <a:p>
            <a:pPr>
              <a:defRPr/>
            </a:pPr>
            <a:r>
              <a:rPr lang="en-US"/>
              <a:t>SITA1502 Customer Interface Design and Development</a:t>
            </a:r>
            <a:endParaRPr lang="en-IN"/>
          </a:p>
        </p:txBody>
      </p:sp>
      <p:sp>
        <p:nvSpPr>
          <p:cNvPr id="7" name="Slide Number Placeholder 5"/>
          <p:cNvSpPr>
            <a:spLocks noGrp="1"/>
          </p:cNvSpPr>
          <p:nvPr>
            <p:ph type="sldNum" sz="quarter" idx="12"/>
          </p:nvPr>
        </p:nvSpPr>
        <p:spPr/>
        <p:txBody>
          <a:bodyPr/>
          <a:lstStyle>
            <a:lvl1pPr>
              <a:defRPr/>
            </a:lvl1pPr>
          </a:lstStyle>
          <a:p>
            <a:pPr>
              <a:defRPr/>
            </a:pPr>
            <a:fld id="{426124A0-E6C0-44B0-9ED9-F9BC7B6DD751}" type="slidenum">
              <a:rPr lang="en-IN"/>
              <a:pPr>
                <a:defRPr/>
              </a:pPr>
              <a:t>‹#›</a:t>
            </a:fld>
            <a:endParaRPr lang="en-IN"/>
          </a:p>
        </p:txBody>
      </p:sp>
    </p:spTree>
    <p:extLst>
      <p:ext uri="{BB962C8B-B14F-4D97-AF65-F5344CB8AC3E}">
        <p14:creationId xmlns:p14="http://schemas.microsoft.com/office/powerpoint/2010/main" val="66527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79" tIns="45625" rIns="91279" bIns="45625" numCol="1" anchor="ctr" anchorCtr="0" compatLnSpc="1">
            <a:prstTxWarp prst="textNoShape">
              <a:avLst/>
            </a:prstTxWarp>
          </a:bodyPr>
          <a:lstStyle/>
          <a:p>
            <a:pPr lvl="0"/>
            <a:r>
              <a:rPr lang="en-US"/>
              <a:t>Click to edit Master title style</a:t>
            </a:r>
            <a:endParaRPr lang="en-IN"/>
          </a:p>
        </p:txBody>
      </p:sp>
      <p:sp>
        <p:nvSpPr>
          <p:cNvPr id="1027" name="Text Placeholder 2"/>
          <p:cNvSpPr>
            <a:spLocks noGrp="1"/>
          </p:cNvSpPr>
          <p:nvPr>
            <p:ph type="body" idx="1"/>
          </p:nvPr>
        </p:nvSpPr>
        <p:spPr bwMode="auto">
          <a:xfrm>
            <a:off x="838200" y="1825656"/>
            <a:ext cx="10515600" cy="435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79" tIns="45625" rIns="91279" bIns="4562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279" tIns="45625" rIns="91279" bIns="45625"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SITA1502 Customer Interface Design and Development</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279" tIns="45625" rIns="91279" bIns="45625"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978727BE-C1AD-44D8-B0F6-149E871F4A8A}" type="slidenum">
              <a:rPr lang="en-IN"/>
              <a:pPr>
                <a:defRPr/>
              </a:pPr>
              <a:t>‹#›</a:t>
            </a:fld>
            <a:endParaRPr lang="en-IN"/>
          </a:p>
        </p:txBody>
      </p:sp>
      <p:sp>
        <p:nvSpPr>
          <p:cNvPr id="7" name="Oval 6"/>
          <p:cNvSpPr/>
          <p:nvPr userDrawn="1"/>
        </p:nvSpPr>
        <p:spPr>
          <a:xfrm>
            <a:off x="1" y="5406572"/>
            <a:ext cx="1582059" cy="1451429"/>
          </a:xfrm>
          <a:prstGeom prst="ellipse">
            <a:avLst/>
          </a:prstGeom>
          <a:blipFill>
            <a:blip r:embed="rId1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279" tIns="45625" rIns="91279" bIns="45625"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6375" algn="l" rtl="0" fontAlgn="base">
        <a:lnSpc>
          <a:spcPct val="90000"/>
        </a:lnSpc>
        <a:spcBef>
          <a:spcPct val="0"/>
        </a:spcBef>
        <a:spcAft>
          <a:spcPct val="0"/>
        </a:spcAft>
        <a:defRPr sz="4400">
          <a:solidFill>
            <a:schemeClr val="tx1"/>
          </a:solidFill>
          <a:latin typeface="Calibri Light" pitchFamily="34" charset="0"/>
        </a:defRPr>
      </a:lvl6pPr>
      <a:lvl7pPr marL="912765" algn="l" rtl="0" fontAlgn="base">
        <a:lnSpc>
          <a:spcPct val="90000"/>
        </a:lnSpc>
        <a:spcBef>
          <a:spcPct val="0"/>
        </a:spcBef>
        <a:spcAft>
          <a:spcPct val="0"/>
        </a:spcAft>
        <a:defRPr sz="4400">
          <a:solidFill>
            <a:schemeClr val="tx1"/>
          </a:solidFill>
          <a:latin typeface="Calibri Light" pitchFamily="34" charset="0"/>
        </a:defRPr>
      </a:lvl7pPr>
      <a:lvl8pPr marL="1369115" algn="l" rtl="0" fontAlgn="base">
        <a:lnSpc>
          <a:spcPct val="90000"/>
        </a:lnSpc>
        <a:spcBef>
          <a:spcPct val="0"/>
        </a:spcBef>
        <a:spcAft>
          <a:spcPct val="0"/>
        </a:spcAft>
        <a:defRPr sz="4400">
          <a:solidFill>
            <a:schemeClr val="tx1"/>
          </a:solidFill>
          <a:latin typeface="Calibri Light" pitchFamily="34" charset="0"/>
        </a:defRPr>
      </a:lvl8pPr>
      <a:lvl9pPr marL="1825506" algn="l" rtl="0" fontAlgn="base">
        <a:lnSpc>
          <a:spcPct val="90000"/>
        </a:lnSpc>
        <a:spcBef>
          <a:spcPct val="0"/>
        </a:spcBef>
        <a:spcAft>
          <a:spcPct val="0"/>
        </a:spcAft>
        <a:defRPr sz="4400">
          <a:solidFill>
            <a:schemeClr val="tx1"/>
          </a:solidFill>
          <a:latin typeface="Calibri Light" pitchFamily="34" charset="0"/>
        </a:defRPr>
      </a:lvl9pPr>
    </p:titleStyle>
    <p:bodyStyle>
      <a:lvl1pPr marL="228185" indent="-228185"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4553" indent="-228185"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0938" indent="-228185"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597320" indent="-228185"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3689" indent="-228185"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0070" indent="-228185" algn="l" defTabSz="912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66437" indent="-228185" algn="l" defTabSz="912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2820" indent="-228185" algn="l" defTabSz="912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79195" indent="-228185" algn="l" defTabSz="912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2765" rtl="0" eaLnBrk="1" latinLnBrk="0" hangingPunct="1">
        <a:defRPr sz="1900" kern="1200">
          <a:solidFill>
            <a:schemeClr val="tx1"/>
          </a:solidFill>
          <a:latin typeface="+mn-lt"/>
          <a:ea typeface="+mn-ea"/>
          <a:cs typeface="+mn-cs"/>
        </a:defRPr>
      </a:lvl1pPr>
      <a:lvl2pPr marL="456375" algn="l" defTabSz="912765" rtl="0" eaLnBrk="1" latinLnBrk="0" hangingPunct="1">
        <a:defRPr sz="1900" kern="1200">
          <a:solidFill>
            <a:schemeClr val="tx1"/>
          </a:solidFill>
          <a:latin typeface="+mn-lt"/>
          <a:ea typeface="+mn-ea"/>
          <a:cs typeface="+mn-cs"/>
        </a:defRPr>
      </a:lvl2pPr>
      <a:lvl3pPr marL="912765" algn="l" defTabSz="912765" rtl="0" eaLnBrk="1" latinLnBrk="0" hangingPunct="1">
        <a:defRPr sz="1900" kern="1200">
          <a:solidFill>
            <a:schemeClr val="tx1"/>
          </a:solidFill>
          <a:latin typeface="+mn-lt"/>
          <a:ea typeface="+mn-ea"/>
          <a:cs typeface="+mn-cs"/>
        </a:defRPr>
      </a:lvl3pPr>
      <a:lvl4pPr marL="1369115" algn="l" defTabSz="912765" rtl="0" eaLnBrk="1" latinLnBrk="0" hangingPunct="1">
        <a:defRPr sz="1900" kern="1200">
          <a:solidFill>
            <a:schemeClr val="tx1"/>
          </a:solidFill>
          <a:latin typeface="+mn-lt"/>
          <a:ea typeface="+mn-ea"/>
          <a:cs typeface="+mn-cs"/>
        </a:defRPr>
      </a:lvl4pPr>
      <a:lvl5pPr marL="1825506" algn="l" defTabSz="912765" rtl="0" eaLnBrk="1" latinLnBrk="0" hangingPunct="1">
        <a:defRPr sz="1900" kern="1200">
          <a:solidFill>
            <a:schemeClr val="tx1"/>
          </a:solidFill>
          <a:latin typeface="+mn-lt"/>
          <a:ea typeface="+mn-ea"/>
          <a:cs typeface="+mn-cs"/>
        </a:defRPr>
      </a:lvl5pPr>
      <a:lvl6pPr marL="2281877" algn="l" defTabSz="912765" rtl="0" eaLnBrk="1" latinLnBrk="0" hangingPunct="1">
        <a:defRPr sz="1900" kern="1200">
          <a:solidFill>
            <a:schemeClr val="tx1"/>
          </a:solidFill>
          <a:latin typeface="+mn-lt"/>
          <a:ea typeface="+mn-ea"/>
          <a:cs typeface="+mn-cs"/>
        </a:defRPr>
      </a:lvl6pPr>
      <a:lvl7pPr marL="2738255" algn="l" defTabSz="912765" rtl="0" eaLnBrk="1" latinLnBrk="0" hangingPunct="1">
        <a:defRPr sz="1900" kern="1200">
          <a:solidFill>
            <a:schemeClr val="tx1"/>
          </a:solidFill>
          <a:latin typeface="+mn-lt"/>
          <a:ea typeface="+mn-ea"/>
          <a:cs typeface="+mn-cs"/>
        </a:defRPr>
      </a:lvl7pPr>
      <a:lvl8pPr marL="3194631" algn="l" defTabSz="912765" rtl="0" eaLnBrk="1" latinLnBrk="0" hangingPunct="1">
        <a:defRPr sz="1900" kern="1200">
          <a:solidFill>
            <a:schemeClr val="tx1"/>
          </a:solidFill>
          <a:latin typeface="+mn-lt"/>
          <a:ea typeface="+mn-ea"/>
          <a:cs typeface="+mn-cs"/>
        </a:defRPr>
      </a:lvl8pPr>
      <a:lvl9pPr marL="3651008" algn="l" defTabSz="912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tutorialsteacher.com/angularjs/angularjs-scop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tutorialsteacher.com/angularjs/angularjs-scope"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stackify.com/angular-vs-angularjs-differences-between-angular-and-angularj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977900" y="2095501"/>
            <a:ext cx="10236200" cy="3169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79" tIns="45625" rIns="91279" bIns="45625">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IN" sz="4000" b="1" dirty="0"/>
              <a:t>Subject Code: SITA1502 </a:t>
            </a:r>
          </a:p>
          <a:p>
            <a:pPr algn="ctr"/>
            <a:r>
              <a:rPr lang="en-IN" sz="4000" b="1" dirty="0"/>
              <a:t>Subject Name: </a:t>
            </a:r>
            <a:r>
              <a:rPr lang="en-US" sz="4000" b="1" dirty="0"/>
              <a:t>CUSTOMER INTERFACE DESIGN AND DEVELOPMENT </a:t>
            </a:r>
            <a:r>
              <a:rPr lang="en-IN" sz="4000" b="1" dirty="0"/>
              <a:t> </a:t>
            </a:r>
          </a:p>
          <a:p>
            <a:pPr algn="ctr"/>
            <a:endParaRPr lang="en-IN" sz="4000" dirty="0"/>
          </a:p>
          <a:p>
            <a:pPr algn="ctr"/>
            <a:r>
              <a:rPr lang="en-IN" sz="4000" b="1" dirty="0"/>
              <a:t>Faculty Name: </a:t>
            </a:r>
            <a:r>
              <a:rPr lang="en-IN" sz="4000" b="1" dirty="0" err="1"/>
              <a:t>Dr.R.Jeberson</a:t>
            </a:r>
            <a:r>
              <a:rPr lang="en-IN" sz="4000" b="1" dirty="0"/>
              <a:t> Retna Raj</a:t>
            </a:r>
          </a:p>
        </p:txBody>
      </p:sp>
      <p:sp>
        <p:nvSpPr>
          <p:cNvPr id="3" name="Slide Number Placeholder 2"/>
          <p:cNvSpPr>
            <a:spLocks noGrp="1"/>
          </p:cNvSpPr>
          <p:nvPr>
            <p:ph type="sldNum" sz="quarter" idx="12"/>
          </p:nvPr>
        </p:nvSpPr>
        <p:spPr/>
        <p:txBody>
          <a:bodyPr/>
          <a:lstStyle/>
          <a:p>
            <a:pPr>
              <a:defRPr/>
            </a:pPr>
            <a:fld id="{ECFA30C0-ADC2-46E6-BC23-A6925828123C}" type="slidenum">
              <a:rPr lang="en-IN"/>
              <a:pPr>
                <a:defRPr/>
              </a:pPr>
              <a:t>1</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3" y="5595258"/>
            <a:ext cx="1262743" cy="1262742"/>
          </a:xfrm>
          <a:prstGeom prst="rect">
            <a:avLst/>
          </a:prstGeom>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1524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pPr>
              <a:defRPr/>
            </a:pPr>
            <a:r>
              <a:rPr lang="en-US"/>
              <a:t>SITA1502 Customer Interface Design and Development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r>
              <a:rPr lang="en-US" sz="4000" b="0" i="0" dirty="0">
                <a:solidFill>
                  <a:srgbClr val="000000"/>
                </a:solidFill>
                <a:effectLst/>
                <a:latin typeface="Segoe UI" panose="020B0502040204020203" pitchFamily="34" charset="0"/>
              </a:rPr>
              <a:t>AngularJS Extends HTML</a:t>
            </a: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10</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600" b="0" i="0" dirty="0">
                <a:solidFill>
                  <a:srgbClr val="000000"/>
                </a:solidFill>
                <a:effectLst/>
                <a:latin typeface="Verdana" panose="020B0604030504040204" pitchFamily="34" charset="0"/>
              </a:rPr>
              <a:t>AngularJS extends HTML with </a:t>
            </a:r>
            <a:r>
              <a:rPr lang="en-US" sz="1600" b="1" i="0" dirty="0">
                <a:solidFill>
                  <a:srgbClr val="000000"/>
                </a:solidFill>
                <a:effectLst/>
                <a:latin typeface="Verdana" panose="020B0604030504040204" pitchFamily="34" charset="0"/>
              </a:rPr>
              <a:t>ng-directives</a:t>
            </a:r>
            <a:r>
              <a:rPr lang="en-US" sz="1600" b="0" i="0" dirty="0">
                <a:solidFill>
                  <a:srgbClr val="000000"/>
                </a:solidFill>
                <a:effectLst/>
                <a:latin typeface="Verdana" panose="020B0604030504040204" pitchFamily="34" charset="0"/>
              </a:rPr>
              <a:t>.</a:t>
            </a:r>
          </a:p>
          <a:p>
            <a:pPr algn="l"/>
            <a:r>
              <a:rPr lang="en-US" sz="1600" b="0" i="0" dirty="0">
                <a:solidFill>
                  <a:srgbClr val="000000"/>
                </a:solidFill>
                <a:effectLst/>
                <a:latin typeface="Verdana" panose="020B0604030504040204" pitchFamily="34" charset="0"/>
              </a:rPr>
              <a:t>The </a:t>
            </a:r>
            <a:r>
              <a:rPr lang="en-US" sz="1600" b="1" i="0" dirty="0">
                <a:solidFill>
                  <a:srgbClr val="000000"/>
                </a:solidFill>
                <a:effectLst/>
                <a:latin typeface="Verdana" panose="020B0604030504040204" pitchFamily="34" charset="0"/>
              </a:rPr>
              <a:t>ng-app</a:t>
            </a:r>
            <a:r>
              <a:rPr lang="en-US" sz="1600" b="0" i="0" dirty="0">
                <a:solidFill>
                  <a:srgbClr val="000000"/>
                </a:solidFill>
                <a:effectLst/>
                <a:latin typeface="Verdana" panose="020B0604030504040204" pitchFamily="34" charset="0"/>
              </a:rPr>
              <a:t> directive defines an AngularJS application.</a:t>
            </a:r>
          </a:p>
          <a:p>
            <a:pPr algn="l"/>
            <a:r>
              <a:rPr lang="en-US" sz="1600" b="0" i="0" dirty="0">
                <a:solidFill>
                  <a:srgbClr val="000000"/>
                </a:solidFill>
                <a:effectLst/>
                <a:latin typeface="Verdana" panose="020B0604030504040204" pitchFamily="34" charset="0"/>
              </a:rPr>
              <a:t>The </a:t>
            </a:r>
            <a:r>
              <a:rPr lang="en-US" sz="1600" b="1" i="0" dirty="0">
                <a:solidFill>
                  <a:srgbClr val="000000"/>
                </a:solidFill>
                <a:effectLst/>
                <a:latin typeface="Verdana" panose="020B0604030504040204" pitchFamily="34" charset="0"/>
              </a:rPr>
              <a:t>ng-model</a:t>
            </a:r>
            <a:r>
              <a:rPr lang="en-US" sz="1600" b="0" i="0" dirty="0">
                <a:solidFill>
                  <a:srgbClr val="000000"/>
                </a:solidFill>
                <a:effectLst/>
                <a:latin typeface="Verdana" panose="020B0604030504040204" pitchFamily="34" charset="0"/>
              </a:rPr>
              <a:t> directive binds the value of HTML controls (input, select, </a:t>
            </a:r>
            <a:r>
              <a:rPr lang="en-US" sz="1600" b="0" i="0" dirty="0" err="1">
                <a:solidFill>
                  <a:srgbClr val="000000"/>
                </a:solidFill>
                <a:effectLst/>
                <a:latin typeface="Verdana" panose="020B0604030504040204" pitchFamily="34" charset="0"/>
              </a:rPr>
              <a:t>textarea</a:t>
            </a:r>
            <a:r>
              <a:rPr lang="en-US" sz="1600" b="0" i="0" dirty="0">
                <a:solidFill>
                  <a:srgbClr val="000000"/>
                </a:solidFill>
                <a:effectLst/>
                <a:latin typeface="Verdana" panose="020B0604030504040204" pitchFamily="34" charset="0"/>
              </a:rPr>
              <a:t>) to application data.</a:t>
            </a:r>
          </a:p>
          <a:p>
            <a:pPr algn="l"/>
            <a:r>
              <a:rPr lang="en-US" sz="1600" b="0" i="0" dirty="0">
                <a:solidFill>
                  <a:srgbClr val="000000"/>
                </a:solidFill>
                <a:effectLst/>
                <a:latin typeface="Verdana" panose="020B0604030504040204" pitchFamily="34" charset="0"/>
              </a:rPr>
              <a:t>The </a:t>
            </a:r>
            <a:r>
              <a:rPr lang="en-US" sz="1600" b="1" i="0" dirty="0">
                <a:solidFill>
                  <a:srgbClr val="000000"/>
                </a:solidFill>
                <a:effectLst/>
                <a:latin typeface="Verdana" panose="020B0604030504040204" pitchFamily="34" charset="0"/>
              </a:rPr>
              <a:t>ng-bind</a:t>
            </a:r>
            <a:r>
              <a:rPr lang="en-US" sz="1600" b="0" i="0" dirty="0">
                <a:solidFill>
                  <a:srgbClr val="000000"/>
                </a:solidFill>
                <a:effectLst/>
                <a:latin typeface="Verdana" panose="020B0604030504040204" pitchFamily="34" charset="0"/>
              </a:rPr>
              <a:t> directive binds application data to the HTML view.</a:t>
            </a: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
        <p:nvSpPr>
          <p:cNvPr id="4" name="TextBox 3">
            <a:extLst>
              <a:ext uri="{FF2B5EF4-FFF2-40B4-BE49-F238E27FC236}">
                <a16:creationId xmlns:a16="http://schemas.microsoft.com/office/drawing/2014/main" id="{E87EBDB6-7982-7B29-A679-F34133C2C18A}"/>
              </a:ext>
            </a:extLst>
          </p:cNvPr>
          <p:cNvSpPr txBox="1"/>
          <p:nvPr/>
        </p:nvSpPr>
        <p:spPr>
          <a:xfrm>
            <a:off x="1215736" y="2940424"/>
            <a:ext cx="10610157" cy="3693319"/>
          </a:xfrm>
          <a:prstGeom prst="rect">
            <a:avLst/>
          </a:prstGeom>
          <a:noFill/>
          <a:ln w="15875">
            <a:solidFill>
              <a:schemeClr val="tx1"/>
            </a:solidFill>
          </a:ln>
        </p:spPr>
        <p:txBody>
          <a:bodyPr wrap="square" rtlCol="0">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!DOCTYPE</a:t>
            </a:r>
            <a:r>
              <a:rPr lang="en-IN" b="0" i="0" dirty="0">
                <a:solidFill>
                  <a:srgbClr val="FF0000"/>
                </a:solidFill>
                <a:effectLst/>
                <a:latin typeface="Consolas" panose="020B0609020204030204" pitchFamily="49" charset="0"/>
              </a:rPr>
              <a:t> html</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html</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script</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="https://ajax.googleapis.com/ajax/libs/</a:t>
            </a:r>
            <a:r>
              <a:rPr lang="en-IN" b="0" i="0" dirty="0" err="1">
                <a:solidFill>
                  <a:srgbClr val="0000CD"/>
                </a:solidFill>
                <a:effectLst/>
                <a:latin typeface="Consolas" panose="020B0609020204030204" pitchFamily="49" charset="0"/>
              </a:rPr>
              <a:t>angularjs</a:t>
            </a:r>
            <a:r>
              <a:rPr lang="en-IN" b="0" i="0" dirty="0">
                <a:solidFill>
                  <a:srgbClr val="0000CD"/>
                </a:solidFill>
                <a:effectLst/>
                <a:latin typeface="Consolas" panose="020B0609020204030204" pitchFamily="49" charset="0"/>
              </a:rPr>
              <a:t>/1.6.9/angular.min.js"&gt;&lt;</a:t>
            </a:r>
            <a:r>
              <a:rPr lang="en-IN" b="0" i="0" dirty="0">
                <a:solidFill>
                  <a:srgbClr val="A52A2A"/>
                </a:solidFill>
                <a:effectLst/>
                <a:latin typeface="Consolas" panose="020B0609020204030204" pitchFamily="49" charset="0"/>
              </a:rPr>
              <a:t>/script</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body</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ng-app</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Name: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ng-model</a:t>
            </a:r>
            <a:r>
              <a:rPr lang="en-IN" b="0" i="0" dirty="0">
                <a:solidFill>
                  <a:srgbClr val="0000CD"/>
                </a:solidFill>
                <a:effectLst/>
                <a:latin typeface="Consolas" panose="020B0609020204030204" pitchFamily="49" charset="0"/>
              </a:rPr>
              <a:t>="name"&gt;&lt;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ng-bind</a:t>
            </a:r>
            <a:r>
              <a:rPr lang="en-IN" b="0" i="0" dirty="0">
                <a:solidFill>
                  <a:srgbClr val="0000CD"/>
                </a:solidFill>
                <a:effectLst/>
                <a:latin typeface="Consolas" panose="020B0609020204030204" pitchFamily="49" charset="0"/>
              </a:rPr>
              <a:t>="name"&gt;&lt;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/body</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/html</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95767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lnSpc>
                <a:spcPct val="150000"/>
              </a:lnSpc>
              <a:spcBef>
                <a:spcPct val="20000"/>
              </a:spcBef>
            </a:pPr>
            <a:r>
              <a:rPr lang="en-US" sz="4000" b="0" i="0" dirty="0">
                <a:solidFill>
                  <a:srgbClr val="000000"/>
                </a:solidFill>
                <a:effectLst/>
                <a:latin typeface="Segoe UI" panose="020B0502040204020203" pitchFamily="34" charset="0"/>
              </a:rPr>
              <a:t>AngularJS Extends HTML</a:t>
            </a:r>
            <a:endParaRPr lang="en-US" sz="4000"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11</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b="0" i="0" dirty="0">
                <a:solidFill>
                  <a:srgbClr val="000000"/>
                </a:solidFill>
                <a:effectLst/>
                <a:latin typeface="Arial" panose="020B0604020202020204" pitchFamily="34" charset="0"/>
                <a:cs typeface="Arial" panose="020B0604020202020204" pitchFamily="34" charset="0"/>
              </a:rPr>
              <a:t>AngularJS starts automatically when the web page has loaded.</a:t>
            </a:r>
          </a:p>
          <a:p>
            <a:pPr algn="l"/>
            <a:r>
              <a:rPr lang="en-US" sz="2400" b="0" i="0" dirty="0">
                <a:solidFill>
                  <a:srgbClr val="000000"/>
                </a:solidFill>
                <a:effectLst/>
                <a:latin typeface="Arial" panose="020B0604020202020204" pitchFamily="34" charset="0"/>
                <a:cs typeface="Arial" panose="020B0604020202020204" pitchFamily="34" charset="0"/>
              </a:rPr>
              <a:t>The </a:t>
            </a:r>
            <a:r>
              <a:rPr lang="en-US" sz="2400" b="1" i="0" dirty="0">
                <a:solidFill>
                  <a:srgbClr val="000000"/>
                </a:solidFill>
                <a:effectLst/>
                <a:latin typeface="Arial" panose="020B0604020202020204" pitchFamily="34" charset="0"/>
                <a:cs typeface="Arial" panose="020B0604020202020204" pitchFamily="34" charset="0"/>
              </a:rPr>
              <a:t>ng-app</a:t>
            </a:r>
            <a:r>
              <a:rPr lang="en-US" sz="2400" b="0" i="0" dirty="0">
                <a:solidFill>
                  <a:srgbClr val="000000"/>
                </a:solidFill>
                <a:effectLst/>
                <a:latin typeface="Arial" panose="020B0604020202020204" pitchFamily="34" charset="0"/>
                <a:cs typeface="Arial" panose="020B0604020202020204" pitchFamily="34" charset="0"/>
              </a:rPr>
              <a:t> directive tells AngularJS that the &lt;div&gt; element is the "owner" of an AngularJS </a:t>
            </a:r>
            <a:r>
              <a:rPr lang="en-US" sz="2400" b="1" i="0" dirty="0">
                <a:solidFill>
                  <a:srgbClr val="000000"/>
                </a:solidFill>
                <a:effectLst/>
                <a:latin typeface="Arial" panose="020B0604020202020204" pitchFamily="34" charset="0"/>
                <a:cs typeface="Arial" panose="020B0604020202020204" pitchFamily="34" charset="0"/>
              </a:rPr>
              <a:t>application</a:t>
            </a:r>
            <a:r>
              <a:rPr lang="en-US" sz="2400" b="0" i="0" dirty="0">
                <a:solidFill>
                  <a:srgbClr val="000000"/>
                </a:solidFill>
                <a:effectLst/>
                <a:latin typeface="Arial" panose="020B0604020202020204" pitchFamily="34" charset="0"/>
                <a:cs typeface="Arial" panose="020B0604020202020204" pitchFamily="34" charset="0"/>
              </a:rPr>
              <a:t>.</a:t>
            </a:r>
          </a:p>
          <a:p>
            <a:pPr algn="l"/>
            <a:r>
              <a:rPr lang="en-US" sz="2400" b="0" i="0" dirty="0">
                <a:solidFill>
                  <a:srgbClr val="000000"/>
                </a:solidFill>
                <a:effectLst/>
                <a:latin typeface="Arial" panose="020B0604020202020204" pitchFamily="34" charset="0"/>
                <a:cs typeface="Arial" panose="020B0604020202020204" pitchFamily="34" charset="0"/>
              </a:rPr>
              <a:t>The </a:t>
            </a:r>
            <a:r>
              <a:rPr lang="en-US" sz="2400" b="1" i="0" dirty="0">
                <a:solidFill>
                  <a:srgbClr val="000000"/>
                </a:solidFill>
                <a:effectLst/>
                <a:latin typeface="Arial" panose="020B0604020202020204" pitchFamily="34" charset="0"/>
                <a:cs typeface="Arial" panose="020B0604020202020204" pitchFamily="34" charset="0"/>
              </a:rPr>
              <a:t>ng-model</a:t>
            </a:r>
            <a:r>
              <a:rPr lang="en-US" sz="2400" b="0" i="0" dirty="0">
                <a:solidFill>
                  <a:srgbClr val="000000"/>
                </a:solidFill>
                <a:effectLst/>
                <a:latin typeface="Arial" panose="020B0604020202020204" pitchFamily="34" charset="0"/>
                <a:cs typeface="Arial" panose="020B0604020202020204" pitchFamily="34" charset="0"/>
              </a:rPr>
              <a:t> directive binds the value of the input field to the application variable </a:t>
            </a:r>
            <a:r>
              <a:rPr lang="en-US" sz="2400" b="1" i="0" dirty="0">
                <a:solidFill>
                  <a:srgbClr val="000000"/>
                </a:solidFill>
                <a:effectLst/>
                <a:latin typeface="Arial" panose="020B0604020202020204" pitchFamily="34" charset="0"/>
                <a:cs typeface="Arial" panose="020B0604020202020204" pitchFamily="34" charset="0"/>
              </a:rPr>
              <a:t>name</a:t>
            </a:r>
            <a:r>
              <a:rPr lang="en-US" sz="2400" b="0" i="0" dirty="0">
                <a:solidFill>
                  <a:srgbClr val="000000"/>
                </a:solidFill>
                <a:effectLst/>
                <a:latin typeface="Arial" panose="020B0604020202020204" pitchFamily="34" charset="0"/>
                <a:cs typeface="Arial" panose="020B0604020202020204" pitchFamily="34" charset="0"/>
              </a:rPr>
              <a:t>.</a:t>
            </a:r>
          </a:p>
          <a:p>
            <a:pPr algn="l"/>
            <a:r>
              <a:rPr lang="en-US" sz="2400" b="0" i="0" dirty="0">
                <a:solidFill>
                  <a:srgbClr val="000000"/>
                </a:solidFill>
                <a:effectLst/>
                <a:latin typeface="Arial" panose="020B0604020202020204" pitchFamily="34" charset="0"/>
                <a:cs typeface="Arial" panose="020B0604020202020204" pitchFamily="34" charset="0"/>
              </a:rPr>
              <a:t>The </a:t>
            </a:r>
            <a:r>
              <a:rPr lang="en-US" sz="2400" b="1" i="0" dirty="0">
                <a:solidFill>
                  <a:srgbClr val="000000"/>
                </a:solidFill>
                <a:effectLst/>
                <a:latin typeface="Arial" panose="020B0604020202020204" pitchFamily="34" charset="0"/>
                <a:cs typeface="Arial" panose="020B0604020202020204" pitchFamily="34" charset="0"/>
              </a:rPr>
              <a:t>ng-bind</a:t>
            </a:r>
            <a:r>
              <a:rPr lang="en-US" sz="2400" b="0" i="0" dirty="0">
                <a:solidFill>
                  <a:srgbClr val="000000"/>
                </a:solidFill>
                <a:effectLst/>
                <a:latin typeface="Arial" panose="020B0604020202020204" pitchFamily="34" charset="0"/>
                <a:cs typeface="Arial" panose="020B0604020202020204" pitchFamily="34" charset="0"/>
              </a:rPr>
              <a:t> directive binds the content of the &lt;p&gt; element to the application variable </a:t>
            </a:r>
            <a:r>
              <a:rPr lang="en-US" sz="2400" b="1" i="0" dirty="0">
                <a:solidFill>
                  <a:srgbClr val="000000"/>
                </a:solidFill>
                <a:effectLst/>
                <a:latin typeface="Arial" panose="020B0604020202020204" pitchFamily="34" charset="0"/>
                <a:cs typeface="Arial" panose="020B0604020202020204" pitchFamily="34" charset="0"/>
              </a:rPr>
              <a:t>name</a:t>
            </a:r>
            <a:r>
              <a:rPr lang="en-US" sz="2400" b="0" i="0" dirty="0">
                <a:solidFill>
                  <a:srgbClr val="000000"/>
                </a:solidFill>
                <a:effectLst/>
                <a:latin typeface="Arial" panose="020B0604020202020204" pitchFamily="34" charset="0"/>
                <a:cs typeface="Arial" panose="020B0604020202020204" pitchFamily="34" charset="0"/>
              </a:rPr>
              <a:t>.</a:t>
            </a:r>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Tree>
    <p:extLst>
      <p:ext uri="{BB962C8B-B14F-4D97-AF65-F5344CB8AC3E}">
        <p14:creationId xmlns:p14="http://schemas.microsoft.com/office/powerpoint/2010/main" val="1273980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r>
              <a:rPr lang="en-IN" sz="2800" b="0" i="0" dirty="0">
                <a:solidFill>
                  <a:srgbClr val="000000"/>
                </a:solidFill>
                <a:effectLst/>
                <a:latin typeface="Arial" panose="020B0604020202020204" pitchFamily="34" charset="0"/>
                <a:cs typeface="Arial" panose="020B0604020202020204" pitchFamily="34" charset="0"/>
              </a:rPr>
              <a:t>AngularJS Directives</a:t>
            </a: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12</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b="0" i="0" dirty="0">
                <a:solidFill>
                  <a:srgbClr val="000000"/>
                </a:solidFill>
                <a:effectLst/>
                <a:latin typeface="Arial" panose="020B0604020202020204" pitchFamily="34" charset="0"/>
                <a:cs typeface="Arial" panose="020B0604020202020204" pitchFamily="34" charset="0"/>
              </a:rPr>
              <a:t>AngularJS directives are HTML attributes with an </a:t>
            </a:r>
            <a:r>
              <a:rPr lang="en-US" sz="2400" b="1" i="0" dirty="0">
                <a:solidFill>
                  <a:srgbClr val="000000"/>
                </a:solidFill>
                <a:effectLst/>
                <a:latin typeface="Arial" panose="020B0604020202020204" pitchFamily="34" charset="0"/>
                <a:cs typeface="Arial" panose="020B0604020202020204" pitchFamily="34" charset="0"/>
              </a:rPr>
              <a:t>ng</a:t>
            </a:r>
            <a:r>
              <a:rPr lang="en-US" sz="2400" b="0" i="0" dirty="0">
                <a:solidFill>
                  <a:srgbClr val="000000"/>
                </a:solidFill>
                <a:effectLst/>
                <a:latin typeface="Arial" panose="020B0604020202020204" pitchFamily="34" charset="0"/>
                <a:cs typeface="Arial" panose="020B0604020202020204" pitchFamily="34" charset="0"/>
              </a:rPr>
              <a:t> prefix.</a:t>
            </a:r>
          </a:p>
          <a:p>
            <a:pPr algn="l"/>
            <a:r>
              <a:rPr lang="en-US" sz="2400" b="0" i="0" dirty="0">
                <a:solidFill>
                  <a:srgbClr val="000000"/>
                </a:solidFill>
                <a:effectLst/>
                <a:latin typeface="Arial" panose="020B0604020202020204" pitchFamily="34" charset="0"/>
                <a:cs typeface="Arial" panose="020B0604020202020204" pitchFamily="34" charset="0"/>
              </a:rPr>
              <a:t>The </a:t>
            </a:r>
            <a:r>
              <a:rPr lang="en-US" sz="2400" b="1" i="0" dirty="0">
                <a:solidFill>
                  <a:srgbClr val="000000"/>
                </a:solidFill>
                <a:effectLst/>
                <a:latin typeface="Arial" panose="020B0604020202020204" pitchFamily="34" charset="0"/>
                <a:cs typeface="Arial" panose="020B0604020202020204" pitchFamily="34" charset="0"/>
              </a:rPr>
              <a:t>ng-</a:t>
            </a:r>
            <a:r>
              <a:rPr lang="en-US" sz="2400" b="1" i="0" dirty="0" err="1">
                <a:solidFill>
                  <a:srgbClr val="000000"/>
                </a:solidFill>
                <a:effectLst/>
                <a:latin typeface="Arial" panose="020B0604020202020204" pitchFamily="34" charset="0"/>
                <a:cs typeface="Arial" panose="020B0604020202020204" pitchFamily="34" charset="0"/>
              </a:rPr>
              <a:t>init</a:t>
            </a:r>
            <a:r>
              <a:rPr lang="en-US" sz="2400" b="0" i="0" dirty="0">
                <a:solidFill>
                  <a:srgbClr val="000000"/>
                </a:solidFill>
                <a:effectLst/>
                <a:latin typeface="Arial" panose="020B0604020202020204" pitchFamily="34" charset="0"/>
                <a:cs typeface="Arial" panose="020B0604020202020204" pitchFamily="34" charset="0"/>
              </a:rPr>
              <a:t> directive initializes AngularJS application variables.</a:t>
            </a:r>
          </a:p>
          <a:p>
            <a:pPr algn="l"/>
            <a:endParaRPr lang="en-US" sz="2400" dirty="0">
              <a:solidFill>
                <a:srgbClr val="000000"/>
              </a:solidFill>
              <a:latin typeface="Arial" panose="020B0604020202020204" pitchFamily="34" charset="0"/>
              <a:cs typeface="Arial" panose="020B0604020202020204" pitchFamily="34" charset="0"/>
            </a:endParaRPr>
          </a:p>
          <a:p>
            <a:pPr algn="l"/>
            <a:endParaRPr lang="en-US" sz="2400" b="0" i="0" dirty="0">
              <a:solidFill>
                <a:srgbClr val="000000"/>
              </a:solidFill>
              <a:effectLst/>
              <a:latin typeface="Arial" panose="020B0604020202020204" pitchFamily="34" charset="0"/>
              <a:cs typeface="Arial" panose="020B0604020202020204" pitchFamily="34" charset="0"/>
            </a:endParaRPr>
          </a:p>
          <a:p>
            <a:pPr algn="l"/>
            <a:endParaRPr lang="en-US" sz="2400" dirty="0">
              <a:solidFill>
                <a:srgbClr val="000000"/>
              </a:solidFill>
              <a:latin typeface="Arial" panose="020B0604020202020204" pitchFamily="34" charset="0"/>
              <a:cs typeface="Arial" panose="020B0604020202020204" pitchFamily="34" charset="0"/>
            </a:endParaRPr>
          </a:p>
          <a:p>
            <a:pPr algn="l"/>
            <a:endParaRPr lang="en-US" sz="2400" b="0" i="0" dirty="0">
              <a:solidFill>
                <a:srgbClr val="000000"/>
              </a:solidFill>
              <a:effectLst/>
              <a:latin typeface="Arial" panose="020B0604020202020204" pitchFamily="34" charset="0"/>
              <a:cs typeface="Arial" panose="020B0604020202020204" pitchFamily="34" charset="0"/>
            </a:endParaRPr>
          </a:p>
          <a:p>
            <a:pPr algn="l"/>
            <a:endParaRPr lang="en-US" sz="2400" dirty="0">
              <a:solidFill>
                <a:srgbClr val="000000"/>
              </a:solidFill>
              <a:latin typeface="Arial" panose="020B0604020202020204" pitchFamily="34" charset="0"/>
              <a:cs typeface="Arial" panose="020B0604020202020204" pitchFamily="34" charset="0"/>
            </a:endParaRPr>
          </a:p>
          <a:p>
            <a:pPr algn="l"/>
            <a:r>
              <a:rPr lang="en-US" sz="1600" b="0" i="0" dirty="0">
                <a:solidFill>
                  <a:srgbClr val="000000"/>
                </a:solidFill>
                <a:effectLst/>
                <a:latin typeface="Verdana" panose="020B0604030504040204" pitchFamily="34" charset="0"/>
              </a:rPr>
              <a:t>You can use </a:t>
            </a:r>
            <a:r>
              <a:rPr lang="en-US" sz="1600" b="1" i="0" dirty="0">
                <a:solidFill>
                  <a:srgbClr val="000000"/>
                </a:solidFill>
                <a:effectLst/>
                <a:latin typeface="Verdana" panose="020B0604030504040204" pitchFamily="34" charset="0"/>
              </a:rPr>
              <a:t>data-ng-</a:t>
            </a:r>
            <a:r>
              <a:rPr lang="en-US" sz="1600" b="0" i="0" dirty="0">
                <a:solidFill>
                  <a:srgbClr val="000000"/>
                </a:solidFill>
                <a:effectLst/>
                <a:latin typeface="Verdana" panose="020B0604030504040204" pitchFamily="34" charset="0"/>
              </a:rPr>
              <a:t>, instead of </a:t>
            </a:r>
            <a:r>
              <a:rPr lang="en-US" sz="1600" b="1" i="0" dirty="0">
                <a:solidFill>
                  <a:srgbClr val="000000"/>
                </a:solidFill>
                <a:effectLst/>
                <a:latin typeface="Verdana" panose="020B0604030504040204" pitchFamily="34" charset="0"/>
              </a:rPr>
              <a:t>ng-</a:t>
            </a:r>
            <a:r>
              <a:rPr lang="en-US" sz="1600" b="0" i="0" dirty="0">
                <a:solidFill>
                  <a:srgbClr val="000000"/>
                </a:solidFill>
                <a:effectLst/>
                <a:latin typeface="Verdana" panose="020B0604030504040204" pitchFamily="34" charset="0"/>
              </a:rPr>
              <a:t>, if you want to make your page HTML valid.</a:t>
            </a:r>
            <a:endParaRPr lang="en-US" sz="2400" b="0" i="0" dirty="0">
              <a:solidFill>
                <a:srgbClr val="000000"/>
              </a:solidFill>
              <a:effectLst/>
              <a:latin typeface="Arial" panose="020B0604020202020204" pitchFamily="34" charset="0"/>
              <a:cs typeface="Arial" panose="020B0604020202020204"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
        <p:nvSpPr>
          <p:cNvPr id="4" name="TextBox 3">
            <a:extLst>
              <a:ext uri="{FF2B5EF4-FFF2-40B4-BE49-F238E27FC236}">
                <a16:creationId xmlns:a16="http://schemas.microsoft.com/office/drawing/2014/main" id="{02A025CF-92CE-6B4A-3148-E3CA050E1CDC}"/>
              </a:ext>
            </a:extLst>
          </p:cNvPr>
          <p:cNvSpPr txBox="1"/>
          <p:nvPr/>
        </p:nvSpPr>
        <p:spPr>
          <a:xfrm>
            <a:off x="1153391" y="2388991"/>
            <a:ext cx="7980218" cy="1477328"/>
          </a:xfrm>
          <a:prstGeom prst="rect">
            <a:avLst/>
          </a:prstGeom>
          <a:noFill/>
          <a:ln w="12700">
            <a:solidFill>
              <a:schemeClr val="tx1"/>
            </a:solidFill>
          </a:ln>
        </p:spPr>
        <p:txBody>
          <a:bodyPr wrap="square" rtlCol="0">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ng-app</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ng-</a:t>
            </a:r>
            <a:r>
              <a:rPr lang="en-US" b="0" i="0" dirty="0" err="1">
                <a:solidFill>
                  <a:srgbClr val="FF0000"/>
                </a:solidFill>
                <a:effectLst/>
                <a:latin typeface="Consolas" panose="020B0609020204030204" pitchFamily="49" charset="0"/>
              </a:rPr>
              <a:t>init</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firstName</a:t>
            </a:r>
            <a:r>
              <a:rPr lang="en-US" b="0" i="0" dirty="0">
                <a:solidFill>
                  <a:srgbClr val="0000CD"/>
                </a:solidFill>
                <a:effectLst/>
                <a:latin typeface="Consolas" panose="020B0609020204030204" pitchFamily="49" charset="0"/>
              </a:rPr>
              <a:t>='John'"&gt;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The name is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FF0000"/>
                </a:solidFill>
                <a:effectLst/>
                <a:latin typeface="Consolas" panose="020B0609020204030204" pitchFamily="49" charset="0"/>
              </a:rPr>
              <a:t> ng-bind</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firstName</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/span</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IN" dirty="0"/>
          </a:p>
        </p:txBody>
      </p:sp>
      <p:sp>
        <p:nvSpPr>
          <p:cNvPr id="6" name="TextBox 5">
            <a:extLst>
              <a:ext uri="{FF2B5EF4-FFF2-40B4-BE49-F238E27FC236}">
                <a16:creationId xmlns:a16="http://schemas.microsoft.com/office/drawing/2014/main" id="{0D219A27-889D-E830-EFBD-B108951D0A5D}"/>
              </a:ext>
            </a:extLst>
          </p:cNvPr>
          <p:cNvSpPr txBox="1"/>
          <p:nvPr/>
        </p:nvSpPr>
        <p:spPr>
          <a:xfrm>
            <a:off x="1606913" y="4696711"/>
            <a:ext cx="7526696" cy="1477328"/>
          </a:xfrm>
          <a:prstGeom prst="rect">
            <a:avLst/>
          </a:prstGeom>
          <a:noFill/>
          <a:ln>
            <a:solidFill>
              <a:schemeClr val="tx1"/>
            </a:solidFill>
          </a:ln>
        </p:spPr>
        <p:txBody>
          <a:bodyPr wrap="square" rtlCol="0">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data-ng-app</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data-ng-</a:t>
            </a:r>
            <a:r>
              <a:rPr lang="en-US" b="0" i="0" dirty="0" err="1">
                <a:solidFill>
                  <a:srgbClr val="FF0000"/>
                </a:solidFill>
                <a:effectLst/>
                <a:latin typeface="Consolas" panose="020B0609020204030204" pitchFamily="49" charset="0"/>
              </a:rPr>
              <a:t>init</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firstName</a:t>
            </a:r>
            <a:r>
              <a:rPr lang="en-US" b="0" i="0" dirty="0">
                <a:solidFill>
                  <a:srgbClr val="0000CD"/>
                </a:solidFill>
                <a:effectLst/>
                <a:latin typeface="Consolas" panose="020B0609020204030204" pitchFamily="49" charset="0"/>
              </a:rPr>
              <a:t>='John'"&gt;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The name is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FF0000"/>
                </a:solidFill>
                <a:effectLst/>
                <a:latin typeface="Consolas" panose="020B0609020204030204" pitchFamily="49" charset="0"/>
              </a:rPr>
              <a:t> data-ng-bind</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firstName</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/span</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034157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r>
              <a:rPr lang="en-IN" sz="3200" b="0" i="0" dirty="0">
                <a:solidFill>
                  <a:srgbClr val="000000"/>
                </a:solidFill>
                <a:effectLst/>
                <a:latin typeface="Arial" panose="020B0604020202020204" pitchFamily="34" charset="0"/>
                <a:cs typeface="Arial" panose="020B0604020202020204" pitchFamily="34" charset="0"/>
              </a:rPr>
              <a:t>AngularJS Expressions</a:t>
            </a: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13</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b="0" i="0" dirty="0">
                <a:solidFill>
                  <a:srgbClr val="000000"/>
                </a:solidFill>
                <a:effectLst/>
                <a:latin typeface="Arial" panose="020B0604020202020204" pitchFamily="34" charset="0"/>
                <a:cs typeface="Arial" panose="020B0604020202020204" pitchFamily="34" charset="0"/>
              </a:rPr>
              <a:t>AngularJS expressions are written inside double braces: </a:t>
            </a:r>
            <a:r>
              <a:rPr lang="en-US" sz="2400" b="1" i="0" dirty="0">
                <a:solidFill>
                  <a:srgbClr val="000000"/>
                </a:solidFill>
                <a:effectLst/>
                <a:latin typeface="Arial" panose="020B0604020202020204" pitchFamily="34" charset="0"/>
                <a:cs typeface="Arial" panose="020B0604020202020204" pitchFamily="34" charset="0"/>
              </a:rPr>
              <a:t>{{ expression }}</a:t>
            </a:r>
            <a:r>
              <a:rPr lang="en-US" sz="2400" b="0" i="0" dirty="0">
                <a:solidFill>
                  <a:srgbClr val="000000"/>
                </a:solidFill>
                <a:effectLst/>
                <a:latin typeface="Arial" panose="020B0604020202020204" pitchFamily="34" charset="0"/>
                <a:cs typeface="Arial" panose="020B0604020202020204" pitchFamily="34" charset="0"/>
              </a:rPr>
              <a:t>.</a:t>
            </a:r>
          </a:p>
          <a:p>
            <a:pPr algn="l"/>
            <a:r>
              <a:rPr lang="en-US" sz="2400" b="0" i="0" dirty="0">
                <a:solidFill>
                  <a:srgbClr val="000000"/>
                </a:solidFill>
                <a:effectLst/>
                <a:latin typeface="Arial" panose="020B0604020202020204" pitchFamily="34" charset="0"/>
                <a:cs typeface="Arial" panose="020B0604020202020204" pitchFamily="34" charset="0"/>
              </a:rPr>
              <a:t>AngularJS will "output" data exactly where the expression is written:</a:t>
            </a:r>
          </a:p>
          <a:p>
            <a:pPr algn="l"/>
            <a:endParaRPr lang="en-US" sz="2400" b="0" i="0" dirty="0">
              <a:solidFill>
                <a:srgbClr val="000000"/>
              </a:solidFill>
              <a:effectLst/>
              <a:latin typeface="Arial" panose="020B0604020202020204" pitchFamily="34" charset="0"/>
              <a:cs typeface="Arial" panose="020B0604020202020204"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
        <p:nvSpPr>
          <p:cNvPr id="4" name="TextBox 3">
            <a:extLst>
              <a:ext uri="{FF2B5EF4-FFF2-40B4-BE49-F238E27FC236}">
                <a16:creationId xmlns:a16="http://schemas.microsoft.com/office/drawing/2014/main" id="{9747D9F9-0DE6-A72D-9912-F1F0C8AE00B6}"/>
              </a:ext>
            </a:extLst>
          </p:cNvPr>
          <p:cNvSpPr txBox="1"/>
          <p:nvPr/>
        </p:nvSpPr>
        <p:spPr>
          <a:xfrm>
            <a:off x="356755" y="2268592"/>
            <a:ext cx="11835245" cy="2862322"/>
          </a:xfrm>
          <a:prstGeom prst="rect">
            <a:avLst/>
          </a:prstGeom>
          <a:noFill/>
          <a:ln w="12700">
            <a:solidFill>
              <a:schemeClr val="tx1"/>
            </a:solidFill>
          </a:ln>
        </p:spPr>
        <p:txBody>
          <a:bodyPr wrap="square" rtlCol="0">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script</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src</a:t>
            </a:r>
            <a:r>
              <a:rPr lang="en-US" b="0" i="0" dirty="0">
                <a:solidFill>
                  <a:srgbClr val="0000CD"/>
                </a:solidFill>
                <a:effectLst/>
                <a:latin typeface="Consolas" panose="020B0609020204030204" pitchFamily="49" charset="0"/>
              </a:rPr>
              <a:t>="https://ajax.googleapis.com/ajax/libs/</a:t>
            </a:r>
            <a:r>
              <a:rPr lang="en-US" b="0" i="0" dirty="0" err="1">
                <a:solidFill>
                  <a:srgbClr val="0000CD"/>
                </a:solidFill>
                <a:effectLst/>
                <a:latin typeface="Consolas" panose="020B0609020204030204" pitchFamily="49" charset="0"/>
              </a:rPr>
              <a:t>angularjs</a:t>
            </a:r>
            <a:r>
              <a:rPr lang="en-US" b="0" i="0" dirty="0">
                <a:solidFill>
                  <a:srgbClr val="0000CD"/>
                </a:solidFill>
                <a:effectLst/>
                <a:latin typeface="Consolas" panose="020B0609020204030204" pitchFamily="49" charset="0"/>
              </a:rPr>
              <a:t>/1.6.9/angular.min.js"&gt;&lt;</a:t>
            </a:r>
            <a:r>
              <a:rPr lang="en-US" b="0" i="0" dirty="0">
                <a:solidFill>
                  <a:srgbClr val="A52A2A"/>
                </a:solidFill>
                <a:effectLst/>
                <a:latin typeface="Consolas" panose="020B0609020204030204" pitchFamily="49" charset="0"/>
              </a:rPr>
              <a:t>/script</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ng-app</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expression: </a:t>
            </a:r>
            <a:r>
              <a:rPr lang="en-US" b="0" i="0" dirty="0">
                <a:solidFill>
                  <a:srgbClr val="FF0000"/>
                </a:solidFill>
                <a:effectLst/>
                <a:latin typeface="Consolas" panose="020B0609020204030204" pitchFamily="49" charset="0"/>
              </a:rPr>
              <a:t>{{ 5 + 5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892370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lnSpc>
                <a:spcPct val="150000"/>
              </a:lnSpc>
              <a:spcBef>
                <a:spcPct val="20000"/>
              </a:spcBef>
            </a:pPr>
            <a:r>
              <a:rPr lang="en-IN" sz="4000" b="0" i="0" dirty="0">
                <a:solidFill>
                  <a:srgbClr val="000000"/>
                </a:solidFill>
                <a:effectLst/>
                <a:latin typeface="Arial" panose="020B0604020202020204" pitchFamily="34" charset="0"/>
                <a:cs typeface="Arial" panose="020B0604020202020204" pitchFamily="34" charset="0"/>
              </a:rPr>
              <a:t>AngularJS Expressions</a:t>
            </a:r>
            <a:endParaRPr lang="en-US" sz="4000"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14</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i="0" dirty="0">
                <a:solidFill>
                  <a:srgbClr val="000000"/>
                </a:solidFill>
                <a:effectLst/>
                <a:latin typeface="Verdana" panose="020B0604030504040204" pitchFamily="34" charset="0"/>
              </a:rPr>
              <a:t>AngularJS expressions bind AngularJS data to HTML the same way as the </a:t>
            </a:r>
            <a:r>
              <a:rPr lang="en-US" sz="1600" b="1" i="0" dirty="0">
                <a:solidFill>
                  <a:srgbClr val="000000"/>
                </a:solidFill>
                <a:effectLst/>
                <a:latin typeface="Verdana" panose="020B0604030504040204" pitchFamily="34" charset="0"/>
              </a:rPr>
              <a:t>ng-bind</a:t>
            </a:r>
            <a:r>
              <a:rPr lang="en-US" sz="1600" b="0" i="0" dirty="0">
                <a:solidFill>
                  <a:srgbClr val="000000"/>
                </a:solidFill>
                <a:effectLst/>
                <a:latin typeface="Verdana" panose="020B0604030504040204" pitchFamily="34" charset="0"/>
              </a:rPr>
              <a:t> directive.</a:t>
            </a:r>
            <a:endParaRPr lang="en-US" sz="2400" dirty="0">
              <a:latin typeface="Arial" pitchFamily="34" charset="0"/>
              <a:cs typeface="Arial"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
        <p:nvSpPr>
          <p:cNvPr id="4" name="TextBox 3">
            <a:extLst>
              <a:ext uri="{FF2B5EF4-FFF2-40B4-BE49-F238E27FC236}">
                <a16:creationId xmlns:a16="http://schemas.microsoft.com/office/drawing/2014/main" id="{D35133EB-DF86-39C7-4D41-EBF3FA02FA39}"/>
              </a:ext>
            </a:extLst>
          </p:cNvPr>
          <p:cNvSpPr txBox="1"/>
          <p:nvPr/>
        </p:nvSpPr>
        <p:spPr>
          <a:xfrm>
            <a:off x="1122218" y="1724891"/>
            <a:ext cx="10806546" cy="3693319"/>
          </a:xfrm>
          <a:prstGeom prst="rect">
            <a:avLst/>
          </a:prstGeom>
          <a:noFill/>
          <a:ln w="12700">
            <a:solidFill>
              <a:schemeClr val="tx1"/>
            </a:solidFill>
          </a:ln>
        </p:spPr>
        <p:txBody>
          <a:bodyPr wrap="square" rtlCol="0">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!DOCTYPE</a:t>
            </a:r>
            <a:r>
              <a:rPr lang="en-IN" b="0" i="0" dirty="0">
                <a:solidFill>
                  <a:srgbClr val="FF0000"/>
                </a:solidFill>
                <a:effectLst/>
                <a:latin typeface="Consolas" panose="020B0609020204030204" pitchFamily="49" charset="0"/>
              </a:rPr>
              <a:t> html</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html</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script</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="https://ajax.googleapis.com/ajax/libs/</a:t>
            </a:r>
            <a:r>
              <a:rPr lang="en-IN" b="0" i="0" dirty="0" err="1">
                <a:solidFill>
                  <a:srgbClr val="0000CD"/>
                </a:solidFill>
                <a:effectLst/>
                <a:latin typeface="Consolas" panose="020B0609020204030204" pitchFamily="49" charset="0"/>
              </a:rPr>
              <a:t>angularjs</a:t>
            </a:r>
            <a:r>
              <a:rPr lang="en-IN" b="0" i="0" dirty="0">
                <a:solidFill>
                  <a:srgbClr val="0000CD"/>
                </a:solidFill>
                <a:effectLst/>
                <a:latin typeface="Consolas" panose="020B0609020204030204" pitchFamily="49" charset="0"/>
              </a:rPr>
              <a:t>/1.6.9/angular.min.js"&gt;&lt;</a:t>
            </a:r>
            <a:r>
              <a:rPr lang="en-IN" b="0" i="0" dirty="0">
                <a:solidFill>
                  <a:srgbClr val="A52A2A"/>
                </a:solidFill>
                <a:effectLst/>
                <a:latin typeface="Consolas" panose="020B0609020204030204" pitchFamily="49" charset="0"/>
              </a:rPr>
              <a:t>/script</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body</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ng-app</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Name: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ng-model</a:t>
            </a:r>
            <a:r>
              <a:rPr lang="en-IN" b="0" i="0" dirty="0">
                <a:solidFill>
                  <a:srgbClr val="0000CD"/>
                </a:solidFill>
                <a:effectLst/>
                <a:latin typeface="Consolas" panose="020B0609020204030204" pitchFamily="49" charset="0"/>
              </a:rPr>
              <a:t>="name"&gt;&lt;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r>
              <a:rPr lang="en-IN" b="0" i="0" dirty="0">
                <a:solidFill>
                  <a:srgbClr val="FF0000"/>
                </a:solidFill>
                <a:effectLst/>
                <a:latin typeface="Consolas" panose="020B0609020204030204" pitchFamily="49" charset="0"/>
              </a:rPr>
              <a:t>{{name}}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/body</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/html</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81696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r>
              <a:rPr lang="en-IN" sz="2800" b="0" i="0" dirty="0">
                <a:solidFill>
                  <a:srgbClr val="000000"/>
                </a:solidFill>
                <a:effectLst/>
                <a:latin typeface="Arial" panose="020B0604020202020204" pitchFamily="34" charset="0"/>
                <a:cs typeface="Arial" panose="020B0604020202020204" pitchFamily="34" charset="0"/>
              </a:rPr>
              <a:t>AngularJS Applications</a:t>
            </a: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15</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600" b="0" i="0" dirty="0">
                <a:solidFill>
                  <a:srgbClr val="000000"/>
                </a:solidFill>
                <a:effectLst/>
                <a:latin typeface="Verdana" panose="020B0604030504040204" pitchFamily="34" charset="0"/>
              </a:rPr>
              <a:t>AngularJS </a:t>
            </a:r>
            <a:r>
              <a:rPr lang="en-US" sz="1600" b="1" i="0" dirty="0">
                <a:solidFill>
                  <a:srgbClr val="000000"/>
                </a:solidFill>
                <a:effectLst/>
                <a:latin typeface="Verdana" panose="020B0604030504040204" pitchFamily="34" charset="0"/>
              </a:rPr>
              <a:t>modules</a:t>
            </a:r>
            <a:r>
              <a:rPr lang="en-US" sz="1600" b="0" i="0" dirty="0">
                <a:solidFill>
                  <a:srgbClr val="000000"/>
                </a:solidFill>
                <a:effectLst/>
                <a:latin typeface="Verdana" panose="020B0604030504040204" pitchFamily="34" charset="0"/>
              </a:rPr>
              <a:t> define AngularJS applications.</a:t>
            </a:r>
          </a:p>
          <a:p>
            <a:pPr algn="l"/>
            <a:r>
              <a:rPr lang="en-US" sz="1600" b="0" i="0" dirty="0">
                <a:solidFill>
                  <a:srgbClr val="000000"/>
                </a:solidFill>
                <a:effectLst/>
                <a:latin typeface="Verdana" panose="020B0604030504040204" pitchFamily="34" charset="0"/>
              </a:rPr>
              <a:t>AngularJS </a:t>
            </a:r>
            <a:r>
              <a:rPr lang="en-US" sz="1600" b="1" i="0" dirty="0">
                <a:solidFill>
                  <a:srgbClr val="000000"/>
                </a:solidFill>
                <a:effectLst/>
                <a:latin typeface="Verdana" panose="020B0604030504040204" pitchFamily="34" charset="0"/>
              </a:rPr>
              <a:t>controllers</a:t>
            </a:r>
            <a:r>
              <a:rPr lang="en-US" sz="1600" b="0" i="0" dirty="0">
                <a:solidFill>
                  <a:srgbClr val="000000"/>
                </a:solidFill>
                <a:effectLst/>
                <a:latin typeface="Verdana" panose="020B0604030504040204" pitchFamily="34" charset="0"/>
              </a:rPr>
              <a:t> control AngularJS applications.</a:t>
            </a:r>
          </a:p>
          <a:p>
            <a:pPr algn="l"/>
            <a:r>
              <a:rPr lang="en-US" sz="1600" b="0" i="0" dirty="0">
                <a:solidFill>
                  <a:srgbClr val="000000"/>
                </a:solidFill>
                <a:effectLst/>
                <a:latin typeface="Verdana" panose="020B0604030504040204" pitchFamily="34" charset="0"/>
              </a:rPr>
              <a:t>The </a:t>
            </a:r>
            <a:r>
              <a:rPr lang="en-US" sz="1600" b="1" i="0" dirty="0">
                <a:solidFill>
                  <a:srgbClr val="000000"/>
                </a:solidFill>
                <a:effectLst/>
                <a:latin typeface="Verdana" panose="020B0604030504040204" pitchFamily="34" charset="0"/>
              </a:rPr>
              <a:t>ng-app</a:t>
            </a:r>
            <a:r>
              <a:rPr lang="en-US" sz="1600" b="0" i="0" dirty="0">
                <a:solidFill>
                  <a:srgbClr val="000000"/>
                </a:solidFill>
                <a:effectLst/>
                <a:latin typeface="Verdana" panose="020B0604030504040204" pitchFamily="34" charset="0"/>
              </a:rPr>
              <a:t> directive defines the application, the </a:t>
            </a:r>
            <a:r>
              <a:rPr lang="en-US" sz="1600" b="1" i="0" dirty="0">
                <a:solidFill>
                  <a:srgbClr val="000000"/>
                </a:solidFill>
                <a:effectLst/>
                <a:latin typeface="Verdana" panose="020B0604030504040204" pitchFamily="34" charset="0"/>
              </a:rPr>
              <a:t>ng-controller</a:t>
            </a:r>
            <a:r>
              <a:rPr lang="en-US" sz="1600" b="0" i="0" dirty="0">
                <a:solidFill>
                  <a:srgbClr val="000000"/>
                </a:solidFill>
                <a:effectLst/>
                <a:latin typeface="Verdana" panose="020B0604030504040204" pitchFamily="34" charset="0"/>
              </a:rPr>
              <a:t> directive defines the controller.</a:t>
            </a: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
        <p:nvSpPr>
          <p:cNvPr id="4" name="TextBox 3">
            <a:extLst>
              <a:ext uri="{FF2B5EF4-FFF2-40B4-BE49-F238E27FC236}">
                <a16:creationId xmlns:a16="http://schemas.microsoft.com/office/drawing/2014/main" id="{01B9A9FA-25D8-F5D9-5300-93FCB06CC7D4}"/>
              </a:ext>
            </a:extLst>
          </p:cNvPr>
          <p:cNvSpPr txBox="1"/>
          <p:nvPr/>
        </p:nvSpPr>
        <p:spPr>
          <a:xfrm>
            <a:off x="1433945" y="2358736"/>
            <a:ext cx="10232509" cy="4616648"/>
          </a:xfrm>
          <a:prstGeom prst="rect">
            <a:avLst/>
          </a:prstGeom>
          <a:noFill/>
          <a:ln w="15875">
            <a:solidFill>
              <a:schemeClr val="tx1"/>
            </a:solidFill>
          </a:ln>
        </p:spPr>
        <p:txBody>
          <a:bodyPr wrap="square" rtlCol="0">
            <a:spAutoFit/>
          </a:bodyPr>
          <a:lstStyle/>
          <a:p>
            <a:r>
              <a:rPr lang="en-IN" sz="1400" dirty="0"/>
              <a:t>&lt;html&gt;</a:t>
            </a:r>
          </a:p>
          <a:p>
            <a:r>
              <a:rPr lang="en-IN" sz="1400" dirty="0"/>
              <a:t>&lt;script </a:t>
            </a:r>
            <a:r>
              <a:rPr lang="en-IN" sz="1400" dirty="0" err="1"/>
              <a:t>src</a:t>
            </a:r>
            <a:r>
              <a:rPr lang="en-IN" sz="1400" dirty="0"/>
              <a:t>="https://ajax.googleapis.com/ajax/libs/</a:t>
            </a:r>
            <a:r>
              <a:rPr lang="en-IN" sz="1400" dirty="0" err="1"/>
              <a:t>angularjs</a:t>
            </a:r>
            <a:r>
              <a:rPr lang="en-IN" sz="1400" dirty="0"/>
              <a:t>/1.6.9/angular.min.js"&gt;&lt;/script&gt;</a:t>
            </a:r>
          </a:p>
          <a:p>
            <a:r>
              <a:rPr lang="en-IN" sz="1400" dirty="0"/>
              <a:t>&lt;body&gt;</a:t>
            </a:r>
          </a:p>
          <a:p>
            <a:r>
              <a:rPr lang="en-IN" sz="1400" dirty="0"/>
              <a:t>&lt;p&gt;Try to change the names.&lt;/p&gt;</a:t>
            </a:r>
          </a:p>
          <a:p>
            <a:r>
              <a:rPr lang="en-IN" sz="1400" dirty="0"/>
              <a:t>&lt;div ng-app="</a:t>
            </a:r>
            <a:r>
              <a:rPr lang="en-IN" sz="1400" dirty="0" err="1"/>
              <a:t>myApp</a:t>
            </a:r>
            <a:r>
              <a:rPr lang="en-IN" sz="1400" dirty="0"/>
              <a:t>" ng-controller="</a:t>
            </a:r>
            <a:r>
              <a:rPr lang="en-IN" sz="1400" dirty="0" err="1"/>
              <a:t>myCtrl</a:t>
            </a:r>
            <a:r>
              <a:rPr lang="en-IN" sz="1400" dirty="0"/>
              <a:t>"&gt;</a:t>
            </a:r>
          </a:p>
          <a:p>
            <a:r>
              <a:rPr lang="en-IN" sz="1400" dirty="0"/>
              <a:t>	First Name: &lt;input type="text" ng-model="</a:t>
            </a:r>
            <a:r>
              <a:rPr lang="en-IN" sz="1400" dirty="0" err="1"/>
              <a:t>firstName</a:t>
            </a:r>
            <a:r>
              <a:rPr lang="en-IN" sz="1400" dirty="0"/>
              <a:t>"&gt;&lt;</a:t>
            </a:r>
            <a:r>
              <a:rPr lang="en-IN" sz="1400" dirty="0" err="1"/>
              <a:t>br</a:t>
            </a:r>
            <a:r>
              <a:rPr lang="en-IN" sz="1400" dirty="0"/>
              <a:t>&gt;</a:t>
            </a:r>
          </a:p>
          <a:p>
            <a:r>
              <a:rPr lang="en-IN" sz="1400" dirty="0"/>
              <a:t>	Last Name: &lt;input type="text" ng-model="</a:t>
            </a:r>
            <a:r>
              <a:rPr lang="en-IN" sz="1400" dirty="0" err="1"/>
              <a:t>lastName</a:t>
            </a:r>
            <a:r>
              <a:rPr lang="en-IN" sz="1400" dirty="0"/>
              <a:t>"&gt;&lt;</a:t>
            </a:r>
            <a:r>
              <a:rPr lang="en-IN" sz="1400" dirty="0" err="1"/>
              <a:t>br</a:t>
            </a:r>
            <a:r>
              <a:rPr lang="en-IN" sz="1400" dirty="0"/>
              <a:t>&gt;</a:t>
            </a:r>
          </a:p>
          <a:p>
            <a:r>
              <a:rPr lang="en-IN" sz="1400" dirty="0"/>
              <a:t>	&lt;</a:t>
            </a:r>
            <a:r>
              <a:rPr lang="en-IN" sz="1400" dirty="0" err="1"/>
              <a:t>br</a:t>
            </a:r>
            <a:r>
              <a:rPr lang="en-IN" sz="1400" dirty="0"/>
              <a:t>&gt;</a:t>
            </a:r>
          </a:p>
          <a:p>
            <a:r>
              <a:rPr lang="en-IN" sz="1400" dirty="0"/>
              <a:t>	Full Name: {{</a:t>
            </a:r>
            <a:r>
              <a:rPr lang="en-IN" sz="1400" dirty="0" err="1"/>
              <a:t>firstName</a:t>
            </a:r>
            <a:r>
              <a:rPr lang="en-IN" sz="1400" dirty="0"/>
              <a:t> + " " + </a:t>
            </a:r>
            <a:r>
              <a:rPr lang="en-IN" sz="1400" dirty="0" err="1"/>
              <a:t>lastName</a:t>
            </a:r>
            <a:r>
              <a:rPr lang="en-IN" sz="1400" dirty="0"/>
              <a:t>}}</a:t>
            </a:r>
          </a:p>
          <a:p>
            <a:endParaRPr lang="en-IN" sz="1400" dirty="0"/>
          </a:p>
          <a:p>
            <a:r>
              <a:rPr lang="en-IN" sz="1400" dirty="0"/>
              <a:t>&lt;/div&gt;</a:t>
            </a:r>
          </a:p>
          <a:p>
            <a:r>
              <a:rPr lang="en-IN" sz="1400" dirty="0"/>
              <a:t>&lt;script&gt;</a:t>
            </a:r>
          </a:p>
          <a:p>
            <a:r>
              <a:rPr lang="en-IN" sz="1400" dirty="0"/>
              <a:t>var app = </a:t>
            </a:r>
            <a:r>
              <a:rPr lang="en-IN" sz="1400" dirty="0" err="1"/>
              <a:t>angular.module</a:t>
            </a:r>
            <a:r>
              <a:rPr lang="en-IN" sz="1400" dirty="0"/>
              <a:t>('</a:t>
            </a:r>
            <a:r>
              <a:rPr lang="en-IN" sz="1400" dirty="0" err="1"/>
              <a:t>myApp</a:t>
            </a:r>
            <a:r>
              <a:rPr lang="en-IN" sz="1400" dirty="0"/>
              <a:t>', []);</a:t>
            </a:r>
          </a:p>
          <a:p>
            <a:r>
              <a:rPr lang="en-IN" sz="1400" dirty="0" err="1"/>
              <a:t>app.controller</a:t>
            </a:r>
            <a:r>
              <a:rPr lang="en-IN" sz="1400" dirty="0"/>
              <a:t>('</a:t>
            </a:r>
            <a:r>
              <a:rPr lang="en-IN" sz="1400" dirty="0" err="1"/>
              <a:t>myCtrl</a:t>
            </a:r>
            <a:r>
              <a:rPr lang="en-IN" sz="1400" dirty="0"/>
              <a:t>', function($scope) {</a:t>
            </a:r>
          </a:p>
          <a:p>
            <a:r>
              <a:rPr lang="en-IN" sz="1400" dirty="0"/>
              <a:t>    $</a:t>
            </a:r>
            <a:r>
              <a:rPr lang="en-IN" sz="1400" dirty="0" err="1"/>
              <a:t>scope.firstName</a:t>
            </a:r>
            <a:r>
              <a:rPr lang="en-IN" sz="1400" dirty="0"/>
              <a:t>= "John";</a:t>
            </a:r>
          </a:p>
          <a:p>
            <a:r>
              <a:rPr lang="en-IN" sz="1400" dirty="0"/>
              <a:t>    $</a:t>
            </a:r>
            <a:r>
              <a:rPr lang="en-IN" sz="1400" dirty="0" err="1"/>
              <a:t>scope.lastName</a:t>
            </a:r>
            <a:r>
              <a:rPr lang="en-IN" sz="1400" dirty="0"/>
              <a:t>= "Doe";</a:t>
            </a:r>
          </a:p>
          <a:p>
            <a:r>
              <a:rPr lang="en-IN" sz="1400" dirty="0"/>
              <a:t>});</a:t>
            </a:r>
          </a:p>
          <a:p>
            <a:r>
              <a:rPr lang="en-IN" sz="1400" dirty="0"/>
              <a:t>&lt;/script&gt;</a:t>
            </a:r>
          </a:p>
          <a:p>
            <a:r>
              <a:rPr lang="en-IN" sz="1400" dirty="0"/>
              <a:t>&lt;/body&gt;</a:t>
            </a:r>
          </a:p>
          <a:p>
            <a:r>
              <a:rPr lang="en-IN" sz="1400" dirty="0"/>
              <a:t>&lt;/html&gt;</a:t>
            </a:r>
          </a:p>
          <a:p>
            <a:endParaRPr lang="en-IN" sz="1400" dirty="0"/>
          </a:p>
        </p:txBody>
      </p:sp>
    </p:spTree>
    <p:extLst>
      <p:ext uri="{BB962C8B-B14F-4D97-AF65-F5344CB8AC3E}">
        <p14:creationId xmlns:p14="http://schemas.microsoft.com/office/powerpoint/2010/main" val="2530928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lnSpc>
                <a:spcPct val="150000"/>
              </a:lnSpc>
              <a:spcBef>
                <a:spcPct val="20000"/>
              </a:spcBef>
            </a:pPr>
            <a:r>
              <a:rPr lang="en-US" sz="4000" dirty="0" err="1">
                <a:latin typeface="Arial" pitchFamily="34" charset="0"/>
                <a:cs typeface="Arial" pitchFamily="34" charset="0"/>
              </a:rPr>
              <a:t>Blockchain</a:t>
            </a:r>
            <a:endParaRPr lang="en-US" sz="4000"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16</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b="0" i="0" dirty="0">
                <a:solidFill>
                  <a:srgbClr val="000000"/>
                </a:solidFill>
                <a:effectLst/>
                <a:latin typeface="Arial" panose="020B0604020202020204" pitchFamily="34" charset="0"/>
                <a:cs typeface="Arial" panose="020B0604020202020204" pitchFamily="34" charset="0"/>
              </a:rPr>
              <a:t>AngularJS modules define applications:</a:t>
            </a:r>
          </a:p>
          <a:p>
            <a:r>
              <a:rPr lang="en-IN" sz="2400" b="0" i="0" dirty="0">
                <a:solidFill>
                  <a:srgbClr val="000000"/>
                </a:solidFill>
                <a:effectLst/>
                <a:latin typeface="Arial" panose="020B0604020202020204" pitchFamily="34" charset="0"/>
                <a:cs typeface="Arial" panose="020B0604020202020204" pitchFamily="34" charset="0"/>
              </a:rPr>
              <a:t>AngularJS Module</a:t>
            </a:r>
          </a:p>
          <a:p>
            <a:endParaRPr lang="en-IN" sz="2400" dirty="0">
              <a:solidFill>
                <a:srgbClr val="000000"/>
              </a:solidFill>
              <a:latin typeface="Arial" panose="020B0604020202020204" pitchFamily="34" charset="0"/>
              <a:cs typeface="Arial" panose="020B0604020202020204" pitchFamily="34" charset="0"/>
            </a:endParaRPr>
          </a:p>
          <a:p>
            <a:endParaRPr lang="en-IN" sz="2400" b="0" i="0" dirty="0">
              <a:solidFill>
                <a:srgbClr val="000000"/>
              </a:solidFill>
              <a:effectLst/>
              <a:latin typeface="Arial" panose="020B0604020202020204" pitchFamily="34" charset="0"/>
              <a:cs typeface="Arial" panose="020B0604020202020204" pitchFamily="34" charset="0"/>
            </a:endParaRPr>
          </a:p>
          <a:p>
            <a:r>
              <a:rPr lang="en-IN" sz="2400" b="0" i="0" dirty="0">
                <a:solidFill>
                  <a:srgbClr val="000000"/>
                </a:solidFill>
                <a:effectLst/>
                <a:latin typeface="Arial" panose="020B0604020202020204" pitchFamily="34" charset="0"/>
                <a:cs typeface="Arial" panose="020B0604020202020204" pitchFamily="34" charset="0"/>
              </a:rPr>
              <a:t>AngularJS controllers control applications:</a:t>
            </a:r>
          </a:p>
          <a:p>
            <a:r>
              <a:rPr lang="en-IN" sz="2400" b="0" i="0" u="sng" dirty="0">
                <a:solidFill>
                  <a:srgbClr val="000000"/>
                </a:solidFill>
                <a:effectLst/>
                <a:latin typeface="Arial" panose="020B0604020202020204" pitchFamily="34" charset="0"/>
                <a:cs typeface="Arial" panose="020B0604020202020204" pitchFamily="34" charset="0"/>
              </a:rPr>
              <a:t>AngularJS Controller</a:t>
            </a:r>
          </a:p>
          <a:p>
            <a:endParaRPr lang="en-IN" sz="2400" b="0" i="0" dirty="0">
              <a:solidFill>
                <a:srgbClr val="000000"/>
              </a:solidFill>
              <a:effectLst/>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
        <p:nvSpPr>
          <p:cNvPr id="4" name="TextBox 3">
            <a:extLst>
              <a:ext uri="{FF2B5EF4-FFF2-40B4-BE49-F238E27FC236}">
                <a16:creationId xmlns:a16="http://schemas.microsoft.com/office/drawing/2014/main" id="{194EC5D0-0BF7-B7FB-984B-B7748A0E8334}"/>
              </a:ext>
            </a:extLst>
          </p:cNvPr>
          <p:cNvSpPr txBox="1"/>
          <p:nvPr/>
        </p:nvSpPr>
        <p:spPr>
          <a:xfrm>
            <a:off x="1901536" y="2196274"/>
            <a:ext cx="6709064" cy="369332"/>
          </a:xfrm>
          <a:prstGeom prst="rect">
            <a:avLst/>
          </a:prstGeom>
          <a:noFill/>
          <a:ln>
            <a:solidFill>
              <a:schemeClr val="tx1"/>
            </a:solidFill>
          </a:ln>
        </p:spPr>
        <p:txBody>
          <a:bodyPr wrap="square" rtlCol="0">
            <a:spAutoFit/>
          </a:bodyPr>
          <a:lstStyle/>
          <a:p>
            <a:r>
              <a:rPr lang="en-IN" b="0" i="0" dirty="0">
                <a:solidFill>
                  <a:srgbClr val="000000"/>
                </a:solidFill>
                <a:effectLst/>
                <a:latin typeface="Consolas" panose="020B0609020204030204" pitchFamily="49" charset="0"/>
              </a:rPr>
              <a:t>var app = </a:t>
            </a:r>
            <a:r>
              <a:rPr lang="en-IN" b="0" i="0" dirty="0" err="1">
                <a:solidFill>
                  <a:srgbClr val="000000"/>
                </a:solidFill>
                <a:effectLst/>
                <a:latin typeface="Consolas" panose="020B0609020204030204" pitchFamily="49" charset="0"/>
              </a:rPr>
              <a:t>angular.module</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myApp</a:t>
            </a:r>
            <a:r>
              <a:rPr lang="en-IN" b="0" i="0" dirty="0">
                <a:solidFill>
                  <a:srgbClr val="000000"/>
                </a:solidFill>
                <a:effectLst/>
                <a:latin typeface="Consolas" panose="020B0609020204030204" pitchFamily="49" charset="0"/>
              </a:rPr>
              <a:t>', []);</a:t>
            </a:r>
            <a:endParaRPr lang="en-IN" dirty="0"/>
          </a:p>
        </p:txBody>
      </p:sp>
      <p:sp>
        <p:nvSpPr>
          <p:cNvPr id="6" name="TextBox 5">
            <a:extLst>
              <a:ext uri="{FF2B5EF4-FFF2-40B4-BE49-F238E27FC236}">
                <a16:creationId xmlns:a16="http://schemas.microsoft.com/office/drawing/2014/main" id="{5B7CA738-7DE1-79ED-7825-0443A6C3555D}"/>
              </a:ext>
            </a:extLst>
          </p:cNvPr>
          <p:cNvSpPr txBox="1"/>
          <p:nvPr/>
        </p:nvSpPr>
        <p:spPr>
          <a:xfrm>
            <a:off x="1527464" y="4186966"/>
            <a:ext cx="5476009" cy="1477328"/>
          </a:xfrm>
          <a:prstGeom prst="rect">
            <a:avLst/>
          </a:prstGeom>
          <a:noFill/>
          <a:ln>
            <a:solidFill>
              <a:schemeClr val="tx1"/>
            </a:solidFill>
          </a:ln>
        </p:spPr>
        <p:txBody>
          <a:bodyPr wrap="square" rtlCol="0">
            <a:spAutoFit/>
          </a:bodyPr>
          <a:lstStyle/>
          <a:p>
            <a:r>
              <a:rPr lang="en-US" b="0" i="0" dirty="0" err="1">
                <a:solidFill>
                  <a:srgbClr val="000000"/>
                </a:solidFill>
                <a:effectLst/>
                <a:latin typeface="Consolas" panose="020B0609020204030204" pitchFamily="49" charset="0"/>
              </a:rPr>
              <a:t>app.controller</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myCtrl</a:t>
            </a:r>
            <a:r>
              <a:rPr lang="en-US" b="0" i="0" dirty="0">
                <a:solidFill>
                  <a:srgbClr val="000000"/>
                </a:solidFill>
                <a:effectLst/>
                <a:latin typeface="Consolas" panose="020B0609020204030204" pitchFamily="49" charset="0"/>
              </a:rPr>
              <a:t>', function($scope)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scope.firstName</a:t>
            </a:r>
            <a:r>
              <a:rPr lang="en-US" b="0" i="0" dirty="0">
                <a:solidFill>
                  <a:srgbClr val="000000"/>
                </a:solidFill>
                <a:effectLst/>
                <a:latin typeface="Consolas" panose="020B0609020204030204" pitchFamily="49" charset="0"/>
              </a:rPr>
              <a:t>= "John";</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scope.lastName</a:t>
            </a:r>
            <a:r>
              <a:rPr lang="en-US" b="0" i="0" dirty="0">
                <a:solidFill>
                  <a:srgbClr val="000000"/>
                </a:solidFill>
                <a:effectLst/>
                <a:latin typeface="Consolas" panose="020B0609020204030204" pitchFamily="49" charset="0"/>
              </a:rPr>
              <a:t>= "Doe";</a:t>
            </a:r>
            <a:br>
              <a:rPr lang="en-US" dirty="0"/>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816918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r>
              <a:rPr lang="en-IN" sz="3200" b="0" i="0" dirty="0">
                <a:solidFill>
                  <a:srgbClr val="000000"/>
                </a:solidFill>
                <a:effectLst/>
                <a:latin typeface="Arial" panose="020B0604020202020204" pitchFamily="34" charset="0"/>
                <a:cs typeface="Arial" panose="020B0604020202020204" pitchFamily="34" charset="0"/>
              </a:rPr>
              <a:t>AngularJS Expressions</a:t>
            </a: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17</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b="0" i="0" dirty="0">
                <a:solidFill>
                  <a:srgbClr val="000000"/>
                </a:solidFill>
                <a:effectLst/>
                <a:latin typeface="Arial" panose="020B0604020202020204" pitchFamily="34" charset="0"/>
                <a:cs typeface="Arial" panose="020B0604020202020204" pitchFamily="34" charset="0"/>
              </a:rPr>
              <a:t>AngularJS expressions can be written inside double braces: {{ expression }}.</a:t>
            </a:r>
          </a:p>
          <a:p>
            <a:pPr algn="l"/>
            <a:r>
              <a:rPr lang="en-US" sz="2400" b="0" i="0" dirty="0">
                <a:solidFill>
                  <a:srgbClr val="000000"/>
                </a:solidFill>
                <a:effectLst/>
                <a:latin typeface="Arial" panose="020B0604020202020204" pitchFamily="34" charset="0"/>
                <a:cs typeface="Arial" panose="020B0604020202020204" pitchFamily="34" charset="0"/>
              </a:rPr>
              <a:t>AngularJS expressions can also be written inside a directive: ng-bind="expression".</a:t>
            </a:r>
          </a:p>
          <a:p>
            <a:pPr algn="l"/>
            <a:r>
              <a:rPr lang="en-US" sz="2400" b="0" i="0" dirty="0">
                <a:solidFill>
                  <a:srgbClr val="000000"/>
                </a:solidFill>
                <a:effectLst/>
                <a:latin typeface="Arial" panose="020B0604020202020204" pitchFamily="34" charset="0"/>
                <a:cs typeface="Arial" panose="020B0604020202020204" pitchFamily="34" charset="0"/>
              </a:rPr>
              <a:t>AngularJS will resolve the expression, and return the result exactly where the expression is written.</a:t>
            </a:r>
          </a:p>
          <a:p>
            <a:pPr algn="l"/>
            <a:r>
              <a:rPr lang="en-US" sz="2400" b="0" i="0" dirty="0">
                <a:solidFill>
                  <a:srgbClr val="000000"/>
                </a:solidFill>
                <a:effectLst/>
                <a:latin typeface="Arial" panose="020B0604020202020204" pitchFamily="34" charset="0"/>
                <a:cs typeface="Arial" panose="020B0604020202020204" pitchFamily="34" charset="0"/>
              </a:rPr>
              <a:t>AngularJS expressions are much like JavaScript expressions: They can contain literals, operators, and variables.</a:t>
            </a:r>
          </a:p>
          <a:p>
            <a:pPr algn="l"/>
            <a:r>
              <a:rPr lang="en-US" sz="2400" b="0" i="0" dirty="0">
                <a:solidFill>
                  <a:srgbClr val="000000"/>
                </a:solidFill>
                <a:effectLst/>
                <a:latin typeface="Arial" panose="020B0604020202020204" pitchFamily="34" charset="0"/>
                <a:cs typeface="Arial" panose="020B0604020202020204" pitchFamily="34" charset="0"/>
              </a:rPr>
              <a:t>Example {{ 5 + 5 }} or {{ </a:t>
            </a:r>
            <a:r>
              <a:rPr lang="en-US" sz="2400" b="0" i="0" dirty="0" err="1">
                <a:solidFill>
                  <a:srgbClr val="000000"/>
                </a:solidFill>
                <a:effectLst/>
                <a:latin typeface="Arial" panose="020B0604020202020204" pitchFamily="34" charset="0"/>
                <a:cs typeface="Arial" panose="020B0604020202020204" pitchFamily="34" charset="0"/>
              </a:rPr>
              <a:t>firstName</a:t>
            </a:r>
            <a:r>
              <a:rPr lang="en-US" sz="2400" b="0" i="0" dirty="0">
                <a:solidFill>
                  <a:srgbClr val="000000"/>
                </a:solidFill>
                <a:effectLst/>
                <a:latin typeface="Arial" panose="020B0604020202020204" pitchFamily="34" charset="0"/>
                <a:cs typeface="Arial" panose="020B0604020202020204" pitchFamily="34" charset="0"/>
              </a:rPr>
              <a:t> + " " + </a:t>
            </a:r>
            <a:r>
              <a:rPr lang="en-US" sz="2400" b="0" i="0" dirty="0" err="1">
                <a:solidFill>
                  <a:srgbClr val="000000"/>
                </a:solidFill>
                <a:effectLst/>
                <a:latin typeface="Arial" panose="020B0604020202020204" pitchFamily="34" charset="0"/>
                <a:cs typeface="Arial" panose="020B0604020202020204" pitchFamily="34" charset="0"/>
              </a:rPr>
              <a:t>lastName</a:t>
            </a:r>
            <a:r>
              <a:rPr lang="en-US" sz="2400" b="0" i="0" dirty="0">
                <a:solidFill>
                  <a:srgbClr val="000000"/>
                </a:solidFill>
                <a:effectLst/>
                <a:latin typeface="Arial" panose="020B0604020202020204" pitchFamily="34" charset="0"/>
                <a:cs typeface="Arial" panose="020B0604020202020204" pitchFamily="34" charset="0"/>
              </a:rPr>
              <a:t> }}</a:t>
            </a:r>
            <a:endParaRPr lang="en-IN" sz="2400" b="0" i="0" dirty="0">
              <a:solidFill>
                <a:srgbClr val="000000"/>
              </a:solidFill>
              <a:effectLst/>
              <a:latin typeface="Arial" panose="020B0604020202020204" pitchFamily="34" charset="0"/>
              <a:cs typeface="Arial" panose="020B0604020202020204" pitchFamily="34" charset="0"/>
            </a:endParaRPr>
          </a:p>
          <a:p>
            <a:pPr algn="l"/>
            <a:endParaRPr lang="en-IN" sz="2400" b="0" i="0" dirty="0">
              <a:solidFill>
                <a:srgbClr val="000000"/>
              </a:solidFill>
              <a:effectLst/>
              <a:latin typeface="Arial" panose="020B0604020202020204" pitchFamily="34" charset="0"/>
              <a:cs typeface="Arial" panose="020B0604020202020204"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
        <p:nvSpPr>
          <p:cNvPr id="11" name="TextBox 10">
            <a:extLst>
              <a:ext uri="{FF2B5EF4-FFF2-40B4-BE49-F238E27FC236}">
                <a16:creationId xmlns:a16="http://schemas.microsoft.com/office/drawing/2014/main" id="{AF4FCCC3-A79C-1B68-2287-77C6148FC95D}"/>
              </a:ext>
            </a:extLst>
          </p:cNvPr>
          <p:cNvSpPr txBox="1"/>
          <p:nvPr/>
        </p:nvSpPr>
        <p:spPr>
          <a:xfrm>
            <a:off x="1658155" y="4384964"/>
            <a:ext cx="11746117" cy="2308324"/>
          </a:xfrm>
          <a:prstGeom prst="rect">
            <a:avLst/>
          </a:prstGeom>
          <a:noFill/>
          <a:ln w="12700">
            <a:solidFill>
              <a:schemeClr val="tx1"/>
            </a:solidFill>
          </a:ln>
        </p:spPr>
        <p:txBody>
          <a:bodyPr wrap="square" rtlCol="0">
            <a:spAutoFit/>
          </a:bodyPr>
          <a:lstStyle/>
          <a:p>
            <a:r>
              <a:rPr lang="en-US" b="0" i="0" dirty="0">
                <a:solidFill>
                  <a:srgbClr val="0000CD"/>
                </a:solidFill>
                <a:effectLst/>
              </a:rPr>
              <a:t>&lt;</a:t>
            </a:r>
            <a:r>
              <a:rPr lang="en-US" b="0" i="0" dirty="0">
                <a:solidFill>
                  <a:srgbClr val="A52A2A"/>
                </a:solidFill>
                <a:effectLst/>
              </a:rPr>
              <a:t>html</a:t>
            </a:r>
            <a:r>
              <a:rPr lang="en-US" b="0" i="0" dirty="0">
                <a:solidFill>
                  <a:srgbClr val="0000CD"/>
                </a:solidFill>
                <a:effectLst/>
              </a:rPr>
              <a:t>&gt;</a:t>
            </a:r>
            <a:br>
              <a:rPr lang="en-US" dirty="0"/>
            </a:br>
            <a:r>
              <a:rPr lang="en-US" b="0" i="0" dirty="0">
                <a:solidFill>
                  <a:srgbClr val="0000CD"/>
                </a:solidFill>
                <a:effectLst/>
              </a:rPr>
              <a:t>&lt;</a:t>
            </a:r>
            <a:r>
              <a:rPr lang="en-US" b="0" i="0" dirty="0">
                <a:solidFill>
                  <a:srgbClr val="A52A2A"/>
                </a:solidFill>
                <a:effectLst/>
              </a:rPr>
              <a:t>script</a:t>
            </a:r>
            <a:r>
              <a:rPr lang="en-US" b="0" i="0" dirty="0">
                <a:solidFill>
                  <a:srgbClr val="FF0000"/>
                </a:solidFill>
                <a:effectLst/>
              </a:rPr>
              <a:t> </a:t>
            </a:r>
            <a:r>
              <a:rPr lang="en-US" b="0" i="0" dirty="0" err="1">
                <a:solidFill>
                  <a:srgbClr val="FF0000"/>
                </a:solidFill>
                <a:effectLst/>
              </a:rPr>
              <a:t>src</a:t>
            </a:r>
            <a:r>
              <a:rPr lang="en-US" b="0" i="0" dirty="0">
                <a:solidFill>
                  <a:srgbClr val="0000CD"/>
                </a:solidFill>
                <a:effectLst/>
              </a:rPr>
              <a:t>="https://ajax.googleapis.com/ajax/libs/</a:t>
            </a:r>
            <a:r>
              <a:rPr lang="en-US" b="0" i="0" dirty="0" err="1">
                <a:solidFill>
                  <a:srgbClr val="0000CD"/>
                </a:solidFill>
                <a:effectLst/>
              </a:rPr>
              <a:t>angularjs</a:t>
            </a:r>
            <a:r>
              <a:rPr lang="en-US" b="0" i="0" dirty="0">
                <a:solidFill>
                  <a:srgbClr val="0000CD"/>
                </a:solidFill>
                <a:effectLst/>
              </a:rPr>
              <a:t>/1.6.9/angular.min.js"&gt;&lt;</a:t>
            </a:r>
            <a:r>
              <a:rPr lang="en-US" b="0" i="0" dirty="0">
                <a:solidFill>
                  <a:srgbClr val="A52A2A"/>
                </a:solidFill>
                <a:effectLst/>
              </a:rPr>
              <a:t>/script</a:t>
            </a:r>
            <a:r>
              <a:rPr lang="en-US" b="0" i="0" dirty="0">
                <a:solidFill>
                  <a:srgbClr val="0000CD"/>
                </a:solidFill>
                <a:effectLst/>
              </a:rPr>
              <a:t>&gt;</a:t>
            </a:r>
            <a:br>
              <a:rPr lang="en-US" dirty="0"/>
            </a:br>
            <a:r>
              <a:rPr lang="en-US" b="0" i="0" dirty="0">
                <a:solidFill>
                  <a:srgbClr val="0000CD"/>
                </a:solidFill>
                <a:effectLst/>
              </a:rPr>
              <a:t>&lt;</a:t>
            </a:r>
            <a:r>
              <a:rPr lang="en-US" b="0" i="0" dirty="0">
                <a:solidFill>
                  <a:srgbClr val="A52A2A"/>
                </a:solidFill>
                <a:effectLst/>
              </a:rPr>
              <a:t>body</a:t>
            </a:r>
            <a:r>
              <a:rPr lang="en-US" b="0" i="0" dirty="0">
                <a:solidFill>
                  <a:srgbClr val="0000CD"/>
                </a:solidFill>
                <a:effectLst/>
              </a:rPr>
              <a:t>&gt;</a:t>
            </a:r>
            <a:br>
              <a:rPr lang="en-US" dirty="0"/>
            </a:br>
            <a:r>
              <a:rPr lang="en-US" b="0" i="0" dirty="0">
                <a:solidFill>
                  <a:srgbClr val="0000CD"/>
                </a:solidFill>
                <a:effectLst/>
              </a:rPr>
              <a:t>&lt;</a:t>
            </a:r>
            <a:r>
              <a:rPr lang="en-US" b="0" i="0" dirty="0">
                <a:solidFill>
                  <a:srgbClr val="A52A2A"/>
                </a:solidFill>
                <a:effectLst/>
              </a:rPr>
              <a:t>div</a:t>
            </a:r>
            <a:r>
              <a:rPr lang="en-US" b="0" i="0" dirty="0">
                <a:solidFill>
                  <a:srgbClr val="FF0000"/>
                </a:solidFill>
                <a:effectLst/>
              </a:rPr>
              <a:t> ng-app</a:t>
            </a:r>
            <a:r>
              <a:rPr lang="en-US" b="0" i="0" dirty="0">
                <a:solidFill>
                  <a:srgbClr val="0000CD"/>
                </a:solidFill>
                <a:effectLst/>
              </a:rPr>
              <a:t>=""&gt;</a:t>
            </a:r>
            <a:br>
              <a:rPr lang="en-US" dirty="0"/>
            </a:br>
            <a:r>
              <a:rPr lang="en-US" b="0" i="0" dirty="0">
                <a:solidFill>
                  <a:srgbClr val="000000"/>
                </a:solidFill>
                <a:effectLst/>
              </a:rPr>
              <a:t>  </a:t>
            </a:r>
            <a:r>
              <a:rPr lang="en-US" b="0" i="0" dirty="0">
                <a:solidFill>
                  <a:srgbClr val="0000CD"/>
                </a:solidFill>
                <a:effectLst/>
              </a:rPr>
              <a:t>&lt;</a:t>
            </a:r>
            <a:r>
              <a:rPr lang="en-US" b="0" i="0" dirty="0">
                <a:solidFill>
                  <a:srgbClr val="A52A2A"/>
                </a:solidFill>
                <a:effectLst/>
              </a:rPr>
              <a:t>p</a:t>
            </a:r>
            <a:r>
              <a:rPr lang="en-US" b="0" i="0" dirty="0">
                <a:solidFill>
                  <a:srgbClr val="0000CD"/>
                </a:solidFill>
                <a:effectLst/>
              </a:rPr>
              <a:t>&gt;</a:t>
            </a:r>
            <a:r>
              <a:rPr lang="en-US" b="0" i="0" dirty="0">
                <a:solidFill>
                  <a:srgbClr val="000000"/>
                </a:solidFill>
                <a:effectLst/>
              </a:rPr>
              <a:t>My first expression: </a:t>
            </a:r>
            <a:r>
              <a:rPr lang="en-US" b="0" i="0" dirty="0">
                <a:solidFill>
                  <a:srgbClr val="FF0000"/>
                </a:solidFill>
                <a:effectLst/>
              </a:rPr>
              <a:t>{{ 5 + 5 }}</a:t>
            </a:r>
            <a:r>
              <a:rPr lang="en-US" b="0" i="0" dirty="0">
                <a:solidFill>
                  <a:srgbClr val="0000CD"/>
                </a:solidFill>
                <a:effectLst/>
              </a:rPr>
              <a:t>&lt;</a:t>
            </a:r>
            <a:r>
              <a:rPr lang="en-US" b="0" i="0" dirty="0">
                <a:solidFill>
                  <a:srgbClr val="A52A2A"/>
                </a:solidFill>
                <a:effectLst/>
              </a:rPr>
              <a:t>/p</a:t>
            </a:r>
            <a:r>
              <a:rPr lang="en-US" b="0" i="0" dirty="0">
                <a:solidFill>
                  <a:srgbClr val="0000CD"/>
                </a:solidFill>
                <a:effectLst/>
              </a:rPr>
              <a:t>&gt;</a:t>
            </a:r>
            <a:br>
              <a:rPr lang="en-US" dirty="0"/>
            </a:br>
            <a:r>
              <a:rPr lang="en-US" b="0" i="0" dirty="0">
                <a:solidFill>
                  <a:srgbClr val="0000CD"/>
                </a:solidFill>
                <a:effectLst/>
              </a:rPr>
              <a:t>&lt;</a:t>
            </a:r>
            <a:r>
              <a:rPr lang="en-US" b="0" i="0" dirty="0">
                <a:solidFill>
                  <a:srgbClr val="A52A2A"/>
                </a:solidFill>
                <a:effectLst/>
              </a:rPr>
              <a:t>/div</a:t>
            </a:r>
            <a:r>
              <a:rPr lang="en-US" b="0" i="0" dirty="0">
                <a:solidFill>
                  <a:srgbClr val="0000CD"/>
                </a:solidFill>
                <a:effectLst/>
              </a:rPr>
              <a:t>&gt;</a:t>
            </a:r>
            <a:br>
              <a:rPr lang="en-US" dirty="0"/>
            </a:br>
            <a:r>
              <a:rPr lang="en-US" b="0" i="0" dirty="0">
                <a:solidFill>
                  <a:srgbClr val="0000CD"/>
                </a:solidFill>
                <a:effectLst/>
              </a:rPr>
              <a:t>&lt;</a:t>
            </a:r>
            <a:r>
              <a:rPr lang="en-US" b="0" i="0" dirty="0">
                <a:solidFill>
                  <a:srgbClr val="A52A2A"/>
                </a:solidFill>
                <a:effectLst/>
              </a:rPr>
              <a:t>/body</a:t>
            </a:r>
            <a:r>
              <a:rPr lang="en-US" b="0" i="0" dirty="0">
                <a:solidFill>
                  <a:srgbClr val="0000CD"/>
                </a:solidFill>
                <a:effectLst/>
              </a:rPr>
              <a:t>&gt;</a:t>
            </a:r>
            <a:br>
              <a:rPr lang="en-US" dirty="0"/>
            </a:br>
            <a:r>
              <a:rPr lang="en-US" b="0" i="0" dirty="0">
                <a:solidFill>
                  <a:srgbClr val="0000CD"/>
                </a:solidFill>
                <a:effectLst/>
              </a:rPr>
              <a:t>&lt;</a:t>
            </a:r>
            <a:r>
              <a:rPr lang="en-US" b="0" i="0" dirty="0">
                <a:solidFill>
                  <a:srgbClr val="A52A2A"/>
                </a:solidFill>
                <a:effectLst/>
              </a:rPr>
              <a:t>/html</a:t>
            </a:r>
            <a:r>
              <a:rPr lang="en-US" b="0" i="0" dirty="0">
                <a:solidFill>
                  <a:srgbClr val="0000CD"/>
                </a:solidFill>
                <a:effectLst/>
              </a:rPr>
              <a:t>&gt;</a:t>
            </a:r>
            <a:endParaRPr lang="en-IN" dirty="0"/>
          </a:p>
        </p:txBody>
      </p:sp>
    </p:spTree>
    <p:extLst>
      <p:ext uri="{BB962C8B-B14F-4D97-AF65-F5344CB8AC3E}">
        <p14:creationId xmlns:p14="http://schemas.microsoft.com/office/powerpoint/2010/main" val="512384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lnSpc>
                <a:spcPct val="150000"/>
              </a:lnSpc>
              <a:spcBef>
                <a:spcPct val="20000"/>
              </a:spcBef>
            </a:pPr>
            <a:r>
              <a:rPr lang="en-IN" sz="4000" b="0" i="0" dirty="0">
                <a:solidFill>
                  <a:srgbClr val="000000"/>
                </a:solidFill>
                <a:effectLst/>
                <a:latin typeface="Arial" panose="020B0604020202020204" pitchFamily="34" charset="0"/>
                <a:cs typeface="Arial" panose="020B0604020202020204" pitchFamily="34" charset="0"/>
              </a:rPr>
              <a:t>AngularJS Expressions</a:t>
            </a:r>
            <a:endParaRPr lang="en-US" sz="4000"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18</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Arial" pitchFamily="34" charset="0"/>
                <a:cs typeface="Arial" pitchFamily="34" charset="0"/>
              </a:rPr>
              <a:t>If you remove the ng-app directive, HTML will display the expression as it is, without solving it:</a:t>
            </a:r>
          </a:p>
          <a:p>
            <a:endParaRPr lang="en-US" sz="2400" dirty="0">
              <a:latin typeface="Arial" pitchFamily="34" charset="0"/>
              <a:cs typeface="Arial"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
        <p:nvSpPr>
          <p:cNvPr id="6" name="TextBox 5">
            <a:extLst>
              <a:ext uri="{FF2B5EF4-FFF2-40B4-BE49-F238E27FC236}">
                <a16:creationId xmlns:a16="http://schemas.microsoft.com/office/drawing/2014/main" id="{C9EC9E04-7666-5127-32E4-A553A228E33E}"/>
              </a:ext>
            </a:extLst>
          </p:cNvPr>
          <p:cNvSpPr txBox="1"/>
          <p:nvPr/>
        </p:nvSpPr>
        <p:spPr>
          <a:xfrm>
            <a:off x="1143000" y="2057400"/>
            <a:ext cx="10682893" cy="2554545"/>
          </a:xfrm>
          <a:prstGeom prst="rect">
            <a:avLst/>
          </a:prstGeom>
          <a:noFill/>
          <a:ln>
            <a:solidFill>
              <a:schemeClr val="tx1"/>
            </a:solidFill>
          </a:ln>
        </p:spPr>
        <p:txBody>
          <a:bodyPr wrap="square" rtlCol="0">
            <a:spAutoFit/>
          </a:bodyPr>
          <a:lstStyle/>
          <a:p>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html</a:t>
            </a:r>
            <a:r>
              <a:rPr lang="en-US" sz="1600" b="0" i="0" dirty="0">
                <a:solidFill>
                  <a:srgbClr val="0000CD"/>
                </a:solidFill>
                <a:effectLst/>
                <a:latin typeface="Consolas" panose="020B0609020204030204" pitchFamily="49" charset="0"/>
              </a:rPr>
              <a:t>&gt;</a:t>
            </a:r>
            <a:br>
              <a:rPr lang="en-US" sz="1600" dirty="0">
                <a:latin typeface="Consolas" panose="020B0609020204030204" pitchFamily="49" charset="0"/>
              </a:rPr>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script</a:t>
            </a:r>
            <a:r>
              <a:rPr lang="en-US" sz="1600" b="0" i="0" dirty="0">
                <a:solidFill>
                  <a:srgbClr val="FF0000"/>
                </a:solidFill>
                <a:effectLst/>
                <a:latin typeface="Consolas" panose="020B0609020204030204" pitchFamily="49" charset="0"/>
              </a:rPr>
              <a:t> </a:t>
            </a:r>
            <a:r>
              <a:rPr lang="en-US" sz="1600" b="0" i="0" dirty="0" err="1">
                <a:solidFill>
                  <a:srgbClr val="FF0000"/>
                </a:solidFill>
                <a:effectLst/>
                <a:latin typeface="Consolas" panose="020B0609020204030204" pitchFamily="49" charset="0"/>
              </a:rPr>
              <a:t>src</a:t>
            </a:r>
            <a:r>
              <a:rPr lang="en-US" sz="1600" b="0" i="0" dirty="0">
                <a:solidFill>
                  <a:srgbClr val="0000CD"/>
                </a:solidFill>
                <a:effectLst/>
                <a:latin typeface="Consolas" panose="020B0609020204030204" pitchFamily="49" charset="0"/>
              </a:rPr>
              <a:t>="https://ajax.googleapis.com/ajax/libs/</a:t>
            </a:r>
            <a:r>
              <a:rPr lang="en-US" sz="1600" b="0" i="0" dirty="0" err="1">
                <a:solidFill>
                  <a:srgbClr val="0000CD"/>
                </a:solidFill>
                <a:effectLst/>
                <a:latin typeface="Consolas" panose="020B0609020204030204" pitchFamily="49" charset="0"/>
              </a:rPr>
              <a:t>angularjs</a:t>
            </a:r>
            <a:r>
              <a:rPr lang="en-US" sz="1600" b="0" i="0" dirty="0">
                <a:solidFill>
                  <a:srgbClr val="0000CD"/>
                </a:solidFill>
                <a:effectLst/>
                <a:latin typeface="Consolas" panose="020B0609020204030204" pitchFamily="49" charset="0"/>
              </a:rPr>
              <a:t>/1.6.9/angular.min.js"&gt;&lt;</a:t>
            </a:r>
            <a:r>
              <a:rPr lang="en-US" sz="1600" b="0" i="0" dirty="0">
                <a:solidFill>
                  <a:srgbClr val="A52A2A"/>
                </a:solidFill>
                <a:effectLst/>
                <a:latin typeface="Consolas" panose="020B0609020204030204" pitchFamily="49" charset="0"/>
              </a:rPr>
              <a:t>/script</a:t>
            </a:r>
            <a:r>
              <a:rPr lang="en-US" sz="1600" b="0" i="0" dirty="0">
                <a:solidFill>
                  <a:srgbClr val="0000CD"/>
                </a:solidFill>
                <a:effectLst/>
                <a:latin typeface="Consolas" panose="020B0609020204030204" pitchFamily="49" charset="0"/>
              </a:rPr>
              <a:t>&gt;</a:t>
            </a:r>
            <a:br>
              <a:rPr lang="en-US" sz="1600" dirty="0">
                <a:latin typeface="Consolas" panose="020B0609020204030204" pitchFamily="49" charset="0"/>
              </a:rPr>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body</a:t>
            </a:r>
            <a:r>
              <a:rPr lang="en-US" sz="1600" b="0" i="0" dirty="0">
                <a:solidFill>
                  <a:srgbClr val="0000CD"/>
                </a:solidFill>
                <a:effectLst/>
                <a:latin typeface="Consolas" panose="020B0609020204030204" pitchFamily="49" charset="0"/>
              </a:rPr>
              <a:t>&gt;</a:t>
            </a:r>
            <a:br>
              <a:rPr lang="en-US" sz="1600" dirty="0">
                <a:latin typeface="Consolas" panose="020B0609020204030204" pitchFamily="49" charset="0"/>
              </a:rPr>
            </a:br>
            <a:br>
              <a:rPr lang="en-US" sz="1600" dirty="0">
                <a:latin typeface="Consolas" panose="020B0609020204030204" pitchFamily="49" charset="0"/>
              </a:rPr>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div</a:t>
            </a:r>
            <a:r>
              <a:rPr lang="en-US" sz="1600" b="0" i="0" dirty="0">
                <a:solidFill>
                  <a:srgbClr val="0000CD"/>
                </a:solidFill>
                <a:effectLst/>
                <a:latin typeface="Consolas" panose="020B0609020204030204" pitchFamily="49" charset="0"/>
              </a:rPr>
              <a:t>&gt;</a:t>
            </a:r>
            <a:br>
              <a:rPr lang="en-US" sz="1600" dirty="0">
                <a:latin typeface="Consolas" panose="020B0609020204030204" pitchFamily="49" charset="0"/>
              </a:rPr>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p</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My first expression: </a:t>
            </a:r>
            <a:r>
              <a:rPr lang="en-US" sz="1600" b="0" i="0" dirty="0">
                <a:solidFill>
                  <a:srgbClr val="FF0000"/>
                </a:solidFill>
                <a:effectLst/>
                <a:latin typeface="Consolas" panose="020B0609020204030204" pitchFamily="49" charset="0"/>
              </a:rPr>
              <a:t>{{ 5 + 5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/p</a:t>
            </a:r>
            <a:r>
              <a:rPr lang="en-US" sz="1600" b="0" i="0" dirty="0">
                <a:solidFill>
                  <a:srgbClr val="0000CD"/>
                </a:solidFill>
                <a:effectLst/>
                <a:latin typeface="Consolas" panose="020B0609020204030204" pitchFamily="49" charset="0"/>
              </a:rPr>
              <a:t>&gt;</a:t>
            </a:r>
            <a:br>
              <a:rPr lang="en-US" sz="1600" dirty="0">
                <a:latin typeface="Consolas" panose="020B0609020204030204" pitchFamily="49" charset="0"/>
              </a:rPr>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/div</a:t>
            </a:r>
            <a:r>
              <a:rPr lang="en-US" sz="1600" b="0" i="0" dirty="0">
                <a:solidFill>
                  <a:srgbClr val="0000CD"/>
                </a:solidFill>
                <a:effectLst/>
                <a:latin typeface="Consolas" panose="020B0609020204030204" pitchFamily="49" charset="0"/>
              </a:rPr>
              <a:t>&gt;</a:t>
            </a:r>
            <a:br>
              <a:rPr lang="en-US" sz="1600" dirty="0">
                <a:latin typeface="Consolas" panose="020B0609020204030204" pitchFamily="49" charset="0"/>
              </a:rPr>
            </a:br>
            <a:br>
              <a:rPr lang="en-US" sz="1600" dirty="0">
                <a:latin typeface="Consolas" panose="020B0609020204030204" pitchFamily="49" charset="0"/>
              </a:rPr>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/body</a:t>
            </a:r>
            <a:r>
              <a:rPr lang="en-US" sz="1600" b="0" i="0" dirty="0">
                <a:solidFill>
                  <a:srgbClr val="0000CD"/>
                </a:solidFill>
                <a:effectLst/>
                <a:latin typeface="Consolas" panose="020B0609020204030204" pitchFamily="49" charset="0"/>
              </a:rPr>
              <a:t>&gt;</a:t>
            </a:r>
            <a:br>
              <a:rPr lang="en-US" sz="1600" dirty="0">
                <a:latin typeface="Consolas" panose="020B0609020204030204" pitchFamily="49" charset="0"/>
              </a:rPr>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/html</a:t>
            </a:r>
            <a:r>
              <a:rPr lang="en-US" sz="1600" b="0" i="0" dirty="0">
                <a:solidFill>
                  <a:srgbClr val="0000CD"/>
                </a:solidFill>
                <a:effectLst/>
                <a:latin typeface="Consolas" panose="020B0609020204030204" pitchFamily="49" charset="0"/>
              </a:rPr>
              <a:t>&gt;</a:t>
            </a:r>
            <a:endParaRPr lang="en-IN" sz="1600" dirty="0">
              <a:latin typeface="Consolas" panose="020B0609020204030204" pitchFamily="49" charset="0"/>
            </a:endParaRPr>
          </a:p>
        </p:txBody>
      </p:sp>
    </p:spTree>
    <p:extLst>
      <p:ext uri="{BB962C8B-B14F-4D97-AF65-F5344CB8AC3E}">
        <p14:creationId xmlns:p14="http://schemas.microsoft.com/office/powerpoint/2010/main" val="937523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lnSpc>
                <a:spcPct val="150000"/>
              </a:lnSpc>
              <a:spcBef>
                <a:spcPct val="20000"/>
              </a:spcBef>
            </a:pPr>
            <a:r>
              <a:rPr lang="en-IN" sz="4000" b="0" i="0" dirty="0">
                <a:solidFill>
                  <a:srgbClr val="000000"/>
                </a:solidFill>
                <a:effectLst/>
                <a:latin typeface="Arial" panose="020B0604020202020204" pitchFamily="34" charset="0"/>
                <a:cs typeface="Arial" panose="020B0604020202020204" pitchFamily="34" charset="0"/>
              </a:rPr>
              <a:t>AngularJS Expressions</a:t>
            </a:r>
            <a:endParaRPr lang="en-US" sz="4000"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19</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b="0" i="0" dirty="0">
                <a:solidFill>
                  <a:srgbClr val="000000"/>
                </a:solidFill>
                <a:effectLst/>
                <a:latin typeface="Arial" panose="020B0604020202020204" pitchFamily="34" charset="0"/>
                <a:cs typeface="Arial" panose="020B0604020202020204" pitchFamily="34" charset="0"/>
              </a:rPr>
              <a:t>You can write expressions wherever you like, AngularJS will simply resolve the expression and return the result.</a:t>
            </a:r>
          </a:p>
          <a:p>
            <a:pPr algn="l"/>
            <a:r>
              <a:rPr lang="en-US" sz="2400" b="0" i="0" dirty="0">
                <a:solidFill>
                  <a:srgbClr val="000000"/>
                </a:solidFill>
                <a:effectLst/>
                <a:latin typeface="Arial" panose="020B0604020202020204" pitchFamily="34" charset="0"/>
                <a:cs typeface="Arial" panose="020B0604020202020204" pitchFamily="34" charset="0"/>
              </a:rPr>
              <a:t>Example: Let AngularJS change the value of CSS properties.</a:t>
            </a:r>
          </a:p>
          <a:p>
            <a:pPr algn="l"/>
            <a:r>
              <a:rPr lang="en-US" sz="2400" b="0" i="0" dirty="0">
                <a:solidFill>
                  <a:srgbClr val="000000"/>
                </a:solidFill>
                <a:effectLst/>
                <a:latin typeface="Arial" panose="020B0604020202020204" pitchFamily="34" charset="0"/>
                <a:cs typeface="Arial" panose="020B0604020202020204" pitchFamily="34" charset="0"/>
              </a:rPr>
              <a:t>Change the color of the input box below, by changing its value:</a:t>
            </a: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
        <p:nvSpPr>
          <p:cNvPr id="4" name="TextBox 3">
            <a:extLst>
              <a:ext uri="{FF2B5EF4-FFF2-40B4-BE49-F238E27FC236}">
                <a16:creationId xmlns:a16="http://schemas.microsoft.com/office/drawing/2014/main" id="{F3F80C7B-B919-5919-328C-B4B7FB675908}"/>
              </a:ext>
            </a:extLst>
          </p:cNvPr>
          <p:cNvSpPr txBox="1"/>
          <p:nvPr/>
        </p:nvSpPr>
        <p:spPr>
          <a:xfrm>
            <a:off x="1638086" y="3644097"/>
            <a:ext cx="7568259" cy="1754326"/>
          </a:xfrm>
          <a:prstGeom prst="rect">
            <a:avLst/>
          </a:prstGeom>
          <a:noFill/>
          <a:ln w="12700">
            <a:solidFill>
              <a:schemeClr val="tx1"/>
            </a:solidFill>
          </a:ln>
        </p:spPr>
        <p:txBody>
          <a:bodyPr wrap="square" rtlCol="0">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ng-app</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ng-</a:t>
            </a:r>
            <a:r>
              <a:rPr lang="en-IN" b="0" i="0" dirty="0" err="1">
                <a:solidFill>
                  <a:srgbClr val="FF0000"/>
                </a:solidFill>
                <a:effectLst/>
                <a:latin typeface="Consolas" panose="020B0609020204030204" pitchFamily="49" charset="0"/>
              </a:rPr>
              <a:t>init</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myCol</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lightblue</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="background-</a:t>
            </a:r>
            <a:r>
              <a:rPr lang="en-IN" b="0" i="0" dirty="0" err="1">
                <a:solidFill>
                  <a:srgbClr val="0000CD"/>
                </a:solidFill>
                <a:effectLst/>
                <a:latin typeface="Consolas" panose="020B0609020204030204" pitchFamily="49" charset="0"/>
              </a:rPr>
              <a:t>color</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a:t>
            </a:r>
            <a:r>
              <a:rPr lang="en-IN" b="0" i="0" dirty="0" err="1">
                <a:solidFill>
                  <a:srgbClr val="FF0000"/>
                </a:solidFill>
                <a:effectLst/>
                <a:latin typeface="Consolas" panose="020B0609020204030204" pitchFamily="49" charset="0"/>
              </a:rPr>
              <a:t>myCol</a:t>
            </a:r>
            <a:r>
              <a:rPr lang="en-IN" b="0" i="0" dirty="0">
                <a:solidFill>
                  <a:srgbClr val="FF0000"/>
                </a:solidFill>
                <a:effectLst/>
                <a:latin typeface="Consolas" panose="020B0609020204030204" pitchFamily="49" charset="0"/>
              </a:rPr>
              <a:t>}}</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ng-model</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myCol</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115993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marL="0" indent="0" algn="ctr">
              <a:buNone/>
            </a:pPr>
            <a:r>
              <a:rPr lang="en-IN" sz="2800" b="1" dirty="0">
                <a:latin typeface="Arial" panose="020B0604020202020204" pitchFamily="34" charset="0"/>
                <a:cs typeface="Arial" panose="020B0604020202020204" pitchFamily="34" charset="0"/>
              </a:rPr>
              <a:t>UNIT4 ANGULAR JS &amp; JQUERY</a:t>
            </a: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2</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b="1" dirty="0">
                <a:latin typeface="Arial" panose="020B0604020202020204" pitchFamily="34" charset="0"/>
                <a:cs typeface="Arial" panose="020B0604020202020204" pitchFamily="34" charset="0"/>
              </a:rPr>
              <a:t>UNIT4 ANGULAR JS &amp; JQUERY</a:t>
            </a:r>
          </a:p>
          <a:p>
            <a:pPr marL="0" indent="0" algn="just">
              <a:buNone/>
            </a:pPr>
            <a:r>
              <a:rPr lang="en-IN" b="1" dirty="0">
                <a:latin typeface="Arial" panose="020B0604020202020204" pitchFamily="34" charset="0"/>
                <a:cs typeface="Arial" panose="020B0604020202020204" pitchFamily="34" charset="0"/>
              </a:rPr>
              <a:t> </a:t>
            </a:r>
          </a:p>
          <a:p>
            <a:pPr marL="0" indent="0" algn="just">
              <a:buNone/>
            </a:pPr>
            <a:r>
              <a:rPr lang="en-IN" dirty="0">
                <a:latin typeface="Arial" panose="020B0604020202020204" pitchFamily="34" charset="0"/>
                <a:cs typeface="Arial" panose="020B0604020202020204" pitchFamily="34" charset="0"/>
              </a:rPr>
              <a:t>Angular JS Expression – Modules – Directives – Data Binding – Controllers – Scopes – Filters – Services – Tables – Events – Form – Validation. Query Syntax – Selects – Events – jQuery Effects – jQuery – jQuery HTML – jQuery Traversing.</a:t>
            </a:r>
            <a:endParaRPr lang="en-US" dirty="0">
              <a:solidFill>
                <a:srgbClr val="000000"/>
              </a:solidFill>
              <a:latin typeface="Arial" panose="020B0604020202020204" pitchFamily="34" charset="0"/>
              <a:cs typeface="Arial" panose="020B0604020202020204" pitchFamily="34" charset="0"/>
            </a:endParaRPr>
          </a:p>
          <a:p>
            <a:pPr algn="l"/>
            <a:endParaRPr lang="en-US" b="0" i="0" dirty="0">
              <a:solidFill>
                <a:srgbClr val="000000"/>
              </a:solidFill>
              <a:effectLst/>
              <a:latin typeface="Arial" panose="020B0604020202020204" pitchFamily="34" charset="0"/>
              <a:cs typeface="Arial" panose="020B0604020202020204" pitchFamily="34" charset="0"/>
            </a:endParaRPr>
          </a:p>
          <a:p>
            <a:pPr algn="l"/>
            <a:endParaRPr lang="en-IN" b="0" i="0" dirty="0">
              <a:solidFill>
                <a:srgbClr val="000000"/>
              </a:solidFill>
              <a:effectLst/>
              <a:latin typeface="Arial" panose="020B0604020202020204" pitchFamily="34" charset="0"/>
              <a:cs typeface="Arial" panose="020B0604020202020204"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Tree>
    <p:extLst>
      <p:ext uri="{BB962C8B-B14F-4D97-AF65-F5344CB8AC3E}">
        <p14:creationId xmlns:p14="http://schemas.microsoft.com/office/powerpoint/2010/main" val="770615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r>
              <a:rPr lang="en-IN" sz="4000" b="0" i="0" dirty="0">
                <a:solidFill>
                  <a:srgbClr val="000000"/>
                </a:solidFill>
                <a:effectLst/>
                <a:latin typeface="Segoe UI" panose="020B0502040204020203" pitchFamily="34" charset="0"/>
              </a:rPr>
              <a:t>AngularJS Numbers</a:t>
            </a: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20</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0" i="0" dirty="0">
                <a:solidFill>
                  <a:srgbClr val="000000"/>
                </a:solidFill>
                <a:effectLst/>
                <a:latin typeface="Arial" panose="020B0604020202020204" pitchFamily="34" charset="0"/>
                <a:cs typeface="Arial" panose="020B0604020202020204" pitchFamily="34" charset="0"/>
              </a:rPr>
              <a:t>AngularJS numbers are like JavaScript numbers:</a:t>
            </a:r>
          </a:p>
          <a:p>
            <a:pPr algn="l"/>
            <a:endParaRPr lang="en-US" dirty="0">
              <a:solidFill>
                <a:srgbClr val="000000"/>
              </a:solidFill>
              <a:latin typeface="Arial" panose="020B0604020202020204" pitchFamily="34" charset="0"/>
              <a:cs typeface="Arial" panose="020B0604020202020204" pitchFamily="34" charset="0"/>
            </a:endParaRPr>
          </a:p>
          <a:p>
            <a:pPr algn="l"/>
            <a:endParaRPr lang="en-US" b="0" i="0" dirty="0">
              <a:solidFill>
                <a:srgbClr val="000000"/>
              </a:solidFill>
              <a:effectLst/>
              <a:latin typeface="Arial" panose="020B0604020202020204" pitchFamily="34" charset="0"/>
              <a:cs typeface="Arial" panose="020B0604020202020204" pitchFamily="34" charset="0"/>
            </a:endParaRPr>
          </a:p>
          <a:p>
            <a:pPr algn="l"/>
            <a:endParaRPr lang="en-US" dirty="0">
              <a:solidFill>
                <a:srgbClr val="000000"/>
              </a:solidFill>
              <a:latin typeface="Arial" panose="020B0604020202020204" pitchFamily="34" charset="0"/>
              <a:cs typeface="Arial" panose="020B0604020202020204" pitchFamily="34" charset="0"/>
            </a:endParaRPr>
          </a:p>
          <a:p>
            <a:pPr algn="l"/>
            <a:endParaRPr lang="en-US" b="0" i="0" dirty="0">
              <a:solidFill>
                <a:srgbClr val="000000"/>
              </a:solidFill>
              <a:effectLst/>
              <a:latin typeface="Arial" panose="020B0604020202020204" pitchFamily="34" charset="0"/>
              <a:cs typeface="Arial" panose="020B0604020202020204" pitchFamily="34" charset="0"/>
            </a:endParaRPr>
          </a:p>
          <a:p>
            <a:pPr algn="l"/>
            <a:r>
              <a:rPr lang="en-IN" b="0" i="0" dirty="0">
                <a:solidFill>
                  <a:srgbClr val="000000"/>
                </a:solidFill>
                <a:effectLst/>
                <a:latin typeface="Arial" panose="020B0604020202020204" pitchFamily="34" charset="0"/>
                <a:cs typeface="Arial" panose="020B0604020202020204" pitchFamily="34" charset="0"/>
              </a:rPr>
              <a:t>Same example using ng-bind:</a:t>
            </a:r>
          </a:p>
          <a:p>
            <a:pPr algn="l"/>
            <a:endParaRPr lang="en-IN" b="0" i="0" dirty="0">
              <a:solidFill>
                <a:srgbClr val="000000"/>
              </a:solidFill>
              <a:effectLst/>
              <a:latin typeface="Arial" panose="020B0604020202020204" pitchFamily="34" charset="0"/>
              <a:cs typeface="Arial" panose="020B0604020202020204"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
        <p:nvSpPr>
          <p:cNvPr id="4" name="TextBox 3">
            <a:extLst>
              <a:ext uri="{FF2B5EF4-FFF2-40B4-BE49-F238E27FC236}">
                <a16:creationId xmlns:a16="http://schemas.microsoft.com/office/drawing/2014/main" id="{53F25F7F-06FF-A306-3155-B24C93EF0D83}"/>
              </a:ext>
            </a:extLst>
          </p:cNvPr>
          <p:cNvSpPr txBox="1"/>
          <p:nvPr/>
        </p:nvSpPr>
        <p:spPr>
          <a:xfrm>
            <a:off x="917920" y="1901536"/>
            <a:ext cx="9192435" cy="1477328"/>
          </a:xfrm>
          <a:prstGeom prst="rect">
            <a:avLst/>
          </a:prstGeom>
          <a:noFill/>
          <a:ln w="12700">
            <a:solidFill>
              <a:schemeClr val="tx1"/>
            </a:solidFill>
          </a:ln>
        </p:spPr>
        <p:txBody>
          <a:bodyPr wrap="square" rtlCol="0">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ng-app</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ng-</a:t>
            </a:r>
            <a:r>
              <a:rPr lang="en-US" b="0" i="0" dirty="0" err="1">
                <a:solidFill>
                  <a:srgbClr val="FF0000"/>
                </a:solidFill>
                <a:effectLst/>
                <a:latin typeface="Consolas" panose="020B0609020204030204" pitchFamily="49" charset="0"/>
              </a:rPr>
              <a:t>init</a:t>
            </a:r>
            <a:r>
              <a:rPr lang="en-US" b="0" i="0" dirty="0">
                <a:solidFill>
                  <a:srgbClr val="0000CD"/>
                </a:solidFill>
                <a:effectLst/>
                <a:latin typeface="Consolas" panose="020B0609020204030204" pitchFamily="49" charset="0"/>
              </a:rPr>
              <a:t>="quantity=1;cost=5"&gt;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Total in dollar: </a:t>
            </a:r>
            <a:r>
              <a:rPr lang="en-US" b="0" i="0" dirty="0">
                <a:solidFill>
                  <a:srgbClr val="FF0000"/>
                </a:solidFill>
                <a:effectLst/>
                <a:latin typeface="Consolas" panose="020B0609020204030204" pitchFamily="49" charset="0"/>
              </a:rPr>
              <a:t>{{ quantity * cost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D768E830-A95E-08AA-CA48-31B714980A2E}"/>
              </a:ext>
            </a:extLst>
          </p:cNvPr>
          <p:cNvSpPr txBox="1"/>
          <p:nvPr/>
        </p:nvSpPr>
        <p:spPr>
          <a:xfrm>
            <a:off x="1153390" y="4374573"/>
            <a:ext cx="10200409" cy="1477328"/>
          </a:xfrm>
          <a:prstGeom prst="rect">
            <a:avLst/>
          </a:prstGeom>
          <a:noFill/>
          <a:ln w="12700">
            <a:solidFill>
              <a:schemeClr val="tx1"/>
            </a:solidFill>
          </a:ln>
        </p:spPr>
        <p:txBody>
          <a:bodyPr wrap="square" rtlCol="0">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ng-app</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ng-</a:t>
            </a:r>
            <a:r>
              <a:rPr lang="en-US" b="0" i="0" dirty="0" err="1">
                <a:solidFill>
                  <a:srgbClr val="FF0000"/>
                </a:solidFill>
                <a:effectLst/>
                <a:latin typeface="Consolas" panose="020B0609020204030204" pitchFamily="49" charset="0"/>
              </a:rPr>
              <a:t>init</a:t>
            </a:r>
            <a:r>
              <a:rPr lang="en-US" b="0" i="0" dirty="0">
                <a:solidFill>
                  <a:srgbClr val="0000CD"/>
                </a:solidFill>
                <a:effectLst/>
                <a:latin typeface="Consolas" panose="020B0609020204030204" pitchFamily="49" charset="0"/>
              </a:rPr>
              <a:t>="quantity=1;cost=5"&gt;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Total in dollar: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FF0000"/>
                </a:solidFill>
                <a:effectLst/>
                <a:latin typeface="Consolas" panose="020B0609020204030204" pitchFamily="49" charset="0"/>
              </a:rPr>
              <a:t> ng-bind</a:t>
            </a:r>
            <a:r>
              <a:rPr lang="en-US" b="0" i="0" dirty="0">
                <a:solidFill>
                  <a:srgbClr val="0000CD"/>
                </a:solidFill>
                <a:effectLst/>
                <a:latin typeface="Consolas" panose="020B0609020204030204" pitchFamily="49" charset="0"/>
              </a:rPr>
              <a:t>="quantity * cost"&gt;&lt;</a:t>
            </a:r>
            <a:r>
              <a:rPr lang="en-US" b="0" i="0" dirty="0">
                <a:solidFill>
                  <a:srgbClr val="A52A2A"/>
                </a:solidFill>
                <a:effectLst/>
                <a:latin typeface="Consolas" panose="020B0609020204030204" pitchFamily="49" charset="0"/>
              </a:rPr>
              <a:t>/span</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117497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r>
              <a:rPr lang="en-IN" sz="3200" b="0" i="0" dirty="0">
                <a:solidFill>
                  <a:srgbClr val="000000"/>
                </a:solidFill>
                <a:effectLst/>
                <a:latin typeface="Arial" panose="020B0604020202020204" pitchFamily="34" charset="0"/>
                <a:cs typeface="Arial" panose="020B0604020202020204" pitchFamily="34" charset="0"/>
              </a:rPr>
              <a:t>AngularJS Strings</a:t>
            </a: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21</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0" i="0" dirty="0">
                <a:solidFill>
                  <a:srgbClr val="000000"/>
                </a:solidFill>
                <a:effectLst/>
                <a:latin typeface="Verdana" panose="020B0604030504040204" pitchFamily="34" charset="0"/>
              </a:rPr>
              <a:t>AngularJS strings are like JavaScript strings:</a:t>
            </a:r>
          </a:p>
          <a:p>
            <a:pPr algn="l"/>
            <a:endParaRPr lang="en-US" dirty="0">
              <a:solidFill>
                <a:srgbClr val="000000"/>
              </a:solidFill>
              <a:latin typeface="Verdana" panose="020B0604030504040204" pitchFamily="34" charset="0"/>
              <a:cs typeface="Arial" panose="020B0604020202020204" pitchFamily="34" charset="0"/>
            </a:endParaRPr>
          </a:p>
          <a:p>
            <a:pPr algn="l"/>
            <a:endParaRPr lang="en-US" dirty="0">
              <a:solidFill>
                <a:srgbClr val="000000"/>
              </a:solidFill>
              <a:latin typeface="Verdana" panose="020B0604030504040204" pitchFamily="34" charset="0"/>
              <a:cs typeface="Arial" panose="020B0604020202020204" pitchFamily="34" charset="0"/>
            </a:endParaRPr>
          </a:p>
          <a:p>
            <a:pPr algn="l"/>
            <a:endParaRPr lang="en-US" dirty="0">
              <a:solidFill>
                <a:srgbClr val="000000"/>
              </a:solidFill>
              <a:latin typeface="Verdana" panose="020B0604030504040204" pitchFamily="34" charset="0"/>
              <a:cs typeface="Arial" panose="020B0604020202020204" pitchFamily="34" charset="0"/>
            </a:endParaRPr>
          </a:p>
          <a:p>
            <a:pPr algn="l"/>
            <a:r>
              <a:rPr lang="en-US" dirty="0">
                <a:solidFill>
                  <a:srgbClr val="000000"/>
                </a:solidFill>
                <a:latin typeface="Arial" panose="020B0604020202020204" pitchFamily="34" charset="0"/>
                <a:cs typeface="Arial" panose="020B0604020202020204" pitchFamily="34" charset="0"/>
              </a:rPr>
              <a:t>Same example using ng-bind:</a:t>
            </a:r>
          </a:p>
          <a:p>
            <a:pPr algn="l"/>
            <a:endParaRPr lang="en-US" dirty="0">
              <a:solidFill>
                <a:srgbClr val="000000"/>
              </a:solidFill>
              <a:latin typeface="Arial" panose="020B0604020202020204" pitchFamily="34" charset="0"/>
              <a:cs typeface="Arial" panose="020B0604020202020204" pitchFamily="34" charset="0"/>
            </a:endParaRPr>
          </a:p>
          <a:p>
            <a:pPr algn="l"/>
            <a:endParaRPr lang="en-US" b="0" i="0" dirty="0">
              <a:solidFill>
                <a:srgbClr val="000000"/>
              </a:solidFill>
              <a:effectLst/>
              <a:latin typeface="Arial" panose="020B0604020202020204" pitchFamily="34" charset="0"/>
              <a:cs typeface="Arial" panose="020B0604020202020204" pitchFamily="34" charset="0"/>
            </a:endParaRPr>
          </a:p>
          <a:p>
            <a:pPr algn="l"/>
            <a:endParaRPr lang="en-IN" b="0" i="0" dirty="0">
              <a:solidFill>
                <a:srgbClr val="000000"/>
              </a:solidFill>
              <a:effectLst/>
              <a:latin typeface="Arial" panose="020B0604020202020204" pitchFamily="34" charset="0"/>
              <a:cs typeface="Arial" panose="020B0604020202020204"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
        <p:nvSpPr>
          <p:cNvPr id="6" name="TextBox 5">
            <a:extLst>
              <a:ext uri="{FF2B5EF4-FFF2-40B4-BE49-F238E27FC236}">
                <a16:creationId xmlns:a16="http://schemas.microsoft.com/office/drawing/2014/main" id="{8AC0FD3F-F02D-DBE8-BDFD-5A145FBC69FF}"/>
              </a:ext>
            </a:extLst>
          </p:cNvPr>
          <p:cNvSpPr txBox="1"/>
          <p:nvPr/>
        </p:nvSpPr>
        <p:spPr>
          <a:xfrm>
            <a:off x="1326359" y="1849582"/>
            <a:ext cx="7776077" cy="1477328"/>
          </a:xfrm>
          <a:prstGeom prst="rect">
            <a:avLst/>
          </a:prstGeom>
          <a:noFill/>
          <a:ln>
            <a:solidFill>
              <a:schemeClr val="tx1"/>
            </a:solidFill>
          </a:ln>
        </p:spPr>
        <p:txBody>
          <a:bodyPr wrap="square" rtlCol="0">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ng-app</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ng-</a:t>
            </a:r>
            <a:r>
              <a:rPr lang="en-US" b="0" i="0" dirty="0" err="1">
                <a:solidFill>
                  <a:srgbClr val="FF0000"/>
                </a:solidFill>
                <a:effectLst/>
                <a:latin typeface="Consolas" panose="020B0609020204030204" pitchFamily="49" charset="0"/>
              </a:rPr>
              <a:t>init</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firstName</a:t>
            </a:r>
            <a:r>
              <a:rPr lang="en-US" b="0" i="0" dirty="0">
                <a:solidFill>
                  <a:srgbClr val="0000CD"/>
                </a:solidFill>
                <a:effectLst/>
                <a:latin typeface="Consolas" panose="020B0609020204030204" pitchFamily="49" charset="0"/>
              </a:rPr>
              <a:t>='John';</a:t>
            </a:r>
            <a:r>
              <a:rPr lang="en-US" b="0" i="0" dirty="0" err="1">
                <a:solidFill>
                  <a:srgbClr val="0000CD"/>
                </a:solidFill>
                <a:effectLst/>
                <a:latin typeface="Consolas" panose="020B0609020204030204" pitchFamily="49" charset="0"/>
              </a:rPr>
              <a:t>lastName</a:t>
            </a:r>
            <a:r>
              <a:rPr lang="en-US" b="0" i="0" dirty="0">
                <a:solidFill>
                  <a:srgbClr val="0000CD"/>
                </a:solidFill>
                <a:effectLst/>
                <a:latin typeface="Consolas" panose="020B0609020204030204" pitchFamily="49" charset="0"/>
              </a:rPr>
              <a:t>='Doe'"&gt;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The name is </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firstName</a:t>
            </a:r>
            <a:r>
              <a:rPr lang="en-US" b="0" i="0" dirty="0">
                <a:solidFill>
                  <a:srgbClr val="FF0000"/>
                </a:solidFill>
                <a:effectLst/>
                <a:latin typeface="Consolas" panose="020B0609020204030204" pitchFamily="49" charset="0"/>
              </a:rPr>
              <a:t> + " " + </a:t>
            </a:r>
            <a:r>
              <a:rPr lang="en-US" b="0" i="0" dirty="0" err="1">
                <a:solidFill>
                  <a:srgbClr val="FF0000"/>
                </a:solidFill>
                <a:effectLst/>
                <a:latin typeface="Consolas" panose="020B0609020204030204" pitchFamily="49" charset="0"/>
              </a:rPr>
              <a:t>lastName</a:t>
            </a:r>
            <a:r>
              <a:rPr lang="en-US" b="0" i="0" dirty="0">
                <a:solidFill>
                  <a:srgbClr val="FF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90731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r>
              <a:rPr lang="en-IN" sz="4000" b="0" i="0" dirty="0">
                <a:solidFill>
                  <a:srgbClr val="000000"/>
                </a:solidFill>
                <a:effectLst/>
                <a:latin typeface="Segoe UI" panose="020B0502040204020203" pitchFamily="34" charset="0"/>
              </a:rPr>
              <a:t>AngularJS Numbers</a:t>
            </a: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22</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0" i="0" dirty="0">
                <a:solidFill>
                  <a:srgbClr val="000000"/>
                </a:solidFill>
                <a:effectLst/>
                <a:latin typeface="Arial" panose="020B0604020202020204" pitchFamily="34" charset="0"/>
                <a:cs typeface="Arial" panose="020B0604020202020204" pitchFamily="34" charset="0"/>
              </a:rPr>
              <a:t>AngularJS numbers are like JavaScript numbers:</a:t>
            </a:r>
          </a:p>
          <a:p>
            <a:pPr algn="l"/>
            <a:endParaRPr lang="en-US" dirty="0">
              <a:solidFill>
                <a:srgbClr val="000000"/>
              </a:solidFill>
              <a:latin typeface="Arial" panose="020B0604020202020204" pitchFamily="34" charset="0"/>
              <a:cs typeface="Arial" panose="020B0604020202020204" pitchFamily="34" charset="0"/>
            </a:endParaRPr>
          </a:p>
          <a:p>
            <a:pPr algn="l"/>
            <a:endParaRPr lang="en-US" b="0" i="0" dirty="0">
              <a:solidFill>
                <a:srgbClr val="000000"/>
              </a:solidFill>
              <a:effectLst/>
              <a:latin typeface="Arial" panose="020B0604020202020204" pitchFamily="34" charset="0"/>
              <a:cs typeface="Arial" panose="020B0604020202020204" pitchFamily="34" charset="0"/>
            </a:endParaRPr>
          </a:p>
          <a:p>
            <a:pPr algn="l"/>
            <a:endParaRPr lang="en-IN" b="0" i="0" dirty="0">
              <a:solidFill>
                <a:srgbClr val="000000"/>
              </a:solidFill>
              <a:effectLst/>
              <a:latin typeface="Arial" panose="020B0604020202020204" pitchFamily="34" charset="0"/>
              <a:cs typeface="Arial" panose="020B0604020202020204"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
        <p:nvSpPr>
          <p:cNvPr id="4" name="TextBox 3">
            <a:extLst>
              <a:ext uri="{FF2B5EF4-FFF2-40B4-BE49-F238E27FC236}">
                <a16:creationId xmlns:a16="http://schemas.microsoft.com/office/drawing/2014/main" id="{C7800CFF-02FF-59EF-C160-D7DCFAFA2A53}"/>
              </a:ext>
            </a:extLst>
          </p:cNvPr>
          <p:cNvSpPr txBox="1"/>
          <p:nvPr/>
        </p:nvSpPr>
        <p:spPr>
          <a:xfrm>
            <a:off x="1153391" y="1756064"/>
            <a:ext cx="10280129" cy="1477328"/>
          </a:xfrm>
          <a:prstGeom prst="rect">
            <a:avLst/>
          </a:prstGeom>
          <a:noFill/>
          <a:ln>
            <a:solidFill>
              <a:schemeClr val="tx1"/>
            </a:solidFill>
          </a:ln>
        </p:spPr>
        <p:txBody>
          <a:bodyPr wrap="square" rtlCol="0">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ng-app</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ng-</a:t>
            </a:r>
            <a:r>
              <a:rPr lang="en-US" b="0" i="0" dirty="0" err="1">
                <a:solidFill>
                  <a:srgbClr val="FF0000"/>
                </a:solidFill>
                <a:effectLst/>
                <a:latin typeface="Consolas" panose="020B0609020204030204" pitchFamily="49" charset="0"/>
              </a:rPr>
              <a:t>init</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firstName</a:t>
            </a:r>
            <a:r>
              <a:rPr lang="en-US" b="0" i="0" dirty="0">
                <a:solidFill>
                  <a:srgbClr val="0000CD"/>
                </a:solidFill>
                <a:effectLst/>
                <a:latin typeface="Consolas" panose="020B0609020204030204" pitchFamily="49" charset="0"/>
              </a:rPr>
              <a:t>='John';</a:t>
            </a:r>
            <a:r>
              <a:rPr lang="en-US" b="0" i="0" dirty="0" err="1">
                <a:solidFill>
                  <a:srgbClr val="0000CD"/>
                </a:solidFill>
                <a:effectLst/>
                <a:latin typeface="Consolas" panose="020B0609020204030204" pitchFamily="49" charset="0"/>
              </a:rPr>
              <a:t>lastName</a:t>
            </a:r>
            <a:r>
              <a:rPr lang="en-US" b="0" i="0" dirty="0">
                <a:solidFill>
                  <a:srgbClr val="0000CD"/>
                </a:solidFill>
                <a:effectLst/>
                <a:latin typeface="Consolas" panose="020B0609020204030204" pitchFamily="49" charset="0"/>
              </a:rPr>
              <a:t>='Doe'"&gt;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The name is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FF0000"/>
                </a:solidFill>
                <a:effectLst/>
                <a:latin typeface="Consolas" panose="020B0609020204030204" pitchFamily="49" charset="0"/>
              </a:rPr>
              <a:t> ng-bind</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firstName</a:t>
            </a:r>
            <a:r>
              <a:rPr lang="en-US" b="0" i="0" dirty="0">
                <a:solidFill>
                  <a:srgbClr val="0000CD"/>
                </a:solidFill>
                <a:effectLst/>
                <a:latin typeface="Consolas" panose="020B0609020204030204" pitchFamily="49" charset="0"/>
              </a:rPr>
              <a:t> + ' ' + </a:t>
            </a:r>
            <a:r>
              <a:rPr lang="en-US" b="0" i="0" dirty="0" err="1">
                <a:solidFill>
                  <a:srgbClr val="0000CD"/>
                </a:solidFill>
                <a:effectLst/>
                <a:latin typeface="Consolas" panose="020B0609020204030204" pitchFamily="49" charset="0"/>
              </a:rPr>
              <a:t>lastName</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/span</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31712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r>
              <a:rPr lang="en-IN" sz="2800" b="0" i="0" dirty="0">
                <a:solidFill>
                  <a:srgbClr val="000000"/>
                </a:solidFill>
                <a:effectLst/>
                <a:latin typeface="Arial" panose="020B0604020202020204" pitchFamily="34" charset="0"/>
                <a:cs typeface="Arial" panose="020B0604020202020204" pitchFamily="34" charset="0"/>
              </a:rPr>
              <a:t>AngularJS Objects</a:t>
            </a: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23</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0" i="0" dirty="0">
                <a:solidFill>
                  <a:srgbClr val="000000"/>
                </a:solidFill>
                <a:effectLst/>
                <a:latin typeface="Verdana" panose="020B0604030504040204" pitchFamily="34" charset="0"/>
              </a:rPr>
              <a:t>AngularJS objects are like JavaScript objects:</a:t>
            </a:r>
          </a:p>
          <a:p>
            <a:pPr algn="l"/>
            <a:endParaRPr lang="en-US" dirty="0">
              <a:solidFill>
                <a:srgbClr val="000000"/>
              </a:solidFill>
              <a:latin typeface="Verdana" panose="020B0604030504040204" pitchFamily="34" charset="0"/>
              <a:cs typeface="Arial" panose="020B0604020202020204" pitchFamily="34" charset="0"/>
            </a:endParaRPr>
          </a:p>
          <a:p>
            <a:pPr algn="l"/>
            <a:endParaRPr lang="en-US" b="0" i="0" dirty="0">
              <a:solidFill>
                <a:srgbClr val="000000"/>
              </a:solidFill>
              <a:effectLst/>
              <a:latin typeface="Verdana" panose="020B0604030504040204" pitchFamily="34" charset="0"/>
              <a:cs typeface="Arial" panose="020B0604020202020204" pitchFamily="34" charset="0"/>
            </a:endParaRPr>
          </a:p>
          <a:p>
            <a:pPr algn="l"/>
            <a:endParaRPr lang="en-US" dirty="0">
              <a:solidFill>
                <a:srgbClr val="000000"/>
              </a:solidFill>
              <a:latin typeface="Verdana" panose="020B0604030504040204" pitchFamily="34" charset="0"/>
              <a:cs typeface="Arial" panose="020B0604020202020204" pitchFamily="34" charset="0"/>
            </a:endParaRPr>
          </a:p>
          <a:p>
            <a:pPr algn="l"/>
            <a:endParaRPr lang="en-US" b="0" i="0" dirty="0">
              <a:solidFill>
                <a:srgbClr val="000000"/>
              </a:solidFill>
              <a:effectLst/>
              <a:latin typeface="Verdana" panose="020B060403050404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Same example using ng-bind:</a:t>
            </a:r>
          </a:p>
          <a:p>
            <a:pPr algn="l"/>
            <a:endParaRPr lang="en-US" b="0" i="0" dirty="0">
              <a:solidFill>
                <a:srgbClr val="000000"/>
              </a:solidFill>
              <a:effectLst/>
              <a:latin typeface="Arial" panose="020B0604020202020204" pitchFamily="34" charset="0"/>
              <a:cs typeface="Arial" panose="020B0604020202020204" pitchFamily="34" charset="0"/>
            </a:endParaRPr>
          </a:p>
          <a:p>
            <a:pPr algn="l"/>
            <a:endParaRPr lang="en-IN" b="0" i="0" dirty="0">
              <a:solidFill>
                <a:srgbClr val="000000"/>
              </a:solidFill>
              <a:effectLst/>
              <a:latin typeface="Arial" panose="020B0604020202020204" pitchFamily="34" charset="0"/>
              <a:cs typeface="Arial" panose="020B0604020202020204"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
        <p:nvSpPr>
          <p:cNvPr id="4" name="TextBox 3">
            <a:extLst>
              <a:ext uri="{FF2B5EF4-FFF2-40B4-BE49-F238E27FC236}">
                <a16:creationId xmlns:a16="http://schemas.microsoft.com/office/drawing/2014/main" id="{32C8FC02-9438-5554-44B6-E27ADDC762A7}"/>
              </a:ext>
            </a:extLst>
          </p:cNvPr>
          <p:cNvSpPr txBox="1"/>
          <p:nvPr/>
        </p:nvSpPr>
        <p:spPr>
          <a:xfrm>
            <a:off x="1143000" y="1870364"/>
            <a:ext cx="8769927" cy="1477328"/>
          </a:xfrm>
          <a:prstGeom prst="rect">
            <a:avLst/>
          </a:prstGeom>
          <a:noFill/>
          <a:ln>
            <a:solidFill>
              <a:schemeClr val="tx1"/>
            </a:solidFill>
          </a:ln>
        </p:spPr>
        <p:txBody>
          <a:bodyPr wrap="square" rtlCol="0">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ng-app</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ng-</a:t>
            </a:r>
            <a:r>
              <a:rPr lang="en-IN" b="0" i="0" dirty="0" err="1">
                <a:solidFill>
                  <a:srgbClr val="FF0000"/>
                </a:solidFill>
                <a:effectLst/>
                <a:latin typeface="Consolas" panose="020B0609020204030204" pitchFamily="49" charset="0"/>
              </a:rPr>
              <a:t>init</a:t>
            </a:r>
            <a:r>
              <a:rPr lang="en-IN" b="0" i="0" dirty="0">
                <a:solidFill>
                  <a:srgbClr val="0000CD"/>
                </a:solidFill>
                <a:effectLst/>
                <a:latin typeface="Consolas" panose="020B0609020204030204" pitchFamily="49" charset="0"/>
              </a:rPr>
              <a:t>="person={</a:t>
            </a:r>
            <a:r>
              <a:rPr lang="en-IN" b="0" i="0" dirty="0" err="1">
                <a:solidFill>
                  <a:srgbClr val="0000CD"/>
                </a:solidFill>
                <a:effectLst/>
                <a:latin typeface="Consolas" panose="020B0609020204030204" pitchFamily="49" charset="0"/>
              </a:rPr>
              <a:t>firstName</a:t>
            </a:r>
            <a:r>
              <a:rPr lang="en-IN" b="0" i="0" dirty="0">
                <a:solidFill>
                  <a:srgbClr val="0000CD"/>
                </a:solidFill>
                <a:effectLst/>
                <a:latin typeface="Consolas" panose="020B0609020204030204" pitchFamily="49" charset="0"/>
              </a:rPr>
              <a:t>:'John',</a:t>
            </a:r>
            <a:r>
              <a:rPr lang="en-IN" b="0" i="0" dirty="0" err="1">
                <a:solidFill>
                  <a:srgbClr val="0000CD"/>
                </a:solidFill>
                <a:effectLst/>
                <a:latin typeface="Consolas" panose="020B0609020204030204" pitchFamily="49" charset="0"/>
              </a:rPr>
              <a:t>lastName</a:t>
            </a:r>
            <a:r>
              <a:rPr lang="en-IN" b="0" i="0" dirty="0">
                <a:solidFill>
                  <a:srgbClr val="0000CD"/>
                </a:solidFill>
                <a:effectLst/>
                <a:latin typeface="Consolas" panose="020B0609020204030204" pitchFamily="49" charset="0"/>
              </a:rPr>
              <a:t>:'Doe'}"&gt;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The name is </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person.lastName</a:t>
            </a:r>
            <a:r>
              <a:rPr lang="en-IN" b="0" i="0" dirty="0">
                <a:solidFill>
                  <a:srgbClr val="FF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F91A12D2-98E1-26D0-6D08-D9F3A6BA931D}"/>
              </a:ext>
            </a:extLst>
          </p:cNvPr>
          <p:cNvSpPr txBox="1"/>
          <p:nvPr/>
        </p:nvSpPr>
        <p:spPr>
          <a:xfrm>
            <a:off x="1423555" y="4270664"/>
            <a:ext cx="8967354" cy="1477328"/>
          </a:xfrm>
          <a:prstGeom prst="rect">
            <a:avLst/>
          </a:prstGeom>
          <a:noFill/>
          <a:ln>
            <a:solidFill>
              <a:schemeClr val="tx1"/>
            </a:solidFill>
          </a:ln>
        </p:spPr>
        <p:txBody>
          <a:bodyPr wrap="square" rtlCol="0">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ng-app</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ng-</a:t>
            </a:r>
            <a:r>
              <a:rPr lang="en-IN" b="0" i="0" dirty="0" err="1">
                <a:solidFill>
                  <a:srgbClr val="FF0000"/>
                </a:solidFill>
                <a:effectLst/>
                <a:latin typeface="Consolas" panose="020B0609020204030204" pitchFamily="49" charset="0"/>
              </a:rPr>
              <a:t>init</a:t>
            </a:r>
            <a:r>
              <a:rPr lang="en-IN" b="0" i="0" dirty="0">
                <a:solidFill>
                  <a:srgbClr val="0000CD"/>
                </a:solidFill>
                <a:effectLst/>
                <a:latin typeface="Consolas" panose="020B0609020204030204" pitchFamily="49" charset="0"/>
              </a:rPr>
              <a:t>="person={</a:t>
            </a:r>
            <a:r>
              <a:rPr lang="en-IN" b="0" i="0" dirty="0" err="1">
                <a:solidFill>
                  <a:srgbClr val="0000CD"/>
                </a:solidFill>
                <a:effectLst/>
                <a:latin typeface="Consolas" panose="020B0609020204030204" pitchFamily="49" charset="0"/>
              </a:rPr>
              <a:t>firstName</a:t>
            </a:r>
            <a:r>
              <a:rPr lang="en-IN" b="0" i="0" dirty="0">
                <a:solidFill>
                  <a:srgbClr val="0000CD"/>
                </a:solidFill>
                <a:effectLst/>
                <a:latin typeface="Consolas" panose="020B0609020204030204" pitchFamily="49" charset="0"/>
              </a:rPr>
              <a:t>:'John',</a:t>
            </a:r>
            <a:r>
              <a:rPr lang="en-IN" b="0" i="0" dirty="0" err="1">
                <a:solidFill>
                  <a:srgbClr val="0000CD"/>
                </a:solidFill>
                <a:effectLst/>
                <a:latin typeface="Consolas" panose="020B0609020204030204" pitchFamily="49" charset="0"/>
              </a:rPr>
              <a:t>lastName</a:t>
            </a:r>
            <a:r>
              <a:rPr lang="en-IN" b="0" i="0" dirty="0">
                <a:solidFill>
                  <a:srgbClr val="0000CD"/>
                </a:solidFill>
                <a:effectLst/>
                <a:latin typeface="Consolas" panose="020B0609020204030204" pitchFamily="49" charset="0"/>
              </a:rPr>
              <a:t>:'Doe'}"&gt;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The name is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FF0000"/>
                </a:solidFill>
                <a:effectLst/>
                <a:latin typeface="Consolas" panose="020B0609020204030204" pitchFamily="49" charset="0"/>
              </a:rPr>
              <a:t> ng-bind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person.lastName</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/span</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309977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r>
              <a:rPr lang="en-IN" sz="3200" b="0" i="0" dirty="0">
                <a:solidFill>
                  <a:srgbClr val="000000"/>
                </a:solidFill>
                <a:effectLst/>
                <a:latin typeface="Arial" panose="020B0604020202020204" pitchFamily="34" charset="0"/>
                <a:cs typeface="Arial" panose="020B0604020202020204" pitchFamily="34" charset="0"/>
              </a:rPr>
              <a:t>AngularJS Arrays</a:t>
            </a: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24</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b="0" i="0" dirty="0">
                <a:solidFill>
                  <a:srgbClr val="000000"/>
                </a:solidFill>
                <a:effectLst/>
                <a:latin typeface="Arial" panose="020B0604020202020204" pitchFamily="34" charset="0"/>
                <a:cs typeface="Arial" panose="020B0604020202020204" pitchFamily="34" charset="0"/>
              </a:rPr>
              <a:t>AngularJS arrays are like JavaScript arrays:</a:t>
            </a:r>
          </a:p>
          <a:p>
            <a:pPr algn="l"/>
            <a:endParaRPr lang="en-US" sz="2400" dirty="0">
              <a:solidFill>
                <a:srgbClr val="000000"/>
              </a:solidFill>
              <a:latin typeface="Arial" panose="020B0604020202020204" pitchFamily="34" charset="0"/>
              <a:cs typeface="Arial" panose="020B0604020202020204" pitchFamily="34" charset="0"/>
            </a:endParaRPr>
          </a:p>
          <a:p>
            <a:pPr algn="l"/>
            <a:endParaRPr lang="en-US" sz="2400" b="0" i="0" dirty="0">
              <a:solidFill>
                <a:srgbClr val="000000"/>
              </a:solidFill>
              <a:effectLst/>
              <a:latin typeface="Arial" panose="020B0604020202020204" pitchFamily="34" charset="0"/>
              <a:cs typeface="Arial" panose="020B0604020202020204" pitchFamily="34" charset="0"/>
            </a:endParaRPr>
          </a:p>
          <a:p>
            <a:pPr algn="l"/>
            <a:endParaRPr lang="en-US" sz="2400" dirty="0">
              <a:solidFill>
                <a:srgbClr val="000000"/>
              </a:solidFill>
              <a:latin typeface="Arial" panose="020B0604020202020204" pitchFamily="34" charset="0"/>
              <a:cs typeface="Arial" panose="020B0604020202020204" pitchFamily="34" charset="0"/>
            </a:endParaRPr>
          </a:p>
          <a:p>
            <a:pPr algn="l"/>
            <a:endParaRPr lang="en-US" sz="2400" b="0" i="0" dirty="0">
              <a:solidFill>
                <a:srgbClr val="000000"/>
              </a:solidFill>
              <a:effectLst/>
              <a:latin typeface="Arial" panose="020B0604020202020204" pitchFamily="34" charset="0"/>
              <a:cs typeface="Arial" panose="020B0604020202020204" pitchFamily="34" charset="0"/>
            </a:endParaRPr>
          </a:p>
          <a:p>
            <a:pPr algn="l"/>
            <a:r>
              <a:rPr lang="en-US" sz="2400" b="0" i="0" dirty="0">
                <a:solidFill>
                  <a:srgbClr val="000000"/>
                </a:solidFill>
                <a:effectLst/>
                <a:latin typeface="Arial" panose="020B0604020202020204" pitchFamily="34" charset="0"/>
                <a:cs typeface="Arial" panose="020B0604020202020204" pitchFamily="34" charset="0"/>
              </a:rPr>
              <a:t>Same example using ng-bind:</a:t>
            </a:r>
          </a:p>
          <a:p>
            <a:pPr algn="l"/>
            <a:endParaRPr lang="en-IN" sz="2400" b="0" i="0" dirty="0">
              <a:solidFill>
                <a:srgbClr val="000000"/>
              </a:solidFill>
              <a:effectLst/>
              <a:latin typeface="Arial" panose="020B0604020202020204" pitchFamily="34" charset="0"/>
              <a:cs typeface="Arial" panose="020B0604020202020204"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
        <p:nvSpPr>
          <p:cNvPr id="4" name="TextBox 3">
            <a:extLst>
              <a:ext uri="{FF2B5EF4-FFF2-40B4-BE49-F238E27FC236}">
                <a16:creationId xmlns:a16="http://schemas.microsoft.com/office/drawing/2014/main" id="{C6BF1FF1-9603-93C3-C7CC-0F0033A38274}"/>
              </a:ext>
            </a:extLst>
          </p:cNvPr>
          <p:cNvSpPr txBox="1"/>
          <p:nvPr/>
        </p:nvSpPr>
        <p:spPr>
          <a:xfrm>
            <a:off x="1326359" y="1901536"/>
            <a:ext cx="9677614" cy="1477328"/>
          </a:xfrm>
          <a:prstGeom prst="rect">
            <a:avLst/>
          </a:prstGeom>
          <a:noFill/>
          <a:ln>
            <a:solidFill>
              <a:schemeClr val="tx1"/>
            </a:solidFill>
          </a:ln>
        </p:spPr>
        <p:txBody>
          <a:bodyPr wrap="square" rtlCol="0">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ng-app</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ng-</a:t>
            </a:r>
            <a:r>
              <a:rPr lang="en-US" b="0" i="0" dirty="0" err="1">
                <a:solidFill>
                  <a:srgbClr val="FF0000"/>
                </a:solidFill>
                <a:effectLst/>
                <a:latin typeface="Consolas" panose="020B0609020204030204" pitchFamily="49" charset="0"/>
              </a:rPr>
              <a:t>init</a:t>
            </a:r>
            <a:r>
              <a:rPr lang="en-US" b="0" i="0" dirty="0">
                <a:solidFill>
                  <a:srgbClr val="0000CD"/>
                </a:solidFill>
                <a:effectLst/>
                <a:latin typeface="Consolas" panose="020B0609020204030204" pitchFamily="49" charset="0"/>
              </a:rPr>
              <a:t>="points=[1,15,19,2,40]"&gt;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The third result is </a:t>
            </a:r>
            <a:r>
              <a:rPr lang="en-US" b="0" i="0" dirty="0">
                <a:solidFill>
                  <a:srgbClr val="FF0000"/>
                </a:solidFill>
                <a:effectLst/>
                <a:latin typeface="Consolas" panose="020B0609020204030204" pitchFamily="49" charset="0"/>
              </a:rPr>
              <a:t>{{ points[2]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IN" dirty="0"/>
          </a:p>
        </p:txBody>
      </p:sp>
      <p:sp>
        <p:nvSpPr>
          <p:cNvPr id="8" name="TextBox 7">
            <a:extLst>
              <a:ext uri="{FF2B5EF4-FFF2-40B4-BE49-F238E27FC236}">
                <a16:creationId xmlns:a16="http://schemas.microsoft.com/office/drawing/2014/main" id="{B43E24F7-68D7-AF3E-A63A-8DF0874008C4}"/>
              </a:ext>
            </a:extLst>
          </p:cNvPr>
          <p:cNvSpPr txBox="1"/>
          <p:nvPr/>
        </p:nvSpPr>
        <p:spPr>
          <a:xfrm>
            <a:off x="1326359" y="4000500"/>
            <a:ext cx="9677614" cy="1477328"/>
          </a:xfrm>
          <a:prstGeom prst="rect">
            <a:avLst/>
          </a:prstGeom>
          <a:noFill/>
          <a:ln>
            <a:solidFill>
              <a:schemeClr val="tx1"/>
            </a:solidFill>
          </a:ln>
        </p:spPr>
        <p:txBody>
          <a:bodyPr wrap="square" rtlCol="0">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ng-app</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ng-</a:t>
            </a:r>
            <a:r>
              <a:rPr lang="en-US" b="0" i="0" dirty="0" err="1">
                <a:solidFill>
                  <a:srgbClr val="FF0000"/>
                </a:solidFill>
                <a:effectLst/>
                <a:latin typeface="Consolas" panose="020B0609020204030204" pitchFamily="49" charset="0"/>
              </a:rPr>
              <a:t>init</a:t>
            </a:r>
            <a:r>
              <a:rPr lang="en-US" b="0" i="0" dirty="0">
                <a:solidFill>
                  <a:srgbClr val="0000CD"/>
                </a:solidFill>
                <a:effectLst/>
                <a:latin typeface="Consolas" panose="020B0609020204030204" pitchFamily="49" charset="0"/>
              </a:rPr>
              <a:t>="points=[1,15,19,2,40]"&gt;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The third result is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FF0000"/>
                </a:solidFill>
                <a:effectLst/>
                <a:latin typeface="Consolas" panose="020B0609020204030204" pitchFamily="49" charset="0"/>
              </a:rPr>
              <a:t> ng-bind</a:t>
            </a:r>
            <a:r>
              <a:rPr lang="en-US" b="0" i="0" dirty="0">
                <a:solidFill>
                  <a:srgbClr val="0000CD"/>
                </a:solidFill>
                <a:effectLst/>
                <a:latin typeface="Consolas" panose="020B0609020204030204" pitchFamily="49" charset="0"/>
              </a:rPr>
              <a:t>="points[2]"&gt;&lt;</a:t>
            </a:r>
            <a:r>
              <a:rPr lang="en-US" b="0" i="0" dirty="0">
                <a:solidFill>
                  <a:srgbClr val="A52A2A"/>
                </a:solidFill>
                <a:effectLst/>
                <a:latin typeface="Consolas" panose="020B0609020204030204" pitchFamily="49" charset="0"/>
              </a:rPr>
              <a:t>/span</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694898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r>
              <a:rPr lang="fr-FR" sz="2800" b="0" i="0" dirty="0">
                <a:solidFill>
                  <a:srgbClr val="000000"/>
                </a:solidFill>
                <a:effectLst/>
                <a:latin typeface="Arial" panose="020B0604020202020204" pitchFamily="34" charset="0"/>
                <a:cs typeface="Arial" panose="020B0604020202020204" pitchFamily="34" charset="0"/>
              </a:rPr>
              <a:t>AngularJS Expressions vs. JavaScript Expressions</a:t>
            </a: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25</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spcBef>
                <a:spcPts val="0"/>
              </a:spcBef>
              <a:spcAft>
                <a:spcPts val="1800"/>
              </a:spcAft>
            </a:pPr>
            <a:r>
              <a:rPr lang="en-IN" sz="2400" b="0" i="0" dirty="0">
                <a:solidFill>
                  <a:srgbClr val="000000"/>
                </a:solidFill>
                <a:effectLst/>
                <a:latin typeface="Arial" panose="020B0604020202020204" pitchFamily="34" charset="0"/>
                <a:cs typeface="Arial" panose="020B0604020202020204" pitchFamily="34" charset="0"/>
              </a:rPr>
              <a:t>Like JavaScript expressions, AngularJS expressions can contain literals, operators, and variables.</a:t>
            </a:r>
          </a:p>
          <a:p>
            <a:pPr algn="l">
              <a:lnSpc>
                <a:spcPct val="100000"/>
              </a:lnSpc>
              <a:spcBef>
                <a:spcPts val="0"/>
              </a:spcBef>
              <a:spcAft>
                <a:spcPts val="1800"/>
              </a:spcAft>
            </a:pPr>
            <a:r>
              <a:rPr lang="en-IN" sz="2400" b="0" i="0" dirty="0">
                <a:solidFill>
                  <a:srgbClr val="000000"/>
                </a:solidFill>
                <a:effectLst/>
                <a:latin typeface="Arial" panose="020B0604020202020204" pitchFamily="34" charset="0"/>
                <a:cs typeface="Arial" panose="020B0604020202020204" pitchFamily="34" charset="0"/>
              </a:rPr>
              <a:t>Unlike JavaScript expressions, AngularJS expressions can be written inside HTML.</a:t>
            </a:r>
          </a:p>
          <a:p>
            <a:pPr algn="l">
              <a:lnSpc>
                <a:spcPct val="100000"/>
              </a:lnSpc>
              <a:spcBef>
                <a:spcPts val="0"/>
              </a:spcBef>
              <a:spcAft>
                <a:spcPts val="1800"/>
              </a:spcAft>
            </a:pPr>
            <a:r>
              <a:rPr lang="en-IN" sz="2400" b="0" i="0" dirty="0">
                <a:solidFill>
                  <a:srgbClr val="000000"/>
                </a:solidFill>
                <a:effectLst/>
                <a:latin typeface="Arial" panose="020B0604020202020204" pitchFamily="34" charset="0"/>
                <a:cs typeface="Arial" panose="020B0604020202020204" pitchFamily="34" charset="0"/>
              </a:rPr>
              <a:t>AngularJS expressions do not support conditionals, loops, and exceptions, while JavaScript expressions do.</a:t>
            </a:r>
          </a:p>
          <a:p>
            <a:pPr algn="l">
              <a:lnSpc>
                <a:spcPct val="100000"/>
              </a:lnSpc>
              <a:spcBef>
                <a:spcPts val="0"/>
              </a:spcBef>
              <a:spcAft>
                <a:spcPts val="1800"/>
              </a:spcAft>
            </a:pPr>
            <a:r>
              <a:rPr lang="en-IN" sz="2400" b="0" i="0" dirty="0">
                <a:solidFill>
                  <a:srgbClr val="000000"/>
                </a:solidFill>
                <a:effectLst/>
                <a:latin typeface="Arial" panose="020B0604020202020204" pitchFamily="34" charset="0"/>
                <a:cs typeface="Arial" panose="020B0604020202020204" pitchFamily="34" charset="0"/>
              </a:rPr>
              <a:t>AngularJS expressions support filters, while JavaScript expressions do not.</a:t>
            </a: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Tree>
    <p:extLst>
      <p:ext uri="{BB962C8B-B14F-4D97-AF65-F5344CB8AC3E}">
        <p14:creationId xmlns:p14="http://schemas.microsoft.com/office/powerpoint/2010/main" val="223455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2B7C0-DAB9-AD20-41AC-B60B767EE164}"/>
              </a:ext>
            </a:extLst>
          </p:cNvPr>
          <p:cNvSpPr>
            <a:spLocks noGrp="1"/>
          </p:cNvSpPr>
          <p:nvPr>
            <p:ph type="title"/>
          </p:nvPr>
        </p:nvSpPr>
        <p:spPr>
          <a:xfrm>
            <a:off x="838200" y="304800"/>
            <a:ext cx="10515600" cy="645459"/>
          </a:xfrm>
        </p:spPr>
        <p:txBody>
          <a:bodyPr/>
          <a:lstStyle/>
          <a:p>
            <a:pPr algn="ctr"/>
            <a:r>
              <a:rPr lang="en-US" sz="4400" b="0" i="0" dirty="0">
                <a:solidFill>
                  <a:srgbClr val="000000"/>
                </a:solidFill>
                <a:effectLst/>
                <a:latin typeface="Arial" panose="020B0604020202020204" pitchFamily="34" charset="0"/>
                <a:cs typeface="Arial" panose="020B0604020202020204" pitchFamily="34" charset="0"/>
              </a:rPr>
              <a:t>AngularJS application</a:t>
            </a:r>
            <a:endParaRPr lang="en-IN" dirty="0"/>
          </a:p>
        </p:txBody>
      </p:sp>
      <p:sp>
        <p:nvSpPr>
          <p:cNvPr id="3" name="Content Placeholder 2">
            <a:extLst>
              <a:ext uri="{FF2B5EF4-FFF2-40B4-BE49-F238E27FC236}">
                <a16:creationId xmlns:a16="http://schemas.microsoft.com/office/drawing/2014/main" id="{41E74C32-86B3-23E4-42C2-DD5DDE8FE1D6}"/>
              </a:ext>
            </a:extLst>
          </p:cNvPr>
          <p:cNvSpPr>
            <a:spLocks noGrp="1"/>
          </p:cNvSpPr>
          <p:nvPr>
            <p:ph idx="1"/>
          </p:nvPr>
        </p:nvSpPr>
        <p:spPr/>
        <p:txBody>
          <a:bodyPr/>
          <a:lstStyle/>
          <a:p>
            <a:pPr marL="0" indent="0" algn="l">
              <a:buNone/>
            </a:pPr>
            <a:r>
              <a:rPr lang="en-US" sz="2400" b="0" i="0" dirty="0">
                <a:solidFill>
                  <a:srgbClr val="000000"/>
                </a:solidFill>
                <a:effectLst/>
                <a:latin typeface="Arial" panose="020B0604020202020204" pitchFamily="34" charset="0"/>
                <a:cs typeface="Arial" panose="020B0604020202020204" pitchFamily="34" charset="0"/>
              </a:rPr>
              <a:t>AngularJS application to consist of:</a:t>
            </a:r>
          </a:p>
          <a:p>
            <a:pPr algn="l">
              <a:buFont typeface="Arial" panose="020B0604020202020204" pitchFamily="34" charset="0"/>
              <a:buChar char="•"/>
            </a:pPr>
            <a:r>
              <a:rPr lang="en-US" sz="2400" b="0" i="0" dirty="0">
                <a:solidFill>
                  <a:srgbClr val="000000"/>
                </a:solidFill>
                <a:effectLst/>
                <a:latin typeface="Arial" panose="020B0604020202020204" pitchFamily="34" charset="0"/>
                <a:cs typeface="Arial" panose="020B0604020202020204" pitchFamily="34" charset="0"/>
              </a:rPr>
              <a:t>View, which is the HTML.</a:t>
            </a:r>
          </a:p>
          <a:p>
            <a:pPr algn="l">
              <a:buFont typeface="Arial" panose="020B0604020202020204" pitchFamily="34" charset="0"/>
              <a:buChar char="•"/>
            </a:pPr>
            <a:r>
              <a:rPr lang="en-US" sz="2400" b="0" i="0" dirty="0">
                <a:solidFill>
                  <a:srgbClr val="000000"/>
                </a:solidFill>
                <a:effectLst/>
                <a:latin typeface="Arial" panose="020B0604020202020204" pitchFamily="34" charset="0"/>
                <a:cs typeface="Arial" panose="020B0604020202020204" pitchFamily="34" charset="0"/>
              </a:rPr>
              <a:t>Model, which is the data available for the current view.</a:t>
            </a:r>
          </a:p>
          <a:p>
            <a:pPr algn="l">
              <a:buFont typeface="Arial" panose="020B0604020202020204" pitchFamily="34" charset="0"/>
              <a:buChar char="•"/>
            </a:pPr>
            <a:r>
              <a:rPr lang="en-US" sz="2400" b="0" i="0" dirty="0">
                <a:solidFill>
                  <a:srgbClr val="000000"/>
                </a:solidFill>
                <a:effectLst/>
                <a:latin typeface="Arial" panose="020B0604020202020204" pitchFamily="34" charset="0"/>
                <a:cs typeface="Arial" panose="020B0604020202020204" pitchFamily="34" charset="0"/>
              </a:rPr>
              <a:t>Controller, which is the JavaScript function that makes/changes/removes/controls the data.</a:t>
            </a:r>
          </a:p>
          <a:p>
            <a:endParaRPr lang="en-IN"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D70BA627-D999-5E06-4013-5A964BB203DA}"/>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4E8282E4-0A42-D044-F93F-3D1772AEC8C9}"/>
              </a:ext>
            </a:extLst>
          </p:cNvPr>
          <p:cNvSpPr>
            <a:spLocks noGrp="1"/>
          </p:cNvSpPr>
          <p:nvPr>
            <p:ph type="sldNum" sz="quarter" idx="12"/>
          </p:nvPr>
        </p:nvSpPr>
        <p:spPr/>
        <p:txBody>
          <a:bodyPr/>
          <a:lstStyle/>
          <a:p>
            <a:pPr>
              <a:defRPr/>
            </a:pPr>
            <a:fld id="{72EE0478-4D7A-4DB5-A717-F7A53182A5E8}" type="slidenum">
              <a:rPr lang="en-IN" smtClean="0"/>
              <a:pPr>
                <a:defRPr/>
              </a:pPr>
              <a:t>26</a:t>
            </a:fld>
            <a:endParaRPr lang="en-IN"/>
          </a:p>
        </p:txBody>
      </p:sp>
    </p:spTree>
    <p:extLst>
      <p:ext uri="{BB962C8B-B14F-4D97-AF65-F5344CB8AC3E}">
        <p14:creationId xmlns:p14="http://schemas.microsoft.com/office/powerpoint/2010/main" val="1602939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r>
              <a:rPr lang="en-IN" sz="2400" b="0" i="0" dirty="0">
                <a:solidFill>
                  <a:srgbClr val="181717"/>
                </a:solidFill>
                <a:effectLst/>
                <a:latin typeface="Arial" panose="020B0604020202020204" pitchFamily="34" charset="0"/>
                <a:cs typeface="Arial" panose="020B0604020202020204" pitchFamily="34" charset="0"/>
              </a:rPr>
              <a:t>AngularJS Directives</a:t>
            </a: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27</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0" i="0" dirty="0">
                <a:solidFill>
                  <a:srgbClr val="000000"/>
                </a:solidFill>
                <a:effectLst/>
                <a:latin typeface="Arial" panose="020B0604020202020204" pitchFamily="34" charset="0"/>
                <a:cs typeface="Arial" panose="020B0604020202020204" pitchFamily="34" charset="0"/>
              </a:rPr>
              <a:t>Most of the directives in AngularJS are starting with ng- where ng stands for Angular. AngularJS includes various built-in directives. </a:t>
            </a:r>
          </a:p>
          <a:p>
            <a:pPr algn="l"/>
            <a:endParaRPr lang="en-US" dirty="0">
              <a:solidFill>
                <a:srgbClr val="000000"/>
              </a:solidFill>
              <a:latin typeface="Arial" panose="020B0604020202020204" pitchFamily="34" charset="0"/>
              <a:cs typeface="Arial" panose="020B0604020202020204" pitchFamily="34" charset="0"/>
            </a:endParaRPr>
          </a:p>
          <a:p>
            <a:pPr algn="l"/>
            <a:endParaRPr lang="en-US" b="0" i="0" dirty="0">
              <a:solidFill>
                <a:srgbClr val="000000"/>
              </a:solidFill>
              <a:effectLst/>
              <a:latin typeface="Arial" panose="020B0604020202020204" pitchFamily="34" charset="0"/>
              <a:cs typeface="Arial" panose="020B0604020202020204" pitchFamily="34" charset="0"/>
            </a:endParaRPr>
          </a:p>
          <a:p>
            <a:pPr algn="l"/>
            <a:endParaRPr lang="en-IN" b="0" i="0" dirty="0">
              <a:solidFill>
                <a:srgbClr val="000000"/>
              </a:solidFill>
              <a:effectLst/>
              <a:latin typeface="Arial" panose="020B0604020202020204" pitchFamily="34" charset="0"/>
              <a:cs typeface="Arial" panose="020B0604020202020204"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Tree>
    <p:extLst>
      <p:ext uri="{BB962C8B-B14F-4D97-AF65-F5344CB8AC3E}">
        <p14:creationId xmlns:p14="http://schemas.microsoft.com/office/powerpoint/2010/main" val="1913271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r>
              <a:rPr lang="en-IN" sz="4000" b="0" i="0" dirty="0">
                <a:solidFill>
                  <a:srgbClr val="181717"/>
                </a:solidFill>
                <a:effectLst/>
                <a:latin typeface="Arial" panose="020B0604020202020204" pitchFamily="34" charset="0"/>
                <a:cs typeface="Arial" panose="020B0604020202020204" pitchFamily="34" charset="0"/>
              </a:rPr>
              <a:t>AngularJS Directives</a:t>
            </a:r>
            <a:endParaRPr lang="en-IN" sz="4000" b="0" i="0" dirty="0">
              <a:solidFill>
                <a:srgbClr val="000000"/>
              </a:solidFill>
              <a:effectLst/>
              <a:latin typeface="Segoe UI" panose="020B0502040204020203" pitchFamily="34" charset="0"/>
            </a:endParaRP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28</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0" i="0" dirty="0">
                <a:solidFill>
                  <a:srgbClr val="000000"/>
                </a:solidFill>
                <a:effectLst/>
                <a:latin typeface="Arial" panose="020B0604020202020204" pitchFamily="34" charset="0"/>
                <a:cs typeface="Arial" panose="020B0604020202020204" pitchFamily="34" charset="0"/>
              </a:rPr>
              <a:t>The following table lists the important built-in AngularJS directives.</a:t>
            </a:r>
          </a:p>
          <a:p>
            <a:pPr algn="l"/>
            <a:endParaRPr lang="en-IN" b="0" i="0" dirty="0">
              <a:solidFill>
                <a:srgbClr val="000000"/>
              </a:solidFill>
              <a:effectLst/>
              <a:latin typeface="Arial" panose="020B0604020202020204" pitchFamily="34" charset="0"/>
              <a:cs typeface="Arial" panose="020B0604020202020204"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graphicFrame>
        <p:nvGraphicFramePr>
          <p:cNvPr id="4" name="Table 3">
            <a:extLst>
              <a:ext uri="{FF2B5EF4-FFF2-40B4-BE49-F238E27FC236}">
                <a16:creationId xmlns:a16="http://schemas.microsoft.com/office/drawing/2014/main" id="{983FA523-9DE7-1416-C8B5-EB71DDB0AFFE}"/>
              </a:ext>
            </a:extLst>
          </p:cNvPr>
          <p:cNvGraphicFramePr>
            <a:graphicFrameLocks noGrp="1"/>
          </p:cNvGraphicFramePr>
          <p:nvPr>
            <p:extLst>
              <p:ext uri="{D42A27DB-BD31-4B8C-83A1-F6EECF244321}">
                <p14:modId xmlns:p14="http://schemas.microsoft.com/office/powerpoint/2010/main" val="3887213097"/>
              </p:ext>
            </p:extLst>
          </p:nvPr>
        </p:nvGraphicFramePr>
        <p:xfrm>
          <a:off x="1326359" y="1691155"/>
          <a:ext cx="10578984" cy="5386128"/>
        </p:xfrm>
        <a:graphic>
          <a:graphicData uri="http://schemas.openxmlformats.org/drawingml/2006/table">
            <a:tbl>
              <a:tblPr/>
              <a:tblGrid>
                <a:gridCol w="1899703">
                  <a:extLst>
                    <a:ext uri="{9D8B030D-6E8A-4147-A177-3AD203B41FA5}">
                      <a16:colId xmlns:a16="http://schemas.microsoft.com/office/drawing/2014/main" val="4096989475"/>
                    </a:ext>
                  </a:extLst>
                </a:gridCol>
                <a:gridCol w="8679281">
                  <a:extLst>
                    <a:ext uri="{9D8B030D-6E8A-4147-A177-3AD203B41FA5}">
                      <a16:colId xmlns:a16="http://schemas.microsoft.com/office/drawing/2014/main" val="2213825597"/>
                    </a:ext>
                  </a:extLst>
                </a:gridCol>
              </a:tblGrid>
              <a:tr h="169445">
                <a:tc>
                  <a:txBody>
                    <a:bodyPr/>
                    <a:lstStyle/>
                    <a:p>
                      <a:pPr algn="l" fontAlgn="b"/>
                      <a:r>
                        <a:rPr lang="en-IN" sz="2000" b="0" dirty="0">
                          <a:solidFill>
                            <a:srgbClr val="FFFFFF"/>
                          </a:solidFill>
                          <a:effectLst/>
                          <a:latin typeface="Arial" panose="020B0604020202020204" pitchFamily="34" charset="0"/>
                          <a:cs typeface="Arial" panose="020B0604020202020204" pitchFamily="34" charset="0"/>
                        </a:rPr>
                        <a:t>Directive</a:t>
                      </a:r>
                    </a:p>
                  </a:txBody>
                  <a:tcPr marL="40667" marR="40667" marT="20333" marB="20333"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2000" b="0">
                          <a:solidFill>
                            <a:srgbClr val="FFFFFF"/>
                          </a:solidFill>
                          <a:effectLst/>
                          <a:latin typeface="Arial" panose="020B0604020202020204" pitchFamily="34" charset="0"/>
                          <a:cs typeface="Arial" panose="020B0604020202020204" pitchFamily="34" charset="0"/>
                        </a:rPr>
                        <a:t>Description</a:t>
                      </a:r>
                    </a:p>
                  </a:txBody>
                  <a:tcPr marL="40667" marR="40667" marT="20333" marB="20333"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4163054702"/>
                  </a:ext>
                </a:extLst>
              </a:tr>
              <a:tr h="298223">
                <a:tc>
                  <a:txBody>
                    <a:bodyPr/>
                    <a:lstStyle/>
                    <a:p>
                      <a:pPr fontAlgn="t"/>
                      <a:r>
                        <a:rPr lang="en-IN" sz="2000" dirty="0">
                          <a:solidFill>
                            <a:srgbClr val="414141"/>
                          </a:solidFill>
                          <a:effectLst/>
                          <a:latin typeface="Arial" panose="020B0604020202020204" pitchFamily="34" charset="0"/>
                          <a:cs typeface="Arial" panose="020B0604020202020204" pitchFamily="34" charset="0"/>
                        </a:rPr>
                        <a:t>ng-app</a:t>
                      </a:r>
                    </a:p>
                  </a:txBody>
                  <a:tcPr marL="40667" marR="40667" marT="20333" marB="2033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2000">
                          <a:solidFill>
                            <a:srgbClr val="414141"/>
                          </a:solidFill>
                          <a:effectLst/>
                          <a:latin typeface="Arial" panose="020B0604020202020204" pitchFamily="34" charset="0"/>
                          <a:cs typeface="Arial" panose="020B0604020202020204" pitchFamily="34" charset="0"/>
                        </a:rPr>
                        <a:t>Auto bootstrap AngularJS application.</a:t>
                      </a:r>
                    </a:p>
                  </a:txBody>
                  <a:tcPr marL="40667" marR="40667" marT="20333" marB="2033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93742311"/>
                  </a:ext>
                </a:extLst>
              </a:tr>
              <a:tr h="169445">
                <a:tc>
                  <a:txBody>
                    <a:bodyPr/>
                    <a:lstStyle/>
                    <a:p>
                      <a:pPr fontAlgn="t"/>
                      <a:r>
                        <a:rPr lang="en-IN" sz="2000" dirty="0">
                          <a:solidFill>
                            <a:srgbClr val="414141"/>
                          </a:solidFill>
                          <a:effectLst/>
                          <a:latin typeface="Arial" panose="020B0604020202020204" pitchFamily="34" charset="0"/>
                          <a:cs typeface="Arial" panose="020B0604020202020204" pitchFamily="34" charset="0"/>
                        </a:rPr>
                        <a:t>ng-</a:t>
                      </a:r>
                      <a:r>
                        <a:rPr lang="en-IN" sz="2000" dirty="0" err="1">
                          <a:solidFill>
                            <a:srgbClr val="414141"/>
                          </a:solidFill>
                          <a:effectLst/>
                          <a:latin typeface="Arial" panose="020B0604020202020204" pitchFamily="34" charset="0"/>
                          <a:cs typeface="Arial" panose="020B0604020202020204" pitchFamily="34" charset="0"/>
                        </a:rPr>
                        <a:t>init</a:t>
                      </a:r>
                      <a:endParaRPr lang="en-IN" sz="2000" dirty="0">
                        <a:solidFill>
                          <a:srgbClr val="414141"/>
                        </a:solidFill>
                        <a:effectLst/>
                        <a:latin typeface="Arial" panose="020B0604020202020204" pitchFamily="34" charset="0"/>
                        <a:cs typeface="Arial" panose="020B0604020202020204" pitchFamily="34" charset="0"/>
                      </a:endParaRPr>
                    </a:p>
                  </a:txBody>
                  <a:tcPr marL="40667" marR="40667" marT="20333" marB="2033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2000">
                          <a:solidFill>
                            <a:srgbClr val="414141"/>
                          </a:solidFill>
                          <a:effectLst/>
                          <a:latin typeface="Arial" panose="020B0604020202020204" pitchFamily="34" charset="0"/>
                          <a:cs typeface="Arial" panose="020B0604020202020204" pitchFamily="34" charset="0"/>
                        </a:rPr>
                        <a:t>Initializes AngularJS variables</a:t>
                      </a:r>
                    </a:p>
                  </a:txBody>
                  <a:tcPr marL="40667" marR="40667" marT="20333" marB="2033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086436618"/>
                  </a:ext>
                </a:extLst>
              </a:tr>
              <a:tr h="427000">
                <a:tc>
                  <a:txBody>
                    <a:bodyPr/>
                    <a:lstStyle/>
                    <a:p>
                      <a:pPr fontAlgn="t"/>
                      <a:r>
                        <a:rPr lang="en-IN" sz="2000" dirty="0">
                          <a:solidFill>
                            <a:srgbClr val="414141"/>
                          </a:solidFill>
                          <a:effectLst/>
                          <a:latin typeface="Arial" panose="020B0604020202020204" pitchFamily="34" charset="0"/>
                          <a:cs typeface="Arial" panose="020B0604020202020204" pitchFamily="34" charset="0"/>
                        </a:rPr>
                        <a:t>ng-model</a:t>
                      </a:r>
                    </a:p>
                  </a:txBody>
                  <a:tcPr marL="40667" marR="40667" marT="20333" marB="2033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rgbClr val="414141"/>
                          </a:solidFill>
                          <a:effectLst/>
                          <a:latin typeface="Arial" panose="020B0604020202020204" pitchFamily="34" charset="0"/>
                          <a:cs typeface="Arial" panose="020B0604020202020204" pitchFamily="34" charset="0"/>
                        </a:rPr>
                        <a:t>Binds HTML control's value to a property on the $scope object.</a:t>
                      </a:r>
                    </a:p>
                  </a:txBody>
                  <a:tcPr marL="40667" marR="40667" marT="20333" marB="2033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841515892"/>
                  </a:ext>
                </a:extLst>
              </a:tr>
              <a:tr h="298223">
                <a:tc>
                  <a:txBody>
                    <a:bodyPr/>
                    <a:lstStyle/>
                    <a:p>
                      <a:pPr fontAlgn="t"/>
                      <a:r>
                        <a:rPr lang="en-IN" sz="2000" dirty="0">
                          <a:solidFill>
                            <a:srgbClr val="414141"/>
                          </a:solidFill>
                          <a:effectLst/>
                          <a:latin typeface="Arial" panose="020B0604020202020204" pitchFamily="34" charset="0"/>
                          <a:cs typeface="Arial" panose="020B0604020202020204" pitchFamily="34" charset="0"/>
                        </a:rPr>
                        <a:t>ng-controller</a:t>
                      </a:r>
                    </a:p>
                  </a:txBody>
                  <a:tcPr marL="40667" marR="40667" marT="20333" marB="2033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dirty="0">
                          <a:solidFill>
                            <a:srgbClr val="414141"/>
                          </a:solidFill>
                          <a:effectLst/>
                          <a:latin typeface="Arial" panose="020B0604020202020204" pitchFamily="34" charset="0"/>
                          <a:cs typeface="Arial" panose="020B0604020202020204" pitchFamily="34" charset="0"/>
                        </a:rPr>
                        <a:t>Attaches the controller of MVC to the view.</a:t>
                      </a:r>
                    </a:p>
                  </a:txBody>
                  <a:tcPr marL="40667" marR="40667" marT="20333" marB="2033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114051543"/>
                  </a:ext>
                </a:extLst>
              </a:tr>
              <a:tr h="555778">
                <a:tc>
                  <a:txBody>
                    <a:bodyPr/>
                    <a:lstStyle/>
                    <a:p>
                      <a:pPr fontAlgn="t"/>
                      <a:r>
                        <a:rPr lang="en-IN" sz="2000" dirty="0">
                          <a:solidFill>
                            <a:srgbClr val="414141"/>
                          </a:solidFill>
                          <a:effectLst/>
                          <a:latin typeface="Arial" panose="020B0604020202020204" pitchFamily="34" charset="0"/>
                          <a:cs typeface="Arial" panose="020B0604020202020204" pitchFamily="34" charset="0"/>
                        </a:rPr>
                        <a:t>ng-bind</a:t>
                      </a:r>
                    </a:p>
                  </a:txBody>
                  <a:tcPr marL="40667" marR="40667" marT="20333" marB="2033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rgbClr val="414141"/>
                          </a:solidFill>
                          <a:effectLst/>
                          <a:latin typeface="Arial" panose="020B0604020202020204" pitchFamily="34" charset="0"/>
                          <a:cs typeface="Arial" panose="020B0604020202020204" pitchFamily="34" charset="0"/>
                        </a:rPr>
                        <a:t>Replaces the value of HTML control with the value of specified AngularJS expression.</a:t>
                      </a:r>
                    </a:p>
                  </a:txBody>
                  <a:tcPr marL="40667" marR="40667" marT="20333" marB="2033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92087790"/>
                  </a:ext>
                </a:extLst>
              </a:tr>
              <a:tr h="427000">
                <a:tc>
                  <a:txBody>
                    <a:bodyPr/>
                    <a:lstStyle/>
                    <a:p>
                      <a:pPr fontAlgn="t"/>
                      <a:r>
                        <a:rPr lang="en-IN" sz="2000">
                          <a:solidFill>
                            <a:srgbClr val="414141"/>
                          </a:solidFill>
                          <a:effectLst/>
                          <a:latin typeface="Arial" panose="020B0604020202020204" pitchFamily="34" charset="0"/>
                          <a:cs typeface="Arial" panose="020B0604020202020204" pitchFamily="34" charset="0"/>
                        </a:rPr>
                        <a:t>ng-repeat</a:t>
                      </a:r>
                    </a:p>
                  </a:txBody>
                  <a:tcPr marL="40667" marR="40667" marT="20333" marB="2033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dirty="0">
                          <a:solidFill>
                            <a:srgbClr val="414141"/>
                          </a:solidFill>
                          <a:effectLst/>
                          <a:latin typeface="Arial" panose="020B0604020202020204" pitchFamily="34" charset="0"/>
                          <a:cs typeface="Arial" panose="020B0604020202020204" pitchFamily="34" charset="0"/>
                        </a:rPr>
                        <a:t>Repeats HTML template once per each item in the specified collection.</a:t>
                      </a:r>
                    </a:p>
                  </a:txBody>
                  <a:tcPr marL="40667" marR="40667" marT="20333" marB="2033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286172881"/>
                  </a:ext>
                </a:extLst>
              </a:tr>
              <a:tr h="427000">
                <a:tc>
                  <a:txBody>
                    <a:bodyPr/>
                    <a:lstStyle/>
                    <a:p>
                      <a:pPr fontAlgn="t"/>
                      <a:r>
                        <a:rPr lang="en-IN" sz="2000">
                          <a:solidFill>
                            <a:srgbClr val="414141"/>
                          </a:solidFill>
                          <a:effectLst/>
                          <a:latin typeface="Arial" panose="020B0604020202020204" pitchFamily="34" charset="0"/>
                          <a:cs typeface="Arial" panose="020B0604020202020204" pitchFamily="34" charset="0"/>
                        </a:rPr>
                        <a:t>ng-show</a:t>
                      </a:r>
                    </a:p>
                  </a:txBody>
                  <a:tcPr marL="40667" marR="40667" marT="20333" marB="2033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dirty="0">
                          <a:solidFill>
                            <a:srgbClr val="414141"/>
                          </a:solidFill>
                          <a:effectLst/>
                          <a:latin typeface="Arial" panose="020B0604020202020204" pitchFamily="34" charset="0"/>
                          <a:cs typeface="Arial" panose="020B0604020202020204" pitchFamily="34" charset="0"/>
                        </a:rPr>
                        <a:t>Display HTML element based on the value of the specified expression.</a:t>
                      </a:r>
                    </a:p>
                  </a:txBody>
                  <a:tcPr marL="40667" marR="40667" marT="20333" marB="2033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80592851"/>
                  </a:ext>
                </a:extLst>
              </a:tr>
              <a:tr h="427000">
                <a:tc>
                  <a:txBody>
                    <a:bodyPr/>
                    <a:lstStyle/>
                    <a:p>
                      <a:pPr fontAlgn="t"/>
                      <a:r>
                        <a:rPr lang="en-IN" sz="2000">
                          <a:solidFill>
                            <a:srgbClr val="414141"/>
                          </a:solidFill>
                          <a:effectLst/>
                          <a:latin typeface="Arial" panose="020B0604020202020204" pitchFamily="34" charset="0"/>
                          <a:cs typeface="Arial" panose="020B0604020202020204" pitchFamily="34" charset="0"/>
                        </a:rPr>
                        <a:t>ng-readonly</a:t>
                      </a:r>
                    </a:p>
                  </a:txBody>
                  <a:tcPr marL="40667" marR="40667" marT="20333" marB="2033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dirty="0">
                          <a:solidFill>
                            <a:srgbClr val="414141"/>
                          </a:solidFill>
                          <a:effectLst/>
                          <a:latin typeface="Arial" panose="020B0604020202020204" pitchFamily="34" charset="0"/>
                          <a:cs typeface="Arial" panose="020B0604020202020204" pitchFamily="34" charset="0"/>
                        </a:rPr>
                        <a:t>Makes HTML element read-only based on the value of the specified expression.</a:t>
                      </a:r>
                    </a:p>
                  </a:txBody>
                  <a:tcPr marL="40667" marR="40667" marT="20333" marB="2033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174420933"/>
                  </a:ext>
                </a:extLst>
              </a:tr>
              <a:tr h="427000">
                <a:tc>
                  <a:txBody>
                    <a:bodyPr/>
                    <a:lstStyle/>
                    <a:p>
                      <a:pPr fontAlgn="t"/>
                      <a:r>
                        <a:rPr lang="en-IN" sz="2000">
                          <a:solidFill>
                            <a:srgbClr val="414141"/>
                          </a:solidFill>
                          <a:effectLst/>
                          <a:latin typeface="Arial" panose="020B0604020202020204" pitchFamily="34" charset="0"/>
                          <a:cs typeface="Arial" panose="020B0604020202020204" pitchFamily="34" charset="0"/>
                        </a:rPr>
                        <a:t>ng-disabled</a:t>
                      </a:r>
                    </a:p>
                  </a:txBody>
                  <a:tcPr marL="40667" marR="40667" marT="20333" marB="2033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dirty="0">
                          <a:solidFill>
                            <a:srgbClr val="414141"/>
                          </a:solidFill>
                          <a:effectLst/>
                          <a:latin typeface="Arial" panose="020B0604020202020204" pitchFamily="34" charset="0"/>
                          <a:cs typeface="Arial" panose="020B0604020202020204" pitchFamily="34" charset="0"/>
                        </a:rPr>
                        <a:t>Sets the disable attribute on the HTML element if specified expression evaluates to true.</a:t>
                      </a:r>
                    </a:p>
                  </a:txBody>
                  <a:tcPr marL="40667" marR="40667" marT="20333" marB="2033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54936842"/>
                  </a:ext>
                </a:extLst>
              </a:tr>
              <a:tr h="427000">
                <a:tc>
                  <a:txBody>
                    <a:bodyPr/>
                    <a:lstStyle/>
                    <a:p>
                      <a:pPr fontAlgn="t"/>
                      <a:r>
                        <a:rPr lang="en-IN" sz="2000">
                          <a:solidFill>
                            <a:srgbClr val="414141"/>
                          </a:solidFill>
                          <a:effectLst/>
                          <a:latin typeface="Arial" panose="020B0604020202020204" pitchFamily="34" charset="0"/>
                          <a:cs typeface="Arial" panose="020B0604020202020204" pitchFamily="34" charset="0"/>
                        </a:rPr>
                        <a:t>ng-if</a:t>
                      </a:r>
                    </a:p>
                  </a:txBody>
                  <a:tcPr marL="40667" marR="40667" marT="20333" marB="2033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dirty="0">
                          <a:solidFill>
                            <a:srgbClr val="414141"/>
                          </a:solidFill>
                          <a:effectLst/>
                          <a:latin typeface="Arial" panose="020B0604020202020204" pitchFamily="34" charset="0"/>
                          <a:cs typeface="Arial" panose="020B0604020202020204" pitchFamily="34" charset="0"/>
                        </a:rPr>
                        <a:t>Removes or recreates HTML element based on an expression.</a:t>
                      </a:r>
                    </a:p>
                  </a:txBody>
                  <a:tcPr marL="40667" marR="40667" marT="20333" marB="2033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783816286"/>
                  </a:ext>
                </a:extLst>
              </a:tr>
              <a:tr h="298223">
                <a:tc>
                  <a:txBody>
                    <a:bodyPr/>
                    <a:lstStyle/>
                    <a:p>
                      <a:pPr fontAlgn="t"/>
                      <a:r>
                        <a:rPr lang="en-IN" sz="2000">
                          <a:solidFill>
                            <a:srgbClr val="414141"/>
                          </a:solidFill>
                          <a:effectLst/>
                          <a:latin typeface="Arial" panose="020B0604020202020204" pitchFamily="34" charset="0"/>
                          <a:cs typeface="Arial" panose="020B0604020202020204" pitchFamily="34" charset="0"/>
                        </a:rPr>
                        <a:t>ng-click</a:t>
                      </a:r>
                    </a:p>
                  </a:txBody>
                  <a:tcPr marL="40667" marR="40667" marT="20333" marB="2033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dirty="0">
                          <a:solidFill>
                            <a:srgbClr val="414141"/>
                          </a:solidFill>
                          <a:effectLst/>
                          <a:latin typeface="Arial" panose="020B0604020202020204" pitchFamily="34" charset="0"/>
                          <a:cs typeface="Arial" panose="020B0604020202020204" pitchFamily="34" charset="0"/>
                        </a:rPr>
                        <a:t>Specifies custom behavior when an element is clicked.</a:t>
                      </a:r>
                    </a:p>
                  </a:txBody>
                  <a:tcPr marL="40667" marR="40667" marT="20333" marB="2033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54321937"/>
                  </a:ext>
                </a:extLst>
              </a:tr>
            </a:tbl>
          </a:graphicData>
        </a:graphic>
      </p:graphicFrame>
    </p:spTree>
    <p:extLst>
      <p:ext uri="{BB962C8B-B14F-4D97-AF65-F5344CB8AC3E}">
        <p14:creationId xmlns:p14="http://schemas.microsoft.com/office/powerpoint/2010/main" val="2514979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r>
              <a:rPr lang="en-IN" sz="4000" b="0" i="0" dirty="0">
                <a:solidFill>
                  <a:srgbClr val="181717"/>
                </a:solidFill>
                <a:effectLst/>
                <a:latin typeface="Arial" panose="020B0604020202020204" pitchFamily="34" charset="0"/>
                <a:cs typeface="Arial" panose="020B0604020202020204" pitchFamily="34" charset="0"/>
              </a:rPr>
              <a:t>AngularJS Directives</a:t>
            </a:r>
            <a:endParaRPr lang="en-IN" sz="4000" b="0" i="0" dirty="0">
              <a:solidFill>
                <a:srgbClr val="000000"/>
              </a:solidFill>
              <a:effectLst/>
              <a:latin typeface="Segoe UI" panose="020B0502040204020203" pitchFamily="34" charset="0"/>
            </a:endParaRP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29</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0" i="0" dirty="0">
                <a:solidFill>
                  <a:srgbClr val="181717"/>
                </a:solidFill>
                <a:effectLst/>
                <a:latin typeface="Arial" panose="020B0604020202020204" pitchFamily="34" charset="0"/>
                <a:cs typeface="Arial" panose="020B0604020202020204" pitchFamily="34" charset="0"/>
              </a:rPr>
              <a:t>ng-app</a:t>
            </a:r>
          </a:p>
          <a:p>
            <a:pPr algn="just"/>
            <a:r>
              <a:rPr lang="en-US" b="0" i="0" dirty="0">
                <a:solidFill>
                  <a:srgbClr val="181717"/>
                </a:solidFill>
                <a:effectLst/>
                <a:latin typeface="Arial" panose="020B0604020202020204" pitchFamily="34" charset="0"/>
                <a:cs typeface="Arial" panose="020B0604020202020204" pitchFamily="34" charset="0"/>
              </a:rPr>
              <a:t>The ng-app directive initializes AngularJS and makes the specified element a root element of the application. </a:t>
            </a:r>
          </a:p>
          <a:p>
            <a:pPr algn="l"/>
            <a:endParaRPr lang="en-IN" b="0" i="0" dirty="0">
              <a:solidFill>
                <a:srgbClr val="000000"/>
              </a:solidFill>
              <a:effectLst/>
              <a:latin typeface="Arial" panose="020B0604020202020204" pitchFamily="34" charset="0"/>
              <a:cs typeface="Arial" panose="020B0604020202020204"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Tree>
    <p:extLst>
      <p:ext uri="{BB962C8B-B14F-4D97-AF65-F5344CB8AC3E}">
        <p14:creationId xmlns:p14="http://schemas.microsoft.com/office/powerpoint/2010/main" val="338935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r>
              <a:rPr lang="en-US" sz="2800" b="0" i="0" dirty="0">
                <a:solidFill>
                  <a:srgbClr val="610B38"/>
                </a:solidFill>
                <a:effectLst/>
                <a:latin typeface="Arial" panose="020B0604020202020204" pitchFamily="34" charset="0"/>
                <a:cs typeface="Arial" panose="020B0604020202020204" pitchFamily="34" charset="0"/>
              </a:rPr>
              <a:t>What is Angular </a:t>
            </a:r>
            <a:r>
              <a:rPr lang="en-US" sz="2800" b="0" i="0" dirty="0" err="1">
                <a:solidFill>
                  <a:srgbClr val="610B38"/>
                </a:solidFill>
                <a:effectLst/>
                <a:latin typeface="Arial" panose="020B0604020202020204" pitchFamily="34" charset="0"/>
                <a:cs typeface="Arial" panose="020B0604020202020204" pitchFamily="34" charset="0"/>
              </a:rPr>
              <a:t>Js</a:t>
            </a:r>
            <a:r>
              <a:rPr lang="en-US" sz="2800" b="0" i="0" dirty="0">
                <a:solidFill>
                  <a:srgbClr val="610B38"/>
                </a:solidFill>
                <a:effectLst/>
                <a:latin typeface="Arial" panose="020B0604020202020204" pitchFamily="34" charset="0"/>
                <a:cs typeface="Arial" panose="020B0604020202020204" pitchFamily="34" charset="0"/>
              </a:rPr>
              <a:t>?</a:t>
            </a: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3</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dirty="0">
                <a:solidFill>
                  <a:srgbClr val="333333"/>
                </a:solidFill>
                <a:effectLst/>
                <a:latin typeface="inter-regular"/>
              </a:rPr>
              <a:t>It is an open-source and front-end web development framework with great features or support. </a:t>
            </a:r>
          </a:p>
          <a:p>
            <a:pPr algn="just"/>
            <a:r>
              <a:rPr lang="en-US" b="1" i="0" dirty="0">
                <a:solidFill>
                  <a:srgbClr val="333333"/>
                </a:solidFill>
                <a:effectLst/>
                <a:latin typeface="inter-bold"/>
              </a:rPr>
              <a:t>Google's Angular</a:t>
            </a:r>
            <a:r>
              <a:rPr lang="en-US" b="0" i="0" dirty="0">
                <a:solidFill>
                  <a:srgbClr val="333333"/>
                </a:solidFill>
                <a:effectLst/>
                <a:latin typeface="inter-regular"/>
              </a:rPr>
              <a:t> team first launched it in </a:t>
            </a:r>
            <a:r>
              <a:rPr lang="en-US" b="1" i="0" dirty="0">
                <a:solidFill>
                  <a:srgbClr val="333333"/>
                </a:solidFill>
                <a:effectLst/>
                <a:latin typeface="inter-bold"/>
              </a:rPr>
              <a:t>2010</a:t>
            </a:r>
            <a:r>
              <a:rPr lang="en-US" b="0" i="0" dirty="0">
                <a:solidFill>
                  <a:srgbClr val="333333"/>
                </a:solidFill>
                <a:effectLst/>
                <a:latin typeface="inter-regular"/>
              </a:rPr>
              <a:t>. </a:t>
            </a:r>
          </a:p>
          <a:p>
            <a:pPr algn="just"/>
            <a:r>
              <a:rPr lang="en-US" b="0" i="0" dirty="0">
                <a:solidFill>
                  <a:srgbClr val="333333"/>
                </a:solidFill>
                <a:effectLst/>
                <a:latin typeface="inter-regular"/>
              </a:rPr>
              <a:t>It is a framework that is continually developing and expanding to include better methods for creating web applications. </a:t>
            </a:r>
          </a:p>
          <a:p>
            <a:pPr algn="just"/>
            <a:r>
              <a:rPr lang="en-US" b="0" i="0" dirty="0">
                <a:solidFill>
                  <a:srgbClr val="333333"/>
                </a:solidFill>
                <a:effectLst/>
                <a:latin typeface="inter-regular"/>
              </a:rPr>
              <a:t>It develops applications primarily using the </a:t>
            </a:r>
            <a:r>
              <a:rPr lang="en-US" b="1" i="0" dirty="0">
                <a:solidFill>
                  <a:srgbClr val="333333"/>
                </a:solidFill>
                <a:effectLst/>
                <a:latin typeface="inter-bold"/>
              </a:rPr>
              <a:t>model view controller (MVC)</a:t>
            </a:r>
            <a:r>
              <a:rPr lang="en-US" b="0" i="0" dirty="0">
                <a:solidFill>
                  <a:srgbClr val="333333"/>
                </a:solidFill>
                <a:effectLst/>
                <a:latin typeface="inter-regular"/>
              </a:rPr>
              <a:t> concept and supports both data binding features and dependency injection.</a:t>
            </a:r>
          </a:p>
          <a:p>
            <a:pPr algn="l"/>
            <a:endParaRPr lang="en-US" dirty="0">
              <a:solidFill>
                <a:srgbClr val="000000"/>
              </a:solidFill>
              <a:latin typeface="Arial" panose="020B0604020202020204" pitchFamily="34" charset="0"/>
              <a:cs typeface="Arial" panose="020B0604020202020204" pitchFamily="34" charset="0"/>
            </a:endParaRPr>
          </a:p>
          <a:p>
            <a:pPr algn="l"/>
            <a:endParaRPr lang="en-US" b="0" i="0" dirty="0">
              <a:solidFill>
                <a:srgbClr val="000000"/>
              </a:solidFill>
              <a:effectLst/>
              <a:latin typeface="Arial" panose="020B0604020202020204" pitchFamily="34" charset="0"/>
              <a:cs typeface="Arial" panose="020B0604020202020204" pitchFamily="34" charset="0"/>
            </a:endParaRPr>
          </a:p>
          <a:p>
            <a:pPr algn="l"/>
            <a:endParaRPr lang="en-IN" b="0" i="0" dirty="0">
              <a:solidFill>
                <a:srgbClr val="000000"/>
              </a:solidFill>
              <a:effectLst/>
              <a:latin typeface="Arial" panose="020B0604020202020204" pitchFamily="34" charset="0"/>
              <a:cs typeface="Arial" panose="020B0604020202020204"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Tree>
    <p:extLst>
      <p:ext uri="{BB962C8B-B14F-4D97-AF65-F5344CB8AC3E}">
        <p14:creationId xmlns:p14="http://schemas.microsoft.com/office/powerpoint/2010/main" val="3762050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r>
              <a:rPr lang="en-IN" sz="4000" b="0" i="0" dirty="0">
                <a:solidFill>
                  <a:srgbClr val="181717"/>
                </a:solidFill>
                <a:effectLst/>
                <a:latin typeface="Arial" panose="020B0604020202020204" pitchFamily="34" charset="0"/>
                <a:cs typeface="Arial" panose="020B0604020202020204" pitchFamily="34" charset="0"/>
              </a:rPr>
              <a:t>AngularJS Directives</a:t>
            </a:r>
            <a:endParaRPr lang="en-IN" sz="4000" b="0" i="0" dirty="0">
              <a:solidFill>
                <a:srgbClr val="000000"/>
              </a:solidFill>
              <a:effectLst/>
              <a:latin typeface="Segoe UI" panose="020B0502040204020203" pitchFamily="34" charset="0"/>
            </a:endParaRP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30</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0" i="0" u="sng" dirty="0">
                <a:solidFill>
                  <a:srgbClr val="181717"/>
                </a:solidFill>
                <a:effectLst/>
                <a:latin typeface="Arial" panose="020B0604020202020204" pitchFamily="34" charset="0"/>
                <a:cs typeface="Arial" panose="020B0604020202020204" pitchFamily="34" charset="0"/>
              </a:rPr>
              <a:t>ng-</a:t>
            </a:r>
            <a:r>
              <a:rPr lang="en-US" sz="2400" b="0" i="0" u="sng" dirty="0" err="1">
                <a:solidFill>
                  <a:srgbClr val="181717"/>
                </a:solidFill>
                <a:effectLst/>
                <a:latin typeface="Arial" panose="020B0604020202020204" pitchFamily="34" charset="0"/>
                <a:cs typeface="Arial" panose="020B0604020202020204" pitchFamily="34" charset="0"/>
              </a:rPr>
              <a:t>init</a:t>
            </a:r>
            <a:endParaRPr lang="en-US" sz="2400" b="0" i="0" u="sng" dirty="0">
              <a:solidFill>
                <a:srgbClr val="181717"/>
              </a:solidFill>
              <a:effectLst/>
              <a:latin typeface="Arial" panose="020B0604020202020204" pitchFamily="34" charset="0"/>
              <a:cs typeface="Arial" panose="020B0604020202020204" pitchFamily="34" charset="0"/>
            </a:endParaRPr>
          </a:p>
          <a:p>
            <a:pPr algn="just"/>
            <a:r>
              <a:rPr lang="en-US" sz="2400" b="0" i="0" dirty="0">
                <a:solidFill>
                  <a:srgbClr val="181717"/>
                </a:solidFill>
                <a:effectLst/>
                <a:latin typeface="Arial" panose="020B0604020202020204" pitchFamily="34" charset="0"/>
                <a:cs typeface="Arial" panose="020B0604020202020204" pitchFamily="34" charset="0"/>
              </a:rPr>
              <a:t>The ng-</a:t>
            </a:r>
            <a:r>
              <a:rPr lang="en-US" sz="2400" b="0" i="0" dirty="0" err="1">
                <a:solidFill>
                  <a:srgbClr val="181717"/>
                </a:solidFill>
                <a:effectLst/>
                <a:latin typeface="Arial" panose="020B0604020202020204" pitchFamily="34" charset="0"/>
                <a:cs typeface="Arial" panose="020B0604020202020204" pitchFamily="34" charset="0"/>
              </a:rPr>
              <a:t>init</a:t>
            </a:r>
            <a:r>
              <a:rPr lang="en-US" sz="2400" b="0" i="0" dirty="0">
                <a:solidFill>
                  <a:srgbClr val="181717"/>
                </a:solidFill>
                <a:effectLst/>
                <a:latin typeface="Arial" panose="020B0604020202020204" pitchFamily="34" charset="0"/>
                <a:cs typeface="Arial" panose="020B0604020202020204" pitchFamily="34" charset="0"/>
              </a:rPr>
              <a:t> directive can be used to initialize variables in AngularJS application.</a:t>
            </a:r>
          </a:p>
          <a:p>
            <a:pPr algn="just"/>
            <a:r>
              <a:rPr lang="en-US" sz="2400" b="0" i="0" dirty="0">
                <a:solidFill>
                  <a:srgbClr val="181717"/>
                </a:solidFill>
                <a:effectLst/>
                <a:latin typeface="Arial" panose="020B0604020202020204" pitchFamily="34" charset="0"/>
                <a:cs typeface="Arial" panose="020B0604020202020204" pitchFamily="34" charset="0"/>
              </a:rPr>
              <a:t>The following example demonstrates ng-</a:t>
            </a:r>
            <a:r>
              <a:rPr lang="en-US" sz="2400" b="0" i="0" dirty="0" err="1">
                <a:solidFill>
                  <a:srgbClr val="181717"/>
                </a:solidFill>
                <a:effectLst/>
                <a:latin typeface="Arial" panose="020B0604020202020204" pitchFamily="34" charset="0"/>
                <a:cs typeface="Arial" panose="020B0604020202020204" pitchFamily="34" charset="0"/>
              </a:rPr>
              <a:t>init</a:t>
            </a:r>
            <a:r>
              <a:rPr lang="en-US" sz="2400" b="0" i="0" dirty="0">
                <a:solidFill>
                  <a:srgbClr val="181717"/>
                </a:solidFill>
                <a:effectLst/>
                <a:latin typeface="Arial" panose="020B0604020202020204" pitchFamily="34" charset="0"/>
                <a:cs typeface="Arial" panose="020B0604020202020204" pitchFamily="34" charset="0"/>
              </a:rPr>
              <a:t> directive that initializes variable of string, number, array, and object.</a:t>
            </a:r>
          </a:p>
          <a:p>
            <a:pPr algn="l"/>
            <a:endParaRPr lang="en-IN" sz="2400" b="0" i="0" dirty="0">
              <a:solidFill>
                <a:srgbClr val="000000"/>
              </a:solidFill>
              <a:effectLst/>
              <a:latin typeface="Arial" panose="020B0604020202020204" pitchFamily="34" charset="0"/>
              <a:cs typeface="Arial" panose="020B0604020202020204"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
        <p:nvSpPr>
          <p:cNvPr id="18" name="TextBox 17">
            <a:extLst>
              <a:ext uri="{FF2B5EF4-FFF2-40B4-BE49-F238E27FC236}">
                <a16:creationId xmlns:a16="http://schemas.microsoft.com/office/drawing/2014/main" id="{A8C4363F-8905-BD53-C119-D71F04FD5046}"/>
              </a:ext>
            </a:extLst>
          </p:cNvPr>
          <p:cNvSpPr txBox="1"/>
          <p:nvPr/>
        </p:nvSpPr>
        <p:spPr>
          <a:xfrm>
            <a:off x="1443082" y="2887682"/>
            <a:ext cx="10748915" cy="3970318"/>
          </a:xfrm>
          <a:prstGeom prst="rect">
            <a:avLst/>
          </a:prstGeom>
          <a:noFill/>
          <a:ln>
            <a:solidFill>
              <a:schemeClr val="tx1"/>
            </a:solidFill>
          </a:ln>
        </p:spPr>
        <p:txBody>
          <a:bodyPr wrap="square" rtlCol="0">
            <a:spAutoFit/>
          </a:bodyPr>
          <a:lstStyle/>
          <a:p>
            <a:r>
              <a:rPr lang="en-IN" dirty="0"/>
              <a:t>&lt;!DOCTYPE html&gt;</a:t>
            </a:r>
          </a:p>
          <a:p>
            <a:r>
              <a:rPr lang="en-IN" dirty="0"/>
              <a:t>&lt;html &gt;</a:t>
            </a:r>
          </a:p>
          <a:p>
            <a:r>
              <a:rPr lang="en-IN" dirty="0"/>
              <a:t>&lt;head&gt;</a:t>
            </a:r>
          </a:p>
          <a:p>
            <a:r>
              <a:rPr lang="en-IN" dirty="0"/>
              <a:t>    &lt;script </a:t>
            </a:r>
            <a:r>
              <a:rPr lang="en-IN" dirty="0" err="1"/>
              <a:t>src</a:t>
            </a:r>
            <a:r>
              <a:rPr lang="en-IN" dirty="0"/>
              <a:t>="</a:t>
            </a:r>
            <a:r>
              <a:rPr lang="en-US" b="0" i="0" dirty="0">
                <a:solidFill>
                  <a:srgbClr val="0000CD"/>
                </a:solidFill>
                <a:effectLst/>
              </a:rPr>
              <a:t> https://ajax.googleapis.com/ajax/libs/angularjs/1.6.9/angular.min.js </a:t>
            </a:r>
            <a:r>
              <a:rPr lang="en-IN" dirty="0"/>
              <a:t>"&gt;&lt;/script&gt;</a:t>
            </a:r>
          </a:p>
          <a:p>
            <a:r>
              <a:rPr lang="en-IN" dirty="0"/>
              <a:t>&lt;/head&gt;</a:t>
            </a:r>
          </a:p>
          <a:p>
            <a:r>
              <a:rPr lang="en-IN" dirty="0"/>
              <a:t>&lt;body &gt;</a:t>
            </a:r>
          </a:p>
          <a:p>
            <a:r>
              <a:rPr lang="en-IN" dirty="0"/>
              <a:t>    &lt;div ng-app ng-</a:t>
            </a:r>
            <a:r>
              <a:rPr lang="en-IN" dirty="0" err="1"/>
              <a:t>init</a:t>
            </a:r>
            <a:r>
              <a:rPr lang="en-IN" dirty="0"/>
              <a:t>="greet='Hello World!'; amount= 100; </a:t>
            </a:r>
            <a:r>
              <a:rPr lang="en-IN" dirty="0" err="1"/>
              <a:t>myArr</a:t>
            </a:r>
            <a:r>
              <a:rPr lang="en-IN" dirty="0"/>
              <a:t> = [100, 200]; person = { </a:t>
            </a:r>
            <a:r>
              <a:rPr lang="en-IN" dirty="0" err="1"/>
              <a:t>firstName</a:t>
            </a:r>
            <a:r>
              <a:rPr lang="en-IN" dirty="0"/>
              <a:t>:'Steve', </a:t>
            </a:r>
            <a:r>
              <a:rPr lang="en-IN" dirty="0" err="1"/>
              <a:t>lastName</a:t>
            </a:r>
            <a:r>
              <a:rPr lang="en-IN" dirty="0"/>
              <a:t> :'Jobs'}"&gt;</a:t>
            </a:r>
          </a:p>
          <a:p>
            <a:r>
              <a:rPr lang="en-IN" dirty="0"/>
              <a:t>        {{amount}}      &lt;</a:t>
            </a:r>
            <a:r>
              <a:rPr lang="en-IN" dirty="0" err="1"/>
              <a:t>br</a:t>
            </a:r>
            <a:r>
              <a:rPr lang="en-IN" dirty="0"/>
              <a:t> /&gt;</a:t>
            </a:r>
          </a:p>
          <a:p>
            <a:r>
              <a:rPr lang="en-IN" dirty="0"/>
              <a:t>        {{</a:t>
            </a:r>
            <a:r>
              <a:rPr lang="en-IN" dirty="0" err="1"/>
              <a:t>myArr</a:t>
            </a:r>
            <a:r>
              <a:rPr lang="en-IN" dirty="0"/>
              <a:t>[1]}}    &lt;</a:t>
            </a:r>
            <a:r>
              <a:rPr lang="en-IN" dirty="0" err="1"/>
              <a:t>br</a:t>
            </a:r>
            <a:r>
              <a:rPr lang="en-IN" dirty="0"/>
              <a:t> /&gt;</a:t>
            </a:r>
          </a:p>
          <a:p>
            <a:r>
              <a:rPr lang="en-IN" dirty="0"/>
              <a:t>        {{</a:t>
            </a:r>
            <a:r>
              <a:rPr lang="en-IN" dirty="0" err="1"/>
              <a:t>person.firstName</a:t>
            </a:r>
            <a:r>
              <a:rPr lang="en-IN" dirty="0"/>
              <a:t>}}</a:t>
            </a:r>
          </a:p>
          <a:p>
            <a:r>
              <a:rPr lang="en-IN" dirty="0"/>
              <a:t>    &lt;/div&gt;</a:t>
            </a:r>
          </a:p>
          <a:p>
            <a:r>
              <a:rPr lang="en-IN" dirty="0"/>
              <a:t>&lt;/body&gt;</a:t>
            </a:r>
          </a:p>
          <a:p>
            <a:r>
              <a:rPr lang="en-IN" dirty="0"/>
              <a:t>&lt;/html&gt;</a:t>
            </a:r>
          </a:p>
        </p:txBody>
      </p:sp>
    </p:spTree>
    <p:extLst>
      <p:ext uri="{BB962C8B-B14F-4D97-AF65-F5344CB8AC3E}">
        <p14:creationId xmlns:p14="http://schemas.microsoft.com/office/powerpoint/2010/main" val="3894254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r>
              <a:rPr lang="en-US" sz="2800" b="0" i="0" dirty="0">
                <a:solidFill>
                  <a:srgbClr val="181717"/>
                </a:solidFill>
                <a:effectLst/>
                <a:latin typeface="Arial" panose="020B0604020202020204" pitchFamily="34" charset="0"/>
                <a:cs typeface="Arial" panose="020B0604020202020204" pitchFamily="34" charset="0"/>
              </a:rPr>
              <a:t>ng-model</a:t>
            </a: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31</a:t>
            </a:fld>
            <a:endParaRPr lang="en-IN" dirty="0"/>
          </a:p>
        </p:txBody>
      </p:sp>
      <p:sp>
        <p:nvSpPr>
          <p:cNvPr id="10" name="Content Placeholder 4"/>
          <p:cNvSpPr txBox="1">
            <a:spLocks/>
          </p:cNvSpPr>
          <p:nvPr/>
        </p:nvSpPr>
        <p:spPr>
          <a:xfrm>
            <a:off x="525546" y="933932"/>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0" i="0" u="sng" dirty="0">
                <a:solidFill>
                  <a:srgbClr val="181717"/>
                </a:solidFill>
                <a:effectLst/>
                <a:latin typeface="Arial" panose="020B0604020202020204" pitchFamily="34" charset="0"/>
                <a:cs typeface="Arial" panose="020B0604020202020204" pitchFamily="34" charset="0"/>
              </a:rPr>
              <a:t>ng-model</a:t>
            </a:r>
          </a:p>
          <a:p>
            <a:pPr algn="just"/>
            <a:r>
              <a:rPr lang="en-US" sz="2400" b="0" i="0" dirty="0">
                <a:solidFill>
                  <a:srgbClr val="181717"/>
                </a:solidFill>
                <a:effectLst/>
                <a:latin typeface="Arial" panose="020B0604020202020204" pitchFamily="34" charset="0"/>
                <a:cs typeface="Arial" panose="020B0604020202020204" pitchFamily="34" charset="0"/>
              </a:rPr>
              <a:t>The ng-model directive is used for two-way data binding in AngularJS. It binds &lt;input&gt;, &lt;select&gt; or &lt;</a:t>
            </a:r>
            <a:r>
              <a:rPr lang="en-US" sz="2400" b="0" i="0" dirty="0" err="1">
                <a:solidFill>
                  <a:srgbClr val="181717"/>
                </a:solidFill>
                <a:effectLst/>
                <a:latin typeface="Arial" panose="020B0604020202020204" pitchFamily="34" charset="0"/>
                <a:cs typeface="Arial" panose="020B0604020202020204" pitchFamily="34" charset="0"/>
              </a:rPr>
              <a:t>textarea</a:t>
            </a:r>
            <a:r>
              <a:rPr lang="en-US" sz="2400" b="0" i="0" dirty="0">
                <a:solidFill>
                  <a:srgbClr val="181717"/>
                </a:solidFill>
                <a:effectLst/>
                <a:latin typeface="Arial" panose="020B0604020202020204" pitchFamily="34" charset="0"/>
                <a:cs typeface="Arial" panose="020B0604020202020204" pitchFamily="34" charset="0"/>
              </a:rPr>
              <a:t>&gt; elements to a specified property on the </a:t>
            </a:r>
            <a:r>
              <a:rPr lang="en-US" sz="2400" b="0" i="0" u="sng" dirty="0">
                <a:solidFill>
                  <a:srgbClr val="007BFF"/>
                </a:solidFill>
                <a:effectLst/>
                <a:latin typeface="Arial" panose="020B0604020202020204" pitchFamily="34" charset="0"/>
                <a:cs typeface="Arial" panose="020B0604020202020204" pitchFamily="34" charset="0"/>
                <a:hlinkClick r:id="rId2"/>
              </a:rPr>
              <a:t>$scope</a:t>
            </a:r>
            <a:r>
              <a:rPr lang="en-US" sz="2400" b="0" i="0" dirty="0">
                <a:solidFill>
                  <a:srgbClr val="181717"/>
                </a:solidFill>
                <a:effectLst/>
                <a:latin typeface="Arial" panose="020B0604020202020204" pitchFamily="34" charset="0"/>
                <a:cs typeface="Arial" panose="020B0604020202020204" pitchFamily="34" charset="0"/>
              </a:rPr>
              <a:t> object. So, the value of the element will be the value of a property and </a:t>
            </a:r>
            <a:r>
              <a:rPr lang="en-US" sz="2400" b="0" i="0" dirty="0" err="1">
                <a:solidFill>
                  <a:srgbClr val="181717"/>
                </a:solidFill>
                <a:effectLst/>
                <a:latin typeface="Arial" panose="020B0604020202020204" pitchFamily="34" charset="0"/>
                <a:cs typeface="Arial" panose="020B0604020202020204" pitchFamily="34" charset="0"/>
              </a:rPr>
              <a:t>vica</a:t>
            </a:r>
            <a:r>
              <a:rPr lang="en-US" sz="2400" b="0" i="0" dirty="0">
                <a:solidFill>
                  <a:srgbClr val="181717"/>
                </a:solidFill>
                <a:effectLst/>
                <a:latin typeface="Arial" panose="020B0604020202020204" pitchFamily="34" charset="0"/>
                <a:cs typeface="Arial" panose="020B0604020202020204" pitchFamily="34" charset="0"/>
              </a:rPr>
              <a:t>-versa.</a:t>
            </a:r>
          </a:p>
          <a:p>
            <a:pPr algn="just"/>
            <a:endParaRPr lang="en-US" sz="2400" b="0" i="0" dirty="0">
              <a:solidFill>
                <a:srgbClr val="181717"/>
              </a:solidFill>
              <a:effectLst/>
              <a:latin typeface="Arial" panose="020B0604020202020204" pitchFamily="34" charset="0"/>
              <a:cs typeface="Arial" panose="020B0604020202020204" pitchFamily="34" charset="0"/>
            </a:endParaRPr>
          </a:p>
          <a:p>
            <a:pPr algn="l"/>
            <a:endParaRPr lang="en-IN" sz="2400" b="0" i="0" dirty="0">
              <a:solidFill>
                <a:srgbClr val="000000"/>
              </a:solidFill>
              <a:effectLst/>
              <a:latin typeface="Arial" panose="020B0604020202020204" pitchFamily="34" charset="0"/>
              <a:cs typeface="Arial" panose="020B0604020202020204" pitchFamily="34" charset="0"/>
            </a:endParaRPr>
          </a:p>
        </p:txBody>
      </p:sp>
      <p:pic>
        <p:nvPicPr>
          <p:cNvPr id="9"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
        <p:nvSpPr>
          <p:cNvPr id="4" name="TextBox 3">
            <a:extLst>
              <a:ext uri="{FF2B5EF4-FFF2-40B4-BE49-F238E27FC236}">
                <a16:creationId xmlns:a16="http://schemas.microsoft.com/office/drawing/2014/main" id="{62B52DCB-DF44-67DA-6F62-F219B73B3262}"/>
              </a:ext>
            </a:extLst>
          </p:cNvPr>
          <p:cNvSpPr txBox="1"/>
          <p:nvPr/>
        </p:nvSpPr>
        <p:spPr>
          <a:xfrm>
            <a:off x="1740783" y="2778504"/>
            <a:ext cx="10311245" cy="3416320"/>
          </a:xfrm>
          <a:prstGeom prst="rect">
            <a:avLst/>
          </a:prstGeom>
          <a:noFill/>
          <a:ln w="12700">
            <a:solidFill>
              <a:schemeClr val="tx1"/>
            </a:solidFill>
          </a:ln>
        </p:spPr>
        <p:txBody>
          <a:bodyPr wrap="square" rtlCol="0">
            <a:spAutoFit/>
          </a:bodyPr>
          <a:lstStyle/>
          <a:p>
            <a:r>
              <a:rPr lang="en-IN" dirty="0"/>
              <a:t>&lt;!DOCTYPE html&gt;</a:t>
            </a:r>
          </a:p>
          <a:p>
            <a:r>
              <a:rPr lang="en-IN" dirty="0"/>
              <a:t>&lt;html &gt;</a:t>
            </a:r>
          </a:p>
          <a:p>
            <a:r>
              <a:rPr lang="en-IN" dirty="0"/>
              <a:t>&lt;head&gt;</a:t>
            </a:r>
          </a:p>
          <a:p>
            <a:r>
              <a:rPr lang="en-IN" dirty="0"/>
              <a:t>    &lt;script </a:t>
            </a:r>
            <a:r>
              <a:rPr lang="en-IN" dirty="0" err="1"/>
              <a:t>src</a:t>
            </a:r>
            <a:r>
              <a:rPr lang="en-IN" dirty="0"/>
              <a:t>=" https://ajax.googleapis.com/ajax/libs/angularjs/1.6.9/angular.min.js "&gt;&lt;/script&gt;</a:t>
            </a:r>
          </a:p>
          <a:p>
            <a:r>
              <a:rPr lang="en-IN" dirty="0"/>
              <a:t>&lt;/head&gt;</a:t>
            </a:r>
          </a:p>
          <a:p>
            <a:r>
              <a:rPr lang="en-IN" dirty="0"/>
              <a:t>&lt;body ng-app&gt;</a:t>
            </a:r>
          </a:p>
          <a:p>
            <a:r>
              <a:rPr lang="en-IN" dirty="0"/>
              <a:t>    &lt;input type="text" ng-model="name" /&gt;</a:t>
            </a:r>
          </a:p>
          <a:p>
            <a:r>
              <a:rPr lang="en-IN" dirty="0"/>
              <a:t>    &lt;div&gt;</a:t>
            </a:r>
          </a:p>
          <a:p>
            <a:r>
              <a:rPr lang="en-IN" dirty="0"/>
              <a:t>       Hello {{name}}</a:t>
            </a:r>
          </a:p>
          <a:p>
            <a:r>
              <a:rPr lang="en-IN" dirty="0"/>
              <a:t>    &lt;/div&gt;</a:t>
            </a:r>
          </a:p>
          <a:p>
            <a:r>
              <a:rPr lang="en-IN" dirty="0"/>
              <a:t>&lt;/body&gt;</a:t>
            </a:r>
          </a:p>
          <a:p>
            <a:r>
              <a:rPr lang="en-IN" dirty="0"/>
              <a:t>&lt;/html&gt;</a:t>
            </a:r>
          </a:p>
        </p:txBody>
      </p:sp>
    </p:spTree>
    <p:extLst>
      <p:ext uri="{BB962C8B-B14F-4D97-AF65-F5344CB8AC3E}">
        <p14:creationId xmlns:p14="http://schemas.microsoft.com/office/powerpoint/2010/main" val="1579658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r>
              <a:rPr lang="en-US" sz="2800" b="0" i="0" dirty="0">
                <a:solidFill>
                  <a:srgbClr val="181717"/>
                </a:solidFill>
                <a:effectLst/>
                <a:latin typeface="Arial" panose="020B0604020202020204" pitchFamily="34" charset="0"/>
                <a:cs typeface="Arial" panose="020B0604020202020204" pitchFamily="34" charset="0"/>
              </a:rPr>
              <a:t>ng-bind</a:t>
            </a: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32</a:t>
            </a:fld>
            <a:endParaRPr lang="en-IN" dirty="0"/>
          </a:p>
        </p:txBody>
      </p:sp>
      <p:sp>
        <p:nvSpPr>
          <p:cNvPr id="10" name="Content Placeholder 4"/>
          <p:cNvSpPr txBox="1">
            <a:spLocks/>
          </p:cNvSpPr>
          <p:nvPr/>
        </p:nvSpPr>
        <p:spPr>
          <a:xfrm>
            <a:off x="525546" y="933932"/>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0" i="0" u="sng" dirty="0">
                <a:solidFill>
                  <a:srgbClr val="181717"/>
                </a:solidFill>
                <a:effectLst/>
                <a:latin typeface="Arial" panose="020B0604020202020204" pitchFamily="34" charset="0"/>
                <a:cs typeface="Arial" panose="020B0604020202020204" pitchFamily="34" charset="0"/>
              </a:rPr>
              <a:t>ng-bind</a:t>
            </a:r>
          </a:p>
          <a:p>
            <a:pPr algn="just"/>
            <a:r>
              <a:rPr lang="en-US" sz="2400" b="0" i="0" dirty="0">
                <a:solidFill>
                  <a:srgbClr val="181717"/>
                </a:solidFill>
                <a:effectLst/>
                <a:latin typeface="Arial" panose="020B0604020202020204" pitchFamily="34" charset="0"/>
                <a:cs typeface="Arial" panose="020B0604020202020204" pitchFamily="34" charset="0"/>
              </a:rPr>
              <a:t>The ng-bind directive binds the model property declared via $scope or ng-model directive or the result of an expression to the HTML element. It also updates an element if the value of an expression changes.</a:t>
            </a:r>
          </a:p>
          <a:p>
            <a:pPr algn="just"/>
            <a:endParaRPr lang="en-US" sz="2400" b="0" i="0" dirty="0">
              <a:solidFill>
                <a:srgbClr val="181717"/>
              </a:solidFill>
              <a:effectLst/>
              <a:latin typeface="Arial" panose="020B0604020202020204" pitchFamily="34" charset="0"/>
              <a:cs typeface="Arial" panose="020B0604020202020204" pitchFamily="34" charset="0"/>
            </a:endParaRPr>
          </a:p>
          <a:p>
            <a:pPr algn="l"/>
            <a:endParaRPr lang="en-IN" sz="2400" b="0" i="0" dirty="0">
              <a:solidFill>
                <a:srgbClr val="000000"/>
              </a:solidFill>
              <a:effectLst/>
              <a:latin typeface="Arial" panose="020B0604020202020204" pitchFamily="34" charset="0"/>
              <a:cs typeface="Arial" panose="020B0604020202020204"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
        <p:nvSpPr>
          <p:cNvPr id="4" name="TextBox 3">
            <a:extLst>
              <a:ext uri="{FF2B5EF4-FFF2-40B4-BE49-F238E27FC236}">
                <a16:creationId xmlns:a16="http://schemas.microsoft.com/office/drawing/2014/main" id="{62B52DCB-DF44-67DA-6F62-F219B73B3262}"/>
              </a:ext>
            </a:extLst>
          </p:cNvPr>
          <p:cNvSpPr txBox="1"/>
          <p:nvPr/>
        </p:nvSpPr>
        <p:spPr>
          <a:xfrm>
            <a:off x="1691681" y="2560676"/>
            <a:ext cx="10311245" cy="3970318"/>
          </a:xfrm>
          <a:prstGeom prst="rect">
            <a:avLst/>
          </a:prstGeom>
          <a:noFill/>
          <a:ln w="12700">
            <a:solidFill>
              <a:schemeClr val="tx1"/>
            </a:solidFill>
          </a:ln>
        </p:spPr>
        <p:txBody>
          <a:bodyPr wrap="square" rtlCol="0">
            <a:spAutoFit/>
          </a:bodyPr>
          <a:lstStyle/>
          <a:p>
            <a:r>
              <a:rPr lang="en-IN" dirty="0"/>
              <a:t>&lt;!DOCTYPE html&gt;</a:t>
            </a:r>
          </a:p>
          <a:p>
            <a:r>
              <a:rPr lang="en-IN" dirty="0"/>
              <a:t>&lt;html &gt;</a:t>
            </a:r>
          </a:p>
          <a:p>
            <a:r>
              <a:rPr lang="en-IN" dirty="0"/>
              <a:t>&lt;head&gt;</a:t>
            </a:r>
          </a:p>
          <a:p>
            <a:r>
              <a:rPr lang="en-IN" dirty="0"/>
              <a:t>    &lt;script </a:t>
            </a:r>
            <a:r>
              <a:rPr lang="en-IN" dirty="0" err="1"/>
              <a:t>src</a:t>
            </a:r>
            <a:r>
              <a:rPr lang="en-IN" dirty="0"/>
              <a:t>=" https://ajax.googleapis.com/ajax/libs/angularjs/1.6.9/angular.min.js "&gt;&lt;/script&gt;</a:t>
            </a:r>
          </a:p>
          <a:p>
            <a:r>
              <a:rPr lang="en-IN" dirty="0"/>
              <a:t>&lt;/head&gt;</a:t>
            </a:r>
          </a:p>
          <a:p>
            <a:r>
              <a:rPr lang="en-IN" dirty="0"/>
              <a:t>&lt;body ng-app=""&gt;</a:t>
            </a:r>
          </a:p>
          <a:p>
            <a:r>
              <a:rPr lang="en-IN" dirty="0"/>
              <a:t>    &lt;div&gt;</a:t>
            </a:r>
          </a:p>
          <a:p>
            <a:r>
              <a:rPr lang="en-IN" dirty="0"/>
              <a:t>        5 + 5 = &lt;span ng-bind="5 + 5"&gt;&lt;/span&gt; &lt;</a:t>
            </a:r>
            <a:r>
              <a:rPr lang="en-IN" dirty="0" err="1"/>
              <a:t>br</a:t>
            </a:r>
            <a:r>
              <a:rPr lang="en-IN" dirty="0"/>
              <a:t> /&gt;</a:t>
            </a:r>
          </a:p>
          <a:p>
            <a:endParaRPr lang="en-IN" dirty="0"/>
          </a:p>
          <a:p>
            <a:r>
              <a:rPr lang="en-IN" dirty="0"/>
              <a:t>        Enter your name: &lt;input type="text" ng-model="name" /&gt;&lt;</a:t>
            </a:r>
            <a:r>
              <a:rPr lang="en-IN" dirty="0" err="1"/>
              <a:t>br</a:t>
            </a:r>
            <a:r>
              <a:rPr lang="en-IN" dirty="0"/>
              <a:t> /&gt;</a:t>
            </a:r>
          </a:p>
          <a:p>
            <a:r>
              <a:rPr lang="en-IN" dirty="0"/>
              <a:t>        Hello &lt;span ng-bind="name"&gt;&lt;/span&gt;</a:t>
            </a:r>
          </a:p>
          <a:p>
            <a:r>
              <a:rPr lang="en-IN" dirty="0"/>
              <a:t>    &lt;/div&gt;</a:t>
            </a:r>
          </a:p>
          <a:p>
            <a:r>
              <a:rPr lang="en-IN" dirty="0"/>
              <a:t>&lt;/body&gt;</a:t>
            </a:r>
          </a:p>
          <a:p>
            <a:r>
              <a:rPr lang="en-IN" dirty="0"/>
              <a:t>&lt;/html&gt;</a:t>
            </a:r>
          </a:p>
        </p:txBody>
      </p:sp>
    </p:spTree>
    <p:extLst>
      <p:ext uri="{BB962C8B-B14F-4D97-AF65-F5344CB8AC3E}">
        <p14:creationId xmlns:p14="http://schemas.microsoft.com/office/powerpoint/2010/main" val="4203578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marL="0" indent="0" algn="ctr">
              <a:buNone/>
            </a:pPr>
            <a:r>
              <a:rPr lang="en-US" sz="2800" b="0" i="0" u="sng" dirty="0">
                <a:solidFill>
                  <a:srgbClr val="181717"/>
                </a:solidFill>
                <a:effectLst/>
                <a:latin typeface="Arial" panose="020B0604020202020204" pitchFamily="34" charset="0"/>
                <a:cs typeface="Arial" panose="020B0604020202020204" pitchFamily="34" charset="0"/>
              </a:rPr>
              <a:t>ng-repeat</a:t>
            </a: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33</a:t>
            </a:fld>
            <a:endParaRPr lang="en-IN" dirty="0"/>
          </a:p>
        </p:txBody>
      </p:sp>
      <p:sp>
        <p:nvSpPr>
          <p:cNvPr id="10" name="Content Placeholder 4"/>
          <p:cNvSpPr txBox="1">
            <a:spLocks/>
          </p:cNvSpPr>
          <p:nvPr/>
        </p:nvSpPr>
        <p:spPr>
          <a:xfrm>
            <a:off x="525546" y="1045030"/>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0" i="0" u="sng" dirty="0">
                <a:solidFill>
                  <a:srgbClr val="181717"/>
                </a:solidFill>
                <a:effectLst/>
                <a:latin typeface="Arial" panose="020B0604020202020204" pitchFamily="34" charset="0"/>
                <a:cs typeface="Arial" panose="020B0604020202020204" pitchFamily="34" charset="0"/>
              </a:rPr>
              <a:t>ng-repeat</a:t>
            </a:r>
          </a:p>
          <a:p>
            <a:pPr algn="just"/>
            <a:r>
              <a:rPr lang="en-US" sz="2400" b="0" i="0" dirty="0">
                <a:solidFill>
                  <a:srgbClr val="181717"/>
                </a:solidFill>
                <a:effectLst/>
                <a:latin typeface="Arial" panose="020B0604020202020204" pitchFamily="34" charset="0"/>
                <a:cs typeface="Arial" panose="020B0604020202020204" pitchFamily="34" charset="0"/>
              </a:rPr>
              <a:t>The ng-repeat directive repeats HTML once per each item in the specified array collection.</a:t>
            </a:r>
          </a:p>
          <a:p>
            <a:pPr algn="just"/>
            <a:endParaRPr lang="en-US" sz="2400" b="0" i="0" dirty="0">
              <a:solidFill>
                <a:srgbClr val="181717"/>
              </a:solidFill>
              <a:effectLst/>
              <a:latin typeface="Arial" panose="020B0604020202020204" pitchFamily="34" charset="0"/>
              <a:cs typeface="Arial" panose="020B0604020202020204" pitchFamily="34" charset="0"/>
            </a:endParaRPr>
          </a:p>
          <a:p>
            <a:pPr algn="l"/>
            <a:endParaRPr lang="en-IN" sz="2400" b="0" i="0" dirty="0">
              <a:solidFill>
                <a:srgbClr val="000000"/>
              </a:solidFill>
              <a:effectLst/>
              <a:latin typeface="Arial" panose="020B0604020202020204" pitchFamily="34" charset="0"/>
              <a:cs typeface="Arial" panose="020B0604020202020204"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Tree>
    <p:extLst>
      <p:ext uri="{BB962C8B-B14F-4D97-AF65-F5344CB8AC3E}">
        <p14:creationId xmlns:p14="http://schemas.microsoft.com/office/powerpoint/2010/main" val="3884517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marL="0" indent="0" algn="ctr">
              <a:buNone/>
            </a:pPr>
            <a:r>
              <a:rPr lang="en-US" sz="2800" b="0" i="0" u="sng" dirty="0">
                <a:solidFill>
                  <a:srgbClr val="181717"/>
                </a:solidFill>
                <a:effectLst/>
                <a:latin typeface="Arial" panose="020B0604020202020204" pitchFamily="34" charset="0"/>
                <a:cs typeface="Arial" panose="020B0604020202020204" pitchFamily="34" charset="0"/>
              </a:rPr>
              <a:t>ng-repeat</a:t>
            </a: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34</a:t>
            </a:fld>
            <a:endParaRPr lang="en-IN" dirty="0"/>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
        <p:nvSpPr>
          <p:cNvPr id="4" name="TextBox 3">
            <a:extLst>
              <a:ext uri="{FF2B5EF4-FFF2-40B4-BE49-F238E27FC236}">
                <a16:creationId xmlns:a16="http://schemas.microsoft.com/office/drawing/2014/main" id="{62B52DCB-DF44-67DA-6F62-F219B73B3262}"/>
              </a:ext>
            </a:extLst>
          </p:cNvPr>
          <p:cNvSpPr txBox="1"/>
          <p:nvPr/>
        </p:nvSpPr>
        <p:spPr>
          <a:xfrm>
            <a:off x="1122275" y="161926"/>
            <a:ext cx="10311245" cy="7571303"/>
          </a:xfrm>
          <a:prstGeom prst="rect">
            <a:avLst/>
          </a:prstGeom>
          <a:noFill/>
          <a:ln w="12700">
            <a:solidFill>
              <a:schemeClr val="tx1"/>
            </a:solidFill>
          </a:ln>
        </p:spPr>
        <p:txBody>
          <a:bodyPr wrap="square" rtlCol="0">
            <a:spAutoFit/>
          </a:bodyPr>
          <a:lstStyle/>
          <a:p>
            <a:r>
              <a:rPr lang="en-IN" dirty="0"/>
              <a:t>&lt;!DOCTYPE html&gt;</a:t>
            </a:r>
          </a:p>
          <a:p>
            <a:r>
              <a:rPr lang="en-IN" dirty="0"/>
              <a:t>&lt;html&gt;</a:t>
            </a:r>
          </a:p>
          <a:p>
            <a:r>
              <a:rPr lang="en-IN" dirty="0"/>
              <a:t>&lt;head&gt;</a:t>
            </a:r>
          </a:p>
          <a:p>
            <a:r>
              <a:rPr lang="en-IN" dirty="0"/>
              <a:t>    &lt;script </a:t>
            </a:r>
            <a:r>
              <a:rPr lang="en-IN" dirty="0" err="1"/>
              <a:t>src</a:t>
            </a:r>
            <a:r>
              <a:rPr lang="en-IN" dirty="0"/>
              <a:t>=" https://ajax.googleapis.com/ajax/libs/angularjs/1.6.9/angular.min.js "&gt;&lt;/script&gt;</a:t>
            </a:r>
          </a:p>
          <a:p>
            <a:r>
              <a:rPr lang="en-IN" dirty="0"/>
              <a:t>    &lt;style&gt;</a:t>
            </a:r>
          </a:p>
          <a:p>
            <a:r>
              <a:rPr lang="en-IN" dirty="0"/>
              <a:t>        div {</a:t>
            </a:r>
          </a:p>
          <a:p>
            <a:r>
              <a:rPr lang="en-IN" dirty="0"/>
              <a:t>            border: 1px solid green;</a:t>
            </a:r>
          </a:p>
          <a:p>
            <a:r>
              <a:rPr lang="en-IN" dirty="0"/>
              <a:t>            width: 100%;</a:t>
            </a:r>
          </a:p>
          <a:p>
            <a:r>
              <a:rPr lang="en-IN" dirty="0"/>
              <a:t>            height: 50px;</a:t>
            </a:r>
          </a:p>
          <a:p>
            <a:r>
              <a:rPr lang="en-IN" dirty="0"/>
              <a:t>            display: block;</a:t>
            </a:r>
          </a:p>
          <a:p>
            <a:r>
              <a:rPr lang="en-IN" dirty="0"/>
              <a:t>            margin-bottom: 10px;</a:t>
            </a:r>
          </a:p>
          <a:p>
            <a:r>
              <a:rPr lang="en-IN" dirty="0"/>
              <a:t>            </a:t>
            </a:r>
            <a:r>
              <a:rPr lang="en-IN" dirty="0" err="1"/>
              <a:t>text-align:center</a:t>
            </a:r>
            <a:r>
              <a:rPr lang="en-IN" dirty="0"/>
              <a:t>;</a:t>
            </a:r>
          </a:p>
          <a:p>
            <a:r>
              <a:rPr lang="en-IN" dirty="0"/>
              <a:t>            </a:t>
            </a:r>
            <a:r>
              <a:rPr lang="en-IN" dirty="0" err="1"/>
              <a:t>background-color:yellow</a:t>
            </a:r>
            <a:r>
              <a:rPr lang="en-IN" dirty="0"/>
              <a:t>;</a:t>
            </a:r>
          </a:p>
          <a:p>
            <a:r>
              <a:rPr lang="en-IN" dirty="0"/>
              <a:t>        }</a:t>
            </a:r>
          </a:p>
          <a:p>
            <a:r>
              <a:rPr lang="en-IN" dirty="0"/>
              <a:t>    &lt;/style&gt;</a:t>
            </a:r>
          </a:p>
          <a:p>
            <a:r>
              <a:rPr lang="en-IN" dirty="0"/>
              <a:t>&lt;/head&gt;</a:t>
            </a:r>
          </a:p>
          <a:p>
            <a:r>
              <a:rPr lang="en-IN" dirty="0"/>
              <a:t>&lt;body ng-app="" ng-</a:t>
            </a:r>
            <a:r>
              <a:rPr lang="en-IN" dirty="0" err="1"/>
              <a:t>init</a:t>
            </a:r>
            <a:r>
              <a:rPr lang="en-IN" dirty="0"/>
              <a:t>="students=['</a:t>
            </a:r>
            <a:r>
              <a:rPr lang="en-IN" dirty="0" err="1"/>
              <a:t>Bill','Steve','Ram</a:t>
            </a:r>
            <a:r>
              <a:rPr lang="en-IN" dirty="0"/>
              <a:t>']"&gt;</a:t>
            </a:r>
          </a:p>
          <a:p>
            <a:r>
              <a:rPr lang="en-IN" dirty="0"/>
              <a:t>    &lt;</a:t>
            </a:r>
            <a:r>
              <a:rPr lang="en-IN" dirty="0" err="1"/>
              <a:t>ol</a:t>
            </a:r>
            <a:r>
              <a:rPr lang="en-IN" dirty="0"/>
              <a:t>&gt;</a:t>
            </a:r>
          </a:p>
          <a:p>
            <a:r>
              <a:rPr lang="en-IN" dirty="0"/>
              <a:t>        &lt;li ng-repeat="name in students"&gt;</a:t>
            </a:r>
          </a:p>
          <a:p>
            <a:r>
              <a:rPr lang="en-IN" dirty="0"/>
              <a:t>            {{name}}</a:t>
            </a:r>
          </a:p>
          <a:p>
            <a:r>
              <a:rPr lang="en-IN" dirty="0"/>
              <a:t>        &lt;/li&gt;</a:t>
            </a:r>
          </a:p>
          <a:p>
            <a:r>
              <a:rPr lang="en-IN" dirty="0"/>
              <a:t>    &lt;/</a:t>
            </a:r>
            <a:r>
              <a:rPr lang="en-IN" dirty="0" err="1"/>
              <a:t>ol</a:t>
            </a:r>
            <a:r>
              <a:rPr lang="en-IN" dirty="0"/>
              <a:t>&gt;</a:t>
            </a:r>
          </a:p>
          <a:p>
            <a:r>
              <a:rPr lang="en-IN" dirty="0"/>
              <a:t>    &lt;div ng-repeat="name in students"&gt;</a:t>
            </a:r>
          </a:p>
          <a:p>
            <a:r>
              <a:rPr lang="en-IN" dirty="0"/>
              <a:t>        {{name}}</a:t>
            </a:r>
          </a:p>
          <a:p>
            <a:r>
              <a:rPr lang="en-IN" dirty="0"/>
              <a:t>    &lt;/div&gt;</a:t>
            </a:r>
          </a:p>
          <a:p>
            <a:r>
              <a:rPr lang="en-IN" dirty="0"/>
              <a:t>&lt;/body&gt;</a:t>
            </a:r>
          </a:p>
          <a:p>
            <a:r>
              <a:rPr lang="en-IN" dirty="0"/>
              <a:t>&lt;/html&gt;</a:t>
            </a:r>
          </a:p>
        </p:txBody>
      </p:sp>
    </p:spTree>
    <p:extLst>
      <p:ext uri="{BB962C8B-B14F-4D97-AF65-F5344CB8AC3E}">
        <p14:creationId xmlns:p14="http://schemas.microsoft.com/office/powerpoint/2010/main" val="2977804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just"/>
            <a:br>
              <a:rPr lang="en-US" sz="2800" b="0" i="0" dirty="0">
                <a:solidFill>
                  <a:srgbClr val="181717"/>
                </a:solidFill>
                <a:effectLst/>
                <a:latin typeface="Arial" panose="020B0604020202020204" pitchFamily="34" charset="0"/>
                <a:cs typeface="Arial" panose="020B0604020202020204" pitchFamily="34" charset="0"/>
              </a:rPr>
            </a:br>
            <a:r>
              <a:rPr lang="en-US" sz="2800" b="0" i="0" dirty="0">
                <a:solidFill>
                  <a:srgbClr val="181717"/>
                </a:solidFill>
                <a:effectLst/>
                <a:latin typeface="Arial" panose="020B0604020202020204" pitchFamily="34" charset="0"/>
                <a:cs typeface="Arial" panose="020B0604020202020204" pitchFamily="34" charset="0"/>
              </a:rPr>
              <a:t>ng-</a:t>
            </a:r>
            <a:r>
              <a:rPr lang="en-US" sz="2800" b="0" i="0" dirty="0" err="1">
                <a:solidFill>
                  <a:srgbClr val="181717"/>
                </a:solidFill>
                <a:effectLst/>
                <a:latin typeface="Arial" panose="020B0604020202020204" pitchFamily="34" charset="0"/>
                <a:cs typeface="Arial" panose="020B0604020202020204" pitchFamily="34" charset="0"/>
              </a:rPr>
              <a:t>if,ng</a:t>
            </a:r>
            <a:r>
              <a:rPr lang="en-US" sz="2800" b="0" i="0" dirty="0">
                <a:solidFill>
                  <a:srgbClr val="181717"/>
                </a:solidFill>
                <a:effectLst/>
                <a:latin typeface="Arial" panose="020B0604020202020204" pitchFamily="34" charset="0"/>
                <a:cs typeface="Arial" panose="020B0604020202020204" pitchFamily="34" charset="0"/>
              </a:rPr>
              <a:t>-</a:t>
            </a:r>
            <a:r>
              <a:rPr lang="en-US" sz="2800" b="0" i="0" dirty="0" err="1">
                <a:solidFill>
                  <a:srgbClr val="181717"/>
                </a:solidFill>
                <a:effectLst/>
                <a:latin typeface="Arial" panose="020B0604020202020204" pitchFamily="34" charset="0"/>
                <a:cs typeface="Arial" panose="020B0604020202020204" pitchFamily="34" charset="0"/>
              </a:rPr>
              <a:t>readonly,ng</a:t>
            </a:r>
            <a:r>
              <a:rPr lang="en-US" sz="2800" b="0" i="0" dirty="0">
                <a:solidFill>
                  <a:srgbClr val="181717"/>
                </a:solidFill>
                <a:effectLst/>
                <a:latin typeface="Arial" panose="020B0604020202020204" pitchFamily="34" charset="0"/>
                <a:cs typeface="Arial" panose="020B0604020202020204" pitchFamily="34" charset="0"/>
              </a:rPr>
              <a:t>-disabled</a:t>
            </a:r>
            <a:br>
              <a:rPr lang="en-US" sz="2800" b="0" i="0" dirty="0">
                <a:solidFill>
                  <a:srgbClr val="181717"/>
                </a:solidFill>
                <a:effectLst/>
                <a:latin typeface="Arial" panose="020B0604020202020204" pitchFamily="34" charset="0"/>
                <a:cs typeface="Arial" panose="020B0604020202020204" pitchFamily="34" charset="0"/>
              </a:rPr>
            </a:br>
            <a:br>
              <a:rPr lang="en-US" sz="2800" b="0" i="0" dirty="0">
                <a:solidFill>
                  <a:srgbClr val="181717"/>
                </a:solidFill>
                <a:effectLst/>
                <a:latin typeface="Arial" panose="020B0604020202020204" pitchFamily="34" charset="0"/>
                <a:cs typeface="Arial" panose="020B0604020202020204" pitchFamily="34" charset="0"/>
              </a:rPr>
            </a:br>
            <a:endParaRPr lang="en-US" sz="2800" b="0" i="0" dirty="0">
              <a:solidFill>
                <a:srgbClr val="181717"/>
              </a:solidFill>
              <a:effectLst/>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35</a:t>
            </a:fld>
            <a:endParaRPr lang="en-IN" dirty="0"/>
          </a:p>
        </p:txBody>
      </p:sp>
      <p:sp>
        <p:nvSpPr>
          <p:cNvPr id="10" name="Content Placeholder 4"/>
          <p:cNvSpPr txBox="1">
            <a:spLocks/>
          </p:cNvSpPr>
          <p:nvPr/>
        </p:nvSpPr>
        <p:spPr>
          <a:xfrm>
            <a:off x="525546" y="1045030"/>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0" i="0" u="sng" dirty="0">
                <a:solidFill>
                  <a:srgbClr val="181717"/>
                </a:solidFill>
                <a:effectLst/>
                <a:latin typeface="Arial" panose="020B0604020202020204" pitchFamily="34" charset="0"/>
                <a:cs typeface="Arial" panose="020B0604020202020204" pitchFamily="34" charset="0"/>
              </a:rPr>
              <a:t>ng-if</a:t>
            </a:r>
          </a:p>
          <a:p>
            <a:pPr algn="just"/>
            <a:r>
              <a:rPr lang="en-US" sz="2400" b="0" i="0" dirty="0">
                <a:solidFill>
                  <a:srgbClr val="181717"/>
                </a:solidFill>
                <a:effectLst/>
                <a:latin typeface="Arial" panose="020B0604020202020204" pitchFamily="34" charset="0"/>
                <a:cs typeface="Arial" panose="020B0604020202020204" pitchFamily="34" charset="0"/>
              </a:rPr>
              <a:t>The ng-if directive creates or removes an HTML element based on the Boolean value returned from the specified expression. If an expression returns true then it recreates an element otherwise removes an element from the HTML document.</a:t>
            </a:r>
          </a:p>
          <a:p>
            <a:pPr marL="0" indent="0" algn="just">
              <a:buNone/>
            </a:pPr>
            <a:r>
              <a:rPr lang="en-US" sz="2400" b="0" i="0" u="sng" dirty="0">
                <a:solidFill>
                  <a:srgbClr val="181717"/>
                </a:solidFill>
                <a:effectLst/>
                <a:latin typeface="Arial" panose="020B0604020202020204" pitchFamily="34" charset="0"/>
                <a:cs typeface="Arial" panose="020B0604020202020204" pitchFamily="34" charset="0"/>
              </a:rPr>
              <a:t>ng-</a:t>
            </a:r>
            <a:r>
              <a:rPr lang="en-US" sz="2400" b="0" i="0" u="sng" dirty="0" err="1">
                <a:solidFill>
                  <a:srgbClr val="181717"/>
                </a:solidFill>
                <a:effectLst/>
                <a:latin typeface="Arial" panose="020B0604020202020204" pitchFamily="34" charset="0"/>
                <a:cs typeface="Arial" panose="020B0604020202020204" pitchFamily="34" charset="0"/>
              </a:rPr>
              <a:t>readonly</a:t>
            </a:r>
            <a:endParaRPr lang="en-US" sz="2400" b="0" i="0" u="sng" dirty="0">
              <a:solidFill>
                <a:srgbClr val="181717"/>
              </a:solidFill>
              <a:effectLst/>
              <a:latin typeface="Arial" panose="020B0604020202020204" pitchFamily="34" charset="0"/>
              <a:cs typeface="Arial" panose="020B0604020202020204" pitchFamily="34" charset="0"/>
            </a:endParaRPr>
          </a:p>
          <a:p>
            <a:pPr algn="just"/>
            <a:r>
              <a:rPr lang="en-US" sz="2400" b="0" i="0" dirty="0">
                <a:solidFill>
                  <a:srgbClr val="181717"/>
                </a:solidFill>
                <a:effectLst/>
                <a:latin typeface="Arial" panose="020B0604020202020204" pitchFamily="34" charset="0"/>
                <a:cs typeface="Arial" panose="020B0604020202020204" pitchFamily="34" charset="0"/>
              </a:rPr>
              <a:t>The ng-</a:t>
            </a:r>
            <a:r>
              <a:rPr lang="en-US" sz="2400" b="0" i="0" dirty="0" err="1">
                <a:solidFill>
                  <a:srgbClr val="181717"/>
                </a:solidFill>
                <a:effectLst/>
                <a:latin typeface="Arial" panose="020B0604020202020204" pitchFamily="34" charset="0"/>
                <a:cs typeface="Arial" panose="020B0604020202020204" pitchFamily="34" charset="0"/>
              </a:rPr>
              <a:t>readonly</a:t>
            </a:r>
            <a:r>
              <a:rPr lang="en-US" sz="2400" b="0" i="0" dirty="0">
                <a:solidFill>
                  <a:srgbClr val="181717"/>
                </a:solidFill>
                <a:effectLst/>
                <a:latin typeface="Arial" panose="020B0604020202020204" pitchFamily="34" charset="0"/>
                <a:cs typeface="Arial" panose="020B0604020202020204" pitchFamily="34" charset="0"/>
              </a:rPr>
              <a:t> directive makes an HTML element read-only, based on the Boolean value returned from the specified expression. If an expression returns true then the element will become read-only, otherwise not.</a:t>
            </a:r>
          </a:p>
          <a:p>
            <a:pPr marL="0" indent="0" algn="just">
              <a:buNone/>
            </a:pPr>
            <a:r>
              <a:rPr lang="en-US" sz="2400" b="0" i="0" u="sng" dirty="0">
                <a:solidFill>
                  <a:srgbClr val="181717"/>
                </a:solidFill>
                <a:effectLst/>
                <a:latin typeface="Arial" panose="020B0604020202020204" pitchFamily="34" charset="0"/>
                <a:cs typeface="Arial" panose="020B0604020202020204" pitchFamily="34" charset="0"/>
              </a:rPr>
              <a:t>ng-disabled</a:t>
            </a:r>
          </a:p>
          <a:p>
            <a:pPr algn="just"/>
            <a:r>
              <a:rPr lang="en-US" sz="2400" b="0" i="0" dirty="0">
                <a:solidFill>
                  <a:srgbClr val="181717"/>
                </a:solidFill>
                <a:effectLst/>
                <a:latin typeface="Arial" panose="020B0604020202020204" pitchFamily="34" charset="0"/>
                <a:cs typeface="Arial" panose="020B0604020202020204" pitchFamily="34" charset="0"/>
              </a:rPr>
              <a:t>The ng-disabled directive disables an HTML element, based on the Boolean value returned from the specified expression. If an expression returns true the element will be disabled, otherwise not.</a:t>
            </a:r>
          </a:p>
          <a:p>
            <a:pPr algn="l"/>
            <a:endParaRPr lang="en-IN" sz="2400" b="0" i="0" dirty="0">
              <a:solidFill>
                <a:srgbClr val="000000"/>
              </a:solidFill>
              <a:effectLst/>
              <a:latin typeface="Arial" panose="020B0604020202020204" pitchFamily="34" charset="0"/>
              <a:cs typeface="Arial" panose="020B0604020202020204"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Tree>
    <p:extLst>
      <p:ext uri="{BB962C8B-B14F-4D97-AF65-F5344CB8AC3E}">
        <p14:creationId xmlns:p14="http://schemas.microsoft.com/office/powerpoint/2010/main" val="1670754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endParaRPr lang="en-US" sz="2800" b="0" i="0" dirty="0">
              <a:solidFill>
                <a:srgbClr val="181717"/>
              </a:solidFill>
              <a:effectLst/>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36</a:t>
            </a:fld>
            <a:endParaRPr lang="en-IN" dirty="0"/>
          </a:p>
        </p:txBody>
      </p:sp>
      <p:sp>
        <p:nvSpPr>
          <p:cNvPr id="10" name="Content Placeholder 4"/>
          <p:cNvSpPr txBox="1">
            <a:spLocks/>
          </p:cNvSpPr>
          <p:nvPr/>
        </p:nvSpPr>
        <p:spPr>
          <a:xfrm>
            <a:off x="525546" y="1045030"/>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IN" sz="2400" b="0" i="0" dirty="0">
              <a:solidFill>
                <a:srgbClr val="000000"/>
              </a:solidFill>
              <a:effectLst/>
              <a:latin typeface="Arial" panose="020B0604020202020204" pitchFamily="34" charset="0"/>
              <a:cs typeface="Arial" panose="020B0604020202020204"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
        <p:nvSpPr>
          <p:cNvPr id="4" name="TextBox 3">
            <a:extLst>
              <a:ext uri="{FF2B5EF4-FFF2-40B4-BE49-F238E27FC236}">
                <a16:creationId xmlns:a16="http://schemas.microsoft.com/office/drawing/2014/main" id="{62B52DCB-DF44-67DA-6F62-F219B73B3262}"/>
              </a:ext>
            </a:extLst>
          </p:cNvPr>
          <p:cNvSpPr txBox="1"/>
          <p:nvPr/>
        </p:nvSpPr>
        <p:spPr>
          <a:xfrm>
            <a:off x="1318461" y="368759"/>
            <a:ext cx="10311245" cy="7571303"/>
          </a:xfrm>
          <a:prstGeom prst="rect">
            <a:avLst/>
          </a:prstGeom>
          <a:noFill/>
          <a:ln w="12700">
            <a:solidFill>
              <a:schemeClr val="tx1"/>
            </a:solidFill>
          </a:ln>
        </p:spPr>
        <p:txBody>
          <a:bodyPr wrap="square" rtlCol="0">
            <a:spAutoFit/>
          </a:bodyPr>
          <a:lstStyle/>
          <a:p>
            <a:r>
              <a:rPr lang="en-IN" dirty="0"/>
              <a:t>&lt;!DOCTYPE html&gt;</a:t>
            </a:r>
          </a:p>
          <a:p>
            <a:r>
              <a:rPr lang="en-IN" dirty="0"/>
              <a:t>&lt;html&gt;</a:t>
            </a:r>
          </a:p>
          <a:p>
            <a:r>
              <a:rPr lang="en-IN" dirty="0"/>
              <a:t>&lt;head&gt;</a:t>
            </a:r>
          </a:p>
          <a:p>
            <a:r>
              <a:rPr lang="en-IN" dirty="0"/>
              <a:t>    &lt;script </a:t>
            </a:r>
            <a:r>
              <a:rPr lang="en-IN" dirty="0" err="1"/>
              <a:t>src</a:t>
            </a:r>
            <a:r>
              <a:rPr lang="en-IN" dirty="0"/>
              <a:t>=" https://ajax.googleapis.com/ajax/libs/angularjs/1.6.9/angular.min.js "&gt;&lt;/script&gt;</a:t>
            </a:r>
          </a:p>
          <a:p>
            <a:r>
              <a:rPr lang="en-IN" dirty="0"/>
              <a:t>    &lt;style&gt;</a:t>
            </a:r>
          </a:p>
          <a:p>
            <a:r>
              <a:rPr lang="en-IN" dirty="0"/>
              <a:t>        div {</a:t>
            </a:r>
          </a:p>
          <a:p>
            <a:r>
              <a:rPr lang="en-IN" dirty="0"/>
              <a:t>            width: 100%;</a:t>
            </a:r>
          </a:p>
          <a:p>
            <a:r>
              <a:rPr lang="en-IN" dirty="0"/>
              <a:t>            height: 50px;</a:t>
            </a:r>
          </a:p>
          <a:p>
            <a:r>
              <a:rPr lang="en-IN" dirty="0"/>
              <a:t>            display: block;</a:t>
            </a:r>
          </a:p>
          <a:p>
            <a:r>
              <a:rPr lang="en-IN" dirty="0"/>
              <a:t>            margin: 15px 0 0 10px;</a:t>
            </a:r>
          </a:p>
          <a:p>
            <a:r>
              <a:rPr lang="en-IN" dirty="0"/>
              <a:t>        }</a:t>
            </a:r>
          </a:p>
          <a:p>
            <a:r>
              <a:rPr lang="en-IN" dirty="0"/>
              <a:t>    &lt;/style&gt;</a:t>
            </a:r>
          </a:p>
          <a:p>
            <a:r>
              <a:rPr lang="en-IN" dirty="0"/>
              <a:t>&lt;/head&gt;</a:t>
            </a:r>
          </a:p>
          <a:p>
            <a:r>
              <a:rPr lang="en-IN" dirty="0"/>
              <a:t>&lt;body ng-app ng-</a:t>
            </a:r>
            <a:r>
              <a:rPr lang="en-IN" dirty="0" err="1"/>
              <a:t>init</a:t>
            </a:r>
            <a:r>
              <a:rPr lang="en-IN" dirty="0"/>
              <a:t>="checked=true" &gt;</a:t>
            </a:r>
          </a:p>
          <a:p>
            <a:r>
              <a:rPr lang="en-IN" dirty="0"/>
              <a:t>    Click Me: &lt;input type="checkbox" ng-model="checked" /&gt; &lt;</a:t>
            </a:r>
            <a:r>
              <a:rPr lang="en-IN" dirty="0" err="1"/>
              <a:t>br</a:t>
            </a:r>
            <a:r>
              <a:rPr lang="en-IN" dirty="0"/>
              <a:t> /&gt;</a:t>
            </a:r>
          </a:p>
          <a:p>
            <a:r>
              <a:rPr lang="en-IN" dirty="0"/>
              <a:t>    &lt;div&gt;</a:t>
            </a:r>
          </a:p>
          <a:p>
            <a:r>
              <a:rPr lang="en-IN" dirty="0"/>
              <a:t>        New: &lt;input ng-if="checked" type="text" /&gt;</a:t>
            </a:r>
          </a:p>
          <a:p>
            <a:r>
              <a:rPr lang="en-IN" dirty="0"/>
              <a:t>    &lt;/div&gt;</a:t>
            </a:r>
          </a:p>
          <a:p>
            <a:r>
              <a:rPr lang="en-IN" dirty="0"/>
              <a:t>    &lt;div&gt;</a:t>
            </a:r>
          </a:p>
          <a:p>
            <a:r>
              <a:rPr lang="en-IN" dirty="0"/>
              <a:t>        Read-only: &lt;input ng-</a:t>
            </a:r>
            <a:r>
              <a:rPr lang="en-IN" dirty="0" err="1"/>
              <a:t>readonly</a:t>
            </a:r>
            <a:r>
              <a:rPr lang="en-IN" dirty="0"/>
              <a:t>="checked" type="text" value="This is read-only." /&gt;</a:t>
            </a:r>
          </a:p>
          <a:p>
            <a:r>
              <a:rPr lang="en-IN" dirty="0"/>
              <a:t>    &lt;/div&gt;</a:t>
            </a:r>
          </a:p>
          <a:p>
            <a:r>
              <a:rPr lang="en-IN" dirty="0"/>
              <a:t>    &lt;div&gt;</a:t>
            </a:r>
          </a:p>
          <a:p>
            <a:r>
              <a:rPr lang="en-IN" dirty="0"/>
              <a:t>        Disabled: &lt;input ng-disabled="checked" type="text" value="This is disabled." /&gt;</a:t>
            </a:r>
          </a:p>
          <a:p>
            <a:r>
              <a:rPr lang="en-IN" dirty="0"/>
              <a:t>    &lt;/div&gt;</a:t>
            </a:r>
          </a:p>
          <a:p>
            <a:r>
              <a:rPr lang="en-IN" dirty="0"/>
              <a:t>&lt;/body&gt;</a:t>
            </a:r>
          </a:p>
          <a:p>
            <a:r>
              <a:rPr lang="en-IN" dirty="0"/>
              <a:t>&lt;/html&gt;</a:t>
            </a:r>
          </a:p>
        </p:txBody>
      </p:sp>
    </p:spTree>
    <p:extLst>
      <p:ext uri="{BB962C8B-B14F-4D97-AF65-F5344CB8AC3E}">
        <p14:creationId xmlns:p14="http://schemas.microsoft.com/office/powerpoint/2010/main" val="1221360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035A8-7F42-A6E0-C182-EB59F188BDBE}"/>
              </a:ext>
            </a:extLst>
          </p:cNvPr>
          <p:cNvSpPr>
            <a:spLocks noGrp="1"/>
          </p:cNvSpPr>
          <p:nvPr>
            <p:ph type="title"/>
          </p:nvPr>
        </p:nvSpPr>
        <p:spPr>
          <a:xfrm>
            <a:off x="838200" y="136525"/>
            <a:ext cx="10515600" cy="767484"/>
          </a:xfrm>
        </p:spPr>
        <p:txBody>
          <a:bodyPr/>
          <a:lstStyle/>
          <a:p>
            <a:br>
              <a:rPr lang="en-US" dirty="0"/>
            </a:br>
            <a:r>
              <a:rPr lang="en-US" dirty="0"/>
              <a:t>			Directive Syntax</a:t>
            </a:r>
            <a:br>
              <a:rPr lang="en-US" dirty="0"/>
            </a:br>
            <a:endParaRPr lang="en-IN" dirty="0"/>
          </a:p>
        </p:txBody>
      </p:sp>
      <p:sp>
        <p:nvSpPr>
          <p:cNvPr id="3" name="Content Placeholder 2">
            <a:extLst>
              <a:ext uri="{FF2B5EF4-FFF2-40B4-BE49-F238E27FC236}">
                <a16:creationId xmlns:a16="http://schemas.microsoft.com/office/drawing/2014/main" id="{8C9ABFE5-C158-A870-1474-FA6A21E44296}"/>
              </a:ext>
            </a:extLst>
          </p:cNvPr>
          <p:cNvSpPr>
            <a:spLocks noGrp="1"/>
          </p:cNvSpPr>
          <p:nvPr>
            <p:ph idx="1"/>
          </p:nvPr>
        </p:nvSpPr>
        <p:spPr>
          <a:xfrm>
            <a:off x="838200" y="1070264"/>
            <a:ext cx="10515600" cy="5286086"/>
          </a:xfrm>
        </p:spPr>
        <p:txBody>
          <a:bodyPr/>
          <a:lstStyle/>
          <a:p>
            <a:r>
              <a:rPr lang="en-US" dirty="0"/>
              <a:t>Directive Syntax</a:t>
            </a:r>
          </a:p>
          <a:p>
            <a:r>
              <a:rPr lang="en-US" dirty="0"/>
              <a:t>AngularJS directives can be applied to DOM elements in many ways. It is not mandatory to use ng- syntax only.</a:t>
            </a:r>
          </a:p>
          <a:p>
            <a:endParaRPr lang="en-US" dirty="0"/>
          </a:p>
          <a:p>
            <a:r>
              <a:rPr lang="en-US" dirty="0"/>
              <a:t>Directive can start with x- or data-, for example ng-model directive can be written as data-ng-model or x-ng-model.</a:t>
            </a:r>
          </a:p>
          <a:p>
            <a:endParaRPr lang="en-US" dirty="0"/>
          </a:p>
          <a:p>
            <a:r>
              <a:rPr lang="en-US" dirty="0"/>
              <a:t>Also, the - in the directive can be replaced with : or _ or both. For example, ng-model can be written as </a:t>
            </a:r>
            <a:r>
              <a:rPr lang="en-US" dirty="0" err="1"/>
              <a:t>ng_model</a:t>
            </a:r>
            <a:r>
              <a:rPr lang="en-US" dirty="0"/>
              <a:t> or </a:t>
            </a:r>
            <a:r>
              <a:rPr lang="en-US" dirty="0" err="1"/>
              <a:t>ng:model</a:t>
            </a:r>
            <a:r>
              <a:rPr lang="en-US" dirty="0"/>
              <a:t>. It can also be a mix with data- or x-.</a:t>
            </a:r>
          </a:p>
          <a:p>
            <a:endParaRPr lang="en-US" dirty="0"/>
          </a:p>
          <a:p>
            <a:r>
              <a:rPr lang="en-US" dirty="0"/>
              <a:t>The following example demonstrates all the rules of a directive syntax.</a:t>
            </a:r>
            <a:endParaRPr lang="en-IN" dirty="0"/>
          </a:p>
        </p:txBody>
      </p:sp>
      <p:sp>
        <p:nvSpPr>
          <p:cNvPr id="4" name="Footer Placeholder 3">
            <a:extLst>
              <a:ext uri="{FF2B5EF4-FFF2-40B4-BE49-F238E27FC236}">
                <a16:creationId xmlns:a16="http://schemas.microsoft.com/office/drawing/2014/main" id="{8DB1E435-AF82-C134-FACA-F632E00A7300}"/>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ADCB799F-9D73-F98E-0F21-C94BD6D6E163}"/>
              </a:ext>
            </a:extLst>
          </p:cNvPr>
          <p:cNvSpPr>
            <a:spLocks noGrp="1"/>
          </p:cNvSpPr>
          <p:nvPr>
            <p:ph type="sldNum" sz="quarter" idx="12"/>
          </p:nvPr>
        </p:nvSpPr>
        <p:spPr/>
        <p:txBody>
          <a:bodyPr/>
          <a:lstStyle/>
          <a:p>
            <a:pPr>
              <a:defRPr/>
            </a:pPr>
            <a:fld id="{72EE0478-4D7A-4DB5-A717-F7A53182A5E8}" type="slidenum">
              <a:rPr lang="en-IN" smtClean="0"/>
              <a:pPr>
                <a:defRPr/>
              </a:pPr>
              <a:t>37</a:t>
            </a:fld>
            <a:endParaRPr lang="en-IN"/>
          </a:p>
        </p:txBody>
      </p:sp>
    </p:spTree>
    <p:extLst>
      <p:ext uri="{BB962C8B-B14F-4D97-AF65-F5344CB8AC3E}">
        <p14:creationId xmlns:p14="http://schemas.microsoft.com/office/powerpoint/2010/main" val="1143298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035A8-7F42-A6E0-C182-EB59F188BDBE}"/>
              </a:ext>
            </a:extLst>
          </p:cNvPr>
          <p:cNvSpPr>
            <a:spLocks noGrp="1"/>
          </p:cNvSpPr>
          <p:nvPr>
            <p:ph type="title"/>
          </p:nvPr>
        </p:nvSpPr>
        <p:spPr>
          <a:xfrm>
            <a:off x="838200" y="136525"/>
            <a:ext cx="10515600" cy="767484"/>
          </a:xfrm>
        </p:spPr>
        <p:txBody>
          <a:bodyPr/>
          <a:lstStyle/>
          <a:p>
            <a:endParaRPr lang="en-IN" dirty="0"/>
          </a:p>
        </p:txBody>
      </p:sp>
      <p:sp>
        <p:nvSpPr>
          <p:cNvPr id="4" name="Footer Placeholder 3">
            <a:extLst>
              <a:ext uri="{FF2B5EF4-FFF2-40B4-BE49-F238E27FC236}">
                <a16:creationId xmlns:a16="http://schemas.microsoft.com/office/drawing/2014/main" id="{8DB1E435-AF82-C134-FACA-F632E00A7300}"/>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ADCB799F-9D73-F98E-0F21-C94BD6D6E163}"/>
              </a:ext>
            </a:extLst>
          </p:cNvPr>
          <p:cNvSpPr>
            <a:spLocks noGrp="1"/>
          </p:cNvSpPr>
          <p:nvPr>
            <p:ph type="sldNum" sz="quarter" idx="12"/>
          </p:nvPr>
        </p:nvSpPr>
        <p:spPr/>
        <p:txBody>
          <a:bodyPr/>
          <a:lstStyle/>
          <a:p>
            <a:pPr>
              <a:defRPr/>
            </a:pPr>
            <a:fld id="{72EE0478-4D7A-4DB5-A717-F7A53182A5E8}" type="slidenum">
              <a:rPr lang="en-IN" smtClean="0"/>
              <a:pPr>
                <a:defRPr/>
              </a:pPr>
              <a:t>38</a:t>
            </a:fld>
            <a:endParaRPr lang="en-IN"/>
          </a:p>
        </p:txBody>
      </p:sp>
      <p:sp>
        <p:nvSpPr>
          <p:cNvPr id="7" name="TextBox 6">
            <a:extLst>
              <a:ext uri="{FF2B5EF4-FFF2-40B4-BE49-F238E27FC236}">
                <a16:creationId xmlns:a16="http://schemas.microsoft.com/office/drawing/2014/main" id="{4BDBF40D-531E-813F-2BD2-3201C483FDE5}"/>
              </a:ext>
            </a:extLst>
          </p:cNvPr>
          <p:cNvSpPr txBox="1"/>
          <p:nvPr/>
        </p:nvSpPr>
        <p:spPr>
          <a:xfrm>
            <a:off x="1316181" y="1201745"/>
            <a:ext cx="10037619" cy="4801314"/>
          </a:xfrm>
          <a:prstGeom prst="rect">
            <a:avLst/>
          </a:prstGeom>
          <a:noFill/>
        </p:spPr>
        <p:txBody>
          <a:bodyPr wrap="square" rtlCol="0">
            <a:spAutoFit/>
          </a:bodyPr>
          <a:lstStyle/>
          <a:p>
            <a:r>
              <a:rPr lang="en-IN" dirty="0"/>
              <a:t>&lt;!DOCTYPE html&gt;</a:t>
            </a:r>
          </a:p>
          <a:p>
            <a:r>
              <a:rPr lang="en-IN" dirty="0"/>
              <a:t>&lt;html &gt;</a:t>
            </a:r>
          </a:p>
          <a:p>
            <a:r>
              <a:rPr lang="en-IN" dirty="0"/>
              <a:t>&lt;head&gt;</a:t>
            </a:r>
          </a:p>
          <a:p>
            <a:r>
              <a:rPr lang="en-IN" dirty="0"/>
              <a:t>    &lt;script </a:t>
            </a:r>
            <a:r>
              <a:rPr lang="en-IN" dirty="0" err="1"/>
              <a:t>src</a:t>
            </a:r>
            <a:r>
              <a:rPr lang="en-IN" dirty="0"/>
              <a:t>=" https://ajax.googleapis.com/ajax/libs/angularjs/1.6.9/angular.min.js "&gt;&lt;/script&gt;</a:t>
            </a:r>
          </a:p>
          <a:p>
            <a:r>
              <a:rPr lang="en-IN" dirty="0"/>
              <a:t>&lt;/head&gt;</a:t>
            </a:r>
          </a:p>
          <a:p>
            <a:r>
              <a:rPr lang="en-IN" dirty="0"/>
              <a:t>&lt;body ng-app&gt;</a:t>
            </a:r>
          </a:p>
          <a:p>
            <a:r>
              <a:rPr lang="en-IN" dirty="0"/>
              <a:t>    Enter Name:  &lt;input type="text" ng-model="name" /&gt; &lt;</a:t>
            </a:r>
            <a:r>
              <a:rPr lang="en-IN" dirty="0" err="1"/>
              <a:t>br</a:t>
            </a:r>
            <a:r>
              <a:rPr lang="en-IN" dirty="0"/>
              <a:t> /&gt;</a:t>
            </a:r>
          </a:p>
          <a:p>
            <a:r>
              <a:rPr lang="en-IN" dirty="0"/>
              <a:t>    data-ng-bind: &lt;span data-ng-bind="name"&gt;&lt;/span&gt;&lt;</a:t>
            </a:r>
            <a:r>
              <a:rPr lang="en-IN" dirty="0" err="1"/>
              <a:t>br</a:t>
            </a:r>
            <a:r>
              <a:rPr lang="en-IN" dirty="0"/>
              <a:t> /&gt;</a:t>
            </a:r>
          </a:p>
          <a:p>
            <a:r>
              <a:rPr lang="en-IN" dirty="0"/>
              <a:t>    </a:t>
            </a:r>
            <a:r>
              <a:rPr lang="en-IN" dirty="0" err="1"/>
              <a:t>data-ng:bind</a:t>
            </a:r>
            <a:r>
              <a:rPr lang="en-IN" dirty="0"/>
              <a:t>: &lt;span </a:t>
            </a:r>
            <a:r>
              <a:rPr lang="en-IN" dirty="0" err="1"/>
              <a:t>data-ng:bind</a:t>
            </a:r>
            <a:r>
              <a:rPr lang="en-IN" dirty="0"/>
              <a:t>="name"&gt;&lt;/span&gt;&lt;</a:t>
            </a:r>
            <a:r>
              <a:rPr lang="en-IN" dirty="0" err="1"/>
              <a:t>br</a:t>
            </a:r>
            <a:r>
              <a:rPr lang="en-IN" dirty="0"/>
              <a:t> /&gt;</a:t>
            </a:r>
          </a:p>
          <a:p>
            <a:r>
              <a:rPr lang="en-IN" dirty="0"/>
              <a:t>    </a:t>
            </a:r>
            <a:r>
              <a:rPr lang="en-IN" dirty="0" err="1"/>
              <a:t>data:ng:bind</a:t>
            </a:r>
            <a:r>
              <a:rPr lang="en-IN" dirty="0"/>
              <a:t>: &lt;span </a:t>
            </a:r>
            <a:r>
              <a:rPr lang="en-IN" dirty="0" err="1"/>
              <a:t>data:ng:bind</a:t>
            </a:r>
            <a:r>
              <a:rPr lang="en-IN" dirty="0"/>
              <a:t>="name"&gt;&lt;/span&gt;&lt;</a:t>
            </a:r>
            <a:r>
              <a:rPr lang="en-IN" dirty="0" err="1"/>
              <a:t>br</a:t>
            </a:r>
            <a:r>
              <a:rPr lang="en-IN" dirty="0"/>
              <a:t> /&gt;</a:t>
            </a:r>
          </a:p>
          <a:p>
            <a:r>
              <a:rPr lang="en-IN" dirty="0"/>
              <a:t>    x:ng:bind:    &lt;span x:ng:bind="name"&gt;&lt;/span&gt;&lt;br /&gt;</a:t>
            </a:r>
          </a:p>
          <a:p>
            <a:r>
              <a:rPr lang="en-IN" dirty="0"/>
              <a:t>    </a:t>
            </a:r>
            <a:r>
              <a:rPr lang="en-IN" dirty="0" err="1"/>
              <a:t>ng:bind</a:t>
            </a:r>
            <a:r>
              <a:rPr lang="en-IN" dirty="0"/>
              <a:t>:      &lt;span </a:t>
            </a:r>
            <a:r>
              <a:rPr lang="en-IN" dirty="0" err="1"/>
              <a:t>ng:bind</a:t>
            </a:r>
            <a:r>
              <a:rPr lang="en-IN" dirty="0"/>
              <a:t>="name"&gt;&lt;/span&gt;&lt;</a:t>
            </a:r>
            <a:r>
              <a:rPr lang="en-IN" dirty="0" err="1"/>
              <a:t>br</a:t>
            </a:r>
            <a:r>
              <a:rPr lang="en-IN" dirty="0"/>
              <a:t> /&gt;</a:t>
            </a:r>
          </a:p>
          <a:p>
            <a:r>
              <a:rPr lang="en-IN" dirty="0"/>
              <a:t>    x-ng-bind:    &lt;span x-ng-bind="name"&gt;&lt;/span&gt;&lt;</a:t>
            </a:r>
            <a:r>
              <a:rPr lang="en-IN" dirty="0" err="1"/>
              <a:t>br</a:t>
            </a:r>
            <a:r>
              <a:rPr lang="en-IN" dirty="0"/>
              <a:t> /&gt;</a:t>
            </a:r>
          </a:p>
          <a:p>
            <a:r>
              <a:rPr lang="en-IN" dirty="0"/>
              <a:t>    </a:t>
            </a:r>
            <a:r>
              <a:rPr lang="en-IN" dirty="0" err="1"/>
              <a:t>x_ng_bind</a:t>
            </a:r>
            <a:r>
              <a:rPr lang="en-IN" dirty="0"/>
              <a:t>:    &lt;span </a:t>
            </a:r>
            <a:r>
              <a:rPr lang="en-IN" dirty="0" err="1"/>
              <a:t>x_ng_bind</a:t>
            </a:r>
            <a:r>
              <a:rPr lang="en-IN" dirty="0"/>
              <a:t>="name"&gt;&lt;/span&gt;&lt;</a:t>
            </a:r>
            <a:r>
              <a:rPr lang="en-IN" dirty="0" err="1"/>
              <a:t>br</a:t>
            </a:r>
            <a:r>
              <a:rPr lang="en-IN" dirty="0"/>
              <a:t> /&gt;</a:t>
            </a:r>
          </a:p>
          <a:p>
            <a:r>
              <a:rPr lang="en-IN" dirty="0"/>
              <a:t>    </a:t>
            </a:r>
            <a:r>
              <a:rPr lang="en-IN" dirty="0" err="1"/>
              <a:t>ng_bind</a:t>
            </a:r>
            <a:r>
              <a:rPr lang="en-IN" dirty="0"/>
              <a:t>:      &lt;span </a:t>
            </a:r>
            <a:r>
              <a:rPr lang="en-IN" dirty="0" err="1"/>
              <a:t>ng_bind</a:t>
            </a:r>
            <a:r>
              <a:rPr lang="en-IN" dirty="0"/>
              <a:t>="name"&gt;&lt;/span&gt;</a:t>
            </a:r>
          </a:p>
          <a:p>
            <a:r>
              <a:rPr lang="en-IN" dirty="0"/>
              <a:t>&lt;/body&gt;</a:t>
            </a:r>
          </a:p>
          <a:p>
            <a:r>
              <a:rPr lang="en-IN" dirty="0"/>
              <a:t>&lt;/html&gt;</a:t>
            </a:r>
          </a:p>
        </p:txBody>
      </p:sp>
    </p:spTree>
    <p:extLst>
      <p:ext uri="{BB962C8B-B14F-4D97-AF65-F5344CB8AC3E}">
        <p14:creationId xmlns:p14="http://schemas.microsoft.com/office/powerpoint/2010/main" val="1177203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035A8-7F42-A6E0-C182-EB59F188BDBE}"/>
              </a:ext>
            </a:extLst>
          </p:cNvPr>
          <p:cNvSpPr>
            <a:spLocks noGrp="1"/>
          </p:cNvSpPr>
          <p:nvPr>
            <p:ph type="title"/>
          </p:nvPr>
        </p:nvSpPr>
        <p:spPr>
          <a:xfrm>
            <a:off x="838200" y="136525"/>
            <a:ext cx="10515600" cy="767484"/>
          </a:xfrm>
        </p:spPr>
        <p:txBody>
          <a:bodyPr/>
          <a:lstStyle/>
          <a:p>
            <a:pPr algn="ctr"/>
            <a:br>
              <a:rPr lang="en-IN" b="0" i="0" dirty="0">
                <a:solidFill>
                  <a:srgbClr val="181717"/>
                </a:solidFill>
                <a:effectLst/>
                <a:latin typeface="Segoe UI" panose="020B0502040204020203" pitchFamily="34" charset="0"/>
              </a:rPr>
            </a:br>
            <a:r>
              <a:rPr lang="en-IN" b="0" i="0" dirty="0">
                <a:solidFill>
                  <a:srgbClr val="181717"/>
                </a:solidFill>
                <a:effectLst/>
                <a:latin typeface="Segoe UI" panose="020B0502040204020203" pitchFamily="34" charset="0"/>
              </a:rPr>
              <a:t>AngularJS Expression</a:t>
            </a:r>
            <a:br>
              <a:rPr lang="en-IN" b="0" i="0" dirty="0">
                <a:solidFill>
                  <a:srgbClr val="181717"/>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C9ABFE5-C158-A870-1474-FA6A21E44296}"/>
              </a:ext>
            </a:extLst>
          </p:cNvPr>
          <p:cNvSpPr>
            <a:spLocks noGrp="1"/>
          </p:cNvSpPr>
          <p:nvPr>
            <p:ph idx="1"/>
          </p:nvPr>
        </p:nvSpPr>
        <p:spPr>
          <a:xfrm>
            <a:off x="838200" y="1070264"/>
            <a:ext cx="10515600" cy="5286086"/>
          </a:xfrm>
        </p:spPr>
        <p:txBody>
          <a:bodyPr/>
          <a:lstStyle/>
          <a:p>
            <a:r>
              <a:rPr lang="en-US" sz="2400" dirty="0">
                <a:latin typeface="Arial" panose="020B0604020202020204" pitchFamily="34" charset="0"/>
                <a:cs typeface="Arial" panose="020B0604020202020204" pitchFamily="34" charset="0"/>
              </a:rPr>
              <a:t>AngularJS expression is like JavaScript expression surrounded with braces - {{ expression }}. AngularJS evaluates the specified expression and binds the result data to HTML.</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AngularJS expression can contain literals, operators and variables like JavaScript expression. For example, an expression {{2/2}} will produce the result 1 and will be bound to HTML.</a:t>
            </a:r>
            <a:endParaRPr lang="en-IN"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8DB1E435-AF82-C134-FACA-F632E00A7300}"/>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ADCB799F-9D73-F98E-0F21-C94BD6D6E163}"/>
              </a:ext>
            </a:extLst>
          </p:cNvPr>
          <p:cNvSpPr>
            <a:spLocks noGrp="1"/>
          </p:cNvSpPr>
          <p:nvPr>
            <p:ph type="sldNum" sz="quarter" idx="12"/>
          </p:nvPr>
        </p:nvSpPr>
        <p:spPr/>
        <p:txBody>
          <a:bodyPr/>
          <a:lstStyle/>
          <a:p>
            <a:pPr>
              <a:defRPr/>
            </a:pPr>
            <a:fld id="{72EE0478-4D7A-4DB5-A717-F7A53182A5E8}" type="slidenum">
              <a:rPr lang="en-IN" smtClean="0"/>
              <a:pPr>
                <a:defRPr/>
              </a:pPr>
              <a:t>39</a:t>
            </a:fld>
            <a:endParaRPr lang="en-IN"/>
          </a:p>
        </p:txBody>
      </p:sp>
    </p:spTree>
    <p:extLst>
      <p:ext uri="{BB962C8B-B14F-4D97-AF65-F5344CB8AC3E}">
        <p14:creationId xmlns:p14="http://schemas.microsoft.com/office/powerpoint/2010/main" val="1287403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546" y="161926"/>
            <a:ext cx="10907974" cy="883104"/>
          </a:xfrm>
        </p:spPr>
        <p:txBody>
          <a:bodyPr/>
          <a:lstStyle/>
          <a:p>
            <a:pPr algn="just"/>
            <a:r>
              <a:rPr lang="en-US" sz="3600" b="0" i="0" dirty="0">
                <a:solidFill>
                  <a:srgbClr val="610B38"/>
                </a:solidFill>
                <a:effectLst/>
                <a:latin typeface="Arial" panose="020B0604020202020204" pitchFamily="34" charset="0"/>
                <a:cs typeface="Arial" panose="020B0604020202020204" pitchFamily="34" charset="0"/>
              </a:rPr>
              <a:t>Differences between the JavaScript and Angular JS</a:t>
            </a: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4</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IN" b="0" i="0" dirty="0">
              <a:solidFill>
                <a:srgbClr val="000000"/>
              </a:solidFill>
              <a:effectLst/>
              <a:latin typeface="Arial" panose="020B0604020202020204" pitchFamily="34" charset="0"/>
              <a:cs typeface="Arial" panose="020B0604020202020204"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graphicFrame>
        <p:nvGraphicFramePr>
          <p:cNvPr id="4" name="Table 3">
            <a:extLst>
              <a:ext uri="{FF2B5EF4-FFF2-40B4-BE49-F238E27FC236}">
                <a16:creationId xmlns:a16="http://schemas.microsoft.com/office/drawing/2014/main" id="{9A5D6F4D-777E-A9FB-7CF2-8A4089881180}"/>
              </a:ext>
            </a:extLst>
          </p:cNvPr>
          <p:cNvGraphicFramePr>
            <a:graphicFrameLocks noGrp="1"/>
          </p:cNvGraphicFramePr>
          <p:nvPr/>
        </p:nvGraphicFramePr>
        <p:xfrm>
          <a:off x="1070264" y="1204686"/>
          <a:ext cx="10363256" cy="5347483"/>
        </p:xfrm>
        <a:graphic>
          <a:graphicData uri="http://schemas.openxmlformats.org/drawingml/2006/table">
            <a:tbl>
              <a:tblPr/>
              <a:tblGrid>
                <a:gridCol w="2171700">
                  <a:extLst>
                    <a:ext uri="{9D8B030D-6E8A-4147-A177-3AD203B41FA5}">
                      <a16:colId xmlns:a16="http://schemas.microsoft.com/office/drawing/2014/main" val="3364816188"/>
                    </a:ext>
                  </a:extLst>
                </a:gridCol>
                <a:gridCol w="4737137">
                  <a:extLst>
                    <a:ext uri="{9D8B030D-6E8A-4147-A177-3AD203B41FA5}">
                      <a16:colId xmlns:a16="http://schemas.microsoft.com/office/drawing/2014/main" val="2879255397"/>
                    </a:ext>
                  </a:extLst>
                </a:gridCol>
                <a:gridCol w="3454419">
                  <a:extLst>
                    <a:ext uri="{9D8B030D-6E8A-4147-A177-3AD203B41FA5}">
                      <a16:colId xmlns:a16="http://schemas.microsoft.com/office/drawing/2014/main" val="3731886802"/>
                    </a:ext>
                  </a:extLst>
                </a:gridCol>
              </a:tblGrid>
              <a:tr h="360961">
                <a:tc>
                  <a:txBody>
                    <a:bodyPr/>
                    <a:lstStyle/>
                    <a:p>
                      <a:pPr algn="l" fontAlgn="t"/>
                      <a:r>
                        <a:rPr lang="en-IN" sz="1600" dirty="0">
                          <a:solidFill>
                            <a:srgbClr val="000000"/>
                          </a:solidFill>
                          <a:effectLst/>
                          <a:latin typeface="Arial" panose="020B0604020202020204" pitchFamily="34" charset="0"/>
                          <a:cs typeface="Arial" panose="020B0604020202020204" pitchFamily="34" charset="0"/>
                        </a:rPr>
                        <a:t>Features</a:t>
                      </a:r>
                    </a:p>
                  </a:txBody>
                  <a:tcPr marL="38170" marR="38170" marT="38170" marB="38170">
                    <a:lnL w="7620" cap="flat" cmpd="sng" algn="ctr">
                      <a:solidFill>
                        <a:srgbClr val="5065DF"/>
                      </a:solidFill>
                      <a:prstDash val="solid"/>
                      <a:round/>
                      <a:headEnd type="none" w="med" len="med"/>
                      <a:tailEnd type="none" w="med" len="med"/>
                    </a:lnL>
                    <a:lnR w="7620" cap="flat" cmpd="sng" algn="ctr">
                      <a:solidFill>
                        <a:srgbClr val="5065DF"/>
                      </a:solidFill>
                      <a:prstDash val="solid"/>
                      <a:round/>
                      <a:headEnd type="none" w="med" len="med"/>
                      <a:tailEnd type="none" w="med" len="med"/>
                    </a:lnR>
                    <a:lnT w="7620" cap="flat" cmpd="sng" algn="ctr">
                      <a:solidFill>
                        <a:srgbClr val="5065D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Arial" panose="020B0604020202020204" pitchFamily="34" charset="0"/>
                          <a:cs typeface="Arial" panose="020B0604020202020204" pitchFamily="34" charset="0"/>
                        </a:rPr>
                        <a:t>JavaScript</a:t>
                      </a:r>
                    </a:p>
                  </a:txBody>
                  <a:tcPr marL="38170" marR="38170" marT="38170" marB="38170">
                    <a:lnL w="7620" cap="flat" cmpd="sng" algn="ctr">
                      <a:solidFill>
                        <a:srgbClr val="5065DF"/>
                      </a:solidFill>
                      <a:prstDash val="solid"/>
                      <a:round/>
                      <a:headEnd type="none" w="med" len="med"/>
                      <a:tailEnd type="none" w="med" len="med"/>
                    </a:lnL>
                    <a:lnR w="7620" cap="flat" cmpd="sng" algn="ctr">
                      <a:solidFill>
                        <a:srgbClr val="5065DF"/>
                      </a:solidFill>
                      <a:prstDash val="solid"/>
                      <a:round/>
                      <a:headEnd type="none" w="med" len="med"/>
                      <a:tailEnd type="none" w="med" len="med"/>
                    </a:lnR>
                    <a:lnT w="7620" cap="flat" cmpd="sng" algn="ctr">
                      <a:solidFill>
                        <a:srgbClr val="5065D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Arial" panose="020B0604020202020204" pitchFamily="34" charset="0"/>
                          <a:cs typeface="Arial" panose="020B0604020202020204" pitchFamily="34" charset="0"/>
                        </a:rPr>
                        <a:t>Angular JS</a:t>
                      </a:r>
                    </a:p>
                  </a:txBody>
                  <a:tcPr marL="38170" marR="38170" marT="38170" marB="38170">
                    <a:lnL w="7620" cap="flat" cmpd="sng" algn="ctr">
                      <a:solidFill>
                        <a:srgbClr val="5065DF"/>
                      </a:solidFill>
                      <a:prstDash val="solid"/>
                      <a:round/>
                      <a:headEnd type="none" w="med" len="med"/>
                      <a:tailEnd type="none" w="med" len="med"/>
                    </a:lnL>
                    <a:lnR w="7620" cap="flat" cmpd="sng" algn="ctr">
                      <a:solidFill>
                        <a:srgbClr val="5065DF"/>
                      </a:solidFill>
                      <a:prstDash val="solid"/>
                      <a:round/>
                      <a:headEnd type="none" w="med" len="med"/>
                      <a:tailEnd type="none" w="med" len="med"/>
                    </a:lnR>
                    <a:lnT w="7620" cap="flat" cmpd="sng" algn="ctr">
                      <a:solidFill>
                        <a:srgbClr val="5065D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884970139"/>
                  </a:ext>
                </a:extLst>
              </a:tr>
              <a:tr h="882067">
                <a:tc>
                  <a:txBody>
                    <a:bodyPr/>
                    <a:lstStyle/>
                    <a:p>
                      <a:pPr algn="just" fontAlgn="t"/>
                      <a:r>
                        <a:rPr lang="en-IN" sz="1600" dirty="0">
                          <a:solidFill>
                            <a:srgbClr val="333333"/>
                          </a:solidFill>
                          <a:effectLst/>
                          <a:latin typeface="Arial" panose="020B0604020202020204" pitchFamily="34" charset="0"/>
                          <a:cs typeface="Arial" panose="020B0604020202020204" pitchFamily="34" charset="0"/>
                        </a:rPr>
                        <a:t>Definition</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Arial" panose="020B0604020202020204" pitchFamily="34" charset="0"/>
                          <a:cs typeface="Arial" panose="020B0604020202020204" pitchFamily="34" charset="0"/>
                        </a:rPr>
                        <a:t>It is an object-oriented scripted language that is used to develop mobile and dynamic web applications.</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Arial" panose="020B0604020202020204" pitchFamily="34" charset="0"/>
                          <a:cs typeface="Arial" panose="020B0604020202020204" pitchFamily="34" charset="0"/>
                        </a:rPr>
                        <a:t>It an open-source framework used to develop dynamic web and large single-page web applications.</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48731381"/>
                  </a:ext>
                </a:extLst>
              </a:tr>
              <a:tr h="602438">
                <a:tc>
                  <a:txBody>
                    <a:bodyPr/>
                    <a:lstStyle/>
                    <a:p>
                      <a:pPr algn="just" fontAlgn="t"/>
                      <a:r>
                        <a:rPr lang="en-IN" sz="1600" dirty="0">
                          <a:solidFill>
                            <a:srgbClr val="333333"/>
                          </a:solidFill>
                          <a:effectLst/>
                          <a:latin typeface="Arial" panose="020B0604020202020204" pitchFamily="34" charset="0"/>
                          <a:cs typeface="Arial" panose="020B0604020202020204" pitchFamily="34" charset="0"/>
                        </a:rPr>
                        <a:t>Developed</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Arial" panose="020B0604020202020204" pitchFamily="34" charset="0"/>
                          <a:cs typeface="Arial" panose="020B0604020202020204" pitchFamily="34" charset="0"/>
                        </a:rPr>
                        <a:t>Netscape Communications developed it in 1995.</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Arial" panose="020B0604020202020204" pitchFamily="34" charset="0"/>
                          <a:cs typeface="Arial" panose="020B0604020202020204" pitchFamily="34" charset="0"/>
                        </a:rPr>
                        <a:t>Google mainly developed it in 2010.</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01346066"/>
                  </a:ext>
                </a:extLst>
              </a:tr>
              <a:tr h="466171">
                <a:tc>
                  <a:txBody>
                    <a:bodyPr/>
                    <a:lstStyle/>
                    <a:p>
                      <a:pPr algn="just" fontAlgn="t"/>
                      <a:r>
                        <a:rPr lang="en-IN" sz="1600">
                          <a:solidFill>
                            <a:srgbClr val="333333"/>
                          </a:solidFill>
                          <a:effectLst/>
                          <a:latin typeface="Arial" panose="020B0604020202020204" pitchFamily="34" charset="0"/>
                          <a:cs typeface="Arial" panose="020B0604020202020204" pitchFamily="34" charset="0"/>
                        </a:rPr>
                        <a:t>Syntax</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Arial" panose="020B0604020202020204" pitchFamily="34" charset="0"/>
                          <a:cs typeface="Arial" panose="020B0604020202020204" pitchFamily="34" charset="0"/>
                        </a:rPr>
                        <a:t>Its syntax is much complex than Angular JS.</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Arial" panose="020B0604020202020204" pitchFamily="34" charset="0"/>
                          <a:cs typeface="Arial" panose="020B0604020202020204" pitchFamily="34" charset="0"/>
                        </a:rPr>
                        <a:t>Its syntax is simple and easy.</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76653542"/>
                  </a:ext>
                </a:extLst>
              </a:tr>
              <a:tr h="607169">
                <a:tc>
                  <a:txBody>
                    <a:bodyPr/>
                    <a:lstStyle/>
                    <a:p>
                      <a:pPr algn="just" fontAlgn="t"/>
                      <a:r>
                        <a:rPr lang="en-IN" sz="1600">
                          <a:solidFill>
                            <a:srgbClr val="333333"/>
                          </a:solidFill>
                          <a:effectLst/>
                          <a:latin typeface="Arial" panose="020B0604020202020204" pitchFamily="34" charset="0"/>
                          <a:cs typeface="Arial" panose="020B0604020202020204" pitchFamily="34" charset="0"/>
                        </a:rPr>
                        <a:t>Programmed</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Arial" panose="020B0604020202020204" pitchFamily="34" charset="0"/>
                          <a:cs typeface="Arial" panose="020B0604020202020204" pitchFamily="34" charset="0"/>
                        </a:rPr>
                        <a:t>Its interpreters are written in the C and C++ languages.</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Arial" panose="020B0604020202020204" pitchFamily="34" charset="0"/>
                          <a:cs typeface="Arial" panose="020B0604020202020204" pitchFamily="34" charset="0"/>
                        </a:rPr>
                        <a:t>It is written in the JavaScript language.</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84922975"/>
                  </a:ext>
                </a:extLst>
              </a:tr>
              <a:tr h="332272">
                <a:tc>
                  <a:txBody>
                    <a:bodyPr/>
                    <a:lstStyle/>
                    <a:p>
                      <a:pPr algn="just" fontAlgn="t"/>
                      <a:r>
                        <a:rPr lang="en-IN" sz="1600">
                          <a:solidFill>
                            <a:srgbClr val="333333"/>
                          </a:solidFill>
                          <a:effectLst/>
                          <a:latin typeface="Arial" panose="020B0604020202020204" pitchFamily="34" charset="0"/>
                          <a:cs typeface="Arial" panose="020B0604020202020204" pitchFamily="34" charset="0"/>
                        </a:rPr>
                        <a:t>Filters</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Arial" panose="020B0604020202020204" pitchFamily="34" charset="0"/>
                          <a:cs typeface="Arial" panose="020B0604020202020204" pitchFamily="34" charset="0"/>
                        </a:rPr>
                        <a:t>It doesn't support the filters.</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Arial" panose="020B0604020202020204" pitchFamily="34" charset="0"/>
                          <a:cs typeface="Arial" panose="020B0604020202020204" pitchFamily="34" charset="0"/>
                        </a:rPr>
                        <a:t>It does support filters.</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0276222"/>
                  </a:ext>
                </a:extLst>
              </a:tr>
              <a:tr h="607169">
                <a:tc>
                  <a:txBody>
                    <a:bodyPr/>
                    <a:lstStyle/>
                    <a:p>
                      <a:pPr algn="just" fontAlgn="t"/>
                      <a:r>
                        <a:rPr lang="en-IN" sz="1600">
                          <a:solidFill>
                            <a:srgbClr val="333333"/>
                          </a:solidFill>
                          <a:effectLst/>
                          <a:latin typeface="Arial" panose="020B0604020202020204" pitchFamily="34" charset="0"/>
                          <a:cs typeface="Arial" panose="020B0604020202020204" pitchFamily="34" charset="0"/>
                        </a:rPr>
                        <a:t>Learnability</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Arial" panose="020B0604020202020204" pitchFamily="34" charset="0"/>
                          <a:cs typeface="Arial" panose="020B0604020202020204" pitchFamily="34" charset="0"/>
                        </a:rPr>
                        <a:t>It isn't very easy to learn.</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Arial" panose="020B0604020202020204" pitchFamily="34" charset="0"/>
                          <a:cs typeface="Arial" panose="020B0604020202020204" pitchFamily="34" charset="0"/>
                        </a:rPr>
                        <a:t>It is easy to learn if anyone knows the basic knowledge of JavaScript.</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27003004"/>
                  </a:ext>
                </a:extLst>
              </a:tr>
              <a:tr h="882067">
                <a:tc>
                  <a:txBody>
                    <a:bodyPr/>
                    <a:lstStyle/>
                    <a:p>
                      <a:pPr algn="just" fontAlgn="t"/>
                      <a:r>
                        <a:rPr lang="en-IN" sz="1600">
                          <a:solidFill>
                            <a:srgbClr val="333333"/>
                          </a:solidFill>
                          <a:effectLst/>
                          <a:latin typeface="Arial" panose="020B0604020202020204" pitchFamily="34" charset="0"/>
                          <a:cs typeface="Arial" panose="020B0604020202020204" pitchFamily="34" charset="0"/>
                        </a:rPr>
                        <a:t>Concept</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Arial" panose="020B0604020202020204" pitchFamily="34" charset="0"/>
                          <a:cs typeface="Arial" panose="020B0604020202020204" pitchFamily="34" charset="0"/>
                        </a:rPr>
                        <a:t>It is based on the dynamic typing concept.</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Arial" panose="020B0604020202020204" pitchFamily="34" charset="0"/>
                          <a:cs typeface="Arial" panose="020B0604020202020204" pitchFamily="34" charset="0"/>
                        </a:rPr>
                        <a:t>Angular JS is based on the concept of the model view controller to build the applications.</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05616700"/>
                  </a:ext>
                </a:extLst>
              </a:tr>
              <a:tr h="607169">
                <a:tc>
                  <a:txBody>
                    <a:bodyPr/>
                    <a:lstStyle/>
                    <a:p>
                      <a:pPr algn="just" fontAlgn="t"/>
                      <a:r>
                        <a:rPr lang="en-IN" sz="1600">
                          <a:solidFill>
                            <a:srgbClr val="333333"/>
                          </a:solidFill>
                          <a:effectLst/>
                          <a:latin typeface="Arial" panose="020B0604020202020204" pitchFamily="34" charset="0"/>
                          <a:cs typeface="Arial" panose="020B0604020202020204" pitchFamily="34" charset="0"/>
                        </a:rPr>
                        <a:t>Dependency injection</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Arial" panose="020B0604020202020204" pitchFamily="34" charset="0"/>
                          <a:cs typeface="Arial" panose="020B0604020202020204" pitchFamily="34" charset="0"/>
                        </a:rPr>
                        <a:t>It doesn't support the dependency injection.</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Arial" panose="020B0604020202020204" pitchFamily="34" charset="0"/>
                          <a:cs typeface="Arial" panose="020B0604020202020204" pitchFamily="34" charset="0"/>
                        </a:rPr>
                        <a:t>It supports both data binding and dependency injection.</a:t>
                      </a:r>
                    </a:p>
                  </a:txBody>
                  <a:tcPr marL="25446" marR="25446" marT="25446" marB="254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7892344"/>
                  </a:ext>
                </a:extLst>
              </a:tr>
            </a:tbl>
          </a:graphicData>
        </a:graphic>
      </p:graphicFrame>
    </p:spTree>
    <p:extLst>
      <p:ext uri="{BB962C8B-B14F-4D97-AF65-F5344CB8AC3E}">
        <p14:creationId xmlns:p14="http://schemas.microsoft.com/office/powerpoint/2010/main" val="1652993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035A8-7F42-A6E0-C182-EB59F188BDBE}"/>
              </a:ext>
            </a:extLst>
          </p:cNvPr>
          <p:cNvSpPr>
            <a:spLocks noGrp="1"/>
          </p:cNvSpPr>
          <p:nvPr>
            <p:ph type="title"/>
          </p:nvPr>
        </p:nvSpPr>
        <p:spPr>
          <a:xfrm>
            <a:off x="838200" y="136525"/>
            <a:ext cx="10515600" cy="767484"/>
          </a:xfrm>
        </p:spPr>
        <p:txBody>
          <a:bodyPr/>
          <a:lstStyle/>
          <a:p>
            <a:pPr algn="ctr"/>
            <a:r>
              <a:rPr lang="en-IN" b="0" i="0" dirty="0">
                <a:solidFill>
                  <a:srgbClr val="181717"/>
                </a:solidFill>
                <a:effectLst/>
                <a:latin typeface="Arial" panose="020B0604020202020204" pitchFamily="34" charset="0"/>
                <a:cs typeface="Arial" panose="020B0604020202020204" pitchFamily="34" charset="0"/>
              </a:rPr>
              <a:t>AngularJS Expression</a:t>
            </a:r>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8DB1E435-AF82-C134-FACA-F632E00A7300}"/>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ADCB799F-9D73-F98E-0F21-C94BD6D6E163}"/>
              </a:ext>
            </a:extLst>
          </p:cNvPr>
          <p:cNvSpPr>
            <a:spLocks noGrp="1"/>
          </p:cNvSpPr>
          <p:nvPr>
            <p:ph type="sldNum" sz="quarter" idx="12"/>
          </p:nvPr>
        </p:nvSpPr>
        <p:spPr/>
        <p:txBody>
          <a:bodyPr/>
          <a:lstStyle/>
          <a:p>
            <a:pPr>
              <a:defRPr/>
            </a:pPr>
            <a:fld id="{72EE0478-4D7A-4DB5-A717-F7A53182A5E8}" type="slidenum">
              <a:rPr lang="en-IN" smtClean="0"/>
              <a:pPr>
                <a:defRPr/>
              </a:pPr>
              <a:t>40</a:t>
            </a:fld>
            <a:endParaRPr lang="en-IN"/>
          </a:p>
        </p:txBody>
      </p:sp>
      <p:sp>
        <p:nvSpPr>
          <p:cNvPr id="6" name="TextBox 5">
            <a:extLst>
              <a:ext uri="{FF2B5EF4-FFF2-40B4-BE49-F238E27FC236}">
                <a16:creationId xmlns:a16="http://schemas.microsoft.com/office/drawing/2014/main" id="{AA005D6D-FA3E-E8C8-5A6D-95A4F156F890}"/>
              </a:ext>
            </a:extLst>
          </p:cNvPr>
          <p:cNvSpPr txBox="1"/>
          <p:nvPr/>
        </p:nvSpPr>
        <p:spPr>
          <a:xfrm>
            <a:off x="1344706" y="1210846"/>
            <a:ext cx="9757063" cy="4247317"/>
          </a:xfrm>
          <a:prstGeom prst="rect">
            <a:avLst/>
          </a:prstGeom>
          <a:noFill/>
          <a:ln>
            <a:solidFill>
              <a:schemeClr val="tx1"/>
            </a:solidFill>
          </a:ln>
        </p:spPr>
        <p:txBody>
          <a:bodyPr wrap="square" rtlCol="0">
            <a:spAutoFit/>
          </a:bodyPr>
          <a:lstStyle/>
          <a:p>
            <a:r>
              <a:rPr lang="en-IN" dirty="0"/>
              <a:t>&lt;!DOCTYPE html&gt;</a:t>
            </a:r>
          </a:p>
          <a:p>
            <a:r>
              <a:rPr lang="en-IN" dirty="0"/>
              <a:t>&lt;html &gt;</a:t>
            </a:r>
          </a:p>
          <a:p>
            <a:r>
              <a:rPr lang="en-IN" dirty="0"/>
              <a:t>&lt;head&gt;</a:t>
            </a:r>
          </a:p>
          <a:p>
            <a:r>
              <a:rPr lang="en-IN" dirty="0"/>
              <a:t>    &lt;script </a:t>
            </a:r>
            <a:r>
              <a:rPr lang="en-IN" dirty="0" err="1"/>
              <a:t>src</a:t>
            </a:r>
            <a:r>
              <a:rPr lang="en-IN" dirty="0"/>
              <a:t>=" https://ajax.googleapis.com/ajax/libs/angularjs/1.6.9/angular.min.js "&gt;&lt;/script&gt;</a:t>
            </a:r>
          </a:p>
          <a:p>
            <a:r>
              <a:rPr lang="en-IN" dirty="0"/>
              <a:t>&lt;/head&gt;</a:t>
            </a:r>
          </a:p>
          <a:p>
            <a:r>
              <a:rPr lang="en-IN" dirty="0"/>
              <a:t>&lt;body &gt;</a:t>
            </a:r>
          </a:p>
          <a:p>
            <a:r>
              <a:rPr lang="en-IN" dirty="0"/>
              <a:t>    &lt;h1&gt;AngularJS Expression Demo:&lt;/h1&gt;</a:t>
            </a:r>
          </a:p>
          <a:p>
            <a:r>
              <a:rPr lang="en-IN" dirty="0"/>
              <a:t>    &lt;div ng-app&gt;</a:t>
            </a:r>
          </a:p>
          <a:p>
            <a:r>
              <a:rPr lang="en-IN" dirty="0"/>
              <a:t>        2 + 2 = {{2 + 2}} &lt;</a:t>
            </a:r>
            <a:r>
              <a:rPr lang="en-IN" dirty="0" err="1"/>
              <a:t>br</a:t>
            </a:r>
            <a:r>
              <a:rPr lang="en-IN" dirty="0"/>
              <a:t> /&gt;</a:t>
            </a:r>
          </a:p>
          <a:p>
            <a:r>
              <a:rPr lang="en-IN" dirty="0"/>
              <a:t>        2 - 2 = {{2 - 2}} &lt;</a:t>
            </a:r>
            <a:r>
              <a:rPr lang="en-IN" dirty="0" err="1"/>
              <a:t>br</a:t>
            </a:r>
            <a:r>
              <a:rPr lang="en-IN" dirty="0"/>
              <a:t> /&gt;</a:t>
            </a:r>
          </a:p>
          <a:p>
            <a:r>
              <a:rPr lang="en-IN" dirty="0"/>
              <a:t>        2 * 2 = {{2 * 2}} &lt;</a:t>
            </a:r>
            <a:r>
              <a:rPr lang="en-IN" dirty="0" err="1"/>
              <a:t>br</a:t>
            </a:r>
            <a:r>
              <a:rPr lang="en-IN" dirty="0"/>
              <a:t> /&gt;</a:t>
            </a:r>
          </a:p>
          <a:p>
            <a:r>
              <a:rPr lang="en-IN" dirty="0"/>
              <a:t>        2 / 2 = {{2 / 2}}</a:t>
            </a:r>
          </a:p>
          <a:p>
            <a:r>
              <a:rPr lang="en-IN" dirty="0"/>
              <a:t>    &lt;/div&gt; </a:t>
            </a:r>
          </a:p>
          <a:p>
            <a:r>
              <a:rPr lang="en-IN" dirty="0"/>
              <a:t>&lt;/body&gt;</a:t>
            </a:r>
          </a:p>
          <a:p>
            <a:r>
              <a:rPr lang="en-IN" dirty="0"/>
              <a:t>&lt;/html&gt;</a:t>
            </a:r>
          </a:p>
        </p:txBody>
      </p:sp>
    </p:spTree>
    <p:extLst>
      <p:ext uri="{BB962C8B-B14F-4D97-AF65-F5344CB8AC3E}">
        <p14:creationId xmlns:p14="http://schemas.microsoft.com/office/powerpoint/2010/main" val="17236329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035A8-7F42-A6E0-C182-EB59F188BDBE}"/>
              </a:ext>
            </a:extLst>
          </p:cNvPr>
          <p:cNvSpPr>
            <a:spLocks noGrp="1"/>
          </p:cNvSpPr>
          <p:nvPr>
            <p:ph type="title"/>
          </p:nvPr>
        </p:nvSpPr>
        <p:spPr>
          <a:xfrm>
            <a:off x="838200" y="136525"/>
            <a:ext cx="10515600" cy="767484"/>
          </a:xfrm>
        </p:spPr>
        <p:txBody>
          <a:bodyPr/>
          <a:lstStyle/>
          <a:p>
            <a:endParaRPr lang="en-IN" dirty="0"/>
          </a:p>
        </p:txBody>
      </p:sp>
      <p:sp>
        <p:nvSpPr>
          <p:cNvPr id="3" name="Content Placeholder 2">
            <a:extLst>
              <a:ext uri="{FF2B5EF4-FFF2-40B4-BE49-F238E27FC236}">
                <a16:creationId xmlns:a16="http://schemas.microsoft.com/office/drawing/2014/main" id="{8C9ABFE5-C158-A870-1474-FA6A21E44296}"/>
              </a:ext>
            </a:extLst>
          </p:cNvPr>
          <p:cNvSpPr>
            <a:spLocks noGrp="1"/>
          </p:cNvSpPr>
          <p:nvPr>
            <p:ph idx="1"/>
          </p:nvPr>
        </p:nvSpPr>
        <p:spPr>
          <a:xfrm>
            <a:off x="838200" y="1070264"/>
            <a:ext cx="10515600" cy="5286086"/>
          </a:xfrm>
        </p:spPr>
        <p:txBody>
          <a:bodyPr/>
          <a:lstStyle/>
          <a:p>
            <a:pPr algn="just"/>
            <a:r>
              <a:rPr lang="en-US" b="0" i="0" dirty="0">
                <a:solidFill>
                  <a:srgbClr val="181717"/>
                </a:solidFill>
                <a:effectLst/>
                <a:latin typeface="Verdana" panose="020B0604030504040204" pitchFamily="34" charset="0"/>
              </a:rPr>
              <a:t>AngularJS expression is like JavaScript code expression except for the following differences:</a:t>
            </a:r>
          </a:p>
          <a:p>
            <a:pPr algn="just">
              <a:buFont typeface="+mj-lt"/>
              <a:buAutoNum type="arabicPeriod"/>
            </a:pPr>
            <a:r>
              <a:rPr lang="en-US" b="0" i="0" dirty="0">
                <a:solidFill>
                  <a:srgbClr val="181717"/>
                </a:solidFill>
                <a:effectLst/>
                <a:latin typeface="Verdana" panose="020B0604030504040204" pitchFamily="34" charset="0"/>
              </a:rPr>
              <a:t>AngularJS expression cannot contain conditions, loops, exceptions or regular expressions e.g. if-else, ternary, for loop, while loop etc.</a:t>
            </a:r>
          </a:p>
          <a:p>
            <a:pPr algn="just">
              <a:buFont typeface="+mj-lt"/>
              <a:buAutoNum type="arabicPeriod"/>
            </a:pPr>
            <a:r>
              <a:rPr lang="en-US" b="0" i="0" dirty="0">
                <a:solidFill>
                  <a:srgbClr val="181717"/>
                </a:solidFill>
                <a:effectLst/>
                <a:latin typeface="Verdana" panose="020B0604030504040204" pitchFamily="34" charset="0"/>
              </a:rPr>
              <a:t>AngularJS expression cannot declare functions.</a:t>
            </a:r>
          </a:p>
          <a:p>
            <a:pPr algn="just">
              <a:buFont typeface="+mj-lt"/>
              <a:buAutoNum type="arabicPeriod"/>
            </a:pPr>
            <a:r>
              <a:rPr lang="en-US" b="0" i="0" dirty="0">
                <a:solidFill>
                  <a:srgbClr val="181717"/>
                </a:solidFill>
                <a:effectLst/>
                <a:latin typeface="Verdana" panose="020B0604030504040204" pitchFamily="34" charset="0"/>
              </a:rPr>
              <a:t>AngularJS expression cannot contain comma or void.</a:t>
            </a:r>
          </a:p>
          <a:p>
            <a:pPr algn="just">
              <a:buFont typeface="+mj-lt"/>
              <a:buAutoNum type="arabicPeriod"/>
            </a:pPr>
            <a:r>
              <a:rPr lang="en-US" b="0" i="0" dirty="0">
                <a:solidFill>
                  <a:srgbClr val="181717"/>
                </a:solidFill>
                <a:effectLst/>
                <a:latin typeface="Verdana" panose="020B0604030504040204" pitchFamily="34" charset="0"/>
              </a:rPr>
              <a:t>AngularJS expression cannot contain return keyword.</a:t>
            </a:r>
          </a:p>
          <a:p>
            <a:pPr algn="just"/>
            <a:r>
              <a:rPr lang="en-US" b="0" i="0" dirty="0">
                <a:solidFill>
                  <a:srgbClr val="181717"/>
                </a:solidFill>
                <a:effectLst/>
                <a:latin typeface="Verdana" panose="020B0604030504040204" pitchFamily="34" charset="0"/>
              </a:rPr>
              <a:t>AngularJS expression contains literals of any data type.</a:t>
            </a:r>
          </a:p>
          <a:p>
            <a:endParaRPr lang="en-IN" dirty="0"/>
          </a:p>
        </p:txBody>
      </p:sp>
      <p:sp>
        <p:nvSpPr>
          <p:cNvPr id="4" name="Footer Placeholder 3">
            <a:extLst>
              <a:ext uri="{FF2B5EF4-FFF2-40B4-BE49-F238E27FC236}">
                <a16:creationId xmlns:a16="http://schemas.microsoft.com/office/drawing/2014/main" id="{8DB1E435-AF82-C134-FACA-F632E00A7300}"/>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ADCB799F-9D73-F98E-0F21-C94BD6D6E163}"/>
              </a:ext>
            </a:extLst>
          </p:cNvPr>
          <p:cNvSpPr>
            <a:spLocks noGrp="1"/>
          </p:cNvSpPr>
          <p:nvPr>
            <p:ph type="sldNum" sz="quarter" idx="12"/>
          </p:nvPr>
        </p:nvSpPr>
        <p:spPr/>
        <p:txBody>
          <a:bodyPr/>
          <a:lstStyle/>
          <a:p>
            <a:pPr>
              <a:defRPr/>
            </a:pPr>
            <a:fld id="{72EE0478-4D7A-4DB5-A717-F7A53182A5E8}" type="slidenum">
              <a:rPr lang="en-IN" smtClean="0"/>
              <a:pPr>
                <a:defRPr/>
              </a:pPr>
              <a:t>41</a:t>
            </a:fld>
            <a:endParaRPr lang="en-IN"/>
          </a:p>
        </p:txBody>
      </p:sp>
    </p:spTree>
    <p:extLst>
      <p:ext uri="{BB962C8B-B14F-4D97-AF65-F5344CB8AC3E}">
        <p14:creationId xmlns:p14="http://schemas.microsoft.com/office/powerpoint/2010/main" val="4219257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A861-04D7-C61A-85C3-6831696B66F9}"/>
              </a:ext>
            </a:extLst>
          </p:cNvPr>
          <p:cNvSpPr>
            <a:spLocks noGrp="1"/>
          </p:cNvSpPr>
          <p:nvPr>
            <p:ph type="title"/>
          </p:nvPr>
        </p:nvSpPr>
        <p:spPr>
          <a:xfrm>
            <a:off x="838200" y="365125"/>
            <a:ext cx="10515600" cy="955759"/>
          </a:xfrm>
        </p:spPr>
        <p:txBody>
          <a:bodyPr/>
          <a:lstStyle/>
          <a:p>
            <a:endParaRPr lang="en-IN" dirty="0"/>
          </a:p>
        </p:txBody>
      </p:sp>
      <p:sp>
        <p:nvSpPr>
          <p:cNvPr id="4" name="Footer Placeholder 3">
            <a:extLst>
              <a:ext uri="{FF2B5EF4-FFF2-40B4-BE49-F238E27FC236}">
                <a16:creationId xmlns:a16="http://schemas.microsoft.com/office/drawing/2014/main" id="{DD519412-6986-C213-B97C-4EC76482927C}"/>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7CDD3217-B7F7-0C50-5E89-BD00D4E33E6B}"/>
              </a:ext>
            </a:extLst>
          </p:cNvPr>
          <p:cNvSpPr>
            <a:spLocks noGrp="1"/>
          </p:cNvSpPr>
          <p:nvPr>
            <p:ph type="sldNum" sz="quarter" idx="12"/>
          </p:nvPr>
        </p:nvSpPr>
        <p:spPr/>
        <p:txBody>
          <a:bodyPr/>
          <a:lstStyle/>
          <a:p>
            <a:pPr>
              <a:defRPr/>
            </a:pPr>
            <a:fld id="{72EE0478-4D7A-4DB5-A717-F7A53182A5E8}" type="slidenum">
              <a:rPr lang="en-IN" smtClean="0"/>
              <a:pPr>
                <a:defRPr/>
              </a:pPr>
              <a:t>42</a:t>
            </a:fld>
            <a:endParaRPr lang="en-IN"/>
          </a:p>
        </p:txBody>
      </p:sp>
      <p:sp>
        <p:nvSpPr>
          <p:cNvPr id="6" name="TextBox 5">
            <a:extLst>
              <a:ext uri="{FF2B5EF4-FFF2-40B4-BE49-F238E27FC236}">
                <a16:creationId xmlns:a16="http://schemas.microsoft.com/office/drawing/2014/main" id="{508F5E5D-E7E3-6795-6E12-F281CDEA7925}"/>
              </a:ext>
            </a:extLst>
          </p:cNvPr>
          <p:cNvSpPr txBox="1"/>
          <p:nvPr/>
        </p:nvSpPr>
        <p:spPr>
          <a:xfrm>
            <a:off x="1323109" y="1853458"/>
            <a:ext cx="10868891" cy="3970318"/>
          </a:xfrm>
          <a:prstGeom prst="rect">
            <a:avLst/>
          </a:prstGeom>
          <a:noFill/>
          <a:ln>
            <a:solidFill>
              <a:schemeClr val="tx1"/>
            </a:solidFill>
          </a:ln>
        </p:spPr>
        <p:txBody>
          <a:bodyPr wrap="square" rtlCol="0">
            <a:spAutoFit/>
          </a:bodyPr>
          <a:lstStyle/>
          <a:p>
            <a:r>
              <a:rPr lang="en-IN" dirty="0"/>
              <a:t>&lt;html &gt;</a:t>
            </a:r>
          </a:p>
          <a:p>
            <a:r>
              <a:rPr lang="en-IN" dirty="0"/>
              <a:t>&lt;head&gt;</a:t>
            </a:r>
          </a:p>
          <a:p>
            <a:r>
              <a:rPr lang="en-IN" dirty="0"/>
              <a:t>    &lt;script </a:t>
            </a:r>
            <a:r>
              <a:rPr lang="en-IN" dirty="0" err="1"/>
              <a:t>src</a:t>
            </a:r>
            <a:r>
              <a:rPr lang="en-IN" dirty="0"/>
              <a:t>=" https://ajax.googleapis.com/ajax/libs/angularjs/1.6.9/angular.min.js "&gt;&lt;/script&gt;</a:t>
            </a:r>
          </a:p>
          <a:p>
            <a:r>
              <a:rPr lang="en-IN" dirty="0"/>
              <a:t>&lt;/head&gt;</a:t>
            </a:r>
          </a:p>
          <a:p>
            <a:r>
              <a:rPr lang="en-IN" dirty="0"/>
              <a:t>&lt;body &gt;</a:t>
            </a:r>
          </a:p>
          <a:p>
            <a:r>
              <a:rPr lang="en-IN" dirty="0"/>
              <a:t>    &lt;h1&gt;AngularJS Expression Demo:&lt;/h1&gt;</a:t>
            </a:r>
          </a:p>
          <a:p>
            <a:r>
              <a:rPr lang="en-IN" dirty="0"/>
              <a:t>    &lt;div ng-app&gt;</a:t>
            </a:r>
          </a:p>
          <a:p>
            <a:r>
              <a:rPr lang="en-IN" dirty="0"/>
              <a:t>        {{"Hello World"}}&lt;</a:t>
            </a:r>
            <a:r>
              <a:rPr lang="en-IN" dirty="0" err="1"/>
              <a:t>br</a:t>
            </a:r>
            <a:r>
              <a:rPr lang="en-IN" dirty="0"/>
              <a:t> /&gt;</a:t>
            </a:r>
          </a:p>
          <a:p>
            <a:r>
              <a:rPr lang="en-IN" dirty="0"/>
              <a:t>        {{100}}&lt;</a:t>
            </a:r>
            <a:r>
              <a:rPr lang="en-IN" dirty="0" err="1"/>
              <a:t>br</a:t>
            </a:r>
            <a:r>
              <a:rPr lang="en-IN" dirty="0"/>
              <a:t> /&gt;</a:t>
            </a:r>
          </a:p>
          <a:p>
            <a:r>
              <a:rPr lang="en-IN" dirty="0"/>
              <a:t>        {{true}}&lt;</a:t>
            </a:r>
            <a:r>
              <a:rPr lang="en-IN" dirty="0" err="1"/>
              <a:t>br</a:t>
            </a:r>
            <a:r>
              <a:rPr lang="en-IN" dirty="0"/>
              <a:t> /&gt;</a:t>
            </a:r>
          </a:p>
          <a:p>
            <a:r>
              <a:rPr lang="en-IN" dirty="0"/>
              <a:t>        {{10.2}}</a:t>
            </a:r>
          </a:p>
          <a:p>
            <a:r>
              <a:rPr lang="en-IN" dirty="0"/>
              <a:t>    &lt;/div&gt;</a:t>
            </a:r>
          </a:p>
          <a:p>
            <a:r>
              <a:rPr lang="en-IN" dirty="0"/>
              <a:t>&lt;/body&gt;</a:t>
            </a:r>
          </a:p>
          <a:p>
            <a:r>
              <a:rPr lang="en-IN" dirty="0"/>
              <a:t>&lt;/html&gt;</a:t>
            </a:r>
          </a:p>
        </p:txBody>
      </p:sp>
    </p:spTree>
    <p:extLst>
      <p:ext uri="{BB962C8B-B14F-4D97-AF65-F5344CB8AC3E}">
        <p14:creationId xmlns:p14="http://schemas.microsoft.com/office/powerpoint/2010/main" val="4116928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025F-AE5F-6815-F15C-0C264482A7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036236-3B70-D151-56E0-0A6DB4A5F2F1}"/>
              </a:ext>
            </a:extLst>
          </p:cNvPr>
          <p:cNvSpPr>
            <a:spLocks noGrp="1"/>
          </p:cNvSpPr>
          <p:nvPr>
            <p:ph idx="1"/>
          </p:nvPr>
        </p:nvSpPr>
        <p:spPr/>
        <p:txBody>
          <a:bodyPr/>
          <a:lstStyle/>
          <a:p>
            <a:r>
              <a:rPr lang="en-US" b="0" i="0" dirty="0">
                <a:solidFill>
                  <a:srgbClr val="181717"/>
                </a:solidFill>
                <a:effectLst/>
                <a:latin typeface="Verdana" panose="020B0604030504040204" pitchFamily="34" charset="0"/>
              </a:rPr>
              <a:t>AngularJS expression can contain arithmetic operators which will produce the result based on the type of operands, similar to JavaScript:</a:t>
            </a:r>
            <a:endParaRPr lang="en-IN" dirty="0"/>
          </a:p>
        </p:txBody>
      </p:sp>
      <p:sp>
        <p:nvSpPr>
          <p:cNvPr id="4" name="Footer Placeholder 3">
            <a:extLst>
              <a:ext uri="{FF2B5EF4-FFF2-40B4-BE49-F238E27FC236}">
                <a16:creationId xmlns:a16="http://schemas.microsoft.com/office/drawing/2014/main" id="{5BE1B100-41F5-3607-949B-C78A25216BB6}"/>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E0F2BDDA-9000-8163-CE2B-544099FC9D67}"/>
              </a:ext>
            </a:extLst>
          </p:cNvPr>
          <p:cNvSpPr>
            <a:spLocks noGrp="1"/>
          </p:cNvSpPr>
          <p:nvPr>
            <p:ph type="sldNum" sz="quarter" idx="12"/>
          </p:nvPr>
        </p:nvSpPr>
        <p:spPr/>
        <p:txBody>
          <a:bodyPr/>
          <a:lstStyle/>
          <a:p>
            <a:pPr>
              <a:defRPr/>
            </a:pPr>
            <a:fld id="{72EE0478-4D7A-4DB5-A717-F7A53182A5E8}" type="slidenum">
              <a:rPr lang="en-IN" smtClean="0"/>
              <a:pPr>
                <a:defRPr/>
              </a:pPr>
              <a:t>43</a:t>
            </a:fld>
            <a:endParaRPr lang="en-IN"/>
          </a:p>
        </p:txBody>
      </p:sp>
      <p:sp>
        <p:nvSpPr>
          <p:cNvPr id="6" name="TextBox 5">
            <a:extLst>
              <a:ext uri="{FF2B5EF4-FFF2-40B4-BE49-F238E27FC236}">
                <a16:creationId xmlns:a16="http://schemas.microsoft.com/office/drawing/2014/main" id="{67A866A4-C6CE-A1A3-60A3-A207907CA33C}"/>
              </a:ext>
            </a:extLst>
          </p:cNvPr>
          <p:cNvSpPr txBox="1"/>
          <p:nvPr/>
        </p:nvSpPr>
        <p:spPr>
          <a:xfrm>
            <a:off x="654627" y="3075709"/>
            <a:ext cx="11274137" cy="3970318"/>
          </a:xfrm>
          <a:prstGeom prst="rect">
            <a:avLst/>
          </a:prstGeom>
          <a:noFill/>
        </p:spPr>
        <p:txBody>
          <a:bodyPr wrap="square" rtlCol="0">
            <a:spAutoFit/>
          </a:bodyPr>
          <a:lstStyle/>
          <a:p>
            <a:r>
              <a:rPr lang="en-IN" dirty="0"/>
              <a:t>&lt;!DOCTYPE html&gt;</a:t>
            </a:r>
          </a:p>
          <a:p>
            <a:r>
              <a:rPr lang="en-IN" dirty="0"/>
              <a:t>&lt;html &gt;</a:t>
            </a:r>
          </a:p>
          <a:p>
            <a:r>
              <a:rPr lang="en-IN" dirty="0"/>
              <a:t>&lt;head&gt;</a:t>
            </a:r>
          </a:p>
          <a:p>
            <a:r>
              <a:rPr lang="en-IN" dirty="0"/>
              <a:t>    &lt;script </a:t>
            </a:r>
            <a:r>
              <a:rPr lang="en-IN" dirty="0" err="1"/>
              <a:t>src</a:t>
            </a:r>
            <a:r>
              <a:rPr lang="en-IN" dirty="0"/>
              <a:t>=" https://ajax.googleapis.com/ajax/libs/angularjs/1.6.9/angular.min.js "&gt;&lt;/script&gt;</a:t>
            </a:r>
          </a:p>
          <a:p>
            <a:r>
              <a:rPr lang="en-IN" dirty="0"/>
              <a:t>&lt;/head&gt;</a:t>
            </a:r>
          </a:p>
          <a:p>
            <a:r>
              <a:rPr lang="en-IN" dirty="0"/>
              <a:t>&lt;body &gt;</a:t>
            </a:r>
          </a:p>
          <a:p>
            <a:r>
              <a:rPr lang="en-IN" dirty="0"/>
              <a:t>    &lt;div ng-app&gt;</a:t>
            </a:r>
          </a:p>
          <a:p>
            <a:r>
              <a:rPr lang="en-IN" dirty="0"/>
              <a:t>        {{"Hello" + " World"}}&lt;</a:t>
            </a:r>
            <a:r>
              <a:rPr lang="en-IN" dirty="0" err="1"/>
              <a:t>br</a:t>
            </a:r>
            <a:r>
              <a:rPr lang="en-IN" dirty="0"/>
              <a:t> /&gt;</a:t>
            </a:r>
          </a:p>
          <a:p>
            <a:r>
              <a:rPr lang="en-IN" dirty="0"/>
              <a:t>        {{100 + 100 }}&lt;</a:t>
            </a:r>
            <a:r>
              <a:rPr lang="en-IN" dirty="0" err="1"/>
              <a:t>br</a:t>
            </a:r>
            <a:r>
              <a:rPr lang="en-IN" dirty="0"/>
              <a:t> /&gt;</a:t>
            </a:r>
          </a:p>
          <a:p>
            <a:r>
              <a:rPr lang="en-IN" dirty="0"/>
              <a:t>        {{true + false}}&lt;</a:t>
            </a:r>
            <a:r>
              <a:rPr lang="en-IN" dirty="0" err="1"/>
              <a:t>br</a:t>
            </a:r>
            <a:r>
              <a:rPr lang="en-IN" dirty="0"/>
              <a:t> /&gt;</a:t>
            </a:r>
          </a:p>
          <a:p>
            <a:r>
              <a:rPr lang="en-IN" dirty="0"/>
              <a:t>        {{10.2 + 10.2}}&lt;</a:t>
            </a:r>
            <a:r>
              <a:rPr lang="en-IN" dirty="0" err="1"/>
              <a:t>br</a:t>
            </a:r>
            <a:r>
              <a:rPr lang="en-IN" dirty="0"/>
              <a:t> /&gt;</a:t>
            </a:r>
          </a:p>
          <a:p>
            <a:r>
              <a:rPr lang="en-IN" dirty="0"/>
              <a:t>    &lt;/div&gt;</a:t>
            </a:r>
          </a:p>
          <a:p>
            <a:r>
              <a:rPr lang="en-IN" dirty="0"/>
              <a:t>&lt;/body&gt;</a:t>
            </a:r>
          </a:p>
          <a:p>
            <a:r>
              <a:rPr lang="en-IN" dirty="0"/>
              <a:t>&lt;/html&gt;</a:t>
            </a:r>
          </a:p>
        </p:txBody>
      </p:sp>
    </p:spTree>
    <p:extLst>
      <p:ext uri="{BB962C8B-B14F-4D97-AF65-F5344CB8AC3E}">
        <p14:creationId xmlns:p14="http://schemas.microsoft.com/office/powerpoint/2010/main" val="1587941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033E-5680-3560-59B7-620A2E4C869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6C95F0E-79C4-905A-512D-A681056ABF14}"/>
              </a:ext>
            </a:extLst>
          </p:cNvPr>
          <p:cNvSpPr>
            <a:spLocks noGrp="1"/>
          </p:cNvSpPr>
          <p:nvPr>
            <p:ph idx="1"/>
          </p:nvPr>
        </p:nvSpPr>
        <p:spPr/>
        <p:txBody>
          <a:bodyPr/>
          <a:lstStyle/>
          <a:p>
            <a:r>
              <a:rPr lang="en-US" sz="2400" b="0" i="0" dirty="0">
                <a:solidFill>
                  <a:srgbClr val="181717"/>
                </a:solidFill>
                <a:effectLst/>
                <a:latin typeface="Arial" panose="020B0604020202020204" pitchFamily="34" charset="0"/>
                <a:cs typeface="Arial" panose="020B0604020202020204" pitchFamily="34" charset="0"/>
              </a:rPr>
              <a:t>AngularJS expression can contain variables declared via ng-</a:t>
            </a:r>
            <a:r>
              <a:rPr lang="en-US" sz="2400" b="0" i="0" dirty="0" err="1">
                <a:solidFill>
                  <a:srgbClr val="181717"/>
                </a:solidFill>
                <a:effectLst/>
                <a:latin typeface="Arial" panose="020B0604020202020204" pitchFamily="34" charset="0"/>
                <a:cs typeface="Arial" panose="020B0604020202020204" pitchFamily="34" charset="0"/>
              </a:rPr>
              <a:t>init</a:t>
            </a:r>
            <a:r>
              <a:rPr lang="en-US" sz="2400" b="0" i="0" dirty="0">
                <a:solidFill>
                  <a:srgbClr val="181717"/>
                </a:solidFill>
                <a:effectLst/>
                <a:latin typeface="Arial" panose="020B0604020202020204" pitchFamily="34" charset="0"/>
                <a:cs typeface="Arial" panose="020B0604020202020204" pitchFamily="34" charset="0"/>
              </a:rPr>
              <a:t> directive. The ng-</a:t>
            </a:r>
            <a:r>
              <a:rPr lang="en-US" sz="2400" b="0" i="0" dirty="0" err="1">
                <a:solidFill>
                  <a:srgbClr val="181717"/>
                </a:solidFill>
                <a:effectLst/>
                <a:latin typeface="Arial" panose="020B0604020202020204" pitchFamily="34" charset="0"/>
                <a:cs typeface="Arial" panose="020B0604020202020204" pitchFamily="34" charset="0"/>
              </a:rPr>
              <a:t>init</a:t>
            </a:r>
            <a:r>
              <a:rPr lang="en-US" sz="2400" b="0" i="0" dirty="0">
                <a:solidFill>
                  <a:srgbClr val="181717"/>
                </a:solidFill>
                <a:effectLst/>
                <a:latin typeface="Arial" panose="020B0604020202020204" pitchFamily="34" charset="0"/>
                <a:cs typeface="Arial" panose="020B0604020202020204" pitchFamily="34" charset="0"/>
              </a:rPr>
              <a:t> directive is used to declare AngularJS application variables of any data type.</a:t>
            </a:r>
            <a:endParaRPr lang="en-IN"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D7EF9D30-2ABE-F7BD-4CC2-389E3583286D}"/>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53D23E3A-258F-31E2-AD83-39C6549CAC61}"/>
              </a:ext>
            </a:extLst>
          </p:cNvPr>
          <p:cNvSpPr>
            <a:spLocks noGrp="1"/>
          </p:cNvSpPr>
          <p:nvPr>
            <p:ph type="sldNum" sz="quarter" idx="12"/>
          </p:nvPr>
        </p:nvSpPr>
        <p:spPr/>
        <p:txBody>
          <a:bodyPr/>
          <a:lstStyle/>
          <a:p>
            <a:pPr>
              <a:defRPr/>
            </a:pPr>
            <a:fld id="{72EE0478-4D7A-4DB5-A717-F7A53182A5E8}" type="slidenum">
              <a:rPr lang="en-IN" smtClean="0"/>
              <a:pPr>
                <a:defRPr/>
              </a:pPr>
              <a:t>44</a:t>
            </a:fld>
            <a:endParaRPr lang="en-IN"/>
          </a:p>
        </p:txBody>
      </p:sp>
      <p:sp>
        <p:nvSpPr>
          <p:cNvPr id="6" name="TextBox 5">
            <a:extLst>
              <a:ext uri="{FF2B5EF4-FFF2-40B4-BE49-F238E27FC236}">
                <a16:creationId xmlns:a16="http://schemas.microsoft.com/office/drawing/2014/main" id="{473A30BC-64B6-8C87-39BD-B5DC7AA9BA2C}"/>
              </a:ext>
            </a:extLst>
          </p:cNvPr>
          <p:cNvSpPr txBox="1"/>
          <p:nvPr/>
        </p:nvSpPr>
        <p:spPr>
          <a:xfrm>
            <a:off x="838200" y="3034145"/>
            <a:ext cx="10134600" cy="3970318"/>
          </a:xfrm>
          <a:prstGeom prst="rect">
            <a:avLst/>
          </a:prstGeom>
          <a:noFill/>
          <a:ln>
            <a:solidFill>
              <a:schemeClr val="tx1"/>
            </a:solidFill>
          </a:ln>
        </p:spPr>
        <p:txBody>
          <a:bodyPr wrap="square" rtlCol="0">
            <a:spAutoFit/>
          </a:bodyPr>
          <a:lstStyle/>
          <a:p>
            <a:r>
              <a:rPr lang="en-IN" dirty="0"/>
              <a:t>&lt;!DOCTYPE html&gt;</a:t>
            </a:r>
          </a:p>
          <a:p>
            <a:r>
              <a:rPr lang="en-IN" dirty="0"/>
              <a:t>&lt;html &gt;</a:t>
            </a:r>
          </a:p>
          <a:p>
            <a:r>
              <a:rPr lang="en-IN" dirty="0"/>
              <a:t>&lt;head&gt;</a:t>
            </a:r>
          </a:p>
          <a:p>
            <a:r>
              <a:rPr lang="en-IN" dirty="0"/>
              <a:t>    &lt;script </a:t>
            </a:r>
            <a:r>
              <a:rPr lang="en-IN" dirty="0" err="1"/>
              <a:t>src</a:t>
            </a:r>
            <a:r>
              <a:rPr lang="en-IN" dirty="0"/>
              <a:t>=" https://ajax.googleapis.com/ajax/libs/angularjs/1.6.9/angular.min.js "&gt;&lt;/script&gt;</a:t>
            </a:r>
          </a:p>
          <a:p>
            <a:r>
              <a:rPr lang="en-IN" dirty="0"/>
              <a:t>&lt;/head&gt;</a:t>
            </a:r>
          </a:p>
          <a:p>
            <a:r>
              <a:rPr lang="en-IN" dirty="0"/>
              <a:t>&lt;body &gt;</a:t>
            </a:r>
          </a:p>
          <a:p>
            <a:r>
              <a:rPr lang="en-IN" dirty="0"/>
              <a:t>    &lt;div ng-app ng-</a:t>
            </a:r>
            <a:r>
              <a:rPr lang="en-IN" dirty="0" err="1"/>
              <a:t>init</a:t>
            </a:r>
            <a:r>
              <a:rPr lang="en-IN" dirty="0"/>
              <a:t>="greet='Hello World!'; amount= 10000;rateOfInterest = 10.5; duration=10;  </a:t>
            </a:r>
            <a:r>
              <a:rPr lang="en-IN" dirty="0" err="1"/>
              <a:t>myArr</a:t>
            </a:r>
            <a:r>
              <a:rPr lang="en-IN" dirty="0"/>
              <a:t> = [100, 200]; person = { </a:t>
            </a:r>
            <a:r>
              <a:rPr lang="en-IN" dirty="0" err="1"/>
              <a:t>firstName</a:t>
            </a:r>
            <a:r>
              <a:rPr lang="en-IN" dirty="0"/>
              <a:t>:'Steve', </a:t>
            </a:r>
            <a:r>
              <a:rPr lang="en-IN" dirty="0" err="1"/>
              <a:t>lastName</a:t>
            </a:r>
            <a:r>
              <a:rPr lang="en-IN" dirty="0"/>
              <a:t> :'Jobs'}"&gt;</a:t>
            </a:r>
          </a:p>
          <a:p>
            <a:r>
              <a:rPr lang="en-IN" dirty="0"/>
              <a:t>        {{ (amount * </a:t>
            </a:r>
            <a:r>
              <a:rPr lang="en-IN" dirty="0" err="1"/>
              <a:t>rateOfInterest</a:t>
            </a:r>
            <a:r>
              <a:rPr lang="en-IN" dirty="0"/>
              <a:t> * duration)/100 }}&lt;</a:t>
            </a:r>
            <a:r>
              <a:rPr lang="en-IN" dirty="0" err="1"/>
              <a:t>br</a:t>
            </a:r>
            <a:r>
              <a:rPr lang="en-IN" dirty="0"/>
              <a:t> /&gt;</a:t>
            </a:r>
          </a:p>
          <a:p>
            <a:r>
              <a:rPr lang="en-IN" dirty="0"/>
              <a:t>        {{</a:t>
            </a:r>
            <a:r>
              <a:rPr lang="en-IN" dirty="0" err="1"/>
              <a:t>myArr</a:t>
            </a:r>
            <a:r>
              <a:rPr lang="en-IN" dirty="0"/>
              <a:t>[1]}} &lt;</a:t>
            </a:r>
            <a:r>
              <a:rPr lang="en-IN" dirty="0" err="1"/>
              <a:t>br</a:t>
            </a:r>
            <a:r>
              <a:rPr lang="en-IN" dirty="0"/>
              <a:t> /&gt;</a:t>
            </a:r>
          </a:p>
          <a:p>
            <a:r>
              <a:rPr lang="en-IN" dirty="0"/>
              <a:t>        {{</a:t>
            </a:r>
            <a:r>
              <a:rPr lang="en-IN" dirty="0" err="1"/>
              <a:t>person.firstName</a:t>
            </a:r>
            <a:r>
              <a:rPr lang="en-IN" dirty="0"/>
              <a:t> + " " + </a:t>
            </a:r>
            <a:r>
              <a:rPr lang="en-IN" dirty="0" err="1"/>
              <a:t>person.lastName</a:t>
            </a:r>
            <a:r>
              <a:rPr lang="en-IN" dirty="0"/>
              <a:t>}}</a:t>
            </a:r>
          </a:p>
          <a:p>
            <a:r>
              <a:rPr lang="en-IN" dirty="0"/>
              <a:t>    &lt;/div&gt;</a:t>
            </a:r>
          </a:p>
          <a:p>
            <a:r>
              <a:rPr lang="en-IN" dirty="0"/>
              <a:t>&lt;/body&gt;</a:t>
            </a:r>
          </a:p>
          <a:p>
            <a:r>
              <a:rPr lang="en-IN" dirty="0"/>
              <a:t>&lt;/html&gt;</a:t>
            </a:r>
          </a:p>
        </p:txBody>
      </p:sp>
    </p:spTree>
    <p:extLst>
      <p:ext uri="{BB962C8B-B14F-4D97-AF65-F5344CB8AC3E}">
        <p14:creationId xmlns:p14="http://schemas.microsoft.com/office/powerpoint/2010/main" val="13359742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141-65CC-6212-0CDB-7A7F053A3391}"/>
              </a:ext>
            </a:extLst>
          </p:cNvPr>
          <p:cNvSpPr>
            <a:spLocks noGrp="1"/>
          </p:cNvSpPr>
          <p:nvPr>
            <p:ph type="title"/>
          </p:nvPr>
        </p:nvSpPr>
        <p:spPr>
          <a:xfrm>
            <a:off x="838200" y="206188"/>
            <a:ext cx="10515600" cy="690283"/>
          </a:xfrm>
        </p:spPr>
        <p:txBody>
          <a:bodyPr/>
          <a:lstStyle/>
          <a:p>
            <a:pPr algn="ctr"/>
            <a:br>
              <a:rPr lang="en-IN" sz="3600" b="0" i="0" dirty="0">
                <a:solidFill>
                  <a:srgbClr val="181717"/>
                </a:solidFill>
                <a:effectLst/>
                <a:latin typeface="Arial" panose="020B0604020202020204" pitchFamily="34" charset="0"/>
                <a:cs typeface="Arial" panose="020B0604020202020204" pitchFamily="34" charset="0"/>
              </a:rPr>
            </a:br>
            <a:r>
              <a:rPr lang="en-IN" sz="3600" b="0" i="0" dirty="0">
                <a:solidFill>
                  <a:srgbClr val="181717"/>
                </a:solidFill>
                <a:effectLst/>
                <a:latin typeface="Arial" panose="020B0604020202020204" pitchFamily="34" charset="0"/>
                <a:cs typeface="Arial" panose="020B0604020202020204" pitchFamily="34" charset="0"/>
              </a:rPr>
              <a:t>AngularJS Controller</a:t>
            </a:r>
            <a:br>
              <a:rPr lang="en-IN" sz="3600" b="0" i="0" dirty="0">
                <a:solidFill>
                  <a:srgbClr val="181717"/>
                </a:solidFill>
                <a:effectLst/>
                <a:latin typeface="Arial" panose="020B0604020202020204" pitchFamily="34" charset="0"/>
                <a:cs typeface="Arial" panose="020B0604020202020204" pitchFamily="34" charset="0"/>
              </a:rPr>
            </a:b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F82F56-3BF1-306B-97B5-647F4B78313F}"/>
              </a:ext>
            </a:extLst>
          </p:cNvPr>
          <p:cNvSpPr>
            <a:spLocks noGrp="1"/>
          </p:cNvSpPr>
          <p:nvPr>
            <p:ph idx="1"/>
          </p:nvPr>
        </p:nvSpPr>
        <p:spPr>
          <a:xfrm>
            <a:off x="838200" y="1030942"/>
            <a:ext cx="10515600" cy="5146054"/>
          </a:xfrm>
        </p:spPr>
        <p:txBody>
          <a:bodyPr/>
          <a:lstStyle/>
          <a:p>
            <a:r>
              <a:rPr lang="en-US" b="0" i="0" dirty="0">
                <a:solidFill>
                  <a:srgbClr val="181717"/>
                </a:solidFill>
                <a:effectLst/>
                <a:latin typeface="Verdana" panose="020B0604030504040204" pitchFamily="34" charset="0"/>
              </a:rPr>
              <a:t>The controller in AngularJS is a JavaScript function that maintains the application data and behavior using </a:t>
            </a:r>
            <a:r>
              <a:rPr lang="en-US" b="0" i="0" u="sng" dirty="0">
                <a:solidFill>
                  <a:srgbClr val="007BFF"/>
                </a:solidFill>
                <a:effectLst/>
                <a:latin typeface="Verdana" panose="020B0604030504040204" pitchFamily="34" charset="0"/>
                <a:hlinkClick r:id="rId2"/>
              </a:rPr>
              <a:t>$scope</a:t>
            </a:r>
            <a:r>
              <a:rPr lang="en-US" b="0" i="0" dirty="0">
                <a:solidFill>
                  <a:srgbClr val="181717"/>
                </a:solidFill>
                <a:effectLst/>
                <a:latin typeface="Verdana" panose="020B0604030504040204" pitchFamily="34" charset="0"/>
              </a:rPr>
              <a:t> object.</a:t>
            </a:r>
          </a:p>
          <a:p>
            <a:r>
              <a:rPr lang="en-US" b="0" i="0" dirty="0">
                <a:solidFill>
                  <a:srgbClr val="181717"/>
                </a:solidFill>
                <a:effectLst/>
                <a:latin typeface="Verdana" panose="020B0604030504040204" pitchFamily="34" charset="0"/>
              </a:rPr>
              <a:t>The $scope object is a glue between the controller and HTML.</a:t>
            </a:r>
          </a:p>
          <a:p>
            <a:r>
              <a:rPr lang="en-US" dirty="0">
                <a:solidFill>
                  <a:srgbClr val="181717"/>
                </a:solidFill>
                <a:latin typeface="Verdana" panose="020B0604030504040204" pitchFamily="34" charset="0"/>
              </a:rPr>
              <a:t>The ng-controller directive is used to specify a controller in HTML element, which will add behavior or maintain the data in that HTML element and its child elements.</a:t>
            </a:r>
          </a:p>
          <a:p>
            <a:endParaRPr lang="en-IN" dirty="0"/>
          </a:p>
        </p:txBody>
      </p:sp>
      <p:sp>
        <p:nvSpPr>
          <p:cNvPr id="4" name="Footer Placeholder 3">
            <a:extLst>
              <a:ext uri="{FF2B5EF4-FFF2-40B4-BE49-F238E27FC236}">
                <a16:creationId xmlns:a16="http://schemas.microsoft.com/office/drawing/2014/main" id="{472EDBBE-3F80-6C55-54A6-A528B77769B7}"/>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19686D72-A3B2-A73E-AB32-B40DAEF6FB59}"/>
              </a:ext>
            </a:extLst>
          </p:cNvPr>
          <p:cNvSpPr>
            <a:spLocks noGrp="1"/>
          </p:cNvSpPr>
          <p:nvPr>
            <p:ph type="sldNum" sz="quarter" idx="12"/>
          </p:nvPr>
        </p:nvSpPr>
        <p:spPr/>
        <p:txBody>
          <a:bodyPr/>
          <a:lstStyle/>
          <a:p>
            <a:pPr>
              <a:defRPr/>
            </a:pPr>
            <a:fld id="{72EE0478-4D7A-4DB5-A717-F7A53182A5E8}" type="slidenum">
              <a:rPr lang="en-IN" smtClean="0"/>
              <a:pPr>
                <a:defRPr/>
              </a:pPr>
              <a:t>45</a:t>
            </a:fld>
            <a:endParaRPr lang="en-IN"/>
          </a:p>
        </p:txBody>
      </p:sp>
    </p:spTree>
    <p:extLst>
      <p:ext uri="{BB962C8B-B14F-4D97-AF65-F5344CB8AC3E}">
        <p14:creationId xmlns:p14="http://schemas.microsoft.com/office/powerpoint/2010/main" val="35090644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141-65CC-6212-0CDB-7A7F053A3391}"/>
              </a:ext>
            </a:extLst>
          </p:cNvPr>
          <p:cNvSpPr>
            <a:spLocks noGrp="1"/>
          </p:cNvSpPr>
          <p:nvPr>
            <p:ph type="title"/>
          </p:nvPr>
        </p:nvSpPr>
        <p:spPr>
          <a:xfrm>
            <a:off x="838200" y="206188"/>
            <a:ext cx="10515600" cy="690283"/>
          </a:xfrm>
        </p:spPr>
        <p:txBody>
          <a:bodyPr/>
          <a:lstStyle/>
          <a:p>
            <a:pPr algn="ctr"/>
            <a:br>
              <a:rPr lang="en-IN" sz="3600" b="0" i="0" dirty="0">
                <a:solidFill>
                  <a:srgbClr val="181717"/>
                </a:solidFill>
                <a:effectLst/>
                <a:latin typeface="Arial" panose="020B0604020202020204" pitchFamily="34" charset="0"/>
                <a:cs typeface="Arial" panose="020B0604020202020204" pitchFamily="34" charset="0"/>
              </a:rPr>
            </a:br>
            <a:r>
              <a:rPr lang="en-IN" sz="3600" b="0" i="0" dirty="0">
                <a:solidFill>
                  <a:srgbClr val="181717"/>
                </a:solidFill>
                <a:effectLst/>
                <a:latin typeface="Arial" panose="020B0604020202020204" pitchFamily="34" charset="0"/>
                <a:cs typeface="Arial" panose="020B0604020202020204" pitchFamily="34" charset="0"/>
              </a:rPr>
              <a:t>AngularJS Controller</a:t>
            </a:r>
            <a:br>
              <a:rPr lang="en-IN" sz="3600" b="0" i="0" dirty="0">
                <a:solidFill>
                  <a:srgbClr val="181717"/>
                </a:solidFill>
                <a:effectLst/>
                <a:latin typeface="Arial" panose="020B0604020202020204" pitchFamily="34" charset="0"/>
                <a:cs typeface="Arial" panose="020B0604020202020204" pitchFamily="34" charset="0"/>
              </a:rPr>
            </a:b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F82F56-3BF1-306B-97B5-647F4B78313F}"/>
              </a:ext>
            </a:extLst>
          </p:cNvPr>
          <p:cNvSpPr>
            <a:spLocks noGrp="1"/>
          </p:cNvSpPr>
          <p:nvPr>
            <p:ph idx="1"/>
          </p:nvPr>
        </p:nvSpPr>
        <p:spPr>
          <a:xfrm>
            <a:off x="838200" y="1030942"/>
            <a:ext cx="10515600" cy="5146054"/>
          </a:xfrm>
        </p:spPr>
        <p:txBody>
          <a:bodyPr/>
          <a:lstStyle/>
          <a:p>
            <a:r>
              <a:rPr lang="en-US" b="0" i="0" dirty="0">
                <a:solidFill>
                  <a:srgbClr val="181717"/>
                </a:solidFill>
                <a:effectLst/>
                <a:latin typeface="Verdana" panose="020B0604030504040204" pitchFamily="34" charset="0"/>
              </a:rPr>
              <a:t>The controller</a:t>
            </a:r>
            <a:endParaRPr lang="en-IN" dirty="0"/>
          </a:p>
        </p:txBody>
      </p:sp>
      <p:sp>
        <p:nvSpPr>
          <p:cNvPr id="4" name="Footer Placeholder 3">
            <a:extLst>
              <a:ext uri="{FF2B5EF4-FFF2-40B4-BE49-F238E27FC236}">
                <a16:creationId xmlns:a16="http://schemas.microsoft.com/office/drawing/2014/main" id="{472EDBBE-3F80-6C55-54A6-A528B77769B7}"/>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19686D72-A3B2-A73E-AB32-B40DAEF6FB59}"/>
              </a:ext>
            </a:extLst>
          </p:cNvPr>
          <p:cNvSpPr>
            <a:spLocks noGrp="1"/>
          </p:cNvSpPr>
          <p:nvPr>
            <p:ph type="sldNum" sz="quarter" idx="12"/>
          </p:nvPr>
        </p:nvSpPr>
        <p:spPr/>
        <p:txBody>
          <a:bodyPr/>
          <a:lstStyle/>
          <a:p>
            <a:pPr>
              <a:defRPr/>
            </a:pPr>
            <a:fld id="{72EE0478-4D7A-4DB5-A717-F7A53182A5E8}" type="slidenum">
              <a:rPr lang="en-IN" smtClean="0"/>
              <a:pPr>
                <a:defRPr/>
              </a:pPr>
              <a:t>46</a:t>
            </a:fld>
            <a:endParaRPr lang="en-IN"/>
          </a:p>
        </p:txBody>
      </p:sp>
      <p:sp>
        <p:nvSpPr>
          <p:cNvPr id="6" name="TextBox 5">
            <a:extLst>
              <a:ext uri="{FF2B5EF4-FFF2-40B4-BE49-F238E27FC236}">
                <a16:creationId xmlns:a16="http://schemas.microsoft.com/office/drawing/2014/main" id="{43214006-07B8-5DA2-770A-3F5E057582B5}"/>
              </a:ext>
            </a:extLst>
          </p:cNvPr>
          <p:cNvSpPr txBox="1"/>
          <p:nvPr/>
        </p:nvSpPr>
        <p:spPr>
          <a:xfrm>
            <a:off x="959224" y="1631576"/>
            <a:ext cx="7351058" cy="4347883"/>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E0429E55-3231-3172-5FD0-AEC9BF8E80DC}"/>
              </a:ext>
            </a:extLst>
          </p:cNvPr>
          <p:cNvSpPr txBox="1"/>
          <p:nvPr/>
        </p:nvSpPr>
        <p:spPr>
          <a:xfrm>
            <a:off x="753034" y="1631576"/>
            <a:ext cx="9941860" cy="5355312"/>
          </a:xfrm>
          <a:prstGeom prst="rect">
            <a:avLst/>
          </a:prstGeom>
          <a:noFill/>
        </p:spPr>
        <p:txBody>
          <a:bodyPr wrap="square" rtlCol="0">
            <a:spAutoFit/>
          </a:bodyPr>
          <a:lstStyle/>
          <a:p>
            <a:r>
              <a:rPr lang="en-IN" dirty="0"/>
              <a:t>&lt;html &gt;</a:t>
            </a:r>
          </a:p>
          <a:p>
            <a:r>
              <a:rPr lang="en-IN" dirty="0"/>
              <a:t>&lt;head&gt;</a:t>
            </a:r>
          </a:p>
          <a:p>
            <a:r>
              <a:rPr lang="en-IN" dirty="0"/>
              <a:t>    &lt;title&gt;</a:t>
            </a:r>
            <a:r>
              <a:rPr lang="en-IN" dirty="0" err="1"/>
              <a:t>AngualrJS</a:t>
            </a:r>
            <a:r>
              <a:rPr lang="en-IN" dirty="0"/>
              <a:t> Controller&lt;/title&gt;</a:t>
            </a:r>
          </a:p>
          <a:p>
            <a:r>
              <a:rPr lang="en-IN" dirty="0"/>
              <a:t>    &lt;script </a:t>
            </a:r>
            <a:r>
              <a:rPr lang="en-IN" dirty="0" err="1"/>
              <a:t>src</a:t>
            </a:r>
            <a:r>
              <a:rPr lang="en-IN" dirty="0"/>
              <a:t>=" https://ajax.googleapis.com/ajax/libs/angularjs/1.6.9/angular.min.js "&gt;&lt;/script&gt;</a:t>
            </a:r>
          </a:p>
          <a:p>
            <a:r>
              <a:rPr lang="en-IN" dirty="0"/>
              <a:t>&lt;/head&gt;</a:t>
            </a:r>
          </a:p>
          <a:p>
            <a:r>
              <a:rPr lang="en-IN" dirty="0"/>
              <a:t>&lt;body ng-app="</a:t>
            </a:r>
            <a:r>
              <a:rPr lang="en-IN" dirty="0" err="1"/>
              <a:t>myNgApp</a:t>
            </a:r>
            <a:r>
              <a:rPr lang="en-IN" dirty="0"/>
              <a:t>"&gt;</a:t>
            </a:r>
          </a:p>
          <a:p>
            <a:r>
              <a:rPr lang="en-IN" dirty="0"/>
              <a:t>    &lt;div ng-controller="</a:t>
            </a:r>
            <a:r>
              <a:rPr lang="en-IN" dirty="0" err="1"/>
              <a:t>myController</a:t>
            </a:r>
            <a:r>
              <a:rPr lang="en-IN" dirty="0"/>
              <a:t>"&gt;</a:t>
            </a:r>
          </a:p>
          <a:p>
            <a:r>
              <a:rPr lang="en-IN" dirty="0"/>
              <a:t>        {{message}}</a:t>
            </a:r>
          </a:p>
          <a:p>
            <a:r>
              <a:rPr lang="en-IN" dirty="0"/>
              <a:t>    &lt;/div&gt;</a:t>
            </a:r>
          </a:p>
          <a:p>
            <a:r>
              <a:rPr lang="en-IN" dirty="0"/>
              <a:t>    &lt;script&gt;</a:t>
            </a:r>
          </a:p>
          <a:p>
            <a:r>
              <a:rPr lang="en-IN" dirty="0"/>
              <a:t>        var </a:t>
            </a:r>
            <a:r>
              <a:rPr lang="en-IN" dirty="0" err="1"/>
              <a:t>ngApp</a:t>
            </a:r>
            <a:r>
              <a:rPr lang="en-IN" dirty="0"/>
              <a:t> = </a:t>
            </a:r>
            <a:r>
              <a:rPr lang="en-IN" dirty="0" err="1"/>
              <a:t>angular.module</a:t>
            </a:r>
            <a:r>
              <a:rPr lang="en-IN" dirty="0"/>
              <a:t>('</a:t>
            </a:r>
            <a:r>
              <a:rPr lang="en-IN" dirty="0" err="1"/>
              <a:t>myNgApp</a:t>
            </a:r>
            <a:r>
              <a:rPr lang="en-IN" dirty="0"/>
              <a:t>', []);</a:t>
            </a:r>
          </a:p>
          <a:p>
            <a:endParaRPr lang="en-IN" dirty="0"/>
          </a:p>
          <a:p>
            <a:r>
              <a:rPr lang="en-IN" dirty="0"/>
              <a:t>        </a:t>
            </a:r>
            <a:r>
              <a:rPr lang="en-IN" dirty="0" err="1"/>
              <a:t>ngApp.controller</a:t>
            </a:r>
            <a:r>
              <a:rPr lang="en-IN" dirty="0"/>
              <a:t>('</a:t>
            </a:r>
            <a:r>
              <a:rPr lang="en-IN" dirty="0" err="1"/>
              <a:t>myController</a:t>
            </a:r>
            <a:r>
              <a:rPr lang="en-IN" dirty="0"/>
              <a:t>', function ($scope) {</a:t>
            </a:r>
          </a:p>
          <a:p>
            <a:r>
              <a:rPr lang="en-IN" dirty="0"/>
              <a:t>            $</a:t>
            </a:r>
            <a:r>
              <a:rPr lang="en-IN" dirty="0" err="1"/>
              <a:t>scope.message</a:t>
            </a:r>
            <a:r>
              <a:rPr lang="en-IN" dirty="0"/>
              <a:t> = "Hello World!";        </a:t>
            </a:r>
          </a:p>
          <a:p>
            <a:r>
              <a:rPr lang="en-IN" dirty="0"/>
              <a:t>        });</a:t>
            </a:r>
          </a:p>
          <a:p>
            <a:r>
              <a:rPr lang="en-IN" dirty="0"/>
              <a:t>    &lt;/script&gt;</a:t>
            </a:r>
          </a:p>
          <a:p>
            <a:r>
              <a:rPr lang="en-IN" dirty="0"/>
              <a:t>&lt;/body&gt;</a:t>
            </a:r>
          </a:p>
          <a:p>
            <a:r>
              <a:rPr lang="en-IN" dirty="0"/>
              <a:t>&lt;/html&gt;</a:t>
            </a:r>
          </a:p>
          <a:p>
            <a:endParaRPr lang="en-IN" dirty="0"/>
          </a:p>
        </p:txBody>
      </p:sp>
    </p:spTree>
    <p:extLst>
      <p:ext uri="{BB962C8B-B14F-4D97-AF65-F5344CB8AC3E}">
        <p14:creationId xmlns:p14="http://schemas.microsoft.com/office/powerpoint/2010/main" val="18581718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141-65CC-6212-0CDB-7A7F053A3391}"/>
              </a:ext>
            </a:extLst>
          </p:cNvPr>
          <p:cNvSpPr>
            <a:spLocks noGrp="1"/>
          </p:cNvSpPr>
          <p:nvPr>
            <p:ph type="title"/>
          </p:nvPr>
        </p:nvSpPr>
        <p:spPr>
          <a:xfrm>
            <a:off x="838200" y="206188"/>
            <a:ext cx="10515600" cy="690283"/>
          </a:xfrm>
        </p:spPr>
        <p:txBody>
          <a:bodyPr/>
          <a:lstStyle/>
          <a:p>
            <a:pPr algn="ctr"/>
            <a:br>
              <a:rPr lang="en-IN" sz="3600" b="0" i="0" dirty="0">
                <a:solidFill>
                  <a:srgbClr val="181717"/>
                </a:solidFill>
                <a:effectLst/>
                <a:latin typeface="Arial" panose="020B0604020202020204" pitchFamily="34" charset="0"/>
                <a:cs typeface="Arial" panose="020B0604020202020204" pitchFamily="34" charset="0"/>
              </a:rPr>
            </a:br>
            <a:r>
              <a:rPr lang="en-IN" sz="3600" b="0" i="0" dirty="0">
                <a:solidFill>
                  <a:srgbClr val="181717"/>
                </a:solidFill>
                <a:effectLst/>
                <a:latin typeface="Arial" panose="020B0604020202020204" pitchFamily="34" charset="0"/>
                <a:cs typeface="Arial" panose="020B0604020202020204" pitchFamily="34" charset="0"/>
              </a:rPr>
              <a:t>AngularJS Controller</a:t>
            </a:r>
            <a:br>
              <a:rPr lang="en-IN" sz="3600" b="0" i="0" dirty="0">
                <a:solidFill>
                  <a:srgbClr val="181717"/>
                </a:solidFill>
                <a:effectLst/>
                <a:latin typeface="Arial" panose="020B0604020202020204" pitchFamily="34" charset="0"/>
                <a:cs typeface="Arial" panose="020B0604020202020204" pitchFamily="34" charset="0"/>
              </a:rPr>
            </a:b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F82F56-3BF1-306B-97B5-647F4B78313F}"/>
              </a:ext>
            </a:extLst>
          </p:cNvPr>
          <p:cNvSpPr>
            <a:spLocks noGrp="1"/>
          </p:cNvSpPr>
          <p:nvPr>
            <p:ph idx="1"/>
          </p:nvPr>
        </p:nvSpPr>
        <p:spPr>
          <a:xfrm>
            <a:off x="838200" y="1030942"/>
            <a:ext cx="10515600" cy="5146054"/>
          </a:xfrm>
        </p:spPr>
        <p:txBody>
          <a:bodyPr/>
          <a:lstStyle/>
          <a:p>
            <a:r>
              <a:rPr lang="en-US" b="0" i="0" dirty="0">
                <a:effectLst/>
                <a:latin typeface="Verdana" panose="020B0604030504040204" pitchFamily="34" charset="0"/>
              </a:rPr>
              <a:t>Steps to create an AngularJS Controller</a:t>
            </a:r>
            <a:endParaRPr lang="en-IN" dirty="0"/>
          </a:p>
        </p:txBody>
      </p:sp>
      <p:sp>
        <p:nvSpPr>
          <p:cNvPr id="4" name="Footer Placeholder 3">
            <a:extLst>
              <a:ext uri="{FF2B5EF4-FFF2-40B4-BE49-F238E27FC236}">
                <a16:creationId xmlns:a16="http://schemas.microsoft.com/office/drawing/2014/main" id="{472EDBBE-3F80-6C55-54A6-A528B77769B7}"/>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19686D72-A3B2-A73E-AB32-B40DAEF6FB59}"/>
              </a:ext>
            </a:extLst>
          </p:cNvPr>
          <p:cNvSpPr>
            <a:spLocks noGrp="1"/>
          </p:cNvSpPr>
          <p:nvPr>
            <p:ph type="sldNum" sz="quarter" idx="12"/>
          </p:nvPr>
        </p:nvSpPr>
        <p:spPr/>
        <p:txBody>
          <a:bodyPr/>
          <a:lstStyle/>
          <a:p>
            <a:pPr>
              <a:defRPr/>
            </a:pPr>
            <a:fld id="{72EE0478-4D7A-4DB5-A717-F7A53182A5E8}" type="slidenum">
              <a:rPr lang="en-IN" smtClean="0"/>
              <a:pPr>
                <a:defRPr/>
              </a:pPr>
              <a:t>47</a:t>
            </a:fld>
            <a:endParaRPr lang="en-IN"/>
          </a:p>
        </p:txBody>
      </p:sp>
      <p:pic>
        <p:nvPicPr>
          <p:cNvPr id="8194" name="Picture 2" descr="Steps to create an AngularJS Controller">
            <a:extLst>
              <a:ext uri="{FF2B5EF4-FFF2-40B4-BE49-F238E27FC236}">
                <a16:creationId xmlns:a16="http://schemas.microsoft.com/office/drawing/2014/main" id="{E99F0ABD-86C5-06AB-4796-036925B94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671" y="1871696"/>
            <a:ext cx="7210425"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6205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141-65CC-6212-0CDB-7A7F053A3391}"/>
              </a:ext>
            </a:extLst>
          </p:cNvPr>
          <p:cNvSpPr>
            <a:spLocks noGrp="1"/>
          </p:cNvSpPr>
          <p:nvPr>
            <p:ph type="title"/>
          </p:nvPr>
        </p:nvSpPr>
        <p:spPr>
          <a:xfrm>
            <a:off x="838200" y="206188"/>
            <a:ext cx="10515600" cy="690283"/>
          </a:xfrm>
        </p:spPr>
        <p:txBody>
          <a:bodyPr/>
          <a:lstStyle/>
          <a:p>
            <a:pPr algn="ctr"/>
            <a:br>
              <a:rPr lang="en-IN" sz="3200" b="0" i="0" dirty="0">
                <a:solidFill>
                  <a:srgbClr val="181717"/>
                </a:solidFill>
                <a:effectLst/>
                <a:latin typeface="Arial" panose="020B0604020202020204" pitchFamily="34" charset="0"/>
                <a:cs typeface="Arial" panose="020B0604020202020204" pitchFamily="34" charset="0"/>
              </a:rPr>
            </a:br>
            <a:br>
              <a:rPr lang="en-IN" sz="3200" b="0" i="0" dirty="0">
                <a:solidFill>
                  <a:srgbClr val="181717"/>
                </a:solidFill>
                <a:effectLst/>
                <a:latin typeface="Arial" panose="020B0604020202020204" pitchFamily="34" charset="0"/>
                <a:cs typeface="Arial" panose="020B0604020202020204" pitchFamily="34" charset="0"/>
              </a:rPr>
            </a:br>
            <a:r>
              <a:rPr lang="en-IN" sz="3200" b="0" i="0" dirty="0">
                <a:solidFill>
                  <a:srgbClr val="181717"/>
                </a:solidFill>
                <a:effectLst/>
                <a:latin typeface="Arial" panose="020B0604020202020204" pitchFamily="34" charset="0"/>
                <a:cs typeface="Arial" panose="020B0604020202020204" pitchFamily="34" charset="0"/>
              </a:rPr>
              <a:t>Scope in AngularJS</a:t>
            </a:r>
            <a:br>
              <a:rPr lang="en-IN" sz="3200" b="0" i="0" dirty="0">
                <a:solidFill>
                  <a:srgbClr val="181717"/>
                </a:solidFill>
                <a:effectLst/>
                <a:latin typeface="Arial" panose="020B0604020202020204" pitchFamily="34" charset="0"/>
                <a:cs typeface="Arial" panose="020B0604020202020204" pitchFamily="34" charset="0"/>
              </a:rPr>
            </a:br>
            <a:br>
              <a:rPr lang="en-IN" sz="3200" b="0" i="0" dirty="0">
                <a:solidFill>
                  <a:srgbClr val="181717"/>
                </a:solidFill>
                <a:effectLst/>
                <a:latin typeface="Arial" panose="020B0604020202020204" pitchFamily="34" charset="0"/>
                <a:cs typeface="Arial" panose="020B0604020202020204" pitchFamily="34" charset="0"/>
              </a:rPr>
            </a:b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F82F56-3BF1-306B-97B5-647F4B78313F}"/>
              </a:ext>
            </a:extLst>
          </p:cNvPr>
          <p:cNvSpPr>
            <a:spLocks noGrp="1"/>
          </p:cNvSpPr>
          <p:nvPr>
            <p:ph idx="1"/>
          </p:nvPr>
        </p:nvSpPr>
        <p:spPr>
          <a:xfrm>
            <a:off x="838200" y="1030942"/>
            <a:ext cx="10515600" cy="5146054"/>
          </a:xfrm>
        </p:spPr>
        <p:txBody>
          <a:bodyPr/>
          <a:lstStyle/>
          <a:p>
            <a:r>
              <a:rPr lang="en-US" b="0" i="0" dirty="0">
                <a:solidFill>
                  <a:srgbClr val="181717"/>
                </a:solidFill>
                <a:effectLst/>
                <a:latin typeface="Verdana" panose="020B0604030504040204" pitchFamily="34" charset="0"/>
              </a:rPr>
              <a:t>The $scope in an AngularJS is a built-in object, which contains application data and methods. </a:t>
            </a:r>
          </a:p>
          <a:p>
            <a:r>
              <a:rPr lang="en-US" b="0" i="0" dirty="0">
                <a:solidFill>
                  <a:srgbClr val="181717"/>
                </a:solidFill>
                <a:effectLst/>
                <a:latin typeface="Verdana" panose="020B0604030504040204" pitchFamily="34" charset="0"/>
              </a:rPr>
              <a:t>You can create properties to a $scope object inside a controller function and assign a value or function to it.</a:t>
            </a:r>
          </a:p>
          <a:p>
            <a:r>
              <a:rPr lang="en-US" b="0" i="0" dirty="0">
                <a:solidFill>
                  <a:srgbClr val="181717"/>
                </a:solidFill>
                <a:effectLst/>
                <a:latin typeface="Verdana" panose="020B0604030504040204" pitchFamily="34" charset="0"/>
              </a:rPr>
              <a:t>The $scope is glue between a controller and view (HTML). It transfers data from the controller to view and vice-versa.</a:t>
            </a:r>
            <a:endParaRPr lang="en-IN" dirty="0"/>
          </a:p>
        </p:txBody>
      </p:sp>
      <p:sp>
        <p:nvSpPr>
          <p:cNvPr id="4" name="Footer Placeholder 3">
            <a:extLst>
              <a:ext uri="{FF2B5EF4-FFF2-40B4-BE49-F238E27FC236}">
                <a16:creationId xmlns:a16="http://schemas.microsoft.com/office/drawing/2014/main" id="{472EDBBE-3F80-6C55-54A6-A528B77769B7}"/>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19686D72-A3B2-A73E-AB32-B40DAEF6FB59}"/>
              </a:ext>
            </a:extLst>
          </p:cNvPr>
          <p:cNvSpPr>
            <a:spLocks noGrp="1"/>
          </p:cNvSpPr>
          <p:nvPr>
            <p:ph type="sldNum" sz="quarter" idx="12"/>
          </p:nvPr>
        </p:nvSpPr>
        <p:spPr/>
        <p:txBody>
          <a:bodyPr/>
          <a:lstStyle/>
          <a:p>
            <a:pPr>
              <a:defRPr/>
            </a:pPr>
            <a:fld id="{72EE0478-4D7A-4DB5-A717-F7A53182A5E8}" type="slidenum">
              <a:rPr lang="en-IN" smtClean="0"/>
              <a:pPr>
                <a:defRPr/>
              </a:pPr>
              <a:t>48</a:t>
            </a:fld>
            <a:endParaRPr lang="en-IN"/>
          </a:p>
        </p:txBody>
      </p:sp>
      <p:pic>
        <p:nvPicPr>
          <p:cNvPr id="7170" name="Picture 2">
            <a:extLst>
              <a:ext uri="{FF2B5EF4-FFF2-40B4-BE49-F238E27FC236}">
                <a16:creationId xmlns:a16="http://schemas.microsoft.com/office/drawing/2014/main" id="{B95876A5-4F4E-F32B-2B4D-C0139E3A7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3910" y="4422682"/>
            <a:ext cx="4029075"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891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141-65CC-6212-0CDB-7A7F053A3391}"/>
              </a:ext>
            </a:extLst>
          </p:cNvPr>
          <p:cNvSpPr>
            <a:spLocks noGrp="1"/>
          </p:cNvSpPr>
          <p:nvPr>
            <p:ph type="title"/>
          </p:nvPr>
        </p:nvSpPr>
        <p:spPr>
          <a:xfrm>
            <a:off x="838200" y="206188"/>
            <a:ext cx="10515600" cy="690283"/>
          </a:xfrm>
        </p:spPr>
        <p:txBody>
          <a:bodyPr/>
          <a:lstStyle/>
          <a:p>
            <a:pPr algn="ctr"/>
            <a:br>
              <a:rPr lang="en-IN" sz="3600" b="0" i="0" dirty="0">
                <a:solidFill>
                  <a:srgbClr val="181717"/>
                </a:solidFill>
                <a:effectLst/>
                <a:latin typeface="Arial" panose="020B0604020202020204" pitchFamily="34" charset="0"/>
                <a:cs typeface="Arial" panose="020B0604020202020204" pitchFamily="34" charset="0"/>
              </a:rPr>
            </a:br>
            <a:r>
              <a:rPr lang="en-IN" sz="3600" b="0" i="0" dirty="0">
                <a:solidFill>
                  <a:srgbClr val="181717"/>
                </a:solidFill>
                <a:effectLst/>
                <a:latin typeface="Arial" panose="020B0604020202020204" pitchFamily="34" charset="0"/>
                <a:cs typeface="Arial" panose="020B0604020202020204" pitchFamily="34" charset="0"/>
              </a:rPr>
              <a:t>AngularJS Controller</a:t>
            </a:r>
            <a:br>
              <a:rPr lang="en-IN" sz="3600" b="0" i="0" dirty="0">
                <a:solidFill>
                  <a:srgbClr val="181717"/>
                </a:solidFill>
                <a:effectLst/>
                <a:latin typeface="Arial" panose="020B0604020202020204" pitchFamily="34" charset="0"/>
                <a:cs typeface="Arial" panose="020B0604020202020204" pitchFamily="34" charset="0"/>
              </a:rPr>
            </a:b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F82F56-3BF1-306B-97B5-647F4B78313F}"/>
              </a:ext>
            </a:extLst>
          </p:cNvPr>
          <p:cNvSpPr>
            <a:spLocks noGrp="1"/>
          </p:cNvSpPr>
          <p:nvPr>
            <p:ph idx="1"/>
          </p:nvPr>
        </p:nvSpPr>
        <p:spPr>
          <a:xfrm>
            <a:off x="838200" y="1030942"/>
            <a:ext cx="10515600" cy="5146054"/>
          </a:xfrm>
        </p:spPr>
        <p:txBody>
          <a:bodyPr/>
          <a:lstStyle/>
          <a:p>
            <a:pPr algn="just"/>
            <a:r>
              <a:rPr lang="en-US" b="0" i="0" dirty="0">
                <a:solidFill>
                  <a:srgbClr val="181717"/>
                </a:solidFill>
                <a:effectLst/>
                <a:latin typeface="Segoe UI" panose="020B0502040204020203" pitchFamily="34" charset="0"/>
              </a:rPr>
              <a:t>$</a:t>
            </a:r>
            <a:r>
              <a:rPr lang="en-US" b="0" i="0" dirty="0" err="1">
                <a:solidFill>
                  <a:srgbClr val="181717"/>
                </a:solidFill>
                <a:effectLst/>
                <a:latin typeface="Segoe UI" panose="020B0502040204020203" pitchFamily="34" charset="0"/>
              </a:rPr>
              <a:t>rootScope</a:t>
            </a:r>
            <a:endParaRPr lang="en-US" b="0" i="0" dirty="0">
              <a:solidFill>
                <a:srgbClr val="181717"/>
              </a:solidFill>
              <a:effectLst/>
              <a:latin typeface="Segoe UI" panose="020B0502040204020203" pitchFamily="34" charset="0"/>
            </a:endParaRPr>
          </a:p>
          <a:p>
            <a:pPr algn="just"/>
            <a:r>
              <a:rPr lang="en-US" b="0" i="0" dirty="0">
                <a:solidFill>
                  <a:srgbClr val="181717"/>
                </a:solidFill>
                <a:effectLst/>
                <a:latin typeface="Verdana" panose="020B0604030504040204" pitchFamily="34" charset="0"/>
              </a:rPr>
              <a:t>An AngularJS application has a single $</a:t>
            </a:r>
            <a:r>
              <a:rPr lang="en-US" b="0" i="0" dirty="0" err="1">
                <a:solidFill>
                  <a:srgbClr val="181717"/>
                </a:solidFill>
                <a:effectLst/>
                <a:latin typeface="Verdana" panose="020B0604030504040204" pitchFamily="34" charset="0"/>
              </a:rPr>
              <a:t>rootScope</a:t>
            </a:r>
            <a:r>
              <a:rPr lang="en-US" b="0" i="0" dirty="0">
                <a:solidFill>
                  <a:srgbClr val="181717"/>
                </a:solidFill>
                <a:effectLst/>
                <a:latin typeface="Verdana" panose="020B0604030504040204" pitchFamily="34" charset="0"/>
              </a:rPr>
              <a:t>. All the other $scope objects are child objects.</a:t>
            </a:r>
          </a:p>
          <a:p>
            <a:pPr algn="just"/>
            <a:r>
              <a:rPr lang="en-US" b="0" i="0" dirty="0">
                <a:solidFill>
                  <a:srgbClr val="181717"/>
                </a:solidFill>
                <a:effectLst/>
                <a:latin typeface="Verdana" panose="020B0604030504040204" pitchFamily="34" charset="0"/>
              </a:rPr>
              <a:t>The properties and methods attached to $</a:t>
            </a:r>
            <a:r>
              <a:rPr lang="en-US" b="0" i="0" dirty="0" err="1">
                <a:solidFill>
                  <a:srgbClr val="181717"/>
                </a:solidFill>
                <a:effectLst/>
                <a:latin typeface="Verdana" panose="020B0604030504040204" pitchFamily="34" charset="0"/>
              </a:rPr>
              <a:t>rootScope</a:t>
            </a:r>
            <a:r>
              <a:rPr lang="en-US" b="0" i="0" dirty="0">
                <a:solidFill>
                  <a:srgbClr val="181717"/>
                </a:solidFill>
                <a:effectLst/>
                <a:latin typeface="Verdana" panose="020B0604030504040204" pitchFamily="34" charset="0"/>
              </a:rPr>
              <a:t> will be available to all the controllers.</a:t>
            </a:r>
          </a:p>
        </p:txBody>
      </p:sp>
      <p:sp>
        <p:nvSpPr>
          <p:cNvPr id="4" name="Footer Placeholder 3">
            <a:extLst>
              <a:ext uri="{FF2B5EF4-FFF2-40B4-BE49-F238E27FC236}">
                <a16:creationId xmlns:a16="http://schemas.microsoft.com/office/drawing/2014/main" id="{472EDBBE-3F80-6C55-54A6-A528B77769B7}"/>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19686D72-A3B2-A73E-AB32-B40DAEF6FB59}"/>
              </a:ext>
            </a:extLst>
          </p:cNvPr>
          <p:cNvSpPr>
            <a:spLocks noGrp="1"/>
          </p:cNvSpPr>
          <p:nvPr>
            <p:ph type="sldNum" sz="quarter" idx="12"/>
          </p:nvPr>
        </p:nvSpPr>
        <p:spPr/>
        <p:txBody>
          <a:bodyPr/>
          <a:lstStyle/>
          <a:p>
            <a:pPr>
              <a:defRPr/>
            </a:pPr>
            <a:fld id="{72EE0478-4D7A-4DB5-A717-F7A53182A5E8}" type="slidenum">
              <a:rPr lang="en-IN" smtClean="0"/>
              <a:pPr>
                <a:defRPr/>
              </a:pPr>
              <a:t>49</a:t>
            </a:fld>
            <a:endParaRPr lang="en-IN"/>
          </a:p>
        </p:txBody>
      </p:sp>
    </p:spTree>
    <p:extLst>
      <p:ext uri="{BB962C8B-B14F-4D97-AF65-F5344CB8AC3E}">
        <p14:creationId xmlns:p14="http://schemas.microsoft.com/office/powerpoint/2010/main" val="49203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r>
              <a:rPr lang="en-IN" sz="2800" b="0" i="0" dirty="0">
                <a:solidFill>
                  <a:srgbClr val="303030"/>
                </a:solidFill>
                <a:effectLst/>
                <a:latin typeface="Arial" panose="020B0604020202020204" pitchFamily="34" charset="0"/>
                <a:cs typeface="Arial" panose="020B0604020202020204" pitchFamily="34" charset="0"/>
              </a:rPr>
              <a:t>AngularJS </a:t>
            </a: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5</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i="0" dirty="0">
                <a:solidFill>
                  <a:srgbClr val="000000"/>
                </a:solidFill>
                <a:effectLst/>
                <a:latin typeface="Arial" panose="020B0604020202020204" pitchFamily="34" charset="0"/>
                <a:cs typeface="Arial" panose="020B0604020202020204" pitchFamily="34" charset="0"/>
              </a:rPr>
              <a:t>AngularJS</a:t>
            </a:r>
            <a:r>
              <a:rPr lang="en-US" sz="2400" b="0" i="0" dirty="0">
                <a:solidFill>
                  <a:srgbClr val="000000"/>
                </a:solidFill>
                <a:effectLst/>
                <a:latin typeface="Arial" panose="020B0604020202020204" pitchFamily="34" charset="0"/>
                <a:cs typeface="Arial" panose="020B0604020202020204" pitchFamily="34" charset="0"/>
              </a:rPr>
              <a:t> is a very powerful JavaScript Framework. It is used in Single Page Application (SPA) projects. </a:t>
            </a:r>
          </a:p>
          <a:p>
            <a:r>
              <a:rPr lang="en-US" sz="2400" b="0" i="0" dirty="0">
                <a:solidFill>
                  <a:srgbClr val="000000"/>
                </a:solidFill>
                <a:effectLst/>
                <a:latin typeface="Arial" panose="020B0604020202020204" pitchFamily="34" charset="0"/>
                <a:cs typeface="Arial" panose="020B0604020202020204" pitchFamily="34" charset="0"/>
              </a:rPr>
              <a:t>It extends HTML DOM with additional attributes and makes it more responsive to user actions. AngularJS is open source, </a:t>
            </a:r>
          </a:p>
          <a:p>
            <a:pPr algn="just">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provides developers an options to write client side applications using JavaScript in a clean Model View Controller (MVC) way.</a:t>
            </a:r>
          </a:p>
          <a:p>
            <a:pPr algn="just">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Applications written in AngularJS are cross-browser compliant. AngularJS automatically handles JavaScript code suitable for each browser.</a:t>
            </a:r>
          </a:p>
          <a:p>
            <a:pPr algn="just">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AngularJS is open source, completely free, and used by thousands of developers around the world. It is licensed under the Apache license version 2.0.</a:t>
            </a:r>
          </a:p>
          <a:p>
            <a:endParaRPr lang="en-US" sz="2400" dirty="0">
              <a:latin typeface="Arial" panose="020B0604020202020204" pitchFamily="34" charset="0"/>
              <a:cs typeface="Arial"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Tree>
    <p:extLst>
      <p:ext uri="{BB962C8B-B14F-4D97-AF65-F5344CB8AC3E}">
        <p14:creationId xmlns:p14="http://schemas.microsoft.com/office/powerpoint/2010/main" val="1365339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141-65CC-6212-0CDB-7A7F053A3391}"/>
              </a:ext>
            </a:extLst>
          </p:cNvPr>
          <p:cNvSpPr>
            <a:spLocks noGrp="1"/>
          </p:cNvSpPr>
          <p:nvPr>
            <p:ph type="title"/>
          </p:nvPr>
        </p:nvSpPr>
        <p:spPr>
          <a:xfrm>
            <a:off x="838200" y="206188"/>
            <a:ext cx="10515600" cy="690283"/>
          </a:xfrm>
        </p:spPr>
        <p:txBody>
          <a:bodyPr/>
          <a:lstStyle/>
          <a:p>
            <a:pPr algn="ct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r>
              <a:rPr lang="en-IN" sz="3200" b="0" i="0" dirty="0">
                <a:solidFill>
                  <a:srgbClr val="181717"/>
                </a:solidFill>
                <a:effectLst/>
                <a:latin typeface="Arial" panose="020B0604020202020204" pitchFamily="34" charset="0"/>
                <a:cs typeface="Arial" panose="020B0604020202020204" pitchFamily="34" charset="0"/>
              </a:rPr>
              <a:t>AngularJS Filters</a:t>
            </a: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F82F56-3BF1-306B-97B5-647F4B78313F}"/>
              </a:ext>
            </a:extLst>
          </p:cNvPr>
          <p:cNvSpPr>
            <a:spLocks noGrp="1"/>
          </p:cNvSpPr>
          <p:nvPr>
            <p:ph idx="1"/>
          </p:nvPr>
        </p:nvSpPr>
        <p:spPr>
          <a:xfrm>
            <a:off x="838200" y="1030942"/>
            <a:ext cx="10515600" cy="5146054"/>
          </a:xfrm>
        </p:spPr>
        <p:txBody>
          <a:bodyPr/>
          <a:lstStyle/>
          <a:p>
            <a:r>
              <a:rPr lang="en-US" b="0" i="0" dirty="0">
                <a:solidFill>
                  <a:srgbClr val="181717"/>
                </a:solidFill>
                <a:effectLst/>
                <a:latin typeface="Verdana" panose="020B0604030504040204" pitchFamily="34" charset="0"/>
              </a:rPr>
              <a:t>AngularJS Filters allow us to format the data to display on UI without changing original format.</a:t>
            </a:r>
          </a:p>
          <a:p>
            <a:endParaRPr lang="en-US" b="0" i="0" dirty="0">
              <a:solidFill>
                <a:srgbClr val="181717"/>
              </a:solidFill>
              <a:effectLst/>
              <a:latin typeface="Verdana" panose="020B0604030504040204" pitchFamily="34" charset="0"/>
            </a:endParaRPr>
          </a:p>
          <a:p>
            <a:r>
              <a:rPr lang="en-US" b="0" i="0" dirty="0">
                <a:solidFill>
                  <a:srgbClr val="181717"/>
                </a:solidFill>
                <a:effectLst/>
                <a:latin typeface="Verdana" panose="020B0604030504040204" pitchFamily="34" charset="0"/>
              </a:rPr>
              <a:t>Filters can be used with an expression or directives using pipe | sign.</a:t>
            </a:r>
          </a:p>
          <a:p>
            <a:endParaRPr lang="en-US" b="0" i="0" dirty="0">
              <a:solidFill>
                <a:srgbClr val="181717"/>
              </a:solidFill>
              <a:effectLst/>
              <a:latin typeface="Verdana" panose="020B0604030504040204" pitchFamily="34" charset="0"/>
            </a:endParaRPr>
          </a:p>
          <a:p>
            <a:r>
              <a:rPr lang="en-US" b="0" i="0" dirty="0">
                <a:solidFill>
                  <a:srgbClr val="181717"/>
                </a:solidFill>
                <a:effectLst/>
                <a:latin typeface="Verdana" panose="020B0604030504040204" pitchFamily="34" charset="0"/>
              </a:rPr>
              <a:t>{{expression | </a:t>
            </a:r>
            <a:r>
              <a:rPr lang="en-US" b="0" i="0" dirty="0" err="1">
                <a:solidFill>
                  <a:srgbClr val="181717"/>
                </a:solidFill>
                <a:effectLst/>
                <a:latin typeface="Verdana" panose="020B0604030504040204" pitchFamily="34" charset="0"/>
              </a:rPr>
              <a:t>filterName:parameter</a:t>
            </a:r>
            <a:r>
              <a:rPr lang="en-US" b="0" i="0" dirty="0">
                <a:solidFill>
                  <a:srgbClr val="181717"/>
                </a:solidFill>
                <a:effectLst/>
                <a:latin typeface="Verdana" panose="020B0604030504040204" pitchFamily="34" charset="0"/>
              </a:rPr>
              <a:t> }}</a:t>
            </a:r>
          </a:p>
          <a:p>
            <a:endParaRPr lang="en-US" b="0" i="0" dirty="0">
              <a:solidFill>
                <a:srgbClr val="181717"/>
              </a:solidFill>
              <a:effectLst/>
              <a:latin typeface="Verdana" panose="020B0604030504040204" pitchFamily="34" charset="0"/>
            </a:endParaRPr>
          </a:p>
          <a:p>
            <a:r>
              <a:rPr lang="en-US" b="0" i="0" dirty="0">
                <a:solidFill>
                  <a:srgbClr val="181717"/>
                </a:solidFill>
                <a:effectLst/>
                <a:latin typeface="Verdana" panose="020B0604030504040204" pitchFamily="34" charset="0"/>
              </a:rPr>
              <a:t>Angular includes various filters to format data of different data types. The following table lists important filters.</a:t>
            </a:r>
            <a:endParaRPr lang="en-IN" dirty="0"/>
          </a:p>
        </p:txBody>
      </p:sp>
      <p:sp>
        <p:nvSpPr>
          <p:cNvPr id="4" name="Footer Placeholder 3">
            <a:extLst>
              <a:ext uri="{FF2B5EF4-FFF2-40B4-BE49-F238E27FC236}">
                <a16:creationId xmlns:a16="http://schemas.microsoft.com/office/drawing/2014/main" id="{472EDBBE-3F80-6C55-54A6-A528B77769B7}"/>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19686D72-A3B2-A73E-AB32-B40DAEF6FB59}"/>
              </a:ext>
            </a:extLst>
          </p:cNvPr>
          <p:cNvSpPr>
            <a:spLocks noGrp="1"/>
          </p:cNvSpPr>
          <p:nvPr>
            <p:ph type="sldNum" sz="quarter" idx="12"/>
          </p:nvPr>
        </p:nvSpPr>
        <p:spPr/>
        <p:txBody>
          <a:bodyPr/>
          <a:lstStyle/>
          <a:p>
            <a:pPr>
              <a:defRPr/>
            </a:pPr>
            <a:fld id="{72EE0478-4D7A-4DB5-A717-F7A53182A5E8}" type="slidenum">
              <a:rPr lang="en-IN" smtClean="0"/>
              <a:pPr>
                <a:defRPr/>
              </a:pPr>
              <a:t>50</a:t>
            </a:fld>
            <a:endParaRPr lang="en-IN"/>
          </a:p>
        </p:txBody>
      </p:sp>
    </p:spTree>
    <p:extLst>
      <p:ext uri="{BB962C8B-B14F-4D97-AF65-F5344CB8AC3E}">
        <p14:creationId xmlns:p14="http://schemas.microsoft.com/office/powerpoint/2010/main" val="750575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141-65CC-6212-0CDB-7A7F053A3391}"/>
              </a:ext>
            </a:extLst>
          </p:cNvPr>
          <p:cNvSpPr>
            <a:spLocks noGrp="1"/>
          </p:cNvSpPr>
          <p:nvPr>
            <p:ph type="title"/>
          </p:nvPr>
        </p:nvSpPr>
        <p:spPr>
          <a:xfrm>
            <a:off x="838200" y="206188"/>
            <a:ext cx="10515600" cy="690283"/>
          </a:xfrm>
        </p:spPr>
        <p:txBody>
          <a:bodyPr/>
          <a:lstStyle/>
          <a:p>
            <a:pPr algn="ctr"/>
            <a:br>
              <a:rPr lang="en-IN" sz="2800" b="0" i="0" dirty="0">
                <a:solidFill>
                  <a:srgbClr val="181717"/>
                </a:solidFill>
                <a:effectLst/>
                <a:latin typeface="Arial" panose="020B0604020202020204" pitchFamily="34" charset="0"/>
                <a:cs typeface="Arial" panose="020B0604020202020204" pitchFamily="34" charset="0"/>
              </a:rPr>
            </a:br>
            <a:br>
              <a:rPr lang="en-IN" sz="2800" b="0" i="0" dirty="0">
                <a:solidFill>
                  <a:srgbClr val="181717"/>
                </a:solidFill>
                <a:effectLst/>
                <a:latin typeface="Arial" panose="020B0604020202020204" pitchFamily="34" charset="0"/>
                <a:cs typeface="Arial" panose="020B0604020202020204" pitchFamily="34" charset="0"/>
              </a:rPr>
            </a:br>
            <a:r>
              <a:rPr lang="en-IN" sz="3600" b="0" i="0" dirty="0">
                <a:solidFill>
                  <a:srgbClr val="181717"/>
                </a:solidFill>
                <a:effectLst/>
                <a:latin typeface="Arial" panose="020B0604020202020204" pitchFamily="34" charset="0"/>
                <a:cs typeface="Arial" panose="020B0604020202020204" pitchFamily="34" charset="0"/>
              </a:rPr>
              <a:t>AngularJS Filters</a:t>
            </a:r>
            <a:br>
              <a:rPr lang="en-IN" sz="2800" b="0" i="0" dirty="0">
                <a:solidFill>
                  <a:srgbClr val="181717"/>
                </a:solidFill>
                <a:effectLst/>
                <a:latin typeface="Arial" panose="020B0604020202020204" pitchFamily="34" charset="0"/>
                <a:cs typeface="Arial" panose="020B0604020202020204" pitchFamily="34" charset="0"/>
              </a:rPr>
            </a:br>
            <a:br>
              <a:rPr lang="en-IN" sz="2800" b="0" i="0" dirty="0">
                <a:solidFill>
                  <a:srgbClr val="181717"/>
                </a:solidFill>
                <a:effectLst/>
                <a:latin typeface="Arial" panose="020B0604020202020204" pitchFamily="34" charset="0"/>
                <a:cs typeface="Arial" panose="020B0604020202020204" pitchFamily="34" charset="0"/>
              </a:rPr>
            </a:br>
            <a:endParaRPr lang="en-IN" sz="3600" dirty="0">
              <a:latin typeface="Arial" panose="020B0604020202020204" pitchFamily="34" charset="0"/>
              <a:cs typeface="Arial" panose="020B0604020202020204" pitchFamily="34" charset="0"/>
            </a:endParaRPr>
          </a:p>
        </p:txBody>
      </p:sp>
      <p:graphicFrame>
        <p:nvGraphicFramePr>
          <p:cNvPr id="6" name="Content Placeholder 5">
            <a:extLst>
              <a:ext uri="{FF2B5EF4-FFF2-40B4-BE49-F238E27FC236}">
                <a16:creationId xmlns:a16="http://schemas.microsoft.com/office/drawing/2014/main" id="{2376EECF-47A0-FC60-C3BB-D0AE58278144}"/>
              </a:ext>
            </a:extLst>
          </p:cNvPr>
          <p:cNvGraphicFramePr>
            <a:graphicFrameLocks noGrp="1"/>
          </p:cNvGraphicFramePr>
          <p:nvPr>
            <p:ph idx="1"/>
            <p:extLst>
              <p:ext uri="{D42A27DB-BD31-4B8C-83A1-F6EECF244321}">
                <p14:modId xmlns:p14="http://schemas.microsoft.com/office/powerpoint/2010/main" val="3547571547"/>
              </p:ext>
            </p:extLst>
          </p:nvPr>
        </p:nvGraphicFramePr>
        <p:xfrm>
          <a:off x="1425386" y="1057834"/>
          <a:ext cx="9287437" cy="5396752"/>
        </p:xfrm>
        <a:graphic>
          <a:graphicData uri="http://schemas.openxmlformats.org/drawingml/2006/table">
            <a:tbl>
              <a:tblPr>
                <a:tableStyleId>{616DA210-FB5B-4158-B5E0-FEB733F419BA}</a:tableStyleId>
              </a:tblPr>
              <a:tblGrid>
                <a:gridCol w="1518140">
                  <a:extLst>
                    <a:ext uri="{9D8B030D-6E8A-4147-A177-3AD203B41FA5}">
                      <a16:colId xmlns:a16="http://schemas.microsoft.com/office/drawing/2014/main" val="927997754"/>
                    </a:ext>
                  </a:extLst>
                </a:gridCol>
                <a:gridCol w="7769297">
                  <a:extLst>
                    <a:ext uri="{9D8B030D-6E8A-4147-A177-3AD203B41FA5}">
                      <a16:colId xmlns:a16="http://schemas.microsoft.com/office/drawing/2014/main" val="2119699003"/>
                    </a:ext>
                  </a:extLst>
                </a:gridCol>
              </a:tblGrid>
              <a:tr h="278953">
                <a:tc>
                  <a:txBody>
                    <a:bodyPr/>
                    <a:lstStyle/>
                    <a:p>
                      <a:pPr algn="l" fontAlgn="b"/>
                      <a:r>
                        <a:rPr lang="en-IN" sz="2000" b="0" dirty="0">
                          <a:solidFill>
                            <a:schemeClr val="tx1"/>
                          </a:solidFill>
                          <a:effectLst/>
                        </a:rPr>
                        <a:t>Filter Name</a:t>
                      </a:r>
                    </a:p>
                  </a:txBody>
                  <a:tcPr marL="67277" marR="67277" marT="33638" marB="33638" anchor="b"/>
                </a:tc>
                <a:tc>
                  <a:txBody>
                    <a:bodyPr/>
                    <a:lstStyle/>
                    <a:p>
                      <a:pPr algn="l" fontAlgn="b"/>
                      <a:r>
                        <a:rPr lang="en-IN" sz="2000" b="0" dirty="0">
                          <a:solidFill>
                            <a:schemeClr val="tx1"/>
                          </a:solidFill>
                          <a:effectLst/>
                        </a:rPr>
                        <a:t>Description</a:t>
                      </a:r>
                    </a:p>
                  </a:txBody>
                  <a:tcPr marL="67277" marR="67277" marT="33638" marB="33638" anchor="b"/>
                </a:tc>
                <a:extLst>
                  <a:ext uri="{0D108BD9-81ED-4DB2-BD59-A6C34878D82A}">
                    <a16:rowId xmlns:a16="http://schemas.microsoft.com/office/drawing/2014/main" val="1087481023"/>
                  </a:ext>
                </a:extLst>
              </a:tr>
              <a:tr h="491034">
                <a:tc>
                  <a:txBody>
                    <a:bodyPr/>
                    <a:lstStyle/>
                    <a:p>
                      <a:pPr fontAlgn="t"/>
                      <a:r>
                        <a:rPr lang="en-IN" sz="2000" dirty="0">
                          <a:solidFill>
                            <a:srgbClr val="414141"/>
                          </a:solidFill>
                          <a:effectLst/>
                        </a:rPr>
                        <a:t>Number</a:t>
                      </a:r>
                    </a:p>
                  </a:txBody>
                  <a:tcPr marL="67277" marR="67277" marT="33638" marB="33638"/>
                </a:tc>
                <a:tc>
                  <a:txBody>
                    <a:bodyPr/>
                    <a:lstStyle/>
                    <a:p>
                      <a:pPr fontAlgn="t"/>
                      <a:r>
                        <a:rPr lang="en-US" sz="2000" dirty="0">
                          <a:solidFill>
                            <a:srgbClr val="414141"/>
                          </a:solidFill>
                          <a:effectLst/>
                        </a:rPr>
                        <a:t>Formats a numeric data as text with comma and fraction.</a:t>
                      </a:r>
                    </a:p>
                  </a:txBody>
                  <a:tcPr marL="67277" marR="67277" marT="33638" marB="33638"/>
                </a:tc>
                <a:extLst>
                  <a:ext uri="{0D108BD9-81ED-4DB2-BD59-A6C34878D82A}">
                    <a16:rowId xmlns:a16="http://schemas.microsoft.com/office/drawing/2014/main" val="734895098"/>
                  </a:ext>
                </a:extLst>
              </a:tr>
              <a:tr h="702170">
                <a:tc>
                  <a:txBody>
                    <a:bodyPr/>
                    <a:lstStyle/>
                    <a:p>
                      <a:pPr fontAlgn="t"/>
                      <a:r>
                        <a:rPr lang="en-IN" sz="2000" dirty="0">
                          <a:solidFill>
                            <a:srgbClr val="414141"/>
                          </a:solidFill>
                          <a:effectLst/>
                        </a:rPr>
                        <a:t>Currency</a:t>
                      </a:r>
                    </a:p>
                  </a:txBody>
                  <a:tcPr marL="67277" marR="67277" marT="33638" marB="33638"/>
                </a:tc>
                <a:tc>
                  <a:txBody>
                    <a:bodyPr/>
                    <a:lstStyle/>
                    <a:p>
                      <a:pPr fontAlgn="t"/>
                      <a:r>
                        <a:rPr lang="en-US" sz="2000">
                          <a:solidFill>
                            <a:srgbClr val="414141"/>
                          </a:solidFill>
                          <a:effectLst/>
                        </a:rPr>
                        <a:t>Formats numeric data into specified currency format and fraction.</a:t>
                      </a:r>
                    </a:p>
                  </a:txBody>
                  <a:tcPr marL="67277" marR="67277" marT="33638" marB="33638"/>
                </a:tc>
                <a:extLst>
                  <a:ext uri="{0D108BD9-81ED-4DB2-BD59-A6C34878D82A}">
                    <a16:rowId xmlns:a16="http://schemas.microsoft.com/office/drawing/2014/main" val="2163066067"/>
                  </a:ext>
                </a:extLst>
              </a:tr>
              <a:tr h="490405">
                <a:tc>
                  <a:txBody>
                    <a:bodyPr/>
                    <a:lstStyle/>
                    <a:p>
                      <a:pPr fontAlgn="t"/>
                      <a:r>
                        <a:rPr lang="en-IN" sz="2000" dirty="0">
                          <a:solidFill>
                            <a:srgbClr val="414141"/>
                          </a:solidFill>
                          <a:effectLst/>
                        </a:rPr>
                        <a:t>Date</a:t>
                      </a:r>
                    </a:p>
                  </a:txBody>
                  <a:tcPr marL="67277" marR="67277" marT="33638" marB="33638"/>
                </a:tc>
                <a:tc>
                  <a:txBody>
                    <a:bodyPr/>
                    <a:lstStyle/>
                    <a:p>
                      <a:pPr fontAlgn="t"/>
                      <a:r>
                        <a:rPr lang="en-US" sz="2000" dirty="0">
                          <a:solidFill>
                            <a:srgbClr val="414141"/>
                          </a:solidFill>
                          <a:effectLst/>
                        </a:rPr>
                        <a:t>Formats date to string in specified format.</a:t>
                      </a:r>
                    </a:p>
                  </a:txBody>
                  <a:tcPr marL="67277" marR="67277" marT="33638" marB="33638"/>
                </a:tc>
                <a:extLst>
                  <a:ext uri="{0D108BD9-81ED-4DB2-BD59-A6C34878D82A}">
                    <a16:rowId xmlns:a16="http://schemas.microsoft.com/office/drawing/2014/main" val="2838824539"/>
                  </a:ext>
                </a:extLst>
              </a:tr>
              <a:tr h="278953">
                <a:tc>
                  <a:txBody>
                    <a:bodyPr/>
                    <a:lstStyle/>
                    <a:p>
                      <a:pPr fontAlgn="t"/>
                      <a:r>
                        <a:rPr lang="en-IN" sz="2000" dirty="0">
                          <a:solidFill>
                            <a:srgbClr val="414141"/>
                          </a:solidFill>
                          <a:effectLst/>
                        </a:rPr>
                        <a:t>Uppercase</a:t>
                      </a:r>
                    </a:p>
                  </a:txBody>
                  <a:tcPr marL="67277" marR="67277" marT="33638" marB="33638"/>
                </a:tc>
                <a:tc>
                  <a:txBody>
                    <a:bodyPr/>
                    <a:lstStyle/>
                    <a:p>
                      <a:pPr fontAlgn="t"/>
                      <a:r>
                        <a:rPr lang="en-US" sz="2000" dirty="0">
                          <a:solidFill>
                            <a:srgbClr val="414141"/>
                          </a:solidFill>
                          <a:effectLst/>
                        </a:rPr>
                        <a:t>Converts string to upper case.</a:t>
                      </a:r>
                    </a:p>
                  </a:txBody>
                  <a:tcPr marL="67277" marR="67277" marT="33638" marB="33638"/>
                </a:tc>
                <a:extLst>
                  <a:ext uri="{0D108BD9-81ED-4DB2-BD59-A6C34878D82A}">
                    <a16:rowId xmlns:a16="http://schemas.microsoft.com/office/drawing/2014/main" val="3556783538"/>
                  </a:ext>
                </a:extLst>
              </a:tr>
              <a:tr h="278953">
                <a:tc>
                  <a:txBody>
                    <a:bodyPr/>
                    <a:lstStyle/>
                    <a:p>
                      <a:pPr fontAlgn="t"/>
                      <a:r>
                        <a:rPr lang="en-IN" sz="2000">
                          <a:solidFill>
                            <a:srgbClr val="414141"/>
                          </a:solidFill>
                          <a:effectLst/>
                        </a:rPr>
                        <a:t>Lowercase</a:t>
                      </a:r>
                    </a:p>
                  </a:txBody>
                  <a:tcPr marL="67277" marR="67277" marT="33638" marB="33638"/>
                </a:tc>
                <a:tc>
                  <a:txBody>
                    <a:bodyPr/>
                    <a:lstStyle/>
                    <a:p>
                      <a:pPr fontAlgn="t"/>
                      <a:r>
                        <a:rPr lang="en-US" sz="2000">
                          <a:solidFill>
                            <a:srgbClr val="414141"/>
                          </a:solidFill>
                          <a:effectLst/>
                        </a:rPr>
                        <a:t>Converts string to lower case.</a:t>
                      </a:r>
                    </a:p>
                  </a:txBody>
                  <a:tcPr marL="67277" marR="67277" marT="33638" marB="33638"/>
                </a:tc>
                <a:extLst>
                  <a:ext uri="{0D108BD9-81ED-4DB2-BD59-A6C34878D82A}">
                    <a16:rowId xmlns:a16="http://schemas.microsoft.com/office/drawing/2014/main" val="284359809"/>
                  </a:ext>
                </a:extLst>
              </a:tr>
              <a:tr h="702170">
                <a:tc>
                  <a:txBody>
                    <a:bodyPr/>
                    <a:lstStyle/>
                    <a:p>
                      <a:pPr fontAlgn="t"/>
                      <a:r>
                        <a:rPr lang="en-IN" sz="2000">
                          <a:solidFill>
                            <a:srgbClr val="414141"/>
                          </a:solidFill>
                          <a:effectLst/>
                        </a:rPr>
                        <a:t>Filter</a:t>
                      </a:r>
                    </a:p>
                  </a:txBody>
                  <a:tcPr marL="67277" marR="67277" marT="33638" marB="33638"/>
                </a:tc>
                <a:tc>
                  <a:txBody>
                    <a:bodyPr/>
                    <a:lstStyle/>
                    <a:p>
                      <a:pPr fontAlgn="t"/>
                      <a:r>
                        <a:rPr lang="en-US" sz="2000" dirty="0">
                          <a:solidFill>
                            <a:srgbClr val="414141"/>
                          </a:solidFill>
                          <a:effectLst/>
                        </a:rPr>
                        <a:t>Filters an array based on specified </a:t>
                      </a:r>
                      <a:r>
                        <a:rPr lang="en-US" sz="2000" dirty="0">
                          <a:solidFill>
                            <a:schemeClr val="tx1"/>
                          </a:solidFill>
                          <a:effectLst/>
                        </a:rPr>
                        <a:t>criteria</a:t>
                      </a:r>
                      <a:r>
                        <a:rPr lang="en-US" sz="2000" dirty="0">
                          <a:solidFill>
                            <a:srgbClr val="414141"/>
                          </a:solidFill>
                          <a:effectLst/>
                        </a:rPr>
                        <a:t> and returns new array.</a:t>
                      </a:r>
                    </a:p>
                  </a:txBody>
                  <a:tcPr marL="67277" marR="67277" marT="33638" marB="33638"/>
                </a:tc>
                <a:extLst>
                  <a:ext uri="{0D108BD9-81ED-4DB2-BD59-A6C34878D82A}">
                    <a16:rowId xmlns:a16="http://schemas.microsoft.com/office/drawing/2014/main" val="3950062986"/>
                  </a:ext>
                </a:extLst>
              </a:tr>
              <a:tr h="702170">
                <a:tc>
                  <a:txBody>
                    <a:bodyPr/>
                    <a:lstStyle/>
                    <a:p>
                      <a:pPr fontAlgn="t"/>
                      <a:r>
                        <a:rPr lang="en-IN" sz="2000">
                          <a:solidFill>
                            <a:srgbClr val="414141"/>
                          </a:solidFill>
                          <a:effectLst/>
                        </a:rPr>
                        <a:t>orderBy</a:t>
                      </a:r>
                    </a:p>
                  </a:txBody>
                  <a:tcPr marL="67277" marR="67277" marT="33638" marB="33638"/>
                </a:tc>
                <a:tc>
                  <a:txBody>
                    <a:bodyPr/>
                    <a:lstStyle/>
                    <a:p>
                      <a:pPr fontAlgn="t"/>
                      <a:r>
                        <a:rPr lang="en-US" sz="2000" dirty="0">
                          <a:solidFill>
                            <a:srgbClr val="414141"/>
                          </a:solidFill>
                          <a:effectLst/>
                        </a:rPr>
                        <a:t>Sorts an array based on specified predicate expression.</a:t>
                      </a:r>
                    </a:p>
                  </a:txBody>
                  <a:tcPr marL="67277" marR="67277" marT="33638" marB="33638"/>
                </a:tc>
                <a:extLst>
                  <a:ext uri="{0D108BD9-81ED-4DB2-BD59-A6C34878D82A}">
                    <a16:rowId xmlns:a16="http://schemas.microsoft.com/office/drawing/2014/main" val="3082088831"/>
                  </a:ext>
                </a:extLst>
              </a:tr>
              <a:tr h="490405">
                <a:tc>
                  <a:txBody>
                    <a:bodyPr/>
                    <a:lstStyle/>
                    <a:p>
                      <a:pPr fontAlgn="t"/>
                      <a:r>
                        <a:rPr lang="en-IN" sz="2000">
                          <a:solidFill>
                            <a:srgbClr val="414141"/>
                          </a:solidFill>
                          <a:effectLst/>
                        </a:rPr>
                        <a:t>Json</a:t>
                      </a:r>
                    </a:p>
                  </a:txBody>
                  <a:tcPr marL="67277" marR="67277" marT="33638" marB="33638"/>
                </a:tc>
                <a:tc>
                  <a:txBody>
                    <a:bodyPr/>
                    <a:lstStyle/>
                    <a:p>
                      <a:pPr fontAlgn="t"/>
                      <a:r>
                        <a:rPr lang="en-US" sz="2000" dirty="0">
                          <a:solidFill>
                            <a:srgbClr val="414141"/>
                          </a:solidFill>
                          <a:effectLst/>
                        </a:rPr>
                        <a:t>Converts JavaScript object into JSON string</a:t>
                      </a:r>
                    </a:p>
                  </a:txBody>
                  <a:tcPr marL="67277" marR="67277" marT="33638" marB="33638"/>
                </a:tc>
                <a:extLst>
                  <a:ext uri="{0D108BD9-81ED-4DB2-BD59-A6C34878D82A}">
                    <a16:rowId xmlns:a16="http://schemas.microsoft.com/office/drawing/2014/main" val="3522137805"/>
                  </a:ext>
                </a:extLst>
              </a:tr>
              <a:tr h="702170">
                <a:tc>
                  <a:txBody>
                    <a:bodyPr/>
                    <a:lstStyle/>
                    <a:p>
                      <a:pPr fontAlgn="t"/>
                      <a:r>
                        <a:rPr lang="en-IN" sz="2000">
                          <a:solidFill>
                            <a:srgbClr val="414141"/>
                          </a:solidFill>
                          <a:effectLst/>
                        </a:rPr>
                        <a:t>limitTo</a:t>
                      </a:r>
                    </a:p>
                  </a:txBody>
                  <a:tcPr marL="67277" marR="67277" marT="33638" marB="33638"/>
                </a:tc>
                <a:tc>
                  <a:txBody>
                    <a:bodyPr/>
                    <a:lstStyle/>
                    <a:p>
                      <a:pPr fontAlgn="t"/>
                      <a:r>
                        <a:rPr lang="en-US" sz="2000" dirty="0">
                          <a:solidFill>
                            <a:srgbClr val="414141"/>
                          </a:solidFill>
                          <a:effectLst/>
                        </a:rPr>
                        <a:t>Returns new array containing specified number of elements from an existing array.</a:t>
                      </a:r>
                    </a:p>
                  </a:txBody>
                  <a:tcPr marL="67277" marR="67277" marT="33638" marB="33638"/>
                </a:tc>
                <a:extLst>
                  <a:ext uri="{0D108BD9-81ED-4DB2-BD59-A6C34878D82A}">
                    <a16:rowId xmlns:a16="http://schemas.microsoft.com/office/drawing/2014/main" val="4181374449"/>
                  </a:ext>
                </a:extLst>
              </a:tr>
            </a:tbl>
          </a:graphicData>
        </a:graphic>
      </p:graphicFrame>
      <p:sp>
        <p:nvSpPr>
          <p:cNvPr id="4" name="Footer Placeholder 3">
            <a:extLst>
              <a:ext uri="{FF2B5EF4-FFF2-40B4-BE49-F238E27FC236}">
                <a16:creationId xmlns:a16="http://schemas.microsoft.com/office/drawing/2014/main" id="{472EDBBE-3F80-6C55-54A6-A528B77769B7}"/>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19686D72-A3B2-A73E-AB32-B40DAEF6FB59}"/>
              </a:ext>
            </a:extLst>
          </p:cNvPr>
          <p:cNvSpPr>
            <a:spLocks noGrp="1"/>
          </p:cNvSpPr>
          <p:nvPr>
            <p:ph type="sldNum" sz="quarter" idx="12"/>
          </p:nvPr>
        </p:nvSpPr>
        <p:spPr/>
        <p:txBody>
          <a:bodyPr/>
          <a:lstStyle/>
          <a:p>
            <a:pPr>
              <a:defRPr/>
            </a:pPr>
            <a:fld id="{72EE0478-4D7A-4DB5-A717-F7A53182A5E8}" type="slidenum">
              <a:rPr lang="en-IN" smtClean="0"/>
              <a:pPr>
                <a:defRPr/>
              </a:pPr>
              <a:t>51</a:t>
            </a:fld>
            <a:endParaRPr lang="en-IN"/>
          </a:p>
        </p:txBody>
      </p:sp>
    </p:spTree>
    <p:extLst>
      <p:ext uri="{BB962C8B-B14F-4D97-AF65-F5344CB8AC3E}">
        <p14:creationId xmlns:p14="http://schemas.microsoft.com/office/powerpoint/2010/main" val="1109292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141-65CC-6212-0CDB-7A7F053A3391}"/>
              </a:ext>
            </a:extLst>
          </p:cNvPr>
          <p:cNvSpPr>
            <a:spLocks noGrp="1"/>
          </p:cNvSpPr>
          <p:nvPr>
            <p:ph type="title"/>
          </p:nvPr>
        </p:nvSpPr>
        <p:spPr>
          <a:xfrm>
            <a:off x="838200" y="206188"/>
            <a:ext cx="10515600" cy="690283"/>
          </a:xfrm>
        </p:spPr>
        <p:txBody>
          <a:bodyPr/>
          <a:lstStyle/>
          <a:p>
            <a:pPr algn="ct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r>
              <a:rPr lang="en-IN" sz="3200" b="0" i="0" dirty="0">
                <a:solidFill>
                  <a:srgbClr val="181717"/>
                </a:solidFill>
                <a:effectLst/>
                <a:latin typeface="Arial" panose="020B0604020202020204" pitchFamily="34" charset="0"/>
                <a:cs typeface="Arial" panose="020B0604020202020204" pitchFamily="34" charset="0"/>
              </a:rPr>
              <a:t>AngularJS Filters</a:t>
            </a: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F82F56-3BF1-306B-97B5-647F4B78313F}"/>
              </a:ext>
            </a:extLst>
          </p:cNvPr>
          <p:cNvSpPr>
            <a:spLocks noGrp="1"/>
          </p:cNvSpPr>
          <p:nvPr>
            <p:ph idx="1"/>
          </p:nvPr>
        </p:nvSpPr>
        <p:spPr>
          <a:xfrm>
            <a:off x="838200" y="1030942"/>
            <a:ext cx="10515600" cy="5146054"/>
          </a:xfrm>
        </p:spPr>
        <p:txBody>
          <a:bodyPr/>
          <a:lstStyle/>
          <a:p>
            <a:pPr marL="0" indent="0">
              <a:buNone/>
            </a:pPr>
            <a:r>
              <a:rPr lang="en-US" b="0" i="0" dirty="0">
                <a:solidFill>
                  <a:srgbClr val="181717"/>
                </a:solidFill>
                <a:effectLst/>
                <a:latin typeface="Arial" panose="020B0604020202020204" pitchFamily="34" charset="0"/>
                <a:cs typeface="Arial" panose="020B0604020202020204" pitchFamily="34" charset="0"/>
              </a:rPr>
              <a:t>Number Filter</a:t>
            </a:r>
          </a:p>
          <a:p>
            <a:r>
              <a:rPr lang="en-US" b="0" i="0" dirty="0">
                <a:solidFill>
                  <a:srgbClr val="181717"/>
                </a:solidFill>
                <a:effectLst/>
                <a:latin typeface="Arial" panose="020B0604020202020204" pitchFamily="34" charset="0"/>
                <a:cs typeface="Arial" panose="020B0604020202020204" pitchFamily="34" charset="0"/>
              </a:rPr>
              <a:t>A number filter formats numeric data as text with comma and specified fraction size.</a:t>
            </a:r>
          </a:p>
          <a:p>
            <a:endParaRPr lang="en-US" b="0" i="0" dirty="0">
              <a:solidFill>
                <a:srgbClr val="181717"/>
              </a:solidFill>
              <a:effectLst/>
              <a:latin typeface="Arial" panose="020B0604020202020204" pitchFamily="34" charset="0"/>
              <a:cs typeface="Arial" panose="020B0604020202020204" pitchFamily="34" charset="0"/>
            </a:endParaRPr>
          </a:p>
          <a:p>
            <a:r>
              <a:rPr lang="en-US" b="0" i="0" dirty="0">
                <a:solidFill>
                  <a:srgbClr val="181717"/>
                </a:solidFill>
                <a:effectLst/>
                <a:latin typeface="Arial" panose="020B0604020202020204" pitchFamily="34" charset="0"/>
                <a:cs typeface="Arial" panose="020B0604020202020204" pitchFamily="34" charset="0"/>
              </a:rPr>
              <a:t>{{ </a:t>
            </a:r>
            <a:r>
              <a:rPr lang="en-US" b="0" i="0" dirty="0" err="1">
                <a:solidFill>
                  <a:srgbClr val="181717"/>
                </a:solidFill>
                <a:effectLst/>
                <a:latin typeface="Arial" panose="020B0604020202020204" pitchFamily="34" charset="0"/>
                <a:cs typeface="Arial" panose="020B0604020202020204" pitchFamily="34" charset="0"/>
              </a:rPr>
              <a:t>number_expression</a:t>
            </a:r>
            <a:r>
              <a:rPr lang="en-US" b="0" i="0" dirty="0">
                <a:solidFill>
                  <a:srgbClr val="181717"/>
                </a:solidFill>
                <a:effectLst/>
                <a:latin typeface="Arial" panose="020B0604020202020204" pitchFamily="34" charset="0"/>
                <a:cs typeface="Arial" panose="020B0604020202020204" pitchFamily="34" charset="0"/>
              </a:rPr>
              <a:t> | </a:t>
            </a:r>
            <a:r>
              <a:rPr lang="en-US" b="0" i="0" dirty="0" err="1">
                <a:solidFill>
                  <a:srgbClr val="181717"/>
                </a:solidFill>
                <a:effectLst/>
                <a:latin typeface="Arial" panose="020B0604020202020204" pitchFamily="34" charset="0"/>
                <a:cs typeface="Arial" panose="020B0604020202020204" pitchFamily="34" charset="0"/>
              </a:rPr>
              <a:t>number:fractionSize</a:t>
            </a:r>
            <a:r>
              <a:rPr lang="en-US" b="0" i="0" dirty="0">
                <a:solidFill>
                  <a:srgbClr val="181717"/>
                </a:solidFill>
                <a:effectLst/>
                <a:latin typeface="Arial" panose="020B0604020202020204" pitchFamily="34" charset="0"/>
                <a:cs typeface="Arial" panose="020B0604020202020204" pitchFamily="34" charset="0"/>
              </a:rPr>
              <a:t>}}</a:t>
            </a:r>
          </a:p>
          <a:p>
            <a:endParaRPr lang="en-US" b="0" i="0" dirty="0">
              <a:solidFill>
                <a:srgbClr val="181717"/>
              </a:solidFill>
              <a:effectLst/>
              <a:latin typeface="Arial" panose="020B0604020202020204" pitchFamily="34" charset="0"/>
              <a:cs typeface="Arial" panose="020B0604020202020204" pitchFamily="34" charset="0"/>
            </a:endParaRPr>
          </a:p>
          <a:p>
            <a:r>
              <a:rPr lang="en-US" b="0" i="0" dirty="0">
                <a:solidFill>
                  <a:srgbClr val="181717"/>
                </a:solidFill>
                <a:effectLst/>
                <a:latin typeface="Arial" panose="020B0604020202020204" pitchFamily="34" charset="0"/>
                <a:cs typeface="Arial" panose="020B0604020202020204" pitchFamily="34" charset="0"/>
              </a:rPr>
              <a:t>If a specified expression does not return a valid number then number filter displays an empty string.</a:t>
            </a:r>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472EDBBE-3F80-6C55-54A6-A528B77769B7}"/>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19686D72-A3B2-A73E-AB32-B40DAEF6FB59}"/>
              </a:ext>
            </a:extLst>
          </p:cNvPr>
          <p:cNvSpPr>
            <a:spLocks noGrp="1"/>
          </p:cNvSpPr>
          <p:nvPr>
            <p:ph type="sldNum" sz="quarter" idx="12"/>
          </p:nvPr>
        </p:nvSpPr>
        <p:spPr/>
        <p:txBody>
          <a:bodyPr/>
          <a:lstStyle/>
          <a:p>
            <a:pPr>
              <a:defRPr/>
            </a:pPr>
            <a:fld id="{72EE0478-4D7A-4DB5-A717-F7A53182A5E8}" type="slidenum">
              <a:rPr lang="en-IN" smtClean="0"/>
              <a:pPr>
                <a:defRPr/>
              </a:pPr>
              <a:t>52</a:t>
            </a:fld>
            <a:endParaRPr lang="en-IN"/>
          </a:p>
        </p:txBody>
      </p:sp>
    </p:spTree>
    <p:extLst>
      <p:ext uri="{BB962C8B-B14F-4D97-AF65-F5344CB8AC3E}">
        <p14:creationId xmlns:p14="http://schemas.microsoft.com/office/powerpoint/2010/main" val="27039814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141-65CC-6212-0CDB-7A7F053A3391}"/>
              </a:ext>
            </a:extLst>
          </p:cNvPr>
          <p:cNvSpPr>
            <a:spLocks noGrp="1"/>
          </p:cNvSpPr>
          <p:nvPr>
            <p:ph type="title"/>
          </p:nvPr>
        </p:nvSpPr>
        <p:spPr>
          <a:xfrm>
            <a:off x="838200" y="206188"/>
            <a:ext cx="10515600" cy="690283"/>
          </a:xfrm>
        </p:spPr>
        <p:txBody>
          <a:bodyPr/>
          <a:lstStyle/>
          <a:p>
            <a:pPr algn="ct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r>
              <a:rPr lang="en-IN" sz="3200" b="0" i="0" dirty="0">
                <a:solidFill>
                  <a:srgbClr val="181717"/>
                </a:solidFill>
                <a:effectLst/>
                <a:latin typeface="Arial" panose="020B0604020202020204" pitchFamily="34" charset="0"/>
                <a:cs typeface="Arial" panose="020B0604020202020204" pitchFamily="34" charset="0"/>
              </a:rPr>
              <a:t>AngularJS Filters</a:t>
            </a: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F82F56-3BF1-306B-97B5-647F4B78313F}"/>
              </a:ext>
            </a:extLst>
          </p:cNvPr>
          <p:cNvSpPr>
            <a:spLocks noGrp="1"/>
          </p:cNvSpPr>
          <p:nvPr>
            <p:ph idx="1"/>
          </p:nvPr>
        </p:nvSpPr>
        <p:spPr>
          <a:xfrm>
            <a:off x="838200" y="1030942"/>
            <a:ext cx="10515600" cy="5146054"/>
          </a:xfrm>
        </p:spPr>
        <p:txBody>
          <a:bodyPr/>
          <a:lstStyle/>
          <a:p>
            <a:endParaRPr lang="en-IN" dirty="0"/>
          </a:p>
        </p:txBody>
      </p:sp>
      <p:sp>
        <p:nvSpPr>
          <p:cNvPr id="4" name="Footer Placeholder 3">
            <a:extLst>
              <a:ext uri="{FF2B5EF4-FFF2-40B4-BE49-F238E27FC236}">
                <a16:creationId xmlns:a16="http://schemas.microsoft.com/office/drawing/2014/main" id="{472EDBBE-3F80-6C55-54A6-A528B77769B7}"/>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19686D72-A3B2-A73E-AB32-B40DAEF6FB59}"/>
              </a:ext>
            </a:extLst>
          </p:cNvPr>
          <p:cNvSpPr>
            <a:spLocks noGrp="1"/>
          </p:cNvSpPr>
          <p:nvPr>
            <p:ph type="sldNum" sz="quarter" idx="12"/>
          </p:nvPr>
        </p:nvSpPr>
        <p:spPr/>
        <p:txBody>
          <a:bodyPr/>
          <a:lstStyle/>
          <a:p>
            <a:pPr>
              <a:defRPr/>
            </a:pPr>
            <a:fld id="{72EE0478-4D7A-4DB5-A717-F7A53182A5E8}" type="slidenum">
              <a:rPr lang="en-IN" smtClean="0"/>
              <a:pPr>
                <a:defRPr/>
              </a:pPr>
              <a:t>53</a:t>
            </a:fld>
            <a:endParaRPr lang="en-IN"/>
          </a:p>
        </p:txBody>
      </p:sp>
      <p:pic>
        <p:nvPicPr>
          <p:cNvPr id="7" name="Picture 6">
            <a:extLst>
              <a:ext uri="{FF2B5EF4-FFF2-40B4-BE49-F238E27FC236}">
                <a16:creationId xmlns:a16="http://schemas.microsoft.com/office/drawing/2014/main" id="{E2CB3566-8075-83C7-0314-FBFFD858A03F}"/>
              </a:ext>
            </a:extLst>
          </p:cNvPr>
          <p:cNvPicPr>
            <a:picLocks noChangeAspect="1"/>
          </p:cNvPicPr>
          <p:nvPr/>
        </p:nvPicPr>
        <p:blipFill>
          <a:blip r:embed="rId2"/>
          <a:stretch>
            <a:fillRect/>
          </a:stretch>
        </p:blipFill>
        <p:spPr>
          <a:xfrm>
            <a:off x="285246" y="1371287"/>
            <a:ext cx="11621507" cy="5146054"/>
          </a:xfrm>
          <a:prstGeom prst="rect">
            <a:avLst/>
          </a:prstGeom>
        </p:spPr>
      </p:pic>
    </p:spTree>
    <p:extLst>
      <p:ext uri="{BB962C8B-B14F-4D97-AF65-F5344CB8AC3E}">
        <p14:creationId xmlns:p14="http://schemas.microsoft.com/office/powerpoint/2010/main" val="13787298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141-65CC-6212-0CDB-7A7F053A3391}"/>
              </a:ext>
            </a:extLst>
          </p:cNvPr>
          <p:cNvSpPr>
            <a:spLocks noGrp="1"/>
          </p:cNvSpPr>
          <p:nvPr>
            <p:ph type="title"/>
          </p:nvPr>
        </p:nvSpPr>
        <p:spPr>
          <a:xfrm>
            <a:off x="838200" y="206188"/>
            <a:ext cx="10515600" cy="690283"/>
          </a:xfrm>
        </p:spPr>
        <p:txBody>
          <a:bodyPr/>
          <a:lstStyle/>
          <a:p>
            <a:pPr algn="ct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r>
              <a:rPr lang="en-IN" sz="3200" b="0" i="0" dirty="0">
                <a:solidFill>
                  <a:srgbClr val="181717"/>
                </a:solidFill>
                <a:effectLst/>
                <a:latin typeface="Arial" panose="020B0604020202020204" pitchFamily="34" charset="0"/>
                <a:cs typeface="Arial" panose="020B0604020202020204" pitchFamily="34" charset="0"/>
              </a:rPr>
              <a:t>AngularJS Filters</a:t>
            </a: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F82F56-3BF1-306B-97B5-647F4B78313F}"/>
              </a:ext>
            </a:extLst>
          </p:cNvPr>
          <p:cNvSpPr>
            <a:spLocks noGrp="1"/>
          </p:cNvSpPr>
          <p:nvPr>
            <p:ph idx="1"/>
          </p:nvPr>
        </p:nvSpPr>
        <p:spPr>
          <a:xfrm>
            <a:off x="838200" y="1030942"/>
            <a:ext cx="10515600" cy="5146054"/>
          </a:xfrm>
        </p:spPr>
        <p:txBody>
          <a:bodyPr/>
          <a:lstStyle/>
          <a:p>
            <a:pPr marL="0" indent="0">
              <a:buNone/>
            </a:pPr>
            <a:r>
              <a:rPr lang="en-US" b="0" i="0" dirty="0">
                <a:solidFill>
                  <a:srgbClr val="181717"/>
                </a:solidFill>
                <a:effectLst/>
                <a:latin typeface="Verdana" panose="020B0604030504040204" pitchFamily="34" charset="0"/>
              </a:rPr>
              <a:t>Currency Filter</a:t>
            </a:r>
          </a:p>
          <a:p>
            <a:r>
              <a:rPr lang="en-US" b="0" i="0" dirty="0">
                <a:solidFill>
                  <a:srgbClr val="181717"/>
                </a:solidFill>
                <a:effectLst/>
                <a:latin typeface="Verdana" panose="020B0604030504040204" pitchFamily="34" charset="0"/>
              </a:rPr>
              <a:t>The currency filter formats a number value as a currency. When no currency symbol is provided, default symbol for current locale is used.</a:t>
            </a:r>
          </a:p>
          <a:p>
            <a:endParaRPr lang="en-US" b="0" i="0" dirty="0">
              <a:solidFill>
                <a:srgbClr val="181717"/>
              </a:solidFill>
              <a:effectLst/>
              <a:latin typeface="Verdana" panose="020B0604030504040204" pitchFamily="34" charset="0"/>
            </a:endParaRPr>
          </a:p>
          <a:p>
            <a:r>
              <a:rPr lang="en-US" b="0" i="0" dirty="0">
                <a:solidFill>
                  <a:srgbClr val="181717"/>
                </a:solidFill>
                <a:effectLst/>
                <a:latin typeface="Verdana" panose="020B0604030504040204" pitchFamily="34" charset="0"/>
              </a:rPr>
              <a:t>{{ expression | currency : '</a:t>
            </a:r>
            <a:r>
              <a:rPr lang="en-US" b="0" i="0" dirty="0" err="1">
                <a:solidFill>
                  <a:srgbClr val="181717"/>
                </a:solidFill>
                <a:effectLst/>
                <a:latin typeface="Verdana" panose="020B0604030504040204" pitchFamily="34" charset="0"/>
              </a:rPr>
              <a:t>currency_symbol</a:t>
            </a:r>
            <a:r>
              <a:rPr lang="en-US" b="0" i="0" dirty="0">
                <a:solidFill>
                  <a:srgbClr val="181717"/>
                </a:solidFill>
                <a:effectLst/>
                <a:latin typeface="Verdana" panose="020B0604030504040204" pitchFamily="34" charset="0"/>
              </a:rPr>
              <a:t>' : 'fraction'}}</a:t>
            </a:r>
            <a:endParaRPr lang="en-IN" dirty="0"/>
          </a:p>
        </p:txBody>
      </p:sp>
      <p:sp>
        <p:nvSpPr>
          <p:cNvPr id="4" name="Footer Placeholder 3">
            <a:extLst>
              <a:ext uri="{FF2B5EF4-FFF2-40B4-BE49-F238E27FC236}">
                <a16:creationId xmlns:a16="http://schemas.microsoft.com/office/drawing/2014/main" id="{472EDBBE-3F80-6C55-54A6-A528B77769B7}"/>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19686D72-A3B2-A73E-AB32-B40DAEF6FB59}"/>
              </a:ext>
            </a:extLst>
          </p:cNvPr>
          <p:cNvSpPr>
            <a:spLocks noGrp="1"/>
          </p:cNvSpPr>
          <p:nvPr>
            <p:ph type="sldNum" sz="quarter" idx="12"/>
          </p:nvPr>
        </p:nvSpPr>
        <p:spPr/>
        <p:txBody>
          <a:bodyPr/>
          <a:lstStyle/>
          <a:p>
            <a:pPr>
              <a:defRPr/>
            </a:pPr>
            <a:fld id="{72EE0478-4D7A-4DB5-A717-F7A53182A5E8}" type="slidenum">
              <a:rPr lang="en-IN" smtClean="0"/>
              <a:pPr>
                <a:defRPr/>
              </a:pPr>
              <a:t>54</a:t>
            </a:fld>
            <a:endParaRPr lang="en-IN"/>
          </a:p>
        </p:txBody>
      </p:sp>
    </p:spTree>
    <p:extLst>
      <p:ext uri="{BB962C8B-B14F-4D97-AF65-F5344CB8AC3E}">
        <p14:creationId xmlns:p14="http://schemas.microsoft.com/office/powerpoint/2010/main" val="3613703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141-65CC-6212-0CDB-7A7F053A3391}"/>
              </a:ext>
            </a:extLst>
          </p:cNvPr>
          <p:cNvSpPr>
            <a:spLocks noGrp="1"/>
          </p:cNvSpPr>
          <p:nvPr>
            <p:ph type="title"/>
          </p:nvPr>
        </p:nvSpPr>
        <p:spPr>
          <a:xfrm>
            <a:off x="838200" y="206188"/>
            <a:ext cx="10515600" cy="690283"/>
          </a:xfrm>
        </p:spPr>
        <p:txBody>
          <a:bodyPr/>
          <a:lstStyle/>
          <a:p>
            <a:pPr algn="ct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r>
              <a:rPr lang="en-IN" sz="3200" b="0" i="0" dirty="0">
                <a:solidFill>
                  <a:srgbClr val="181717"/>
                </a:solidFill>
                <a:effectLst/>
                <a:latin typeface="Arial" panose="020B0604020202020204" pitchFamily="34" charset="0"/>
                <a:cs typeface="Arial" panose="020B0604020202020204" pitchFamily="34" charset="0"/>
              </a:rPr>
              <a:t>AngularJS Filters</a:t>
            </a: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F82F56-3BF1-306B-97B5-647F4B78313F}"/>
              </a:ext>
            </a:extLst>
          </p:cNvPr>
          <p:cNvSpPr>
            <a:spLocks noGrp="1"/>
          </p:cNvSpPr>
          <p:nvPr>
            <p:ph idx="1"/>
          </p:nvPr>
        </p:nvSpPr>
        <p:spPr>
          <a:xfrm>
            <a:off x="838200" y="1030942"/>
            <a:ext cx="10515600" cy="5146054"/>
          </a:xfrm>
        </p:spPr>
        <p:txBody>
          <a:bodyPr/>
          <a:lstStyle/>
          <a:p>
            <a:r>
              <a:rPr lang="en-US" b="0" i="0" dirty="0">
                <a:solidFill>
                  <a:srgbClr val="181717"/>
                </a:solidFill>
                <a:effectLst/>
                <a:latin typeface="Verdana" panose="020B0604030504040204" pitchFamily="34" charset="0"/>
              </a:rPr>
              <a:t>AngularJS</a:t>
            </a:r>
            <a:endParaRPr lang="en-IN" dirty="0"/>
          </a:p>
        </p:txBody>
      </p:sp>
      <p:sp>
        <p:nvSpPr>
          <p:cNvPr id="4" name="Footer Placeholder 3">
            <a:extLst>
              <a:ext uri="{FF2B5EF4-FFF2-40B4-BE49-F238E27FC236}">
                <a16:creationId xmlns:a16="http://schemas.microsoft.com/office/drawing/2014/main" id="{472EDBBE-3F80-6C55-54A6-A528B77769B7}"/>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19686D72-A3B2-A73E-AB32-B40DAEF6FB59}"/>
              </a:ext>
            </a:extLst>
          </p:cNvPr>
          <p:cNvSpPr>
            <a:spLocks noGrp="1"/>
          </p:cNvSpPr>
          <p:nvPr>
            <p:ph type="sldNum" sz="quarter" idx="12"/>
          </p:nvPr>
        </p:nvSpPr>
        <p:spPr/>
        <p:txBody>
          <a:bodyPr/>
          <a:lstStyle/>
          <a:p>
            <a:pPr>
              <a:defRPr/>
            </a:pPr>
            <a:fld id="{72EE0478-4D7A-4DB5-A717-F7A53182A5E8}" type="slidenum">
              <a:rPr lang="en-IN" smtClean="0"/>
              <a:pPr>
                <a:defRPr/>
              </a:pPr>
              <a:t>55</a:t>
            </a:fld>
            <a:endParaRPr lang="en-IN"/>
          </a:p>
        </p:txBody>
      </p:sp>
      <p:pic>
        <p:nvPicPr>
          <p:cNvPr id="7" name="Picture 6">
            <a:extLst>
              <a:ext uri="{FF2B5EF4-FFF2-40B4-BE49-F238E27FC236}">
                <a16:creationId xmlns:a16="http://schemas.microsoft.com/office/drawing/2014/main" id="{65B5939E-DA25-86FC-1A55-3955F70F952C}"/>
              </a:ext>
            </a:extLst>
          </p:cNvPr>
          <p:cNvPicPr>
            <a:picLocks noChangeAspect="1"/>
          </p:cNvPicPr>
          <p:nvPr/>
        </p:nvPicPr>
        <p:blipFill>
          <a:blip r:embed="rId2"/>
          <a:stretch>
            <a:fillRect/>
          </a:stretch>
        </p:blipFill>
        <p:spPr>
          <a:xfrm>
            <a:off x="140454" y="1058974"/>
            <a:ext cx="11911092" cy="4740051"/>
          </a:xfrm>
          <a:prstGeom prst="rect">
            <a:avLst/>
          </a:prstGeom>
        </p:spPr>
      </p:pic>
    </p:spTree>
    <p:extLst>
      <p:ext uri="{BB962C8B-B14F-4D97-AF65-F5344CB8AC3E}">
        <p14:creationId xmlns:p14="http://schemas.microsoft.com/office/powerpoint/2010/main" val="32296359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141-65CC-6212-0CDB-7A7F053A3391}"/>
              </a:ext>
            </a:extLst>
          </p:cNvPr>
          <p:cNvSpPr>
            <a:spLocks noGrp="1"/>
          </p:cNvSpPr>
          <p:nvPr>
            <p:ph type="title"/>
          </p:nvPr>
        </p:nvSpPr>
        <p:spPr>
          <a:xfrm>
            <a:off x="838200" y="206188"/>
            <a:ext cx="10515600" cy="690283"/>
          </a:xfrm>
        </p:spPr>
        <p:txBody>
          <a:bodyPr/>
          <a:lstStyle/>
          <a:p>
            <a:pPr algn="ct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r>
              <a:rPr lang="en-IN" sz="3200" b="0" i="0" dirty="0">
                <a:solidFill>
                  <a:srgbClr val="181717"/>
                </a:solidFill>
                <a:effectLst/>
                <a:latin typeface="Arial" panose="020B0604020202020204" pitchFamily="34" charset="0"/>
                <a:cs typeface="Arial" panose="020B0604020202020204" pitchFamily="34" charset="0"/>
              </a:rPr>
              <a:t>AngularJS Filters</a:t>
            </a: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F82F56-3BF1-306B-97B5-647F4B78313F}"/>
              </a:ext>
            </a:extLst>
          </p:cNvPr>
          <p:cNvSpPr>
            <a:spLocks noGrp="1"/>
          </p:cNvSpPr>
          <p:nvPr>
            <p:ph idx="1"/>
          </p:nvPr>
        </p:nvSpPr>
        <p:spPr>
          <a:xfrm>
            <a:off x="838200" y="1030942"/>
            <a:ext cx="10515600" cy="5146054"/>
          </a:xfrm>
        </p:spPr>
        <p:txBody>
          <a:bodyPr/>
          <a:lstStyle/>
          <a:p>
            <a:pPr marL="0" indent="0">
              <a:buNone/>
            </a:pPr>
            <a:r>
              <a:rPr lang="en-US" b="0" i="0" dirty="0">
                <a:solidFill>
                  <a:srgbClr val="181717"/>
                </a:solidFill>
                <a:effectLst/>
                <a:latin typeface="Verdana" panose="020B0604030504040204" pitchFamily="34" charset="0"/>
              </a:rPr>
              <a:t>Date filter</a:t>
            </a:r>
          </a:p>
          <a:p>
            <a:r>
              <a:rPr lang="en-US" b="0" i="0" dirty="0">
                <a:solidFill>
                  <a:srgbClr val="181717"/>
                </a:solidFill>
                <a:effectLst/>
                <a:latin typeface="Verdana" panose="020B0604030504040204" pitchFamily="34" charset="0"/>
              </a:rPr>
              <a:t>Formats date to string based on the specified format.</a:t>
            </a:r>
          </a:p>
          <a:p>
            <a:endParaRPr lang="en-US" b="0" i="0" dirty="0">
              <a:solidFill>
                <a:srgbClr val="181717"/>
              </a:solidFill>
              <a:effectLst/>
              <a:latin typeface="Verdana" panose="020B0604030504040204" pitchFamily="34" charset="0"/>
            </a:endParaRPr>
          </a:p>
          <a:p>
            <a:r>
              <a:rPr lang="en-US" b="0" i="0" dirty="0">
                <a:solidFill>
                  <a:srgbClr val="181717"/>
                </a:solidFill>
                <a:effectLst/>
                <a:latin typeface="Verdana" panose="020B0604030504040204" pitchFamily="34" charset="0"/>
              </a:rPr>
              <a:t>{{ </a:t>
            </a:r>
            <a:r>
              <a:rPr lang="en-US" b="0" i="0" dirty="0" err="1">
                <a:solidFill>
                  <a:srgbClr val="181717"/>
                </a:solidFill>
                <a:effectLst/>
                <a:latin typeface="Verdana" panose="020B0604030504040204" pitchFamily="34" charset="0"/>
              </a:rPr>
              <a:t>date_expression</a:t>
            </a:r>
            <a:r>
              <a:rPr lang="en-US" b="0" i="0" dirty="0">
                <a:solidFill>
                  <a:srgbClr val="181717"/>
                </a:solidFill>
                <a:effectLst/>
                <a:latin typeface="Verdana" panose="020B0604030504040204" pitchFamily="34" charset="0"/>
              </a:rPr>
              <a:t> | date : 'format'}}</a:t>
            </a:r>
            <a:endParaRPr lang="en-IN" dirty="0"/>
          </a:p>
        </p:txBody>
      </p:sp>
      <p:sp>
        <p:nvSpPr>
          <p:cNvPr id="4" name="Footer Placeholder 3">
            <a:extLst>
              <a:ext uri="{FF2B5EF4-FFF2-40B4-BE49-F238E27FC236}">
                <a16:creationId xmlns:a16="http://schemas.microsoft.com/office/drawing/2014/main" id="{472EDBBE-3F80-6C55-54A6-A528B77769B7}"/>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19686D72-A3B2-A73E-AB32-B40DAEF6FB59}"/>
              </a:ext>
            </a:extLst>
          </p:cNvPr>
          <p:cNvSpPr>
            <a:spLocks noGrp="1"/>
          </p:cNvSpPr>
          <p:nvPr>
            <p:ph type="sldNum" sz="quarter" idx="12"/>
          </p:nvPr>
        </p:nvSpPr>
        <p:spPr/>
        <p:txBody>
          <a:bodyPr/>
          <a:lstStyle/>
          <a:p>
            <a:pPr>
              <a:defRPr/>
            </a:pPr>
            <a:fld id="{72EE0478-4D7A-4DB5-A717-F7A53182A5E8}" type="slidenum">
              <a:rPr lang="en-IN" smtClean="0"/>
              <a:pPr>
                <a:defRPr/>
              </a:pPr>
              <a:t>56</a:t>
            </a:fld>
            <a:endParaRPr lang="en-IN"/>
          </a:p>
        </p:txBody>
      </p:sp>
    </p:spTree>
    <p:extLst>
      <p:ext uri="{BB962C8B-B14F-4D97-AF65-F5344CB8AC3E}">
        <p14:creationId xmlns:p14="http://schemas.microsoft.com/office/powerpoint/2010/main" val="3510250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141-65CC-6212-0CDB-7A7F053A3391}"/>
              </a:ext>
            </a:extLst>
          </p:cNvPr>
          <p:cNvSpPr>
            <a:spLocks noGrp="1"/>
          </p:cNvSpPr>
          <p:nvPr>
            <p:ph type="title"/>
          </p:nvPr>
        </p:nvSpPr>
        <p:spPr>
          <a:xfrm>
            <a:off x="838200" y="206188"/>
            <a:ext cx="10515600" cy="690283"/>
          </a:xfrm>
        </p:spPr>
        <p:txBody>
          <a:bodyPr/>
          <a:lstStyle/>
          <a:p>
            <a:pPr algn="ct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r>
              <a:rPr lang="en-IN" sz="3200" b="0" i="0" dirty="0">
                <a:solidFill>
                  <a:srgbClr val="181717"/>
                </a:solidFill>
                <a:effectLst/>
                <a:latin typeface="Arial" panose="020B0604020202020204" pitchFamily="34" charset="0"/>
                <a:cs typeface="Arial" panose="020B0604020202020204" pitchFamily="34" charset="0"/>
              </a:rPr>
              <a:t>AngularJS Filters</a:t>
            </a: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F82F56-3BF1-306B-97B5-647F4B78313F}"/>
              </a:ext>
            </a:extLst>
          </p:cNvPr>
          <p:cNvSpPr>
            <a:spLocks noGrp="1"/>
          </p:cNvSpPr>
          <p:nvPr>
            <p:ph idx="1"/>
          </p:nvPr>
        </p:nvSpPr>
        <p:spPr>
          <a:xfrm>
            <a:off x="838200" y="1030942"/>
            <a:ext cx="10515600" cy="5146054"/>
          </a:xfrm>
        </p:spPr>
        <p:txBody>
          <a:bodyPr/>
          <a:lstStyle/>
          <a:p>
            <a:r>
              <a:rPr lang="en-US" b="0" i="0" dirty="0">
                <a:solidFill>
                  <a:srgbClr val="181717"/>
                </a:solidFill>
                <a:effectLst/>
                <a:latin typeface="Verdana" panose="020B0604030504040204" pitchFamily="34" charset="0"/>
              </a:rPr>
              <a:t>AngularJS</a:t>
            </a:r>
            <a:endParaRPr lang="en-IN" dirty="0"/>
          </a:p>
        </p:txBody>
      </p:sp>
      <p:sp>
        <p:nvSpPr>
          <p:cNvPr id="4" name="Footer Placeholder 3">
            <a:extLst>
              <a:ext uri="{FF2B5EF4-FFF2-40B4-BE49-F238E27FC236}">
                <a16:creationId xmlns:a16="http://schemas.microsoft.com/office/drawing/2014/main" id="{472EDBBE-3F80-6C55-54A6-A528B77769B7}"/>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19686D72-A3B2-A73E-AB32-B40DAEF6FB59}"/>
              </a:ext>
            </a:extLst>
          </p:cNvPr>
          <p:cNvSpPr>
            <a:spLocks noGrp="1"/>
          </p:cNvSpPr>
          <p:nvPr>
            <p:ph type="sldNum" sz="quarter" idx="12"/>
          </p:nvPr>
        </p:nvSpPr>
        <p:spPr/>
        <p:txBody>
          <a:bodyPr/>
          <a:lstStyle/>
          <a:p>
            <a:pPr>
              <a:defRPr/>
            </a:pPr>
            <a:fld id="{72EE0478-4D7A-4DB5-A717-F7A53182A5E8}" type="slidenum">
              <a:rPr lang="en-IN" smtClean="0"/>
              <a:pPr>
                <a:defRPr/>
              </a:pPr>
              <a:t>57</a:t>
            </a:fld>
            <a:endParaRPr lang="en-IN"/>
          </a:p>
        </p:txBody>
      </p:sp>
    </p:spTree>
    <p:extLst>
      <p:ext uri="{BB962C8B-B14F-4D97-AF65-F5344CB8AC3E}">
        <p14:creationId xmlns:p14="http://schemas.microsoft.com/office/powerpoint/2010/main" val="18652450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141-65CC-6212-0CDB-7A7F053A3391}"/>
              </a:ext>
            </a:extLst>
          </p:cNvPr>
          <p:cNvSpPr>
            <a:spLocks noGrp="1"/>
          </p:cNvSpPr>
          <p:nvPr>
            <p:ph type="title"/>
          </p:nvPr>
        </p:nvSpPr>
        <p:spPr>
          <a:xfrm>
            <a:off x="838200" y="206188"/>
            <a:ext cx="10515600" cy="690283"/>
          </a:xfrm>
        </p:spPr>
        <p:txBody>
          <a:bodyPr/>
          <a:lstStyle/>
          <a:p>
            <a:pPr algn="ct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r>
              <a:rPr lang="en-IN" sz="3200" b="0" i="0" dirty="0">
                <a:solidFill>
                  <a:srgbClr val="181717"/>
                </a:solidFill>
                <a:effectLst/>
                <a:latin typeface="Arial" panose="020B0604020202020204" pitchFamily="34" charset="0"/>
                <a:cs typeface="Arial" panose="020B0604020202020204" pitchFamily="34" charset="0"/>
              </a:rPr>
              <a:t>AngularJS Filters</a:t>
            </a: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F82F56-3BF1-306B-97B5-647F4B78313F}"/>
              </a:ext>
            </a:extLst>
          </p:cNvPr>
          <p:cNvSpPr>
            <a:spLocks noGrp="1"/>
          </p:cNvSpPr>
          <p:nvPr>
            <p:ph idx="1"/>
          </p:nvPr>
        </p:nvSpPr>
        <p:spPr>
          <a:xfrm>
            <a:off x="838200" y="1030942"/>
            <a:ext cx="10515600" cy="5146054"/>
          </a:xfrm>
        </p:spPr>
        <p:txBody>
          <a:bodyPr/>
          <a:lstStyle/>
          <a:p>
            <a:pPr marL="0" indent="0">
              <a:buNone/>
            </a:pPr>
            <a:r>
              <a:rPr lang="en-US" b="0" i="0" dirty="0">
                <a:solidFill>
                  <a:srgbClr val="181717"/>
                </a:solidFill>
                <a:effectLst/>
                <a:latin typeface="Verdana" panose="020B0604030504040204" pitchFamily="34" charset="0"/>
              </a:rPr>
              <a:t>Uppercase/lowercase filter</a:t>
            </a:r>
          </a:p>
          <a:p>
            <a:r>
              <a:rPr lang="en-US" b="0" i="0" dirty="0">
                <a:solidFill>
                  <a:srgbClr val="181717"/>
                </a:solidFill>
                <a:effectLst/>
                <a:latin typeface="Verdana" panose="020B0604030504040204" pitchFamily="34" charset="0"/>
              </a:rPr>
              <a:t>The uppercase filter converts the string to upper case and lowercase filter converts the string to lower case.</a:t>
            </a:r>
            <a:endParaRPr lang="en-IN" dirty="0"/>
          </a:p>
        </p:txBody>
      </p:sp>
      <p:sp>
        <p:nvSpPr>
          <p:cNvPr id="4" name="Footer Placeholder 3">
            <a:extLst>
              <a:ext uri="{FF2B5EF4-FFF2-40B4-BE49-F238E27FC236}">
                <a16:creationId xmlns:a16="http://schemas.microsoft.com/office/drawing/2014/main" id="{472EDBBE-3F80-6C55-54A6-A528B77769B7}"/>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19686D72-A3B2-A73E-AB32-B40DAEF6FB59}"/>
              </a:ext>
            </a:extLst>
          </p:cNvPr>
          <p:cNvSpPr>
            <a:spLocks noGrp="1"/>
          </p:cNvSpPr>
          <p:nvPr>
            <p:ph type="sldNum" sz="quarter" idx="12"/>
          </p:nvPr>
        </p:nvSpPr>
        <p:spPr/>
        <p:txBody>
          <a:bodyPr/>
          <a:lstStyle/>
          <a:p>
            <a:pPr>
              <a:defRPr/>
            </a:pPr>
            <a:fld id="{72EE0478-4D7A-4DB5-A717-F7A53182A5E8}" type="slidenum">
              <a:rPr lang="en-IN" smtClean="0"/>
              <a:pPr>
                <a:defRPr/>
              </a:pPr>
              <a:t>58</a:t>
            </a:fld>
            <a:endParaRPr lang="en-IN"/>
          </a:p>
        </p:txBody>
      </p:sp>
      <p:pic>
        <p:nvPicPr>
          <p:cNvPr id="7" name="Picture 6">
            <a:extLst>
              <a:ext uri="{FF2B5EF4-FFF2-40B4-BE49-F238E27FC236}">
                <a16:creationId xmlns:a16="http://schemas.microsoft.com/office/drawing/2014/main" id="{0FAE82A9-6AA8-002D-038E-8FAB5269E740}"/>
              </a:ext>
            </a:extLst>
          </p:cNvPr>
          <p:cNvPicPr>
            <a:picLocks noChangeAspect="1"/>
          </p:cNvPicPr>
          <p:nvPr/>
        </p:nvPicPr>
        <p:blipFill>
          <a:blip r:embed="rId2"/>
          <a:stretch>
            <a:fillRect/>
          </a:stretch>
        </p:blipFill>
        <p:spPr>
          <a:xfrm>
            <a:off x="0" y="2489904"/>
            <a:ext cx="12192000" cy="3821563"/>
          </a:xfrm>
          <a:prstGeom prst="rect">
            <a:avLst/>
          </a:prstGeom>
        </p:spPr>
      </p:pic>
    </p:spTree>
    <p:extLst>
      <p:ext uri="{BB962C8B-B14F-4D97-AF65-F5344CB8AC3E}">
        <p14:creationId xmlns:p14="http://schemas.microsoft.com/office/powerpoint/2010/main" val="27353791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141-65CC-6212-0CDB-7A7F053A3391}"/>
              </a:ext>
            </a:extLst>
          </p:cNvPr>
          <p:cNvSpPr>
            <a:spLocks noGrp="1"/>
          </p:cNvSpPr>
          <p:nvPr>
            <p:ph type="title"/>
          </p:nvPr>
        </p:nvSpPr>
        <p:spPr>
          <a:xfrm>
            <a:off x="838200" y="206188"/>
            <a:ext cx="10515600" cy="690283"/>
          </a:xfrm>
        </p:spPr>
        <p:txBody>
          <a:bodyPr/>
          <a:lstStyle/>
          <a:p>
            <a:pPr algn="ct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r>
              <a:rPr lang="en-IN" sz="3200" b="0" i="0" dirty="0">
                <a:solidFill>
                  <a:srgbClr val="181717"/>
                </a:solidFill>
                <a:effectLst/>
                <a:latin typeface="Arial" panose="020B0604020202020204" pitchFamily="34" charset="0"/>
                <a:cs typeface="Arial" panose="020B0604020202020204" pitchFamily="34" charset="0"/>
              </a:rPr>
              <a:t>AngularJS Filters</a:t>
            </a: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F82F56-3BF1-306B-97B5-647F4B78313F}"/>
              </a:ext>
            </a:extLst>
          </p:cNvPr>
          <p:cNvSpPr>
            <a:spLocks noGrp="1"/>
          </p:cNvSpPr>
          <p:nvPr>
            <p:ph idx="1"/>
          </p:nvPr>
        </p:nvSpPr>
        <p:spPr>
          <a:xfrm>
            <a:off x="838200" y="1030942"/>
            <a:ext cx="10515600" cy="5146054"/>
          </a:xfrm>
        </p:spPr>
        <p:txBody>
          <a:bodyPr/>
          <a:lstStyle/>
          <a:p>
            <a:pPr marL="0" indent="0">
              <a:buNone/>
            </a:pPr>
            <a:r>
              <a:rPr lang="en-US" b="0" i="0" dirty="0" err="1">
                <a:solidFill>
                  <a:srgbClr val="181717"/>
                </a:solidFill>
                <a:effectLst/>
                <a:latin typeface="Verdana" panose="020B0604030504040204" pitchFamily="34" charset="0"/>
              </a:rPr>
              <a:t>orderBy</a:t>
            </a:r>
            <a:r>
              <a:rPr lang="en-US" b="0" i="0" dirty="0">
                <a:solidFill>
                  <a:srgbClr val="181717"/>
                </a:solidFill>
                <a:effectLst/>
                <a:latin typeface="Verdana" panose="020B0604030504040204" pitchFamily="34" charset="0"/>
              </a:rPr>
              <a:t> filter</a:t>
            </a:r>
          </a:p>
          <a:p>
            <a:r>
              <a:rPr lang="en-US" b="0" i="0" dirty="0">
                <a:solidFill>
                  <a:srgbClr val="181717"/>
                </a:solidFill>
                <a:effectLst/>
                <a:latin typeface="Verdana" panose="020B0604030504040204" pitchFamily="34" charset="0"/>
              </a:rPr>
              <a:t>The </a:t>
            </a:r>
            <a:r>
              <a:rPr lang="en-US" b="0" i="0" dirty="0" err="1">
                <a:solidFill>
                  <a:srgbClr val="181717"/>
                </a:solidFill>
                <a:effectLst/>
                <a:latin typeface="Verdana" panose="020B0604030504040204" pitchFamily="34" charset="0"/>
              </a:rPr>
              <a:t>orderBy</a:t>
            </a:r>
            <a:r>
              <a:rPr lang="en-US" b="0" i="0" dirty="0">
                <a:solidFill>
                  <a:srgbClr val="181717"/>
                </a:solidFill>
                <a:effectLst/>
                <a:latin typeface="Verdana" panose="020B0604030504040204" pitchFamily="34" charset="0"/>
              </a:rPr>
              <a:t> filter sorts an array based on specified expression predicate.</a:t>
            </a:r>
          </a:p>
          <a:p>
            <a:endParaRPr lang="en-US" b="0" i="0" dirty="0">
              <a:solidFill>
                <a:srgbClr val="181717"/>
              </a:solidFill>
              <a:effectLst/>
              <a:latin typeface="Verdana" panose="020B0604030504040204" pitchFamily="34" charset="0"/>
            </a:endParaRPr>
          </a:p>
          <a:p>
            <a:r>
              <a:rPr lang="en-US" b="0" i="0" dirty="0">
                <a:solidFill>
                  <a:srgbClr val="181717"/>
                </a:solidFill>
                <a:effectLst/>
                <a:latin typeface="Verdana" panose="020B0604030504040204" pitchFamily="34" charset="0"/>
              </a:rPr>
              <a:t>{{ expression | </a:t>
            </a:r>
            <a:r>
              <a:rPr lang="en-US" b="0" i="0" dirty="0" err="1">
                <a:solidFill>
                  <a:srgbClr val="181717"/>
                </a:solidFill>
                <a:effectLst/>
                <a:latin typeface="Verdana" panose="020B0604030504040204" pitchFamily="34" charset="0"/>
              </a:rPr>
              <a:t>orderBy</a:t>
            </a:r>
            <a:r>
              <a:rPr lang="en-US" b="0" i="0" dirty="0">
                <a:solidFill>
                  <a:srgbClr val="181717"/>
                </a:solidFill>
                <a:effectLst/>
                <a:latin typeface="Verdana" panose="020B0604030504040204" pitchFamily="34" charset="0"/>
              </a:rPr>
              <a:t> : </a:t>
            </a:r>
            <a:r>
              <a:rPr lang="en-US" b="0" i="0" dirty="0" err="1">
                <a:solidFill>
                  <a:srgbClr val="181717"/>
                </a:solidFill>
                <a:effectLst/>
                <a:latin typeface="Verdana" panose="020B0604030504040204" pitchFamily="34" charset="0"/>
              </a:rPr>
              <a:t>predicate_expression</a:t>
            </a:r>
            <a:r>
              <a:rPr lang="en-US" b="0" i="0" dirty="0">
                <a:solidFill>
                  <a:srgbClr val="181717"/>
                </a:solidFill>
                <a:effectLst/>
                <a:latin typeface="Verdana" panose="020B0604030504040204" pitchFamily="34" charset="0"/>
              </a:rPr>
              <a:t> : reverse}}</a:t>
            </a:r>
            <a:endParaRPr lang="en-IN" dirty="0"/>
          </a:p>
        </p:txBody>
      </p:sp>
      <p:sp>
        <p:nvSpPr>
          <p:cNvPr id="4" name="Footer Placeholder 3">
            <a:extLst>
              <a:ext uri="{FF2B5EF4-FFF2-40B4-BE49-F238E27FC236}">
                <a16:creationId xmlns:a16="http://schemas.microsoft.com/office/drawing/2014/main" id="{472EDBBE-3F80-6C55-54A6-A528B77769B7}"/>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19686D72-A3B2-A73E-AB32-B40DAEF6FB59}"/>
              </a:ext>
            </a:extLst>
          </p:cNvPr>
          <p:cNvSpPr>
            <a:spLocks noGrp="1"/>
          </p:cNvSpPr>
          <p:nvPr>
            <p:ph type="sldNum" sz="quarter" idx="12"/>
          </p:nvPr>
        </p:nvSpPr>
        <p:spPr/>
        <p:txBody>
          <a:bodyPr/>
          <a:lstStyle/>
          <a:p>
            <a:pPr>
              <a:defRPr/>
            </a:pPr>
            <a:fld id="{72EE0478-4D7A-4DB5-A717-F7A53182A5E8}" type="slidenum">
              <a:rPr lang="en-IN" smtClean="0"/>
              <a:pPr>
                <a:defRPr/>
              </a:pPr>
              <a:t>59</a:t>
            </a:fld>
            <a:endParaRPr lang="en-IN"/>
          </a:p>
        </p:txBody>
      </p:sp>
    </p:spTree>
    <p:extLst>
      <p:ext uri="{BB962C8B-B14F-4D97-AF65-F5344CB8AC3E}">
        <p14:creationId xmlns:p14="http://schemas.microsoft.com/office/powerpoint/2010/main" val="550687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lnSpc>
                <a:spcPct val="150000"/>
              </a:lnSpc>
              <a:spcBef>
                <a:spcPct val="20000"/>
              </a:spcBef>
            </a:pPr>
            <a:r>
              <a:rPr lang="en-IN" sz="4000" b="0" i="0" dirty="0">
                <a:solidFill>
                  <a:srgbClr val="303030"/>
                </a:solidFill>
                <a:effectLst/>
                <a:latin typeface="Arial" panose="020B0604020202020204" pitchFamily="34" charset="0"/>
                <a:cs typeface="Arial" panose="020B0604020202020204" pitchFamily="34" charset="0"/>
              </a:rPr>
              <a:t>AngularJS </a:t>
            </a:r>
            <a:endParaRPr lang="en-US" sz="4000"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6</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b="0" i="0" dirty="0">
                <a:solidFill>
                  <a:srgbClr val="000000"/>
                </a:solidFill>
                <a:effectLst/>
                <a:latin typeface="Arial" panose="020B0604020202020204" pitchFamily="34" charset="0"/>
                <a:cs typeface="Arial" panose="020B0604020202020204" pitchFamily="34" charset="0"/>
              </a:rPr>
              <a:t>AngularJS is a </a:t>
            </a:r>
            <a:r>
              <a:rPr lang="en-US" sz="2400" b="1" i="0" dirty="0">
                <a:solidFill>
                  <a:srgbClr val="000000"/>
                </a:solidFill>
                <a:effectLst/>
                <a:latin typeface="Arial" panose="020B0604020202020204" pitchFamily="34" charset="0"/>
                <a:cs typeface="Arial" panose="020B0604020202020204" pitchFamily="34" charset="0"/>
              </a:rPr>
              <a:t>JavaScript framework</a:t>
            </a:r>
            <a:r>
              <a:rPr lang="en-US" sz="2400" b="0" i="0" dirty="0">
                <a:solidFill>
                  <a:srgbClr val="000000"/>
                </a:solidFill>
                <a:effectLst/>
                <a:latin typeface="Arial" panose="020B0604020202020204" pitchFamily="34" charset="0"/>
                <a:cs typeface="Arial" panose="020B0604020202020204" pitchFamily="34" charset="0"/>
              </a:rPr>
              <a:t>. It can be added to an HTML page with a &lt;script&gt; tag.</a:t>
            </a:r>
          </a:p>
          <a:p>
            <a:pPr algn="l"/>
            <a:r>
              <a:rPr lang="en-US" sz="2400" b="0" i="0" dirty="0">
                <a:solidFill>
                  <a:srgbClr val="000000"/>
                </a:solidFill>
                <a:effectLst/>
                <a:latin typeface="Arial" panose="020B0604020202020204" pitchFamily="34" charset="0"/>
                <a:cs typeface="Arial" panose="020B0604020202020204" pitchFamily="34" charset="0"/>
              </a:rPr>
              <a:t>AngularJS extends HTML attributes with </a:t>
            </a:r>
            <a:r>
              <a:rPr lang="en-US" sz="2400" b="1" i="0" dirty="0">
                <a:solidFill>
                  <a:srgbClr val="000000"/>
                </a:solidFill>
                <a:effectLst/>
                <a:latin typeface="Arial" panose="020B0604020202020204" pitchFamily="34" charset="0"/>
                <a:cs typeface="Arial" panose="020B0604020202020204" pitchFamily="34" charset="0"/>
              </a:rPr>
              <a:t>Directives</a:t>
            </a:r>
            <a:r>
              <a:rPr lang="en-US" sz="2400" b="0" i="0" dirty="0">
                <a:solidFill>
                  <a:srgbClr val="000000"/>
                </a:solidFill>
                <a:effectLst/>
                <a:latin typeface="Arial" panose="020B0604020202020204" pitchFamily="34" charset="0"/>
                <a:cs typeface="Arial" panose="020B0604020202020204" pitchFamily="34" charset="0"/>
              </a:rPr>
              <a:t>, and binds data to HTML with </a:t>
            </a:r>
            <a:r>
              <a:rPr lang="en-US" sz="2400" b="1" i="0" dirty="0">
                <a:solidFill>
                  <a:srgbClr val="000000"/>
                </a:solidFill>
                <a:effectLst/>
                <a:latin typeface="Arial" panose="020B0604020202020204" pitchFamily="34" charset="0"/>
                <a:cs typeface="Arial" panose="020B0604020202020204" pitchFamily="34" charset="0"/>
              </a:rPr>
              <a:t>Expressions</a:t>
            </a:r>
            <a:r>
              <a:rPr lang="en-US" sz="2400" b="0" i="0" dirty="0">
                <a:solidFill>
                  <a:srgbClr val="000000"/>
                </a:solidFill>
                <a:effectLst/>
                <a:latin typeface="Arial" panose="020B0604020202020204" pitchFamily="34" charset="0"/>
                <a:cs typeface="Arial" panose="020B0604020202020204" pitchFamily="34" charset="0"/>
              </a:rPr>
              <a:t>.</a:t>
            </a:r>
          </a:p>
          <a:p>
            <a:pPr algn="l"/>
            <a:r>
              <a:rPr lang="en-US" sz="2400" b="0" i="0" dirty="0">
                <a:solidFill>
                  <a:srgbClr val="000000"/>
                </a:solidFill>
                <a:effectLst/>
                <a:latin typeface="Arial" panose="020B0604020202020204" pitchFamily="34" charset="0"/>
                <a:cs typeface="Arial" panose="020B0604020202020204" pitchFamily="34" charset="0"/>
              </a:rPr>
              <a:t>AngularJS is a JavaScript Framework</a:t>
            </a:r>
          </a:p>
          <a:p>
            <a:pPr algn="l"/>
            <a:r>
              <a:rPr lang="en-US" sz="2400" b="0" i="0" dirty="0">
                <a:solidFill>
                  <a:srgbClr val="000000"/>
                </a:solidFill>
                <a:effectLst/>
                <a:latin typeface="Arial" panose="020B0604020202020204" pitchFamily="34" charset="0"/>
                <a:cs typeface="Arial" panose="020B0604020202020204" pitchFamily="34" charset="0"/>
              </a:rPr>
              <a:t>AngularJS is a JavaScript framework written in JavaScript.</a:t>
            </a:r>
          </a:p>
          <a:p>
            <a:pPr algn="l"/>
            <a:r>
              <a:rPr lang="en-US" sz="2400" b="0" i="0" dirty="0">
                <a:solidFill>
                  <a:srgbClr val="000000"/>
                </a:solidFill>
                <a:effectLst/>
                <a:latin typeface="Arial" panose="020B0604020202020204" pitchFamily="34" charset="0"/>
                <a:cs typeface="Arial" panose="020B0604020202020204" pitchFamily="34" charset="0"/>
              </a:rPr>
              <a:t>AngularJS is distributed as a JavaScript file, and can be added to a web page with a script tag:</a:t>
            </a:r>
          </a:p>
          <a:p>
            <a:pPr marL="0" indent="0" algn="l">
              <a:buNone/>
            </a:pPr>
            <a:endParaRPr lang="en-IN" sz="2000" b="0" i="0" dirty="0">
              <a:solidFill>
                <a:srgbClr val="0000CD"/>
              </a:solidFill>
              <a:effectLst/>
              <a:latin typeface="Arial" panose="020B0604020202020204" pitchFamily="34" charset="0"/>
              <a:cs typeface="Arial" panose="020B0604020202020204" pitchFamily="34" charset="0"/>
            </a:endParaRPr>
          </a:p>
          <a:p>
            <a:pPr marL="0" indent="0" algn="l">
              <a:buNone/>
            </a:pPr>
            <a:r>
              <a:rPr lang="en-IN" sz="2000" b="0" i="0" dirty="0">
                <a:solidFill>
                  <a:srgbClr val="0000CD"/>
                </a:solidFill>
                <a:effectLst/>
                <a:latin typeface="Arial" panose="020B0604020202020204" pitchFamily="34" charset="0"/>
                <a:cs typeface="Arial" panose="020B0604020202020204" pitchFamily="34" charset="0"/>
              </a:rPr>
              <a:t>&lt;</a:t>
            </a:r>
            <a:r>
              <a:rPr lang="en-IN" sz="2000" b="0" i="0" dirty="0">
                <a:solidFill>
                  <a:srgbClr val="A52A2A"/>
                </a:solidFill>
                <a:effectLst/>
                <a:latin typeface="Arial" panose="020B0604020202020204" pitchFamily="34" charset="0"/>
                <a:cs typeface="Arial" panose="020B0604020202020204" pitchFamily="34" charset="0"/>
              </a:rPr>
              <a:t>script</a:t>
            </a:r>
            <a:r>
              <a:rPr lang="en-IN" sz="2000" b="0" i="0" dirty="0">
                <a:solidFill>
                  <a:srgbClr val="FF0000"/>
                </a:solidFill>
                <a:effectLst/>
                <a:latin typeface="Arial" panose="020B0604020202020204" pitchFamily="34" charset="0"/>
                <a:cs typeface="Arial" panose="020B0604020202020204" pitchFamily="34" charset="0"/>
              </a:rPr>
              <a:t> </a:t>
            </a:r>
            <a:r>
              <a:rPr lang="en-IN" sz="2000" b="0" i="0" dirty="0" err="1">
                <a:solidFill>
                  <a:srgbClr val="FF0000"/>
                </a:solidFill>
                <a:effectLst/>
                <a:latin typeface="Arial" panose="020B0604020202020204" pitchFamily="34" charset="0"/>
                <a:cs typeface="Arial" panose="020B0604020202020204" pitchFamily="34" charset="0"/>
              </a:rPr>
              <a:t>src</a:t>
            </a:r>
            <a:r>
              <a:rPr lang="en-IN" sz="2000" b="0" i="0" dirty="0">
                <a:solidFill>
                  <a:srgbClr val="0000CD"/>
                </a:solidFill>
                <a:effectLst/>
                <a:latin typeface="Arial" panose="020B0604020202020204" pitchFamily="34" charset="0"/>
                <a:cs typeface="Arial" panose="020B0604020202020204" pitchFamily="34" charset="0"/>
              </a:rPr>
              <a:t>="https://ajax.googleapis.com/ajax/libs/</a:t>
            </a:r>
            <a:r>
              <a:rPr lang="en-IN" sz="2000" b="0" i="0" dirty="0" err="1">
                <a:solidFill>
                  <a:srgbClr val="0000CD"/>
                </a:solidFill>
                <a:effectLst/>
                <a:latin typeface="Arial" panose="020B0604020202020204" pitchFamily="34" charset="0"/>
                <a:cs typeface="Arial" panose="020B0604020202020204" pitchFamily="34" charset="0"/>
              </a:rPr>
              <a:t>angularjs</a:t>
            </a:r>
            <a:r>
              <a:rPr lang="en-IN" sz="2000" b="0" i="0" dirty="0">
                <a:solidFill>
                  <a:srgbClr val="0000CD"/>
                </a:solidFill>
                <a:effectLst/>
                <a:latin typeface="Arial" panose="020B0604020202020204" pitchFamily="34" charset="0"/>
                <a:cs typeface="Arial" panose="020B0604020202020204" pitchFamily="34" charset="0"/>
              </a:rPr>
              <a:t>/1.6.9/angular.min.js"&gt;&lt;</a:t>
            </a:r>
            <a:r>
              <a:rPr lang="en-IN" sz="2000" b="0" i="0" dirty="0">
                <a:solidFill>
                  <a:srgbClr val="A52A2A"/>
                </a:solidFill>
                <a:effectLst/>
                <a:latin typeface="Arial" panose="020B0604020202020204" pitchFamily="34" charset="0"/>
                <a:cs typeface="Arial" panose="020B0604020202020204" pitchFamily="34" charset="0"/>
              </a:rPr>
              <a:t>/script</a:t>
            </a:r>
            <a:r>
              <a:rPr lang="en-IN" sz="2000" b="0" i="0" dirty="0">
                <a:solidFill>
                  <a:srgbClr val="0000CD"/>
                </a:solidFill>
                <a:effectLst/>
                <a:latin typeface="Arial" panose="020B0604020202020204" pitchFamily="34" charset="0"/>
                <a:cs typeface="Arial" panose="020B0604020202020204" pitchFamily="34" charset="0"/>
              </a:rPr>
              <a:t>&gt;</a:t>
            </a:r>
            <a:endParaRPr lang="en-US" sz="2000" b="0" i="0" dirty="0">
              <a:solidFill>
                <a:srgbClr val="000000"/>
              </a:solidFill>
              <a:effectLst/>
              <a:latin typeface="Arial" panose="020B0604020202020204" pitchFamily="34" charset="0"/>
              <a:cs typeface="Arial" panose="020B0604020202020204"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Tree>
    <p:extLst>
      <p:ext uri="{BB962C8B-B14F-4D97-AF65-F5344CB8AC3E}">
        <p14:creationId xmlns:p14="http://schemas.microsoft.com/office/powerpoint/2010/main" val="13653395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141-65CC-6212-0CDB-7A7F053A3391}"/>
              </a:ext>
            </a:extLst>
          </p:cNvPr>
          <p:cNvSpPr>
            <a:spLocks noGrp="1"/>
          </p:cNvSpPr>
          <p:nvPr>
            <p:ph type="title"/>
          </p:nvPr>
        </p:nvSpPr>
        <p:spPr>
          <a:xfrm>
            <a:off x="838200" y="206188"/>
            <a:ext cx="10515600" cy="690283"/>
          </a:xfrm>
        </p:spPr>
        <p:txBody>
          <a:bodyPr/>
          <a:lstStyle/>
          <a:p>
            <a:pPr algn="ctr"/>
            <a:br>
              <a:rPr lang="en-IN" sz="2800" b="0" i="0" dirty="0">
                <a:solidFill>
                  <a:srgbClr val="181717"/>
                </a:solidFill>
                <a:effectLst/>
                <a:latin typeface="Arial" panose="020B0604020202020204" pitchFamily="34" charset="0"/>
                <a:cs typeface="Arial" panose="020B0604020202020204" pitchFamily="34" charset="0"/>
              </a:rPr>
            </a:br>
            <a:br>
              <a:rPr lang="en-IN" sz="2800" b="0" i="0" dirty="0">
                <a:solidFill>
                  <a:srgbClr val="181717"/>
                </a:solidFill>
                <a:effectLst/>
                <a:latin typeface="Arial" panose="020B0604020202020204" pitchFamily="34" charset="0"/>
                <a:cs typeface="Arial" panose="020B0604020202020204" pitchFamily="34" charset="0"/>
              </a:rPr>
            </a:br>
            <a:br>
              <a:rPr lang="en-IN" sz="2800" b="0" i="0" dirty="0">
                <a:solidFill>
                  <a:srgbClr val="181717"/>
                </a:solidFill>
                <a:effectLst/>
                <a:latin typeface="Arial" panose="020B0604020202020204" pitchFamily="34" charset="0"/>
                <a:cs typeface="Arial" panose="020B0604020202020204" pitchFamily="34" charset="0"/>
              </a:rPr>
            </a:br>
            <a:r>
              <a:rPr lang="en-IN" sz="2800" b="0" i="0" dirty="0">
                <a:solidFill>
                  <a:srgbClr val="181717"/>
                </a:solidFill>
                <a:effectLst/>
                <a:latin typeface="Arial" panose="020B0604020202020204" pitchFamily="34" charset="0"/>
                <a:cs typeface="Arial" panose="020B0604020202020204" pitchFamily="34" charset="0"/>
              </a:rPr>
              <a:t>Validation in AngularJS</a:t>
            </a:r>
            <a:br>
              <a:rPr lang="en-IN" sz="2800" b="0" i="0" dirty="0">
                <a:solidFill>
                  <a:srgbClr val="181717"/>
                </a:solidFill>
                <a:effectLst/>
                <a:latin typeface="Arial" panose="020B0604020202020204" pitchFamily="34" charset="0"/>
                <a:cs typeface="Arial" panose="020B0604020202020204" pitchFamily="34" charset="0"/>
              </a:rPr>
            </a:br>
            <a:br>
              <a:rPr lang="en-IN" sz="2800" b="0" i="0" dirty="0">
                <a:solidFill>
                  <a:srgbClr val="181717"/>
                </a:solidFill>
                <a:effectLst/>
                <a:latin typeface="Arial" panose="020B0604020202020204" pitchFamily="34" charset="0"/>
                <a:cs typeface="Arial" panose="020B0604020202020204" pitchFamily="34" charset="0"/>
              </a:rPr>
            </a:br>
            <a:br>
              <a:rPr lang="en-IN" sz="2800" b="0" i="0" dirty="0">
                <a:solidFill>
                  <a:srgbClr val="181717"/>
                </a:solidFill>
                <a:effectLst/>
                <a:latin typeface="Arial" panose="020B0604020202020204" pitchFamily="34" charset="0"/>
                <a:cs typeface="Arial" panose="020B0604020202020204" pitchFamily="34" charset="0"/>
              </a:rPr>
            </a:br>
            <a:endParaRPr lang="en-IN"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F82F56-3BF1-306B-97B5-647F4B78313F}"/>
              </a:ext>
            </a:extLst>
          </p:cNvPr>
          <p:cNvSpPr>
            <a:spLocks noGrp="1"/>
          </p:cNvSpPr>
          <p:nvPr>
            <p:ph idx="1"/>
          </p:nvPr>
        </p:nvSpPr>
        <p:spPr>
          <a:xfrm>
            <a:off x="838200" y="1030942"/>
            <a:ext cx="10515600" cy="5146054"/>
          </a:xfrm>
        </p:spPr>
        <p:txBody>
          <a:bodyPr/>
          <a:lstStyle/>
          <a:p>
            <a:pPr marL="0" indent="0">
              <a:buNone/>
            </a:pPr>
            <a:r>
              <a:rPr lang="en-US" b="0" i="0" dirty="0">
                <a:solidFill>
                  <a:srgbClr val="181717"/>
                </a:solidFill>
                <a:effectLst/>
                <a:latin typeface="Verdana" panose="020B0604030504040204" pitchFamily="34" charset="0"/>
              </a:rPr>
              <a:t>AngularJS includes the following validation directives.</a:t>
            </a:r>
            <a:endParaRPr lang="en-IN" dirty="0"/>
          </a:p>
        </p:txBody>
      </p:sp>
      <p:sp>
        <p:nvSpPr>
          <p:cNvPr id="4" name="Footer Placeholder 3">
            <a:extLst>
              <a:ext uri="{FF2B5EF4-FFF2-40B4-BE49-F238E27FC236}">
                <a16:creationId xmlns:a16="http://schemas.microsoft.com/office/drawing/2014/main" id="{472EDBBE-3F80-6C55-54A6-A528B77769B7}"/>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19686D72-A3B2-A73E-AB32-B40DAEF6FB59}"/>
              </a:ext>
            </a:extLst>
          </p:cNvPr>
          <p:cNvSpPr>
            <a:spLocks noGrp="1"/>
          </p:cNvSpPr>
          <p:nvPr>
            <p:ph type="sldNum" sz="quarter" idx="12"/>
          </p:nvPr>
        </p:nvSpPr>
        <p:spPr/>
        <p:txBody>
          <a:bodyPr/>
          <a:lstStyle/>
          <a:p>
            <a:pPr>
              <a:defRPr/>
            </a:pPr>
            <a:fld id="{72EE0478-4D7A-4DB5-A717-F7A53182A5E8}" type="slidenum">
              <a:rPr lang="en-IN" smtClean="0"/>
              <a:pPr>
                <a:defRPr/>
              </a:pPr>
              <a:t>60</a:t>
            </a:fld>
            <a:endParaRPr lang="en-IN"/>
          </a:p>
        </p:txBody>
      </p:sp>
      <p:graphicFrame>
        <p:nvGraphicFramePr>
          <p:cNvPr id="10" name="Table 9">
            <a:extLst>
              <a:ext uri="{FF2B5EF4-FFF2-40B4-BE49-F238E27FC236}">
                <a16:creationId xmlns:a16="http://schemas.microsoft.com/office/drawing/2014/main" id="{825597E4-683A-AE3A-7D92-59DCE29AEFF4}"/>
              </a:ext>
            </a:extLst>
          </p:cNvPr>
          <p:cNvGraphicFramePr>
            <a:graphicFrameLocks noGrp="1"/>
          </p:cNvGraphicFramePr>
          <p:nvPr>
            <p:extLst>
              <p:ext uri="{D42A27DB-BD31-4B8C-83A1-F6EECF244321}">
                <p14:modId xmlns:p14="http://schemas.microsoft.com/office/powerpoint/2010/main" val="4193875926"/>
              </p:ext>
            </p:extLst>
          </p:nvPr>
        </p:nvGraphicFramePr>
        <p:xfrm>
          <a:off x="1775012" y="1825626"/>
          <a:ext cx="8633012" cy="3847467"/>
        </p:xfrm>
        <a:graphic>
          <a:graphicData uri="http://schemas.openxmlformats.org/drawingml/2006/table">
            <a:tbl>
              <a:tblPr>
                <a:tableStyleId>{616DA210-FB5B-4158-B5E0-FEB733F419BA}</a:tableStyleId>
              </a:tblPr>
              <a:tblGrid>
                <a:gridCol w="2098643">
                  <a:extLst>
                    <a:ext uri="{9D8B030D-6E8A-4147-A177-3AD203B41FA5}">
                      <a16:colId xmlns:a16="http://schemas.microsoft.com/office/drawing/2014/main" val="4276458062"/>
                    </a:ext>
                  </a:extLst>
                </a:gridCol>
                <a:gridCol w="6534369">
                  <a:extLst>
                    <a:ext uri="{9D8B030D-6E8A-4147-A177-3AD203B41FA5}">
                      <a16:colId xmlns:a16="http://schemas.microsoft.com/office/drawing/2014/main" val="206496782"/>
                    </a:ext>
                  </a:extLst>
                </a:gridCol>
              </a:tblGrid>
              <a:tr h="340781">
                <a:tc>
                  <a:txBody>
                    <a:bodyPr/>
                    <a:lstStyle/>
                    <a:p>
                      <a:pPr algn="l" fontAlgn="b"/>
                      <a:r>
                        <a:rPr lang="en-IN" sz="2000" b="0" dirty="0">
                          <a:solidFill>
                            <a:schemeClr val="tx1"/>
                          </a:solidFill>
                          <a:effectLst/>
                          <a:latin typeface="Arial" panose="020B0604020202020204" pitchFamily="34" charset="0"/>
                          <a:cs typeface="Arial" panose="020B0604020202020204" pitchFamily="34" charset="0"/>
                        </a:rPr>
                        <a:t>Directive</a:t>
                      </a:r>
                    </a:p>
                  </a:txBody>
                  <a:tcPr marL="88203" marR="88203" marT="44101" marB="44101" anchor="b"/>
                </a:tc>
                <a:tc>
                  <a:txBody>
                    <a:bodyPr/>
                    <a:lstStyle/>
                    <a:p>
                      <a:pPr algn="l" fontAlgn="b"/>
                      <a:r>
                        <a:rPr lang="en-IN" sz="2000" b="0" dirty="0">
                          <a:solidFill>
                            <a:schemeClr val="tx1"/>
                          </a:solidFill>
                          <a:effectLst/>
                          <a:latin typeface="Arial" panose="020B0604020202020204" pitchFamily="34" charset="0"/>
                          <a:cs typeface="Arial" panose="020B0604020202020204" pitchFamily="34" charset="0"/>
                        </a:rPr>
                        <a:t>Description</a:t>
                      </a:r>
                    </a:p>
                  </a:txBody>
                  <a:tcPr marL="88203" marR="88203" marT="44101" marB="44101" anchor="b"/>
                </a:tc>
                <a:extLst>
                  <a:ext uri="{0D108BD9-81ED-4DB2-BD59-A6C34878D82A}">
                    <a16:rowId xmlns:a16="http://schemas.microsoft.com/office/drawing/2014/main" val="2373393844"/>
                  </a:ext>
                </a:extLst>
              </a:tr>
              <a:tr h="560873">
                <a:tc>
                  <a:txBody>
                    <a:bodyPr/>
                    <a:lstStyle/>
                    <a:p>
                      <a:pPr fontAlgn="t"/>
                      <a:r>
                        <a:rPr lang="en-IN" sz="2000" dirty="0">
                          <a:solidFill>
                            <a:schemeClr val="tx1"/>
                          </a:solidFill>
                          <a:effectLst/>
                          <a:latin typeface="Arial" panose="020B0604020202020204" pitchFamily="34" charset="0"/>
                          <a:cs typeface="Arial" panose="020B0604020202020204" pitchFamily="34" charset="0"/>
                        </a:rPr>
                        <a:t>ng-required</a:t>
                      </a:r>
                    </a:p>
                  </a:txBody>
                  <a:tcPr marL="88203" marR="88203" marT="44101" marB="44101"/>
                </a:tc>
                <a:tc>
                  <a:txBody>
                    <a:bodyPr/>
                    <a:lstStyle/>
                    <a:p>
                      <a:pPr fontAlgn="t"/>
                      <a:r>
                        <a:rPr lang="en-US" sz="2000" dirty="0">
                          <a:solidFill>
                            <a:schemeClr val="tx1"/>
                          </a:solidFill>
                          <a:effectLst/>
                          <a:latin typeface="Arial" panose="020B0604020202020204" pitchFamily="34" charset="0"/>
                          <a:cs typeface="Arial" panose="020B0604020202020204" pitchFamily="34" charset="0"/>
                        </a:rPr>
                        <a:t>Sets required attribute on an input field.</a:t>
                      </a:r>
                    </a:p>
                  </a:txBody>
                  <a:tcPr marL="88203" marR="88203" marT="44101" marB="44101"/>
                </a:tc>
                <a:extLst>
                  <a:ext uri="{0D108BD9-81ED-4DB2-BD59-A6C34878D82A}">
                    <a16:rowId xmlns:a16="http://schemas.microsoft.com/office/drawing/2014/main" val="4232968859"/>
                  </a:ext>
                </a:extLst>
              </a:tr>
              <a:tr h="560873">
                <a:tc>
                  <a:txBody>
                    <a:bodyPr/>
                    <a:lstStyle/>
                    <a:p>
                      <a:pPr fontAlgn="t"/>
                      <a:r>
                        <a:rPr lang="en-IN" sz="2000" dirty="0">
                          <a:solidFill>
                            <a:schemeClr val="tx1"/>
                          </a:solidFill>
                          <a:effectLst/>
                          <a:latin typeface="Arial" panose="020B0604020202020204" pitchFamily="34" charset="0"/>
                          <a:cs typeface="Arial" panose="020B0604020202020204" pitchFamily="34" charset="0"/>
                        </a:rPr>
                        <a:t>ng-</a:t>
                      </a:r>
                      <a:r>
                        <a:rPr lang="en-IN" sz="2000" dirty="0" err="1">
                          <a:solidFill>
                            <a:schemeClr val="tx1"/>
                          </a:solidFill>
                          <a:effectLst/>
                          <a:latin typeface="Arial" panose="020B0604020202020204" pitchFamily="34" charset="0"/>
                          <a:cs typeface="Arial" panose="020B0604020202020204" pitchFamily="34" charset="0"/>
                        </a:rPr>
                        <a:t>minlength</a:t>
                      </a:r>
                      <a:endParaRPr lang="en-IN" sz="2000" dirty="0">
                        <a:solidFill>
                          <a:schemeClr val="tx1"/>
                        </a:solidFill>
                        <a:effectLst/>
                        <a:latin typeface="Arial" panose="020B0604020202020204" pitchFamily="34" charset="0"/>
                        <a:cs typeface="Arial" panose="020B0604020202020204" pitchFamily="34" charset="0"/>
                      </a:endParaRPr>
                    </a:p>
                  </a:txBody>
                  <a:tcPr marL="88203" marR="88203" marT="44101" marB="44101"/>
                </a:tc>
                <a:tc>
                  <a:txBody>
                    <a:bodyPr/>
                    <a:lstStyle/>
                    <a:p>
                      <a:pPr fontAlgn="t"/>
                      <a:r>
                        <a:rPr lang="en-US" sz="2000">
                          <a:solidFill>
                            <a:schemeClr val="tx1"/>
                          </a:solidFill>
                          <a:effectLst/>
                          <a:latin typeface="Arial" panose="020B0604020202020204" pitchFamily="34" charset="0"/>
                          <a:cs typeface="Arial" panose="020B0604020202020204" pitchFamily="34" charset="0"/>
                        </a:rPr>
                        <a:t>Sets minlength attribute on an input field.</a:t>
                      </a:r>
                    </a:p>
                  </a:txBody>
                  <a:tcPr marL="88203" marR="88203" marT="44101" marB="44101"/>
                </a:tc>
                <a:extLst>
                  <a:ext uri="{0D108BD9-81ED-4DB2-BD59-A6C34878D82A}">
                    <a16:rowId xmlns:a16="http://schemas.microsoft.com/office/drawing/2014/main" val="1934003619"/>
                  </a:ext>
                </a:extLst>
              </a:tr>
              <a:tr h="1287457">
                <a:tc>
                  <a:txBody>
                    <a:bodyPr/>
                    <a:lstStyle/>
                    <a:p>
                      <a:pPr fontAlgn="t"/>
                      <a:r>
                        <a:rPr lang="en-IN" sz="2000" dirty="0">
                          <a:solidFill>
                            <a:schemeClr val="tx1"/>
                          </a:solidFill>
                          <a:effectLst/>
                          <a:latin typeface="Arial" panose="020B0604020202020204" pitchFamily="34" charset="0"/>
                          <a:cs typeface="Arial" panose="020B0604020202020204" pitchFamily="34" charset="0"/>
                        </a:rPr>
                        <a:t>ng-</a:t>
                      </a:r>
                      <a:r>
                        <a:rPr lang="en-IN" sz="2000" dirty="0" err="1">
                          <a:solidFill>
                            <a:schemeClr val="tx1"/>
                          </a:solidFill>
                          <a:effectLst/>
                          <a:latin typeface="Arial" panose="020B0604020202020204" pitchFamily="34" charset="0"/>
                          <a:cs typeface="Arial" panose="020B0604020202020204" pitchFamily="34" charset="0"/>
                        </a:rPr>
                        <a:t>maxlength</a:t>
                      </a:r>
                      <a:endParaRPr lang="en-IN" sz="2000" dirty="0">
                        <a:solidFill>
                          <a:schemeClr val="tx1"/>
                        </a:solidFill>
                        <a:effectLst/>
                        <a:latin typeface="Arial" panose="020B0604020202020204" pitchFamily="34" charset="0"/>
                        <a:cs typeface="Arial" panose="020B0604020202020204" pitchFamily="34" charset="0"/>
                      </a:endParaRPr>
                    </a:p>
                  </a:txBody>
                  <a:tcPr marL="88203" marR="88203" marT="44101" marB="44101"/>
                </a:tc>
                <a:tc>
                  <a:txBody>
                    <a:bodyPr/>
                    <a:lstStyle/>
                    <a:p>
                      <a:pPr fontAlgn="t"/>
                      <a:r>
                        <a:rPr lang="en-US" sz="2000" dirty="0">
                          <a:solidFill>
                            <a:schemeClr val="tx1"/>
                          </a:solidFill>
                          <a:effectLst/>
                          <a:latin typeface="Arial" panose="020B0604020202020204" pitchFamily="34" charset="0"/>
                          <a:cs typeface="Arial" panose="020B0604020202020204" pitchFamily="34" charset="0"/>
                        </a:rPr>
                        <a:t>Sets </a:t>
                      </a:r>
                      <a:r>
                        <a:rPr lang="en-US" sz="2000" dirty="0" err="1">
                          <a:solidFill>
                            <a:schemeClr val="tx1"/>
                          </a:solidFill>
                          <a:effectLst/>
                          <a:latin typeface="Arial" panose="020B0604020202020204" pitchFamily="34" charset="0"/>
                          <a:cs typeface="Arial" panose="020B0604020202020204" pitchFamily="34" charset="0"/>
                        </a:rPr>
                        <a:t>maxlength</a:t>
                      </a:r>
                      <a:r>
                        <a:rPr lang="en-US" sz="2000" dirty="0">
                          <a:solidFill>
                            <a:schemeClr val="tx1"/>
                          </a:solidFill>
                          <a:effectLst/>
                          <a:latin typeface="Arial" panose="020B0604020202020204" pitchFamily="34" charset="0"/>
                          <a:cs typeface="Arial" panose="020B0604020202020204" pitchFamily="34" charset="0"/>
                        </a:rPr>
                        <a:t> attribute on an input field. Setting the attribute to a negative or non-numeric value, allows view values of any length.</a:t>
                      </a:r>
                    </a:p>
                  </a:txBody>
                  <a:tcPr marL="88203" marR="88203" marT="44101" marB="44101"/>
                </a:tc>
                <a:extLst>
                  <a:ext uri="{0D108BD9-81ED-4DB2-BD59-A6C34878D82A}">
                    <a16:rowId xmlns:a16="http://schemas.microsoft.com/office/drawing/2014/main" val="3731400744"/>
                  </a:ext>
                </a:extLst>
              </a:tr>
              <a:tr h="1045262">
                <a:tc>
                  <a:txBody>
                    <a:bodyPr/>
                    <a:lstStyle/>
                    <a:p>
                      <a:pPr fontAlgn="t"/>
                      <a:r>
                        <a:rPr lang="en-IN" sz="2000" dirty="0">
                          <a:solidFill>
                            <a:schemeClr val="tx1"/>
                          </a:solidFill>
                          <a:effectLst/>
                          <a:latin typeface="Arial" panose="020B0604020202020204" pitchFamily="34" charset="0"/>
                          <a:cs typeface="Arial" panose="020B0604020202020204" pitchFamily="34" charset="0"/>
                        </a:rPr>
                        <a:t>ng-pattern</a:t>
                      </a:r>
                    </a:p>
                  </a:txBody>
                  <a:tcPr marL="88203" marR="88203" marT="44101" marB="44101"/>
                </a:tc>
                <a:tc>
                  <a:txBody>
                    <a:bodyPr/>
                    <a:lstStyle/>
                    <a:p>
                      <a:pPr fontAlgn="t"/>
                      <a:r>
                        <a:rPr lang="en-US" sz="2000" dirty="0">
                          <a:solidFill>
                            <a:schemeClr val="tx1"/>
                          </a:solidFill>
                          <a:effectLst/>
                          <a:latin typeface="Arial" panose="020B0604020202020204" pitchFamily="34" charset="0"/>
                          <a:cs typeface="Arial" panose="020B0604020202020204" pitchFamily="34" charset="0"/>
                        </a:rPr>
                        <a:t>Sets pattern validation error key if the </a:t>
                      </a:r>
                      <a:r>
                        <a:rPr lang="en-US" sz="2000" dirty="0" err="1">
                          <a:solidFill>
                            <a:schemeClr val="tx1"/>
                          </a:solidFill>
                          <a:effectLst/>
                          <a:latin typeface="Arial" panose="020B0604020202020204" pitchFamily="34" charset="0"/>
                          <a:cs typeface="Arial" panose="020B0604020202020204" pitchFamily="34" charset="0"/>
                        </a:rPr>
                        <a:t>ngModel</a:t>
                      </a:r>
                      <a:r>
                        <a:rPr lang="en-US" sz="2000" dirty="0">
                          <a:solidFill>
                            <a:schemeClr val="tx1"/>
                          </a:solidFill>
                          <a:effectLst/>
                          <a:latin typeface="Arial" panose="020B0604020202020204" pitchFamily="34" charset="0"/>
                          <a:cs typeface="Arial" panose="020B0604020202020204" pitchFamily="34" charset="0"/>
                        </a:rPr>
                        <a:t> value does not match the specified </a:t>
                      </a:r>
                      <a:r>
                        <a:rPr lang="en-US" sz="2000" dirty="0" err="1">
                          <a:solidFill>
                            <a:schemeClr val="tx1"/>
                          </a:solidFill>
                          <a:effectLst/>
                          <a:latin typeface="Arial" panose="020B0604020202020204" pitchFamily="34" charset="0"/>
                          <a:cs typeface="Arial" panose="020B0604020202020204" pitchFamily="34" charset="0"/>
                        </a:rPr>
                        <a:t>RegEx</a:t>
                      </a:r>
                      <a:r>
                        <a:rPr lang="en-US" sz="2000" dirty="0">
                          <a:solidFill>
                            <a:schemeClr val="tx1"/>
                          </a:solidFill>
                          <a:effectLst/>
                          <a:latin typeface="Arial" panose="020B0604020202020204" pitchFamily="34" charset="0"/>
                          <a:cs typeface="Arial" panose="020B0604020202020204" pitchFamily="34" charset="0"/>
                        </a:rPr>
                        <a:t> expression.</a:t>
                      </a:r>
                    </a:p>
                  </a:txBody>
                  <a:tcPr marL="88203" marR="88203" marT="44101" marB="44101"/>
                </a:tc>
                <a:extLst>
                  <a:ext uri="{0D108BD9-81ED-4DB2-BD59-A6C34878D82A}">
                    <a16:rowId xmlns:a16="http://schemas.microsoft.com/office/drawing/2014/main" val="3343915872"/>
                  </a:ext>
                </a:extLst>
              </a:tr>
            </a:tbl>
          </a:graphicData>
        </a:graphic>
      </p:graphicFrame>
    </p:spTree>
    <p:extLst>
      <p:ext uri="{BB962C8B-B14F-4D97-AF65-F5344CB8AC3E}">
        <p14:creationId xmlns:p14="http://schemas.microsoft.com/office/powerpoint/2010/main" val="443706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141-65CC-6212-0CDB-7A7F053A3391}"/>
              </a:ext>
            </a:extLst>
          </p:cNvPr>
          <p:cNvSpPr>
            <a:spLocks noGrp="1"/>
          </p:cNvSpPr>
          <p:nvPr>
            <p:ph type="title"/>
          </p:nvPr>
        </p:nvSpPr>
        <p:spPr>
          <a:xfrm>
            <a:off x="838200" y="206188"/>
            <a:ext cx="10515600" cy="690283"/>
          </a:xfrm>
        </p:spPr>
        <p:txBody>
          <a:bodyPr/>
          <a:lstStyle/>
          <a:p>
            <a:pPr algn="ct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r>
              <a:rPr lang="en-IN" sz="3200" b="0" i="0" dirty="0">
                <a:solidFill>
                  <a:srgbClr val="181717"/>
                </a:solidFill>
                <a:effectLst/>
                <a:latin typeface="Arial" panose="020B0604020202020204" pitchFamily="34" charset="0"/>
                <a:cs typeface="Arial" panose="020B0604020202020204" pitchFamily="34" charset="0"/>
              </a:rPr>
              <a:t>AngularJS Filters</a:t>
            </a: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F82F56-3BF1-306B-97B5-647F4B78313F}"/>
              </a:ext>
            </a:extLst>
          </p:cNvPr>
          <p:cNvSpPr>
            <a:spLocks noGrp="1"/>
          </p:cNvSpPr>
          <p:nvPr>
            <p:ph idx="1"/>
          </p:nvPr>
        </p:nvSpPr>
        <p:spPr>
          <a:xfrm>
            <a:off x="838200" y="1030942"/>
            <a:ext cx="10515600" cy="5146054"/>
          </a:xfrm>
        </p:spPr>
        <p:txBody>
          <a:bodyPr/>
          <a:lstStyle/>
          <a:p>
            <a:pPr marL="0" indent="0">
              <a:buNone/>
            </a:pPr>
            <a:endParaRPr lang="en-IN" dirty="0"/>
          </a:p>
        </p:txBody>
      </p:sp>
      <p:sp>
        <p:nvSpPr>
          <p:cNvPr id="4" name="Footer Placeholder 3">
            <a:extLst>
              <a:ext uri="{FF2B5EF4-FFF2-40B4-BE49-F238E27FC236}">
                <a16:creationId xmlns:a16="http://schemas.microsoft.com/office/drawing/2014/main" id="{472EDBBE-3F80-6C55-54A6-A528B77769B7}"/>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19686D72-A3B2-A73E-AB32-B40DAEF6FB59}"/>
              </a:ext>
            </a:extLst>
          </p:cNvPr>
          <p:cNvSpPr>
            <a:spLocks noGrp="1"/>
          </p:cNvSpPr>
          <p:nvPr>
            <p:ph type="sldNum" sz="quarter" idx="12"/>
          </p:nvPr>
        </p:nvSpPr>
        <p:spPr/>
        <p:txBody>
          <a:bodyPr/>
          <a:lstStyle/>
          <a:p>
            <a:pPr>
              <a:defRPr/>
            </a:pPr>
            <a:fld id="{72EE0478-4D7A-4DB5-A717-F7A53182A5E8}" type="slidenum">
              <a:rPr lang="en-IN" smtClean="0"/>
              <a:pPr>
                <a:defRPr/>
              </a:pPr>
              <a:t>61</a:t>
            </a:fld>
            <a:endParaRPr lang="en-IN"/>
          </a:p>
        </p:txBody>
      </p:sp>
      <p:pic>
        <p:nvPicPr>
          <p:cNvPr id="7" name="Picture 6">
            <a:extLst>
              <a:ext uri="{FF2B5EF4-FFF2-40B4-BE49-F238E27FC236}">
                <a16:creationId xmlns:a16="http://schemas.microsoft.com/office/drawing/2014/main" id="{36B6AA9D-40FD-F8F0-E248-53A6F978FBA8}"/>
              </a:ext>
            </a:extLst>
          </p:cNvPr>
          <p:cNvPicPr>
            <a:picLocks noChangeAspect="1"/>
          </p:cNvPicPr>
          <p:nvPr/>
        </p:nvPicPr>
        <p:blipFill>
          <a:blip r:embed="rId2"/>
          <a:stretch>
            <a:fillRect/>
          </a:stretch>
        </p:blipFill>
        <p:spPr>
          <a:xfrm>
            <a:off x="700572" y="1104698"/>
            <a:ext cx="10790855" cy="4648603"/>
          </a:xfrm>
          <a:prstGeom prst="rect">
            <a:avLst/>
          </a:prstGeom>
        </p:spPr>
      </p:pic>
    </p:spTree>
    <p:extLst>
      <p:ext uri="{BB962C8B-B14F-4D97-AF65-F5344CB8AC3E}">
        <p14:creationId xmlns:p14="http://schemas.microsoft.com/office/powerpoint/2010/main" val="217269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141-65CC-6212-0CDB-7A7F053A3391}"/>
              </a:ext>
            </a:extLst>
          </p:cNvPr>
          <p:cNvSpPr>
            <a:spLocks noGrp="1"/>
          </p:cNvSpPr>
          <p:nvPr>
            <p:ph type="title"/>
          </p:nvPr>
        </p:nvSpPr>
        <p:spPr>
          <a:xfrm>
            <a:off x="838200" y="206188"/>
            <a:ext cx="10515600" cy="690283"/>
          </a:xfrm>
        </p:spPr>
        <p:txBody>
          <a:bodyPr/>
          <a:lstStyle/>
          <a:p>
            <a:pPr algn="ct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r>
              <a:rPr lang="en-IN" sz="3200" b="0" i="0" dirty="0">
                <a:solidFill>
                  <a:srgbClr val="181717"/>
                </a:solidFill>
                <a:effectLst/>
                <a:latin typeface="Arial" panose="020B0604020202020204" pitchFamily="34" charset="0"/>
                <a:cs typeface="Arial" panose="020B0604020202020204" pitchFamily="34" charset="0"/>
              </a:rPr>
              <a:t>AngularJS Filters</a:t>
            </a: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472EDBBE-3F80-6C55-54A6-A528B77769B7}"/>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19686D72-A3B2-A73E-AB32-B40DAEF6FB59}"/>
              </a:ext>
            </a:extLst>
          </p:cNvPr>
          <p:cNvSpPr>
            <a:spLocks noGrp="1"/>
          </p:cNvSpPr>
          <p:nvPr>
            <p:ph type="sldNum" sz="quarter" idx="12"/>
          </p:nvPr>
        </p:nvSpPr>
        <p:spPr/>
        <p:txBody>
          <a:bodyPr/>
          <a:lstStyle/>
          <a:p>
            <a:pPr>
              <a:defRPr/>
            </a:pPr>
            <a:fld id="{72EE0478-4D7A-4DB5-A717-F7A53182A5E8}" type="slidenum">
              <a:rPr lang="en-IN" smtClean="0"/>
              <a:pPr>
                <a:defRPr/>
              </a:pPr>
              <a:t>62</a:t>
            </a:fld>
            <a:endParaRPr lang="en-IN"/>
          </a:p>
        </p:txBody>
      </p:sp>
      <p:sp>
        <p:nvSpPr>
          <p:cNvPr id="7" name="TextBox 6">
            <a:extLst>
              <a:ext uri="{FF2B5EF4-FFF2-40B4-BE49-F238E27FC236}">
                <a16:creationId xmlns:a16="http://schemas.microsoft.com/office/drawing/2014/main" id="{FC33F25B-B013-BA6C-307C-4F998979E0B2}"/>
              </a:ext>
            </a:extLst>
          </p:cNvPr>
          <p:cNvSpPr txBox="1"/>
          <p:nvPr/>
        </p:nvSpPr>
        <p:spPr>
          <a:xfrm>
            <a:off x="591670" y="896471"/>
            <a:ext cx="11600330" cy="5755422"/>
          </a:xfrm>
          <a:prstGeom prst="rect">
            <a:avLst/>
          </a:prstGeom>
          <a:noFill/>
        </p:spPr>
        <p:txBody>
          <a:bodyPr wrap="square" rtlCol="0">
            <a:spAutoFit/>
          </a:bodyPr>
          <a:lstStyle/>
          <a:p>
            <a:r>
              <a:rPr lang="en-IN" sz="1600" dirty="0"/>
              <a:t>&lt;html&gt;</a:t>
            </a:r>
          </a:p>
          <a:p>
            <a:r>
              <a:rPr lang="en-IN" sz="1600" dirty="0"/>
              <a:t>&lt;head&gt;</a:t>
            </a:r>
          </a:p>
          <a:p>
            <a:r>
              <a:rPr lang="en-IN" sz="1600" dirty="0"/>
              <a:t>    &lt;script </a:t>
            </a:r>
            <a:r>
              <a:rPr lang="en-IN" sz="1600" dirty="0" err="1"/>
              <a:t>src</a:t>
            </a:r>
            <a:r>
              <a:rPr lang="en-IN" sz="1600" dirty="0"/>
              <a:t>="https://ajax.googleapis.com/ajax/libs/</a:t>
            </a:r>
            <a:r>
              <a:rPr lang="en-IN" sz="1600" dirty="0" err="1"/>
              <a:t>angularjs</a:t>
            </a:r>
            <a:r>
              <a:rPr lang="en-IN" sz="1600" dirty="0"/>
              <a:t>/1.3.16/angular.min.js"&gt;&lt;/script&gt;</a:t>
            </a:r>
          </a:p>
          <a:p>
            <a:r>
              <a:rPr lang="en-IN" sz="1600" dirty="0"/>
              <a:t>&lt;/head&gt;</a:t>
            </a:r>
          </a:p>
          <a:p>
            <a:r>
              <a:rPr lang="en-IN" sz="1600" dirty="0"/>
              <a:t>&lt;body ng-app &gt;</a:t>
            </a:r>
          </a:p>
          <a:p>
            <a:r>
              <a:rPr lang="en-IN" sz="1600" dirty="0"/>
              <a:t>    &lt;form name="</a:t>
            </a:r>
            <a:r>
              <a:rPr lang="en-IN" sz="1600" dirty="0" err="1"/>
              <a:t>studentForm</a:t>
            </a:r>
            <a:r>
              <a:rPr lang="en-IN" sz="1600" dirty="0"/>
              <a:t>" </a:t>
            </a:r>
            <a:r>
              <a:rPr lang="en-IN" sz="1600" dirty="0" err="1"/>
              <a:t>novalidate</a:t>
            </a:r>
            <a:r>
              <a:rPr lang="en-IN" sz="1600" dirty="0"/>
              <a:t>&gt;</a:t>
            </a:r>
          </a:p>
          <a:p>
            <a:r>
              <a:rPr lang="en-IN" sz="1600" dirty="0"/>
              <a:t>        &lt;label for="</a:t>
            </a:r>
            <a:r>
              <a:rPr lang="en-IN" sz="1600" dirty="0" err="1"/>
              <a:t>firstName</a:t>
            </a:r>
            <a:r>
              <a:rPr lang="en-IN" sz="1600" dirty="0"/>
              <a:t>"&gt;First Name: &lt;/label&gt; &lt;</a:t>
            </a:r>
            <a:r>
              <a:rPr lang="en-IN" sz="1600" dirty="0" err="1"/>
              <a:t>br</a:t>
            </a:r>
            <a:r>
              <a:rPr lang="en-IN" sz="1600" dirty="0"/>
              <a:t> /&gt;</a:t>
            </a:r>
          </a:p>
          <a:p>
            <a:r>
              <a:rPr lang="en-IN" sz="1600" dirty="0"/>
              <a:t>            &lt;input type="text" name="</a:t>
            </a:r>
            <a:r>
              <a:rPr lang="en-IN" sz="1600" dirty="0" err="1"/>
              <a:t>firstName</a:t>
            </a:r>
            <a:r>
              <a:rPr lang="en-IN" sz="1600" dirty="0"/>
              <a:t>" ng-model="</a:t>
            </a:r>
            <a:r>
              <a:rPr lang="en-IN" sz="1600" dirty="0" err="1"/>
              <a:t>student.firstName</a:t>
            </a:r>
            <a:r>
              <a:rPr lang="en-IN" sz="1600" dirty="0"/>
              <a:t>" ng-required="true" /&gt; </a:t>
            </a:r>
          </a:p>
          <a:p>
            <a:r>
              <a:rPr lang="en-IN" sz="1600" dirty="0"/>
              <a:t>            &lt;span ng-show="studentForm.</a:t>
            </a:r>
            <a:r>
              <a:rPr lang="en-IN" sz="1600" dirty="0" err="1"/>
              <a:t>firstName</a:t>
            </a:r>
            <a:r>
              <a:rPr lang="en-IN" sz="1600" dirty="0"/>
              <a:t>.$touched &amp;&amp; studentForm.</a:t>
            </a:r>
            <a:r>
              <a:rPr lang="en-IN" sz="1600" dirty="0" err="1"/>
              <a:t>firstName</a:t>
            </a:r>
            <a:r>
              <a:rPr lang="en-IN" sz="1600" dirty="0"/>
              <a:t>.$</a:t>
            </a:r>
            <a:r>
              <a:rPr lang="en-IN" sz="1600" dirty="0" err="1"/>
              <a:t>error.required</a:t>
            </a:r>
            <a:r>
              <a:rPr lang="en-IN" sz="1600" dirty="0"/>
              <a:t>"&gt;First name is required.&lt;/span&gt;&lt;</a:t>
            </a:r>
            <a:r>
              <a:rPr lang="en-IN" sz="1600" dirty="0" err="1"/>
              <a:t>br</a:t>
            </a:r>
            <a:r>
              <a:rPr lang="en-IN" sz="1600" dirty="0"/>
              <a:t> /&gt;&lt;</a:t>
            </a:r>
            <a:r>
              <a:rPr lang="en-IN" sz="1600" dirty="0" err="1"/>
              <a:t>br</a:t>
            </a:r>
            <a:r>
              <a:rPr lang="en-IN" sz="1600" dirty="0"/>
              <a:t> /&gt;</a:t>
            </a:r>
          </a:p>
          <a:p>
            <a:r>
              <a:rPr lang="en-IN" sz="1600" dirty="0"/>
              <a:t>            &lt;label for="</a:t>
            </a:r>
            <a:r>
              <a:rPr lang="en-IN" sz="1600" dirty="0" err="1"/>
              <a:t>lastName</a:t>
            </a:r>
            <a:r>
              <a:rPr lang="en-IN" sz="1600" dirty="0"/>
              <a:t>"&gt;Last Name&lt;/label&gt;&lt;</a:t>
            </a:r>
            <a:r>
              <a:rPr lang="en-IN" sz="1600" dirty="0" err="1"/>
              <a:t>br</a:t>
            </a:r>
            <a:r>
              <a:rPr lang="en-IN" sz="1600" dirty="0"/>
              <a:t> /&gt;</a:t>
            </a:r>
          </a:p>
          <a:p>
            <a:r>
              <a:rPr lang="en-IN" sz="1600" dirty="0"/>
              <a:t>            &lt;input type="text" name="</a:t>
            </a:r>
            <a:r>
              <a:rPr lang="en-IN" sz="1600" dirty="0" err="1"/>
              <a:t>lastName</a:t>
            </a:r>
            <a:r>
              <a:rPr lang="en-IN" sz="1600" dirty="0"/>
              <a:t>" ng-</a:t>
            </a:r>
            <a:r>
              <a:rPr lang="en-IN" sz="1600" dirty="0" err="1"/>
              <a:t>minlength</a:t>
            </a:r>
            <a:r>
              <a:rPr lang="en-IN" sz="1600" dirty="0"/>
              <a:t>="3" ng-</a:t>
            </a:r>
            <a:r>
              <a:rPr lang="en-IN" sz="1600" dirty="0" err="1"/>
              <a:t>maxlength</a:t>
            </a:r>
            <a:r>
              <a:rPr lang="en-IN" sz="1600" dirty="0"/>
              <a:t>="10" ng-model="</a:t>
            </a:r>
            <a:r>
              <a:rPr lang="en-IN" sz="1600" dirty="0" err="1"/>
              <a:t>student.lastName</a:t>
            </a:r>
            <a:r>
              <a:rPr lang="en-IN" sz="1600" dirty="0"/>
              <a:t>" /&gt; </a:t>
            </a:r>
          </a:p>
          <a:p>
            <a:r>
              <a:rPr lang="en-IN" sz="1600" dirty="0"/>
              <a:t>            &lt;span ng-show="studentForm.</a:t>
            </a:r>
            <a:r>
              <a:rPr lang="en-IN" sz="1600" dirty="0" err="1"/>
              <a:t>lastName</a:t>
            </a:r>
            <a:r>
              <a:rPr lang="en-IN" sz="1600" dirty="0"/>
              <a:t>.$touched &amp;&amp; studentForm.</a:t>
            </a:r>
            <a:r>
              <a:rPr lang="en-IN" sz="1600" dirty="0" err="1"/>
              <a:t>lastName</a:t>
            </a:r>
            <a:r>
              <a:rPr lang="en-IN" sz="1600" dirty="0"/>
              <a:t>.$</a:t>
            </a:r>
            <a:r>
              <a:rPr lang="en-IN" sz="1600" dirty="0" err="1"/>
              <a:t>error.minlength</a:t>
            </a:r>
            <a:r>
              <a:rPr lang="en-IN" sz="1600" dirty="0"/>
              <a:t>"&gt;min 3 chars.&lt;/span&gt;</a:t>
            </a:r>
          </a:p>
          <a:p>
            <a:r>
              <a:rPr lang="en-IN" sz="1600" dirty="0"/>
              <a:t>            &lt;span ng-show="studentForm.</a:t>
            </a:r>
            <a:r>
              <a:rPr lang="en-IN" sz="1600" dirty="0" err="1"/>
              <a:t>lastName</a:t>
            </a:r>
            <a:r>
              <a:rPr lang="en-IN" sz="1600" dirty="0"/>
              <a:t>.$touched &amp;&amp; studentForm.</a:t>
            </a:r>
            <a:r>
              <a:rPr lang="en-IN" sz="1600" dirty="0" err="1"/>
              <a:t>lastName</a:t>
            </a:r>
            <a:r>
              <a:rPr lang="en-IN" sz="1600" dirty="0"/>
              <a:t>.$</a:t>
            </a:r>
            <a:r>
              <a:rPr lang="en-IN" sz="1600" dirty="0" err="1"/>
              <a:t>error.maxlength</a:t>
            </a:r>
            <a:r>
              <a:rPr lang="en-IN" sz="1600" dirty="0"/>
              <a:t>"&gt;Max 10 chars.&lt;/span&gt;&lt;</a:t>
            </a:r>
            <a:r>
              <a:rPr lang="en-IN" sz="1600" dirty="0" err="1"/>
              <a:t>br</a:t>
            </a:r>
            <a:r>
              <a:rPr lang="en-IN" sz="1600" dirty="0"/>
              <a:t> /&gt;&lt;</a:t>
            </a:r>
            <a:r>
              <a:rPr lang="en-IN" sz="1600" dirty="0" err="1"/>
              <a:t>br</a:t>
            </a:r>
            <a:r>
              <a:rPr lang="en-IN" sz="1600" dirty="0"/>
              <a:t> /&gt;</a:t>
            </a:r>
          </a:p>
          <a:p>
            <a:r>
              <a:rPr lang="en-IN" sz="1600" dirty="0"/>
              <a:t>            &lt;label for="dob"&gt;Email&lt;/label&gt;&lt;</a:t>
            </a:r>
            <a:r>
              <a:rPr lang="en-IN" sz="1600" dirty="0" err="1"/>
              <a:t>br</a:t>
            </a:r>
            <a:r>
              <a:rPr lang="en-IN" sz="1600" dirty="0"/>
              <a:t> /&gt;</a:t>
            </a:r>
          </a:p>
          <a:p>
            <a:r>
              <a:rPr lang="en-IN" sz="1600" dirty="0"/>
              <a:t>            &lt;input type="email" id="email" ng-model="</a:t>
            </a:r>
            <a:r>
              <a:rPr lang="en-IN" sz="1600" dirty="0" err="1"/>
              <a:t>student.email</a:t>
            </a:r>
            <a:r>
              <a:rPr lang="en-IN" sz="1600" dirty="0"/>
              <a:t>" name="email" /&gt; </a:t>
            </a:r>
          </a:p>
          <a:p>
            <a:r>
              <a:rPr lang="en-IN" sz="1600" dirty="0"/>
              <a:t>            &lt;span ng-show="</a:t>
            </a:r>
            <a:r>
              <a:rPr lang="en-IN" sz="1600" dirty="0" err="1"/>
              <a:t>studentForm.email.$touched</a:t>
            </a:r>
            <a:r>
              <a:rPr lang="en-IN" sz="1600" dirty="0"/>
              <a:t> &amp;&amp; studentForm.email.$</a:t>
            </a:r>
            <a:r>
              <a:rPr lang="en-IN" sz="1600" dirty="0" err="1"/>
              <a:t>error.email</a:t>
            </a:r>
            <a:r>
              <a:rPr lang="en-IN" sz="1600" dirty="0"/>
              <a:t>"&gt;Please enter valid email id.&lt;/span&gt;&lt;</a:t>
            </a:r>
            <a:r>
              <a:rPr lang="en-IN" sz="1600" dirty="0" err="1"/>
              <a:t>br</a:t>
            </a:r>
            <a:r>
              <a:rPr lang="en-IN" sz="1600" dirty="0"/>
              <a:t> /&gt;&lt;</a:t>
            </a:r>
            <a:r>
              <a:rPr lang="en-IN" sz="1600" dirty="0" err="1"/>
              <a:t>br</a:t>
            </a:r>
            <a:r>
              <a:rPr lang="en-IN" sz="1600" dirty="0"/>
              <a:t> /&gt;</a:t>
            </a:r>
          </a:p>
          <a:p>
            <a:r>
              <a:rPr lang="en-IN" sz="1600" dirty="0"/>
              <a:t>        &lt;input type="submit" value="Submit" /&gt;</a:t>
            </a:r>
          </a:p>
          <a:p>
            <a:r>
              <a:rPr lang="en-IN" sz="1600" dirty="0"/>
              <a:t>    &lt;/form&gt;</a:t>
            </a:r>
          </a:p>
          <a:p>
            <a:r>
              <a:rPr lang="en-IN" sz="1600" dirty="0"/>
              <a:t>&lt;/body&gt;</a:t>
            </a:r>
          </a:p>
          <a:p>
            <a:r>
              <a:rPr lang="en-IN" sz="1600" dirty="0"/>
              <a:t>&lt;/html&gt;</a:t>
            </a:r>
          </a:p>
        </p:txBody>
      </p:sp>
    </p:spTree>
    <p:extLst>
      <p:ext uri="{BB962C8B-B14F-4D97-AF65-F5344CB8AC3E}">
        <p14:creationId xmlns:p14="http://schemas.microsoft.com/office/powerpoint/2010/main" val="11013907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141-65CC-6212-0CDB-7A7F053A3391}"/>
              </a:ext>
            </a:extLst>
          </p:cNvPr>
          <p:cNvSpPr>
            <a:spLocks noGrp="1"/>
          </p:cNvSpPr>
          <p:nvPr>
            <p:ph type="title"/>
          </p:nvPr>
        </p:nvSpPr>
        <p:spPr>
          <a:xfrm>
            <a:off x="838200" y="206188"/>
            <a:ext cx="10515600" cy="690283"/>
          </a:xfrm>
        </p:spPr>
        <p:txBody>
          <a:bodyPr/>
          <a:lstStyle/>
          <a:p>
            <a:pPr algn="ct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r>
              <a:rPr lang="en-US" sz="2800" b="0" i="0" dirty="0">
                <a:solidFill>
                  <a:srgbClr val="181717"/>
                </a:solidFill>
                <a:effectLst/>
                <a:latin typeface="Arial" panose="020B0604020202020204" pitchFamily="34" charset="0"/>
                <a:cs typeface="Arial" panose="020B0604020202020204" pitchFamily="34" charset="0"/>
              </a:rPr>
              <a:t>AngularJS Events</a:t>
            </a:r>
            <a:br>
              <a:rPr lang="en-US" sz="2800" b="0" i="0" dirty="0">
                <a:solidFill>
                  <a:srgbClr val="181717"/>
                </a:solidFill>
                <a:effectLst/>
                <a:latin typeface="Arial" panose="020B0604020202020204" pitchFamily="34" charset="0"/>
                <a:cs typeface="Arial" panose="020B0604020202020204" pitchFamily="34" charset="0"/>
              </a:rPr>
            </a:br>
            <a:br>
              <a:rPr lang="en-IN" sz="2800" b="0" i="0" dirty="0">
                <a:solidFill>
                  <a:srgbClr val="181717"/>
                </a:solidFill>
                <a:effectLst/>
                <a:latin typeface="Arial" panose="020B0604020202020204" pitchFamily="34" charset="0"/>
                <a:cs typeface="Arial" panose="020B0604020202020204" pitchFamily="34" charset="0"/>
              </a:rPr>
            </a:br>
            <a:endParaRPr lang="en-IN"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F82F56-3BF1-306B-97B5-647F4B78313F}"/>
              </a:ext>
            </a:extLst>
          </p:cNvPr>
          <p:cNvSpPr>
            <a:spLocks noGrp="1"/>
          </p:cNvSpPr>
          <p:nvPr>
            <p:ph idx="1"/>
          </p:nvPr>
        </p:nvSpPr>
        <p:spPr>
          <a:xfrm>
            <a:off x="838200" y="1030942"/>
            <a:ext cx="10515600" cy="5146054"/>
          </a:xfrm>
        </p:spPr>
        <p:txBody>
          <a:bodyPr/>
          <a:lstStyle/>
          <a:p>
            <a:pPr marL="0" indent="0" algn="just">
              <a:buNone/>
            </a:pPr>
            <a:r>
              <a:rPr lang="en-US" sz="2400" b="0" i="0" dirty="0">
                <a:solidFill>
                  <a:srgbClr val="181717"/>
                </a:solidFill>
                <a:effectLst/>
                <a:latin typeface="Arial" panose="020B0604020202020204" pitchFamily="34" charset="0"/>
                <a:cs typeface="Arial" panose="020B0604020202020204" pitchFamily="34" charset="0"/>
              </a:rPr>
              <a:t>AngularJS Events</a:t>
            </a:r>
          </a:p>
          <a:p>
            <a:pPr algn="just"/>
            <a:r>
              <a:rPr lang="en-US" sz="2400" b="0" i="0" dirty="0">
                <a:solidFill>
                  <a:srgbClr val="181717"/>
                </a:solidFill>
                <a:effectLst/>
                <a:latin typeface="Arial" panose="020B0604020202020204" pitchFamily="34" charset="0"/>
                <a:cs typeface="Arial" panose="020B0604020202020204" pitchFamily="34" charset="0"/>
              </a:rPr>
              <a:t>AngularJS includes certain directives which can be used to provide custom behavior on various DOM events, such as click, </a:t>
            </a:r>
            <a:r>
              <a:rPr lang="en-US" sz="2400" b="0" i="0" dirty="0" err="1">
                <a:solidFill>
                  <a:srgbClr val="181717"/>
                </a:solidFill>
                <a:effectLst/>
                <a:latin typeface="Arial" panose="020B0604020202020204" pitchFamily="34" charset="0"/>
                <a:cs typeface="Arial" panose="020B0604020202020204" pitchFamily="34" charset="0"/>
              </a:rPr>
              <a:t>dblclick</a:t>
            </a:r>
            <a:r>
              <a:rPr lang="en-US" sz="2400" b="0" i="0" dirty="0">
                <a:solidFill>
                  <a:srgbClr val="181717"/>
                </a:solidFill>
                <a:effectLst/>
                <a:latin typeface="Arial" panose="020B0604020202020204" pitchFamily="34" charset="0"/>
                <a:cs typeface="Arial" panose="020B0604020202020204" pitchFamily="34" charset="0"/>
              </a:rPr>
              <a:t>, </a:t>
            </a:r>
            <a:r>
              <a:rPr lang="en-US" sz="2400" b="0" i="0" dirty="0" err="1">
                <a:solidFill>
                  <a:srgbClr val="181717"/>
                </a:solidFill>
                <a:effectLst/>
                <a:latin typeface="Arial" panose="020B0604020202020204" pitchFamily="34" charset="0"/>
                <a:cs typeface="Arial" panose="020B0604020202020204" pitchFamily="34" charset="0"/>
              </a:rPr>
              <a:t>mouseenter</a:t>
            </a:r>
            <a:r>
              <a:rPr lang="en-US" sz="2400" b="0" i="0" dirty="0">
                <a:solidFill>
                  <a:srgbClr val="181717"/>
                </a:solidFill>
                <a:effectLst/>
                <a:latin typeface="Arial" panose="020B0604020202020204" pitchFamily="34" charset="0"/>
                <a:cs typeface="Arial" panose="020B0604020202020204" pitchFamily="34" charset="0"/>
              </a:rPr>
              <a:t> etc.</a:t>
            </a:r>
          </a:p>
          <a:p>
            <a:pPr algn="just"/>
            <a:r>
              <a:rPr lang="en-US" sz="2400" b="0" i="0" dirty="0">
                <a:solidFill>
                  <a:srgbClr val="181717"/>
                </a:solidFill>
                <a:effectLst/>
                <a:latin typeface="Arial" panose="020B0604020202020204" pitchFamily="34" charset="0"/>
                <a:cs typeface="Arial" panose="020B0604020202020204" pitchFamily="34" charset="0"/>
              </a:rPr>
              <a:t>The following table lists AngularJS event directives.</a:t>
            </a:r>
          </a:p>
        </p:txBody>
      </p:sp>
      <p:sp>
        <p:nvSpPr>
          <p:cNvPr id="4" name="Footer Placeholder 3">
            <a:extLst>
              <a:ext uri="{FF2B5EF4-FFF2-40B4-BE49-F238E27FC236}">
                <a16:creationId xmlns:a16="http://schemas.microsoft.com/office/drawing/2014/main" id="{472EDBBE-3F80-6C55-54A6-A528B77769B7}"/>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19686D72-A3B2-A73E-AB32-B40DAEF6FB59}"/>
              </a:ext>
            </a:extLst>
          </p:cNvPr>
          <p:cNvSpPr>
            <a:spLocks noGrp="1"/>
          </p:cNvSpPr>
          <p:nvPr>
            <p:ph type="sldNum" sz="quarter" idx="12"/>
          </p:nvPr>
        </p:nvSpPr>
        <p:spPr/>
        <p:txBody>
          <a:bodyPr/>
          <a:lstStyle/>
          <a:p>
            <a:pPr>
              <a:defRPr/>
            </a:pPr>
            <a:fld id="{72EE0478-4D7A-4DB5-A717-F7A53182A5E8}" type="slidenum">
              <a:rPr lang="en-IN" smtClean="0"/>
              <a:pPr>
                <a:defRPr/>
              </a:pPr>
              <a:t>63</a:t>
            </a:fld>
            <a:endParaRPr lang="en-IN"/>
          </a:p>
        </p:txBody>
      </p:sp>
      <p:graphicFrame>
        <p:nvGraphicFramePr>
          <p:cNvPr id="6" name="Table 5">
            <a:extLst>
              <a:ext uri="{FF2B5EF4-FFF2-40B4-BE49-F238E27FC236}">
                <a16:creationId xmlns:a16="http://schemas.microsoft.com/office/drawing/2014/main" id="{9652DA88-088B-B07A-C0C0-96F892C9F67E}"/>
              </a:ext>
            </a:extLst>
          </p:cNvPr>
          <p:cNvGraphicFramePr>
            <a:graphicFrameLocks noGrp="1"/>
          </p:cNvGraphicFramePr>
          <p:nvPr>
            <p:extLst>
              <p:ext uri="{D42A27DB-BD31-4B8C-83A1-F6EECF244321}">
                <p14:modId xmlns:p14="http://schemas.microsoft.com/office/powerpoint/2010/main" val="381663509"/>
              </p:ext>
            </p:extLst>
          </p:nvPr>
        </p:nvGraphicFramePr>
        <p:xfrm>
          <a:off x="2985246" y="2648222"/>
          <a:ext cx="4390591" cy="4271369"/>
        </p:xfrm>
        <a:graphic>
          <a:graphicData uri="http://schemas.openxmlformats.org/drawingml/2006/table">
            <a:tbl>
              <a:tblPr/>
              <a:tblGrid>
                <a:gridCol w="4390591">
                  <a:extLst>
                    <a:ext uri="{9D8B030D-6E8A-4147-A177-3AD203B41FA5}">
                      <a16:colId xmlns:a16="http://schemas.microsoft.com/office/drawing/2014/main" val="588934858"/>
                    </a:ext>
                  </a:extLst>
                </a:gridCol>
              </a:tblGrid>
              <a:tr h="265331">
                <a:tc>
                  <a:txBody>
                    <a:bodyPr/>
                    <a:lstStyle/>
                    <a:p>
                      <a:pPr algn="l" fontAlgn="b"/>
                      <a:r>
                        <a:rPr lang="en-IN" sz="1400" b="0" dirty="0">
                          <a:solidFill>
                            <a:srgbClr val="FFFFFF"/>
                          </a:solidFill>
                          <a:effectLst/>
                        </a:rPr>
                        <a:t>Event Directive</a:t>
                      </a:r>
                    </a:p>
                  </a:txBody>
                  <a:tcPr marL="69621" marR="69621" marT="34811" marB="34811"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187750735"/>
                  </a:ext>
                </a:extLst>
              </a:tr>
              <a:tr h="271994">
                <a:tc>
                  <a:txBody>
                    <a:bodyPr/>
                    <a:lstStyle/>
                    <a:p>
                      <a:pPr fontAlgn="t"/>
                      <a:r>
                        <a:rPr lang="en-IN" sz="1400">
                          <a:solidFill>
                            <a:srgbClr val="414141"/>
                          </a:solidFill>
                          <a:effectLst/>
                        </a:rPr>
                        <a:t>ng-blur</a:t>
                      </a:r>
                    </a:p>
                  </a:txBody>
                  <a:tcPr marL="69621" marR="69621" marT="34811" marB="3481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56741238"/>
                  </a:ext>
                </a:extLst>
              </a:tr>
              <a:tr h="271994">
                <a:tc>
                  <a:txBody>
                    <a:bodyPr/>
                    <a:lstStyle/>
                    <a:p>
                      <a:pPr fontAlgn="t"/>
                      <a:r>
                        <a:rPr lang="en-IN" sz="1400">
                          <a:solidFill>
                            <a:srgbClr val="414141"/>
                          </a:solidFill>
                          <a:effectLst/>
                        </a:rPr>
                        <a:t>ng-change</a:t>
                      </a:r>
                    </a:p>
                  </a:txBody>
                  <a:tcPr marL="69621" marR="69621" marT="34811" marB="3481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638039033"/>
                  </a:ext>
                </a:extLst>
              </a:tr>
              <a:tr h="271994">
                <a:tc>
                  <a:txBody>
                    <a:bodyPr/>
                    <a:lstStyle/>
                    <a:p>
                      <a:pPr fontAlgn="t"/>
                      <a:r>
                        <a:rPr lang="en-IN" sz="1400">
                          <a:solidFill>
                            <a:srgbClr val="414141"/>
                          </a:solidFill>
                          <a:effectLst/>
                        </a:rPr>
                        <a:t>ng-click</a:t>
                      </a:r>
                    </a:p>
                  </a:txBody>
                  <a:tcPr marL="69621" marR="69621" marT="34811" marB="3481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9448833"/>
                  </a:ext>
                </a:extLst>
              </a:tr>
              <a:tr h="271994">
                <a:tc>
                  <a:txBody>
                    <a:bodyPr/>
                    <a:lstStyle/>
                    <a:p>
                      <a:pPr fontAlgn="t"/>
                      <a:r>
                        <a:rPr lang="en-IN" sz="1400">
                          <a:solidFill>
                            <a:srgbClr val="414141"/>
                          </a:solidFill>
                          <a:effectLst/>
                        </a:rPr>
                        <a:t>ng-dblclick</a:t>
                      </a:r>
                    </a:p>
                  </a:txBody>
                  <a:tcPr marL="69621" marR="69621" marT="34811" marB="3481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22854629"/>
                  </a:ext>
                </a:extLst>
              </a:tr>
              <a:tr h="309621">
                <a:tc>
                  <a:txBody>
                    <a:bodyPr/>
                    <a:lstStyle/>
                    <a:p>
                      <a:pPr fontAlgn="t"/>
                      <a:r>
                        <a:rPr lang="en-IN" sz="1400">
                          <a:solidFill>
                            <a:srgbClr val="414141"/>
                          </a:solidFill>
                          <a:effectLst/>
                        </a:rPr>
                        <a:t>ng-focus</a:t>
                      </a:r>
                    </a:p>
                  </a:txBody>
                  <a:tcPr marL="69621" marR="69621" marT="34811" marB="3481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46023228"/>
                  </a:ext>
                </a:extLst>
              </a:tr>
              <a:tr h="271994">
                <a:tc>
                  <a:txBody>
                    <a:bodyPr/>
                    <a:lstStyle/>
                    <a:p>
                      <a:pPr fontAlgn="t"/>
                      <a:r>
                        <a:rPr lang="en-IN" sz="1400">
                          <a:solidFill>
                            <a:srgbClr val="414141"/>
                          </a:solidFill>
                          <a:effectLst/>
                        </a:rPr>
                        <a:t>ng-keydown</a:t>
                      </a:r>
                    </a:p>
                  </a:txBody>
                  <a:tcPr marL="69621" marR="69621" marT="34811" marB="3481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591603645"/>
                  </a:ext>
                </a:extLst>
              </a:tr>
              <a:tr h="271994">
                <a:tc>
                  <a:txBody>
                    <a:bodyPr/>
                    <a:lstStyle/>
                    <a:p>
                      <a:pPr fontAlgn="t"/>
                      <a:r>
                        <a:rPr lang="en-IN" sz="1400">
                          <a:solidFill>
                            <a:srgbClr val="414141"/>
                          </a:solidFill>
                          <a:effectLst/>
                        </a:rPr>
                        <a:t>ng-keyup</a:t>
                      </a:r>
                    </a:p>
                  </a:txBody>
                  <a:tcPr marL="69621" marR="69621" marT="34811" marB="3481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05925788"/>
                  </a:ext>
                </a:extLst>
              </a:tr>
              <a:tr h="271994">
                <a:tc>
                  <a:txBody>
                    <a:bodyPr/>
                    <a:lstStyle/>
                    <a:p>
                      <a:pPr fontAlgn="t"/>
                      <a:r>
                        <a:rPr lang="en-IN" sz="1400">
                          <a:solidFill>
                            <a:srgbClr val="414141"/>
                          </a:solidFill>
                          <a:effectLst/>
                        </a:rPr>
                        <a:t>ng-keypress</a:t>
                      </a:r>
                    </a:p>
                  </a:txBody>
                  <a:tcPr marL="69621" marR="69621" marT="34811" marB="3481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112730455"/>
                  </a:ext>
                </a:extLst>
              </a:tr>
              <a:tr h="271994">
                <a:tc>
                  <a:txBody>
                    <a:bodyPr/>
                    <a:lstStyle/>
                    <a:p>
                      <a:pPr fontAlgn="t"/>
                      <a:r>
                        <a:rPr lang="en-IN" sz="1400">
                          <a:solidFill>
                            <a:srgbClr val="414141"/>
                          </a:solidFill>
                          <a:effectLst/>
                        </a:rPr>
                        <a:t>ng-mousedown</a:t>
                      </a:r>
                    </a:p>
                  </a:txBody>
                  <a:tcPr marL="69621" marR="69621" marT="34811" marB="3481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38072026"/>
                  </a:ext>
                </a:extLst>
              </a:tr>
              <a:tr h="271994">
                <a:tc>
                  <a:txBody>
                    <a:bodyPr/>
                    <a:lstStyle/>
                    <a:p>
                      <a:pPr fontAlgn="t"/>
                      <a:r>
                        <a:rPr lang="en-IN" sz="1400">
                          <a:solidFill>
                            <a:srgbClr val="414141"/>
                          </a:solidFill>
                          <a:effectLst/>
                        </a:rPr>
                        <a:t>ng-mouseenter</a:t>
                      </a:r>
                    </a:p>
                  </a:txBody>
                  <a:tcPr marL="69621" marR="69621" marT="34811" marB="3481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4039091459"/>
                  </a:ext>
                </a:extLst>
              </a:tr>
              <a:tr h="271994">
                <a:tc>
                  <a:txBody>
                    <a:bodyPr/>
                    <a:lstStyle/>
                    <a:p>
                      <a:pPr fontAlgn="t"/>
                      <a:r>
                        <a:rPr lang="en-IN" sz="1400" dirty="0">
                          <a:solidFill>
                            <a:srgbClr val="414141"/>
                          </a:solidFill>
                          <a:effectLst/>
                        </a:rPr>
                        <a:t>ng-</a:t>
                      </a:r>
                      <a:r>
                        <a:rPr lang="en-IN" sz="1400" dirty="0" err="1">
                          <a:solidFill>
                            <a:srgbClr val="414141"/>
                          </a:solidFill>
                          <a:effectLst/>
                        </a:rPr>
                        <a:t>mouseleave</a:t>
                      </a:r>
                      <a:endParaRPr lang="en-IN" sz="1400" dirty="0">
                        <a:solidFill>
                          <a:srgbClr val="414141"/>
                        </a:solidFill>
                        <a:effectLst/>
                      </a:endParaRPr>
                    </a:p>
                  </a:txBody>
                  <a:tcPr marL="69621" marR="69621" marT="34811" marB="3481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41329431"/>
                  </a:ext>
                </a:extLst>
              </a:tr>
              <a:tr h="271994">
                <a:tc>
                  <a:txBody>
                    <a:bodyPr/>
                    <a:lstStyle/>
                    <a:p>
                      <a:pPr fontAlgn="t"/>
                      <a:r>
                        <a:rPr lang="en-IN" sz="1400">
                          <a:solidFill>
                            <a:srgbClr val="414141"/>
                          </a:solidFill>
                          <a:effectLst/>
                        </a:rPr>
                        <a:t>ng-mousemove</a:t>
                      </a:r>
                    </a:p>
                  </a:txBody>
                  <a:tcPr marL="69621" marR="69621" marT="34811" marB="3481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228248584"/>
                  </a:ext>
                </a:extLst>
              </a:tr>
              <a:tr h="271994">
                <a:tc>
                  <a:txBody>
                    <a:bodyPr/>
                    <a:lstStyle/>
                    <a:p>
                      <a:pPr fontAlgn="t"/>
                      <a:r>
                        <a:rPr lang="en-IN" sz="1400">
                          <a:solidFill>
                            <a:srgbClr val="414141"/>
                          </a:solidFill>
                          <a:effectLst/>
                        </a:rPr>
                        <a:t>ng-mouseover</a:t>
                      </a:r>
                    </a:p>
                  </a:txBody>
                  <a:tcPr marL="69621" marR="69621" marT="34811" marB="3481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30081126"/>
                  </a:ext>
                </a:extLst>
              </a:tr>
              <a:tr h="271994">
                <a:tc>
                  <a:txBody>
                    <a:bodyPr/>
                    <a:lstStyle/>
                    <a:p>
                      <a:pPr fontAlgn="t"/>
                      <a:r>
                        <a:rPr lang="en-IN" sz="1400" dirty="0">
                          <a:solidFill>
                            <a:srgbClr val="414141"/>
                          </a:solidFill>
                          <a:effectLst/>
                        </a:rPr>
                        <a:t>ng-</a:t>
                      </a:r>
                      <a:r>
                        <a:rPr lang="en-IN" sz="1400" dirty="0" err="1">
                          <a:solidFill>
                            <a:srgbClr val="414141"/>
                          </a:solidFill>
                          <a:effectLst/>
                        </a:rPr>
                        <a:t>mouseup</a:t>
                      </a:r>
                      <a:endParaRPr lang="en-IN" sz="1400" dirty="0">
                        <a:solidFill>
                          <a:srgbClr val="414141"/>
                        </a:solidFill>
                        <a:effectLst/>
                      </a:endParaRPr>
                    </a:p>
                  </a:txBody>
                  <a:tcPr marL="69621" marR="69621" marT="34811" marB="3481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812684589"/>
                  </a:ext>
                </a:extLst>
              </a:tr>
            </a:tbl>
          </a:graphicData>
        </a:graphic>
      </p:graphicFrame>
    </p:spTree>
    <p:extLst>
      <p:ext uri="{BB962C8B-B14F-4D97-AF65-F5344CB8AC3E}">
        <p14:creationId xmlns:p14="http://schemas.microsoft.com/office/powerpoint/2010/main" val="38607170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141-65CC-6212-0CDB-7A7F053A3391}"/>
              </a:ext>
            </a:extLst>
          </p:cNvPr>
          <p:cNvSpPr>
            <a:spLocks noGrp="1"/>
          </p:cNvSpPr>
          <p:nvPr>
            <p:ph type="title"/>
          </p:nvPr>
        </p:nvSpPr>
        <p:spPr>
          <a:xfrm>
            <a:off x="838200" y="206188"/>
            <a:ext cx="10515600" cy="690283"/>
          </a:xfrm>
        </p:spPr>
        <p:txBody>
          <a:bodyPr/>
          <a:lstStyle/>
          <a:p>
            <a:pPr algn="ct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r>
              <a:rPr lang="en-US" sz="3200" b="0" i="0" dirty="0">
                <a:solidFill>
                  <a:srgbClr val="181717"/>
                </a:solidFill>
                <a:effectLst/>
                <a:latin typeface="Arial" panose="020B0604020202020204" pitchFamily="34" charset="0"/>
                <a:cs typeface="Arial" panose="020B0604020202020204" pitchFamily="34" charset="0"/>
              </a:rPr>
              <a:t>AngularJS Events</a:t>
            </a: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F82F56-3BF1-306B-97B5-647F4B78313F}"/>
              </a:ext>
            </a:extLst>
          </p:cNvPr>
          <p:cNvSpPr>
            <a:spLocks noGrp="1"/>
          </p:cNvSpPr>
          <p:nvPr>
            <p:ph idx="1"/>
          </p:nvPr>
        </p:nvSpPr>
        <p:spPr>
          <a:xfrm>
            <a:off x="461682" y="855973"/>
            <a:ext cx="10515600" cy="5146054"/>
          </a:xfrm>
        </p:spPr>
        <p:txBody>
          <a:bodyPr/>
          <a:lstStyle/>
          <a:p>
            <a:pPr marL="0" indent="0" algn="just">
              <a:buNone/>
            </a:pPr>
            <a:r>
              <a:rPr lang="en-US" sz="2400" b="0" i="0" u="sng" dirty="0">
                <a:solidFill>
                  <a:srgbClr val="181717"/>
                </a:solidFill>
                <a:effectLst/>
                <a:latin typeface="Segoe UI" panose="020B0502040204020203" pitchFamily="34" charset="0"/>
              </a:rPr>
              <a:t>ng-click</a:t>
            </a:r>
          </a:p>
          <a:p>
            <a:pPr algn="just"/>
            <a:r>
              <a:rPr lang="en-US" sz="2400" b="0" i="0" dirty="0">
                <a:solidFill>
                  <a:srgbClr val="181717"/>
                </a:solidFill>
                <a:effectLst/>
                <a:latin typeface="Verdana" panose="020B0604030504040204" pitchFamily="34" charset="0"/>
              </a:rPr>
              <a:t>The ng-click directive is used to provide event handler for click event.</a:t>
            </a:r>
          </a:p>
        </p:txBody>
      </p:sp>
      <p:sp>
        <p:nvSpPr>
          <p:cNvPr id="4" name="Footer Placeholder 3">
            <a:extLst>
              <a:ext uri="{FF2B5EF4-FFF2-40B4-BE49-F238E27FC236}">
                <a16:creationId xmlns:a16="http://schemas.microsoft.com/office/drawing/2014/main" id="{472EDBBE-3F80-6C55-54A6-A528B77769B7}"/>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19686D72-A3B2-A73E-AB32-B40DAEF6FB59}"/>
              </a:ext>
            </a:extLst>
          </p:cNvPr>
          <p:cNvSpPr>
            <a:spLocks noGrp="1"/>
          </p:cNvSpPr>
          <p:nvPr>
            <p:ph type="sldNum" sz="quarter" idx="12"/>
          </p:nvPr>
        </p:nvSpPr>
        <p:spPr/>
        <p:txBody>
          <a:bodyPr/>
          <a:lstStyle/>
          <a:p>
            <a:pPr>
              <a:defRPr/>
            </a:pPr>
            <a:fld id="{72EE0478-4D7A-4DB5-A717-F7A53182A5E8}" type="slidenum">
              <a:rPr lang="en-IN" smtClean="0"/>
              <a:pPr>
                <a:defRPr/>
              </a:pPr>
              <a:t>64</a:t>
            </a:fld>
            <a:endParaRPr lang="en-IN"/>
          </a:p>
        </p:txBody>
      </p:sp>
      <p:pic>
        <p:nvPicPr>
          <p:cNvPr id="7" name="Picture 6">
            <a:extLst>
              <a:ext uri="{FF2B5EF4-FFF2-40B4-BE49-F238E27FC236}">
                <a16:creationId xmlns:a16="http://schemas.microsoft.com/office/drawing/2014/main" id="{FAE5A2D1-2C4E-B8D5-5F38-6326435A4470}"/>
              </a:ext>
            </a:extLst>
          </p:cNvPr>
          <p:cNvPicPr>
            <a:picLocks noChangeAspect="1"/>
          </p:cNvPicPr>
          <p:nvPr/>
        </p:nvPicPr>
        <p:blipFill>
          <a:blip r:embed="rId2"/>
          <a:stretch>
            <a:fillRect/>
          </a:stretch>
        </p:blipFill>
        <p:spPr>
          <a:xfrm>
            <a:off x="304800" y="2066503"/>
            <a:ext cx="9778763" cy="5160663"/>
          </a:xfrm>
          <a:prstGeom prst="rect">
            <a:avLst/>
          </a:prstGeom>
        </p:spPr>
      </p:pic>
    </p:spTree>
    <p:extLst>
      <p:ext uri="{BB962C8B-B14F-4D97-AF65-F5344CB8AC3E}">
        <p14:creationId xmlns:p14="http://schemas.microsoft.com/office/powerpoint/2010/main" val="24248850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141-65CC-6212-0CDB-7A7F053A3391}"/>
              </a:ext>
            </a:extLst>
          </p:cNvPr>
          <p:cNvSpPr>
            <a:spLocks noGrp="1"/>
          </p:cNvSpPr>
          <p:nvPr>
            <p:ph type="title"/>
          </p:nvPr>
        </p:nvSpPr>
        <p:spPr>
          <a:xfrm>
            <a:off x="838200" y="206188"/>
            <a:ext cx="10515600" cy="690283"/>
          </a:xfrm>
        </p:spPr>
        <p:txBody>
          <a:bodyPr/>
          <a:lstStyle/>
          <a:p>
            <a:pPr algn="ct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r>
              <a:rPr lang="en-US" sz="3200" b="0" i="0" dirty="0">
                <a:solidFill>
                  <a:srgbClr val="181717"/>
                </a:solidFill>
                <a:effectLst/>
                <a:latin typeface="Arial" panose="020B0604020202020204" pitchFamily="34" charset="0"/>
                <a:cs typeface="Arial" panose="020B0604020202020204" pitchFamily="34" charset="0"/>
              </a:rPr>
              <a:t>AngularJS Events</a:t>
            </a:r>
            <a:br>
              <a:rPr lang="en-IN" sz="2400" b="0" i="0" dirty="0">
                <a:solidFill>
                  <a:srgbClr val="181717"/>
                </a:solidFill>
                <a:effectLst/>
                <a:latin typeface="Arial" panose="020B0604020202020204" pitchFamily="34" charset="0"/>
                <a:cs typeface="Arial" panose="020B0604020202020204" pitchFamily="34" charset="0"/>
              </a:rPr>
            </a:br>
            <a:br>
              <a:rPr lang="en-IN" sz="2400" b="0" i="0" dirty="0">
                <a:solidFill>
                  <a:srgbClr val="181717"/>
                </a:solidFill>
                <a:effectLst/>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F82F56-3BF1-306B-97B5-647F4B78313F}"/>
              </a:ext>
            </a:extLst>
          </p:cNvPr>
          <p:cNvSpPr>
            <a:spLocks noGrp="1"/>
          </p:cNvSpPr>
          <p:nvPr>
            <p:ph idx="1"/>
          </p:nvPr>
        </p:nvSpPr>
        <p:spPr>
          <a:xfrm>
            <a:off x="838200" y="1030942"/>
            <a:ext cx="10515600" cy="5146054"/>
          </a:xfrm>
        </p:spPr>
        <p:txBody>
          <a:bodyPr/>
          <a:lstStyle/>
          <a:p>
            <a:pPr algn="just"/>
            <a:r>
              <a:rPr lang="en-US" sz="2400" b="0" i="0" dirty="0">
                <a:solidFill>
                  <a:srgbClr val="181717"/>
                </a:solidFill>
                <a:effectLst/>
                <a:latin typeface="Arial" panose="020B0604020202020204" pitchFamily="34" charset="0"/>
                <a:cs typeface="Arial" panose="020B0604020202020204" pitchFamily="34" charset="0"/>
              </a:rPr>
              <a:t>Mouse Events</a:t>
            </a:r>
          </a:p>
          <a:p>
            <a:pPr algn="just"/>
            <a:r>
              <a:rPr lang="en-US" sz="2400" b="0" i="0" dirty="0">
                <a:solidFill>
                  <a:srgbClr val="181717"/>
                </a:solidFill>
                <a:effectLst/>
                <a:latin typeface="Arial" panose="020B0604020202020204" pitchFamily="34" charset="0"/>
                <a:cs typeface="Arial" panose="020B0604020202020204" pitchFamily="34" charset="0"/>
              </a:rPr>
              <a:t>The following example demonstrates important mouse event directives - ng-</a:t>
            </a:r>
            <a:r>
              <a:rPr lang="en-US" sz="2400" b="0" i="0" dirty="0" err="1">
                <a:solidFill>
                  <a:srgbClr val="181717"/>
                </a:solidFill>
                <a:effectLst/>
                <a:latin typeface="Arial" panose="020B0604020202020204" pitchFamily="34" charset="0"/>
                <a:cs typeface="Arial" panose="020B0604020202020204" pitchFamily="34" charset="0"/>
              </a:rPr>
              <a:t>mouseenter</a:t>
            </a:r>
            <a:r>
              <a:rPr lang="en-US" sz="2400" b="0" i="0" dirty="0">
                <a:solidFill>
                  <a:srgbClr val="181717"/>
                </a:solidFill>
                <a:effectLst/>
                <a:latin typeface="Arial" panose="020B0604020202020204" pitchFamily="34" charset="0"/>
                <a:cs typeface="Arial" panose="020B0604020202020204" pitchFamily="34" charset="0"/>
              </a:rPr>
              <a:t> and ng-</a:t>
            </a:r>
            <a:r>
              <a:rPr lang="en-US" sz="2400" b="0" i="0" dirty="0" err="1">
                <a:solidFill>
                  <a:srgbClr val="181717"/>
                </a:solidFill>
                <a:effectLst/>
                <a:latin typeface="Arial" panose="020B0604020202020204" pitchFamily="34" charset="0"/>
                <a:cs typeface="Arial" panose="020B0604020202020204" pitchFamily="34" charset="0"/>
              </a:rPr>
              <a:t>mouseleave</a:t>
            </a:r>
            <a:r>
              <a:rPr lang="en-US" sz="2400" b="0" i="0" dirty="0">
                <a:solidFill>
                  <a:srgbClr val="181717"/>
                </a:solidFill>
                <a:effectLst/>
                <a:latin typeface="Arial" panose="020B0604020202020204" pitchFamily="34" charset="0"/>
                <a:cs typeface="Arial" panose="020B0604020202020204" pitchFamily="34" charset="0"/>
              </a:rPr>
              <a:t>.</a:t>
            </a:r>
          </a:p>
        </p:txBody>
      </p:sp>
      <p:sp>
        <p:nvSpPr>
          <p:cNvPr id="4" name="Footer Placeholder 3">
            <a:extLst>
              <a:ext uri="{FF2B5EF4-FFF2-40B4-BE49-F238E27FC236}">
                <a16:creationId xmlns:a16="http://schemas.microsoft.com/office/drawing/2014/main" id="{472EDBBE-3F80-6C55-54A6-A528B77769B7}"/>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19686D72-A3B2-A73E-AB32-B40DAEF6FB59}"/>
              </a:ext>
            </a:extLst>
          </p:cNvPr>
          <p:cNvSpPr>
            <a:spLocks noGrp="1"/>
          </p:cNvSpPr>
          <p:nvPr>
            <p:ph type="sldNum" sz="quarter" idx="12"/>
          </p:nvPr>
        </p:nvSpPr>
        <p:spPr/>
        <p:txBody>
          <a:bodyPr/>
          <a:lstStyle/>
          <a:p>
            <a:pPr>
              <a:defRPr/>
            </a:pPr>
            <a:fld id="{72EE0478-4D7A-4DB5-A717-F7A53182A5E8}" type="slidenum">
              <a:rPr lang="en-IN" smtClean="0"/>
              <a:pPr>
                <a:defRPr/>
              </a:pPr>
              <a:t>65</a:t>
            </a:fld>
            <a:endParaRPr lang="en-IN"/>
          </a:p>
        </p:txBody>
      </p:sp>
      <p:pic>
        <p:nvPicPr>
          <p:cNvPr id="7" name="Picture 6">
            <a:extLst>
              <a:ext uri="{FF2B5EF4-FFF2-40B4-BE49-F238E27FC236}">
                <a16:creationId xmlns:a16="http://schemas.microsoft.com/office/drawing/2014/main" id="{5029ECDD-B90C-7439-FC79-A179CA5A670B}"/>
              </a:ext>
            </a:extLst>
          </p:cNvPr>
          <p:cNvPicPr>
            <a:picLocks noChangeAspect="1"/>
          </p:cNvPicPr>
          <p:nvPr/>
        </p:nvPicPr>
        <p:blipFill>
          <a:blip r:embed="rId2"/>
          <a:stretch>
            <a:fillRect/>
          </a:stretch>
        </p:blipFill>
        <p:spPr>
          <a:xfrm>
            <a:off x="75150" y="1030942"/>
            <a:ext cx="12116850" cy="5410669"/>
          </a:xfrm>
          <a:prstGeom prst="rect">
            <a:avLst/>
          </a:prstGeom>
        </p:spPr>
      </p:pic>
    </p:spTree>
    <p:extLst>
      <p:ext uri="{BB962C8B-B14F-4D97-AF65-F5344CB8AC3E}">
        <p14:creationId xmlns:p14="http://schemas.microsoft.com/office/powerpoint/2010/main" val="2777275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141-65CC-6212-0CDB-7A7F053A3391}"/>
              </a:ext>
            </a:extLst>
          </p:cNvPr>
          <p:cNvSpPr>
            <a:spLocks noGrp="1"/>
          </p:cNvSpPr>
          <p:nvPr>
            <p:ph type="title"/>
          </p:nvPr>
        </p:nvSpPr>
        <p:spPr>
          <a:xfrm>
            <a:off x="838200" y="206188"/>
            <a:ext cx="10515600" cy="690283"/>
          </a:xfrm>
        </p:spPr>
        <p:txBody>
          <a:bodyPr/>
          <a:lstStyle/>
          <a:p>
            <a:pPr algn="ctr"/>
            <a:br>
              <a:rPr lang="en-IN" sz="2400" b="0" i="0" dirty="0">
                <a:solidFill>
                  <a:srgbClr val="181717"/>
                </a:solidFill>
                <a:effectLst/>
                <a:latin typeface="Arial" panose="020B0604020202020204" pitchFamily="34" charset="0"/>
                <a:cs typeface="Arial" panose="020B0604020202020204" pitchFamily="34" charset="0"/>
              </a:rPr>
            </a:br>
            <a:br>
              <a:rPr lang="en-IN" sz="3200" b="0" i="0" dirty="0">
                <a:solidFill>
                  <a:srgbClr val="181717"/>
                </a:solidFill>
                <a:effectLst/>
                <a:latin typeface="Arial" panose="020B0604020202020204" pitchFamily="34" charset="0"/>
                <a:cs typeface="Arial" panose="020B0604020202020204" pitchFamily="34" charset="0"/>
              </a:rPr>
            </a:br>
            <a:r>
              <a:rPr lang="en-IN" sz="3200" b="0" i="0" dirty="0">
                <a:solidFill>
                  <a:srgbClr val="181717"/>
                </a:solidFill>
                <a:effectLst/>
                <a:latin typeface="Segoe UI" panose="020B0502040204020203" pitchFamily="34" charset="0"/>
              </a:rPr>
              <a:t>AngularJS Service</a:t>
            </a:r>
            <a:br>
              <a:rPr lang="en-IN" sz="1200" b="0" i="0" dirty="0">
                <a:solidFill>
                  <a:srgbClr val="181717"/>
                </a:solidFill>
                <a:effectLst/>
                <a:latin typeface="Segoe UI" panose="020B0502040204020203" pitchFamily="34" charset="0"/>
              </a:rPr>
            </a:br>
            <a:br>
              <a:rPr lang="en-IN" sz="2400" b="0" i="0" dirty="0">
                <a:solidFill>
                  <a:srgbClr val="181717"/>
                </a:solidFill>
                <a:effectLst/>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F82F56-3BF1-306B-97B5-647F4B78313F}"/>
              </a:ext>
            </a:extLst>
          </p:cNvPr>
          <p:cNvSpPr>
            <a:spLocks noGrp="1"/>
          </p:cNvSpPr>
          <p:nvPr>
            <p:ph idx="1"/>
          </p:nvPr>
        </p:nvSpPr>
        <p:spPr>
          <a:xfrm>
            <a:off x="838200" y="1030942"/>
            <a:ext cx="10515600" cy="5146054"/>
          </a:xfrm>
        </p:spPr>
        <p:txBody>
          <a:bodyPr/>
          <a:lstStyle/>
          <a:p>
            <a:pPr marL="0" indent="0">
              <a:buNone/>
            </a:pPr>
            <a:r>
              <a:rPr lang="en-US" sz="2400" b="0" i="0" dirty="0">
                <a:solidFill>
                  <a:srgbClr val="181717"/>
                </a:solidFill>
                <a:effectLst/>
                <a:latin typeface="Arial" panose="020B0604020202020204" pitchFamily="34" charset="0"/>
                <a:cs typeface="Arial" panose="020B0604020202020204" pitchFamily="34" charset="0"/>
              </a:rPr>
              <a:t>AngularJS includes services for different purposes. For example, $http service can be used to send an AJAX request to the remote server. </a:t>
            </a:r>
          </a:p>
          <a:p>
            <a:pPr marL="0" indent="0">
              <a:buNone/>
            </a:pPr>
            <a:r>
              <a:rPr lang="en-US" sz="2400" b="0" i="0" dirty="0">
                <a:solidFill>
                  <a:srgbClr val="181717"/>
                </a:solidFill>
                <a:effectLst/>
                <a:latin typeface="Arial" panose="020B0604020202020204" pitchFamily="34" charset="0"/>
                <a:cs typeface="Arial" panose="020B0604020202020204" pitchFamily="34" charset="0"/>
              </a:rPr>
              <a:t>AngularJS also allows you to create custom service for your application.</a:t>
            </a:r>
            <a:endParaRPr lang="en-IN"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472EDBBE-3F80-6C55-54A6-A528B77769B7}"/>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19686D72-A3B2-A73E-AB32-B40DAEF6FB59}"/>
              </a:ext>
            </a:extLst>
          </p:cNvPr>
          <p:cNvSpPr>
            <a:spLocks noGrp="1"/>
          </p:cNvSpPr>
          <p:nvPr>
            <p:ph type="sldNum" sz="quarter" idx="12"/>
          </p:nvPr>
        </p:nvSpPr>
        <p:spPr/>
        <p:txBody>
          <a:bodyPr/>
          <a:lstStyle/>
          <a:p>
            <a:pPr>
              <a:defRPr/>
            </a:pPr>
            <a:fld id="{72EE0478-4D7A-4DB5-A717-F7A53182A5E8}" type="slidenum">
              <a:rPr lang="en-IN" smtClean="0"/>
              <a:pPr>
                <a:defRPr/>
              </a:pPr>
              <a:t>66</a:t>
            </a:fld>
            <a:endParaRPr lang="en-IN"/>
          </a:p>
        </p:txBody>
      </p:sp>
      <p:pic>
        <p:nvPicPr>
          <p:cNvPr id="17410" name="Picture 2">
            <a:extLst>
              <a:ext uri="{FF2B5EF4-FFF2-40B4-BE49-F238E27FC236}">
                <a16:creationId xmlns:a16="http://schemas.microsoft.com/office/drawing/2014/main" id="{5006B2EB-C625-61E4-42FE-884DE8194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25" y="2890310"/>
            <a:ext cx="4676775"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5073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7C57-9072-7ACD-B85E-D07166238049}"/>
              </a:ext>
            </a:extLst>
          </p:cNvPr>
          <p:cNvSpPr>
            <a:spLocks noGrp="1"/>
          </p:cNvSpPr>
          <p:nvPr>
            <p:ph type="title"/>
          </p:nvPr>
        </p:nvSpPr>
        <p:spPr/>
        <p:txBody>
          <a:bodyPr/>
          <a:lstStyle/>
          <a:p>
            <a:endParaRPr lang="en-IN" dirty="0"/>
          </a:p>
        </p:txBody>
      </p:sp>
      <p:sp>
        <p:nvSpPr>
          <p:cNvPr id="4" name="Footer Placeholder 3">
            <a:extLst>
              <a:ext uri="{FF2B5EF4-FFF2-40B4-BE49-F238E27FC236}">
                <a16:creationId xmlns:a16="http://schemas.microsoft.com/office/drawing/2014/main" id="{540909CB-4B4E-908B-81E2-3CBDDC6C4D80}"/>
              </a:ext>
            </a:extLst>
          </p:cNvPr>
          <p:cNvSpPr>
            <a:spLocks noGrp="1"/>
          </p:cNvSpPr>
          <p:nvPr>
            <p:ph type="ftr" sz="quarter" idx="11"/>
          </p:nvPr>
        </p:nvSpPr>
        <p:spPr/>
        <p:txBody>
          <a:bodyPr/>
          <a:lstStyle/>
          <a:p>
            <a:pPr>
              <a:defRPr/>
            </a:pPr>
            <a:r>
              <a:rPr lang="en-US"/>
              <a:t>SITA1502 Customer Interface Design and Development</a:t>
            </a:r>
            <a:endParaRPr lang="en-IN"/>
          </a:p>
        </p:txBody>
      </p:sp>
      <p:sp>
        <p:nvSpPr>
          <p:cNvPr id="5" name="Slide Number Placeholder 4">
            <a:extLst>
              <a:ext uri="{FF2B5EF4-FFF2-40B4-BE49-F238E27FC236}">
                <a16:creationId xmlns:a16="http://schemas.microsoft.com/office/drawing/2014/main" id="{39424860-D661-4281-8F66-5EA6F73D7AA5}"/>
              </a:ext>
            </a:extLst>
          </p:cNvPr>
          <p:cNvSpPr>
            <a:spLocks noGrp="1"/>
          </p:cNvSpPr>
          <p:nvPr>
            <p:ph type="sldNum" sz="quarter" idx="12"/>
          </p:nvPr>
        </p:nvSpPr>
        <p:spPr/>
        <p:txBody>
          <a:bodyPr/>
          <a:lstStyle/>
          <a:p>
            <a:pPr>
              <a:defRPr/>
            </a:pPr>
            <a:fld id="{72EE0478-4D7A-4DB5-A717-F7A53182A5E8}" type="slidenum">
              <a:rPr lang="en-IN" smtClean="0"/>
              <a:pPr>
                <a:defRPr/>
              </a:pPr>
              <a:t>67</a:t>
            </a:fld>
            <a:endParaRPr lang="en-IN"/>
          </a:p>
        </p:txBody>
      </p:sp>
      <p:sp>
        <p:nvSpPr>
          <p:cNvPr id="20" name="TextBox 19">
            <a:extLst>
              <a:ext uri="{FF2B5EF4-FFF2-40B4-BE49-F238E27FC236}">
                <a16:creationId xmlns:a16="http://schemas.microsoft.com/office/drawing/2014/main" id="{24CA982A-9190-1301-EE2D-948410C9524B}"/>
              </a:ext>
            </a:extLst>
          </p:cNvPr>
          <p:cNvSpPr txBox="1"/>
          <p:nvPr/>
        </p:nvSpPr>
        <p:spPr>
          <a:xfrm>
            <a:off x="995083" y="2098826"/>
            <a:ext cx="9610164" cy="3849387"/>
          </a:xfrm>
          <a:prstGeom prst="rect">
            <a:avLst/>
          </a:prstGeom>
          <a:noFill/>
          <a:ln w="19050">
            <a:solidFill>
              <a:schemeClr val="tx1"/>
            </a:solidFill>
          </a:ln>
        </p:spPr>
        <p:txBody>
          <a:bodyPr wrap="square">
            <a:spAutoFit/>
          </a:bodyPr>
          <a:lstStyle/>
          <a:p>
            <a:pPr>
              <a:lnSpc>
                <a:spcPct val="107000"/>
              </a:lnSpc>
              <a:spcAft>
                <a:spcPts val="800"/>
              </a:spcAft>
            </a:pPr>
            <a:r>
              <a:rPr lang="en-IN" sz="2400" dirty="0">
                <a:effectLst/>
                <a:latin typeface="Arial" panose="020B0604020202020204" pitchFamily="34" charset="0"/>
                <a:ea typeface="Calibri" panose="020F0502020204030204" pitchFamily="34" charset="0"/>
                <a:cs typeface="Times New Roman" panose="02020603050405020304" pitchFamily="18" charset="0"/>
              </a:rPr>
              <a:t>$</a:t>
            </a:r>
            <a:r>
              <a:rPr lang="en-IN" sz="2400" dirty="0" err="1">
                <a:effectLst/>
                <a:latin typeface="Arial" panose="020B0604020202020204" pitchFamily="34" charset="0"/>
                <a:ea typeface="Calibri" panose="020F0502020204030204" pitchFamily="34" charset="0"/>
                <a:cs typeface="Times New Roman" panose="02020603050405020304" pitchFamily="18" charset="0"/>
              </a:rPr>
              <a:t>anchorScroll</a:t>
            </a:r>
            <a:r>
              <a:rPr lang="en-IN" sz="2400" dirty="0">
                <a:effectLst/>
                <a:latin typeface="Arial" panose="020B0604020202020204" pitchFamily="34" charset="0"/>
                <a:ea typeface="Calibri" panose="020F0502020204030204" pitchFamily="34" charset="0"/>
                <a:cs typeface="Times New Roman" panose="02020603050405020304" pitchFamily="18" charset="0"/>
              </a:rPr>
              <a:t>	$</a:t>
            </a:r>
            <a:r>
              <a:rPr lang="en-IN" sz="2400" dirty="0" err="1">
                <a:effectLst/>
                <a:latin typeface="Arial" panose="020B0604020202020204" pitchFamily="34" charset="0"/>
                <a:ea typeface="Calibri" panose="020F0502020204030204" pitchFamily="34" charset="0"/>
                <a:cs typeface="Times New Roman" panose="02020603050405020304" pitchFamily="18" charset="0"/>
              </a:rPr>
              <a:t>exceptionHandler</a:t>
            </a:r>
            <a:r>
              <a:rPr lang="en-IN" sz="2400" dirty="0">
                <a:effectLst/>
                <a:latin typeface="Arial" panose="020B0604020202020204" pitchFamily="34" charset="0"/>
                <a:ea typeface="Calibri" panose="020F0502020204030204" pitchFamily="34" charset="0"/>
                <a:cs typeface="Times New Roman" panose="02020603050405020304" pitchFamily="18" charset="0"/>
              </a:rPr>
              <a:t>	$interval	$</a:t>
            </a:r>
            <a:r>
              <a:rPr lang="en-IN" sz="2400" dirty="0" err="1">
                <a:effectLst/>
                <a:latin typeface="Arial" panose="020B0604020202020204" pitchFamily="34" charset="0"/>
                <a:ea typeface="Calibri" panose="020F0502020204030204" pitchFamily="34" charset="0"/>
                <a:cs typeface="Times New Roman" panose="02020603050405020304" pitchFamily="18" charset="0"/>
              </a:rPr>
              <a:t>rootScope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Arial" panose="020B0604020202020204" pitchFamily="34" charset="0"/>
                <a:ea typeface="Calibri" panose="020F0502020204030204" pitchFamily="34" charset="0"/>
                <a:cs typeface="Times New Roman" panose="02020603050405020304" pitchFamily="18" charset="0"/>
              </a:rPr>
              <a:t>$animate	$filter	$locale	$</a:t>
            </a:r>
            <a:r>
              <a:rPr lang="en-IN" sz="2400" dirty="0" err="1">
                <a:effectLst/>
                <a:latin typeface="Arial" panose="020B0604020202020204" pitchFamily="34" charset="0"/>
                <a:ea typeface="Calibri" panose="020F0502020204030204" pitchFamily="34" charset="0"/>
                <a:cs typeface="Times New Roman" panose="02020603050405020304" pitchFamily="18" charset="0"/>
              </a:rPr>
              <a:t>sceDelegate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Arial" panose="020B0604020202020204" pitchFamily="34" charset="0"/>
                <a:ea typeface="Calibri" panose="020F0502020204030204" pitchFamily="34" charset="0"/>
                <a:cs typeface="Times New Roman" panose="02020603050405020304" pitchFamily="18" charset="0"/>
              </a:rPr>
              <a:t>$</a:t>
            </a:r>
            <a:r>
              <a:rPr lang="en-IN" sz="2400" dirty="0" err="1">
                <a:effectLst/>
                <a:latin typeface="Arial" panose="020B0604020202020204" pitchFamily="34" charset="0"/>
                <a:ea typeface="Calibri" panose="020F0502020204030204" pitchFamily="34" charset="0"/>
                <a:cs typeface="Times New Roman" panose="02020603050405020304" pitchFamily="18" charset="0"/>
              </a:rPr>
              <a:t>cacheFactory</a:t>
            </a:r>
            <a:r>
              <a:rPr lang="en-IN" sz="2400" dirty="0">
                <a:effectLst/>
                <a:latin typeface="Arial" panose="020B0604020202020204" pitchFamily="34" charset="0"/>
                <a:ea typeface="Calibri" panose="020F0502020204030204" pitchFamily="34" charset="0"/>
                <a:cs typeface="Times New Roman" panose="02020603050405020304" pitchFamily="18" charset="0"/>
              </a:rPr>
              <a:t>	$</a:t>
            </a:r>
            <a:r>
              <a:rPr lang="en-IN" sz="2400" dirty="0" err="1">
                <a:effectLst/>
                <a:latin typeface="Arial" panose="020B0604020202020204" pitchFamily="34" charset="0"/>
                <a:ea typeface="Calibri" panose="020F0502020204030204" pitchFamily="34" charset="0"/>
                <a:cs typeface="Times New Roman" panose="02020603050405020304" pitchFamily="18" charset="0"/>
              </a:rPr>
              <a:t>httpParamSerializer</a:t>
            </a:r>
            <a:r>
              <a:rPr lang="en-IN" sz="2400" dirty="0">
                <a:effectLst/>
                <a:latin typeface="Arial" panose="020B0604020202020204" pitchFamily="34" charset="0"/>
                <a:ea typeface="Calibri" panose="020F0502020204030204" pitchFamily="34" charset="0"/>
                <a:cs typeface="Times New Roman" panose="02020603050405020304" pitchFamily="18" charset="0"/>
              </a:rPr>
              <a:t>	$location	$</a:t>
            </a:r>
            <a:r>
              <a:rPr lang="en-IN" sz="2400" dirty="0" err="1">
                <a:effectLst/>
                <a:latin typeface="Arial" panose="020B0604020202020204" pitchFamily="34" charset="0"/>
                <a:ea typeface="Calibri" panose="020F0502020204030204" pitchFamily="34" charset="0"/>
                <a:cs typeface="Times New Roman" panose="02020603050405020304" pitchFamily="18" charset="0"/>
              </a:rPr>
              <a:t>sce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Arial" panose="020B0604020202020204" pitchFamily="34" charset="0"/>
                <a:ea typeface="Calibri" panose="020F0502020204030204" pitchFamily="34" charset="0"/>
                <a:cs typeface="Times New Roman" panose="02020603050405020304" pitchFamily="18" charset="0"/>
              </a:rPr>
              <a:t>$</a:t>
            </a:r>
            <a:r>
              <a:rPr lang="en-IN" sz="2400" dirty="0" err="1">
                <a:effectLst/>
                <a:latin typeface="Arial" panose="020B0604020202020204" pitchFamily="34" charset="0"/>
                <a:ea typeface="Calibri" panose="020F0502020204030204" pitchFamily="34" charset="0"/>
                <a:cs typeface="Times New Roman" panose="02020603050405020304" pitchFamily="18" charset="0"/>
              </a:rPr>
              <a:t>templateCache</a:t>
            </a:r>
            <a:r>
              <a:rPr lang="en-IN" sz="2400" dirty="0">
                <a:effectLst/>
                <a:latin typeface="Arial" panose="020B0604020202020204" pitchFamily="34" charset="0"/>
                <a:ea typeface="Calibri" panose="020F0502020204030204" pitchFamily="34" charset="0"/>
                <a:cs typeface="Times New Roman" panose="02020603050405020304" pitchFamily="18" charset="0"/>
              </a:rPr>
              <a:t>	$</a:t>
            </a:r>
            <a:r>
              <a:rPr lang="en-IN" sz="2400" dirty="0" err="1">
                <a:effectLst/>
                <a:latin typeface="Arial" panose="020B0604020202020204" pitchFamily="34" charset="0"/>
                <a:ea typeface="Calibri" panose="020F0502020204030204" pitchFamily="34" charset="0"/>
                <a:cs typeface="Times New Roman" panose="02020603050405020304" pitchFamily="18" charset="0"/>
              </a:rPr>
              <a:t>httpParamSerializerJQLike</a:t>
            </a:r>
            <a:r>
              <a:rPr lang="en-IN" sz="2400" dirty="0">
                <a:effectLst/>
                <a:latin typeface="Arial" panose="020B0604020202020204" pitchFamily="34" charset="0"/>
                <a:ea typeface="Calibri" panose="020F0502020204030204" pitchFamily="34" charset="0"/>
                <a:cs typeface="Times New Roman" panose="02020603050405020304" pitchFamily="18" charset="0"/>
              </a:rPr>
              <a:t>	$log	$</a:t>
            </a:r>
            <a:r>
              <a:rPr lang="en-IN" sz="2400" dirty="0" err="1">
                <a:effectLst/>
                <a:latin typeface="Arial" panose="020B0604020202020204" pitchFamily="34" charset="0"/>
                <a:ea typeface="Calibri" panose="020F0502020204030204" pitchFamily="34" charset="0"/>
                <a:cs typeface="Times New Roman" panose="02020603050405020304" pitchFamily="18" charset="0"/>
              </a:rPr>
              <a:t>templateRequest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Arial" panose="020B0604020202020204" pitchFamily="34" charset="0"/>
                <a:ea typeface="Calibri" panose="020F0502020204030204" pitchFamily="34" charset="0"/>
                <a:cs typeface="Times New Roman" panose="02020603050405020304" pitchFamily="18" charset="0"/>
              </a:rPr>
              <a:t>$compile	$http	$parse	$timeout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Arial" panose="020B0604020202020204" pitchFamily="34" charset="0"/>
                <a:ea typeface="Calibri" panose="020F0502020204030204" pitchFamily="34" charset="0"/>
                <a:cs typeface="Times New Roman" panose="02020603050405020304" pitchFamily="18" charset="0"/>
              </a:rPr>
              <a:t>$controller	$</a:t>
            </a:r>
            <a:r>
              <a:rPr lang="en-IN" sz="2400" dirty="0" err="1">
                <a:effectLst/>
                <a:latin typeface="Arial" panose="020B0604020202020204" pitchFamily="34" charset="0"/>
                <a:ea typeface="Calibri" panose="020F0502020204030204" pitchFamily="34" charset="0"/>
                <a:cs typeface="Times New Roman" panose="02020603050405020304" pitchFamily="18" charset="0"/>
              </a:rPr>
              <a:t>httpBackend</a:t>
            </a:r>
            <a:r>
              <a:rPr lang="en-IN" sz="2400" dirty="0">
                <a:effectLst/>
                <a:latin typeface="Arial" panose="020B0604020202020204" pitchFamily="34" charset="0"/>
                <a:ea typeface="Calibri" panose="020F0502020204030204" pitchFamily="34" charset="0"/>
                <a:cs typeface="Times New Roman" panose="02020603050405020304" pitchFamily="18" charset="0"/>
              </a:rPr>
              <a:t>	$q	$window</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Arial" panose="020B0604020202020204" pitchFamily="34" charset="0"/>
                <a:ea typeface="Calibri" panose="020F0502020204030204" pitchFamily="34" charset="0"/>
                <a:cs typeface="Times New Roman" panose="02020603050405020304" pitchFamily="18" charset="0"/>
              </a:rPr>
              <a:t>$document	$interpolate	$</a:t>
            </a:r>
            <a:r>
              <a:rPr lang="en-IN" sz="2400" dirty="0" err="1">
                <a:effectLst/>
                <a:latin typeface="Arial" panose="020B0604020202020204" pitchFamily="34" charset="0"/>
                <a:ea typeface="Calibri" panose="020F0502020204030204" pitchFamily="34" charset="0"/>
                <a:cs typeface="Times New Roman" panose="02020603050405020304" pitchFamily="18" charset="0"/>
              </a:rPr>
              <a:t>rootElement</a:t>
            </a:r>
            <a:r>
              <a:rPr lang="en-IN" sz="2400" dirty="0">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488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ctr"/>
            <a:r>
              <a:rPr lang="en-US" sz="4000" b="0" i="0" dirty="0">
                <a:solidFill>
                  <a:srgbClr val="610B4B"/>
                </a:solidFill>
                <a:effectLst/>
                <a:latin typeface="Arial" panose="020B0604020202020204" pitchFamily="34" charset="0"/>
                <a:cs typeface="Arial" panose="020B0604020202020204" pitchFamily="34" charset="0"/>
              </a:rPr>
              <a:t>Angular JS features</a:t>
            </a: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7</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spcAft>
                <a:spcPts val="1200"/>
              </a:spcAft>
            </a:pPr>
            <a:r>
              <a:rPr lang="en-US" sz="2400" b="0" i="0" dirty="0">
                <a:solidFill>
                  <a:srgbClr val="333333"/>
                </a:solidFill>
                <a:effectLst/>
                <a:latin typeface="Arial" panose="020B0604020202020204" pitchFamily="34" charset="0"/>
                <a:cs typeface="Arial" panose="020B0604020202020204" pitchFamily="34" charset="0"/>
              </a:rPr>
              <a:t>There are various features of angular JS. Some of them are as follows:</a:t>
            </a:r>
          </a:p>
          <a:p>
            <a:pPr algn="just">
              <a:lnSpc>
                <a:spcPct val="100000"/>
              </a:lnSpc>
              <a:spcBef>
                <a:spcPts val="0"/>
              </a:spcBef>
              <a:spcAft>
                <a:spcPts val="1200"/>
              </a:spcAft>
              <a:buFont typeface="Arial" panose="020B0604020202020204" pitchFamily="34" charset="0"/>
              <a:buChar char="•"/>
            </a:pPr>
            <a:r>
              <a:rPr lang="en-US" sz="2400" b="1" i="0" dirty="0">
                <a:solidFill>
                  <a:srgbClr val="000000"/>
                </a:solidFill>
                <a:effectLst/>
                <a:latin typeface="Arial" panose="020B0604020202020204" pitchFamily="34" charset="0"/>
                <a:cs typeface="Arial" panose="020B0604020202020204" pitchFamily="34" charset="0"/>
              </a:rPr>
              <a:t>Time-saving:</a:t>
            </a:r>
            <a:r>
              <a:rPr lang="en-US" sz="2400" b="0" i="0" dirty="0">
                <a:solidFill>
                  <a:srgbClr val="000000"/>
                </a:solidFill>
                <a:effectLst/>
                <a:latin typeface="Arial" panose="020B0604020202020204" pitchFamily="34" charset="0"/>
                <a:cs typeface="Arial" panose="020B0604020202020204" pitchFamily="34" charset="0"/>
              </a:rPr>
              <a:t> AngularJS allows us to work with modules that help us to reuse them, saving time and code.</a:t>
            </a:r>
          </a:p>
          <a:p>
            <a:pPr algn="just">
              <a:lnSpc>
                <a:spcPct val="100000"/>
              </a:lnSpc>
              <a:spcBef>
                <a:spcPts val="0"/>
              </a:spcBef>
              <a:spcAft>
                <a:spcPts val="1200"/>
              </a:spcAft>
              <a:buFont typeface="Arial" panose="020B0604020202020204" pitchFamily="34" charset="0"/>
              <a:buChar char="•"/>
            </a:pPr>
            <a:r>
              <a:rPr lang="en-US" sz="2400" b="1" i="0" dirty="0">
                <a:solidFill>
                  <a:srgbClr val="000000"/>
                </a:solidFill>
                <a:effectLst/>
                <a:latin typeface="Arial" panose="020B0604020202020204" pitchFamily="34" charset="0"/>
                <a:cs typeface="Arial" panose="020B0604020202020204" pitchFamily="34" charset="0"/>
              </a:rPr>
              <a:t>Easy to work:</a:t>
            </a:r>
            <a:r>
              <a:rPr lang="en-US" sz="2400" b="0" i="0" dirty="0">
                <a:solidFill>
                  <a:srgbClr val="000000"/>
                </a:solidFill>
                <a:effectLst/>
                <a:latin typeface="Arial" panose="020B0604020202020204" pitchFamily="34" charset="0"/>
                <a:cs typeface="Arial" panose="020B0604020202020204" pitchFamily="34" charset="0"/>
              </a:rPr>
              <a:t> It is easy to work with Angular JS because it uses JavaScript, HTML, and CSS languages.</a:t>
            </a:r>
          </a:p>
          <a:p>
            <a:pPr algn="just">
              <a:lnSpc>
                <a:spcPct val="100000"/>
              </a:lnSpc>
              <a:spcBef>
                <a:spcPts val="0"/>
              </a:spcBef>
              <a:spcAft>
                <a:spcPts val="1200"/>
              </a:spcAft>
              <a:buFont typeface="Arial" panose="020B0604020202020204" pitchFamily="34" charset="0"/>
              <a:buChar char="•"/>
            </a:pPr>
            <a:r>
              <a:rPr lang="en-US" sz="2400" b="1" i="0" dirty="0">
                <a:solidFill>
                  <a:srgbClr val="000000"/>
                </a:solidFill>
                <a:effectLst/>
                <a:latin typeface="Arial" panose="020B0604020202020204" pitchFamily="34" charset="0"/>
                <a:cs typeface="Arial" panose="020B0604020202020204" pitchFamily="34" charset="0"/>
              </a:rPr>
              <a:t>Ready to use a template:</a:t>
            </a:r>
            <a:r>
              <a:rPr lang="en-US" sz="2400" b="0" i="0" dirty="0">
                <a:solidFill>
                  <a:srgbClr val="000000"/>
                </a:solidFill>
                <a:effectLst/>
                <a:latin typeface="Arial" panose="020B0604020202020204" pitchFamily="34" charset="0"/>
                <a:cs typeface="Arial" panose="020B0604020202020204" pitchFamily="34" charset="0"/>
              </a:rPr>
              <a:t> AngularJS is mostly plain HTML, and it mostly uses the plain HTML template, which it passes to the DOM and then to the AngularJS compiler. It passes through the templates, and then they're ready to use.</a:t>
            </a: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Tree>
    <p:extLst>
      <p:ext uri="{BB962C8B-B14F-4D97-AF65-F5344CB8AC3E}">
        <p14:creationId xmlns:p14="http://schemas.microsoft.com/office/powerpoint/2010/main" val="4225380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l"/>
            <a:r>
              <a:rPr lang="en-US" sz="3200" b="0" i="0" dirty="0">
                <a:solidFill>
                  <a:srgbClr val="000000"/>
                </a:solidFill>
                <a:effectLst/>
                <a:latin typeface="Arial" panose="020B0604020202020204" pitchFamily="34" charset="0"/>
                <a:cs typeface="Arial" panose="020B0604020202020204" pitchFamily="34" charset="0"/>
              </a:rPr>
              <a:t>8 Benefits of Using AngularJS for Web App Development</a:t>
            </a: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8</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spcAft>
                <a:spcPts val="1200"/>
              </a:spcAft>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Popular websites and applications which use </a:t>
            </a:r>
            <a:r>
              <a:rPr lang="en-US" sz="2400" dirty="0">
                <a:solidFill>
                  <a:srgbClr val="00000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AngularJS</a:t>
            </a:r>
            <a:r>
              <a:rPr lang="en-US" sz="2400" dirty="0">
                <a:solidFill>
                  <a:srgbClr val="000000"/>
                </a:solidFill>
                <a:latin typeface="Arial" panose="020B0604020202020204" pitchFamily="34" charset="0"/>
                <a:cs typeface="Arial" panose="020B0604020202020204" pitchFamily="34" charset="0"/>
              </a:rPr>
              <a:t> are </a:t>
            </a:r>
            <a:r>
              <a:rPr lang="en-US" sz="2400" dirty="0" err="1">
                <a:solidFill>
                  <a:srgbClr val="000000"/>
                </a:solidFill>
                <a:latin typeface="Arial" panose="020B0604020202020204" pitchFamily="34" charset="0"/>
                <a:cs typeface="Arial" panose="020B0604020202020204" pitchFamily="34" charset="0"/>
              </a:rPr>
              <a:t>Paypal</a:t>
            </a:r>
            <a:r>
              <a:rPr lang="en-US" sz="2400" dirty="0">
                <a:solidFill>
                  <a:srgbClr val="000000"/>
                </a:solidFill>
                <a:latin typeface="Arial" panose="020B0604020202020204" pitchFamily="34" charset="0"/>
                <a:cs typeface="Arial" panose="020B0604020202020204" pitchFamily="34" charset="0"/>
              </a:rPr>
              <a:t>, Udemy, Snapchat, Amazon, Netflix and Gmail.</a:t>
            </a:r>
          </a:p>
          <a:p>
            <a:pPr algn="just">
              <a:lnSpc>
                <a:spcPct val="100000"/>
              </a:lnSpc>
              <a:spcBef>
                <a:spcPts val="0"/>
              </a:spcBef>
              <a:spcAft>
                <a:spcPts val="1200"/>
              </a:spcAft>
            </a:pPr>
            <a:r>
              <a:rPr lang="en-IN" sz="2400" dirty="0">
                <a:solidFill>
                  <a:srgbClr val="000000"/>
                </a:solidFill>
                <a:latin typeface="Arial" panose="020B0604020202020204" pitchFamily="34" charset="0"/>
                <a:cs typeface="Arial" panose="020B0604020202020204" pitchFamily="34" charset="0"/>
              </a:rPr>
              <a:t>Easy to Learn:</a:t>
            </a:r>
          </a:p>
          <a:p>
            <a:pPr lvl="1" algn="just">
              <a:lnSpc>
                <a:spcPct val="100000"/>
              </a:lnSpc>
              <a:spcBef>
                <a:spcPts val="0"/>
              </a:spcBef>
              <a:spcAft>
                <a:spcPts val="1200"/>
              </a:spcAft>
            </a:pPr>
            <a:r>
              <a:rPr lang="en-US" sz="2000" dirty="0">
                <a:solidFill>
                  <a:srgbClr val="000000"/>
                </a:solidFill>
                <a:latin typeface="Arial" panose="020B0604020202020204" pitchFamily="34" charset="0"/>
                <a:cs typeface="Arial" panose="020B0604020202020204" pitchFamily="34" charset="0"/>
              </a:rPr>
              <a:t>knowledge of HTML, JavaScript and CSS can easily learn AngularJS.</a:t>
            </a:r>
          </a:p>
          <a:p>
            <a:pPr algn="just">
              <a:lnSpc>
                <a:spcPct val="100000"/>
              </a:lnSpc>
              <a:spcBef>
                <a:spcPts val="0"/>
              </a:spcBef>
              <a:spcAft>
                <a:spcPts val="1200"/>
              </a:spcAft>
            </a:pPr>
            <a:r>
              <a:rPr lang="en-US" sz="2400" dirty="0">
                <a:solidFill>
                  <a:srgbClr val="000000"/>
                </a:solidFill>
                <a:latin typeface="Arial" panose="020B0604020202020204" pitchFamily="34" charset="0"/>
                <a:cs typeface="Arial" panose="020B0604020202020204" pitchFamily="34" charset="0"/>
              </a:rPr>
              <a:t>It has a Two-Way Binding Feature:</a:t>
            </a:r>
          </a:p>
          <a:p>
            <a:pPr lvl="1" algn="just">
              <a:lnSpc>
                <a:spcPct val="100000"/>
              </a:lnSpc>
              <a:spcBef>
                <a:spcPts val="0"/>
              </a:spcBef>
              <a:spcAft>
                <a:spcPts val="1200"/>
              </a:spcAft>
            </a:pPr>
            <a:r>
              <a:rPr lang="en-US" sz="2000" dirty="0">
                <a:solidFill>
                  <a:srgbClr val="000000"/>
                </a:solidFill>
                <a:latin typeface="Arial" panose="020B0604020202020204" pitchFamily="34" charset="0"/>
                <a:cs typeface="Arial" panose="020B0604020202020204" pitchFamily="34" charset="0"/>
              </a:rPr>
              <a:t>immediate synchronization between the view and the model</a:t>
            </a:r>
          </a:p>
          <a:p>
            <a:pPr algn="just">
              <a:lnSpc>
                <a:spcPct val="100000"/>
              </a:lnSpc>
              <a:spcBef>
                <a:spcPts val="0"/>
              </a:spcBef>
              <a:spcAft>
                <a:spcPts val="1200"/>
              </a:spcAft>
            </a:pPr>
            <a:r>
              <a:rPr lang="en-IN" sz="2400" dirty="0">
                <a:solidFill>
                  <a:srgbClr val="000000"/>
                </a:solidFill>
                <a:latin typeface="Arial" panose="020B0604020202020204" pitchFamily="34" charset="0"/>
                <a:cs typeface="Arial" panose="020B0604020202020204" pitchFamily="34" charset="0"/>
              </a:rPr>
              <a:t>Supports SPA features:</a:t>
            </a:r>
          </a:p>
          <a:p>
            <a:pPr lvl="1" algn="just">
              <a:lnSpc>
                <a:spcPct val="100000"/>
              </a:lnSpc>
              <a:spcBef>
                <a:spcPts val="0"/>
              </a:spcBef>
              <a:spcAft>
                <a:spcPts val="1200"/>
              </a:spcAft>
            </a:pPr>
            <a:r>
              <a:rPr lang="en-US" sz="2000" dirty="0">
                <a:solidFill>
                  <a:srgbClr val="000000"/>
                </a:solidFill>
                <a:latin typeface="Arial" panose="020B0604020202020204" pitchFamily="34" charset="0"/>
                <a:cs typeface="Arial" panose="020B0604020202020204" pitchFamily="34" charset="0"/>
              </a:rPr>
              <a:t>dynamically replacing the existing web page with new Web server data</a:t>
            </a:r>
          </a:p>
          <a:p>
            <a:pPr algn="just">
              <a:lnSpc>
                <a:spcPct val="100000"/>
              </a:lnSpc>
              <a:spcBef>
                <a:spcPts val="0"/>
              </a:spcBef>
              <a:spcAft>
                <a:spcPts val="1200"/>
              </a:spcAft>
            </a:pPr>
            <a:r>
              <a:rPr lang="en-IN" sz="2400" dirty="0">
                <a:solidFill>
                  <a:srgbClr val="000000"/>
                </a:solidFill>
                <a:latin typeface="Arial" panose="020B0604020202020204" pitchFamily="34" charset="0"/>
                <a:cs typeface="Arial" panose="020B0604020202020204" pitchFamily="34" charset="0"/>
              </a:rPr>
              <a:t>Has a Declarative UI:</a:t>
            </a:r>
          </a:p>
          <a:p>
            <a:pPr lvl="1" algn="just">
              <a:lnSpc>
                <a:spcPct val="100000"/>
              </a:lnSpc>
              <a:spcBef>
                <a:spcPts val="0"/>
              </a:spcBef>
              <a:spcAft>
                <a:spcPts val="1200"/>
              </a:spcAft>
            </a:pPr>
            <a:r>
              <a:rPr lang="en-US" sz="2000" dirty="0">
                <a:solidFill>
                  <a:srgbClr val="000000"/>
                </a:solidFill>
                <a:latin typeface="Arial" panose="020B0604020202020204" pitchFamily="34" charset="0"/>
                <a:cs typeface="Arial" panose="020B0604020202020204" pitchFamily="34" charset="0"/>
              </a:rPr>
              <a:t> Templates include AngularJS specific elements and attributes such as filters, directives such as ng-app, ng-repeat, ng-model, form controls and so on. </a:t>
            </a:r>
            <a:endParaRPr lang="en-US" sz="2400" dirty="0">
              <a:solidFill>
                <a:srgbClr val="000000"/>
              </a:solidFill>
              <a:latin typeface="Arial" panose="020B0604020202020204" pitchFamily="34" charset="0"/>
              <a:cs typeface="Arial" panose="020B0604020202020204" pitchFamily="34" charset="0"/>
            </a:endParaRPr>
          </a:p>
        </p:txBody>
      </p:sp>
      <p:pic>
        <p:nvPicPr>
          <p:cNvPr id="9"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Tree>
    <p:extLst>
      <p:ext uri="{BB962C8B-B14F-4D97-AF65-F5344CB8AC3E}">
        <p14:creationId xmlns:p14="http://schemas.microsoft.com/office/powerpoint/2010/main" val="1317549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20" y="161926"/>
            <a:ext cx="10515600" cy="883104"/>
          </a:xfrm>
        </p:spPr>
        <p:txBody>
          <a:bodyPr/>
          <a:lstStyle/>
          <a:p>
            <a:pPr algn="l"/>
            <a:r>
              <a:rPr lang="en-US" sz="3200" b="0" i="0" dirty="0">
                <a:solidFill>
                  <a:srgbClr val="000000"/>
                </a:solidFill>
                <a:effectLst/>
                <a:latin typeface="Arial" panose="020B0604020202020204" pitchFamily="34" charset="0"/>
                <a:cs typeface="Arial" panose="020B0604020202020204" pitchFamily="34" charset="0"/>
              </a:rPr>
              <a:t>8 Benefits of Using AngularJS for Web App Development</a:t>
            </a:r>
          </a:p>
        </p:txBody>
      </p:sp>
      <p:sp>
        <p:nvSpPr>
          <p:cNvPr id="5" name="Slide Number Placeholder 4"/>
          <p:cNvSpPr>
            <a:spLocks noGrp="1"/>
          </p:cNvSpPr>
          <p:nvPr>
            <p:ph type="sldNum" sz="quarter" idx="12"/>
          </p:nvPr>
        </p:nvSpPr>
        <p:spPr/>
        <p:txBody>
          <a:bodyPr/>
          <a:lstStyle/>
          <a:p>
            <a:pPr>
              <a:defRPr/>
            </a:pPr>
            <a:fld id="{34DD00B2-4595-4185-AF01-0D5533160B04}" type="slidenum">
              <a:rPr lang="en-IN"/>
              <a:pPr>
                <a:defRPr/>
              </a:pPr>
              <a:t>9</a:t>
            </a:fld>
            <a:endParaRPr lang="en-IN"/>
          </a:p>
        </p:txBody>
      </p:sp>
      <p:sp>
        <p:nvSpPr>
          <p:cNvPr id="10" name="Content Placeholder 4"/>
          <p:cNvSpPr txBox="1">
            <a:spLocks/>
          </p:cNvSpPr>
          <p:nvPr/>
        </p:nvSpPr>
        <p:spPr>
          <a:xfrm>
            <a:off x="525546" y="1204686"/>
            <a:ext cx="11300347" cy="4990135"/>
          </a:xfrm>
          <a:prstGeom prst="rect">
            <a:avLst/>
          </a:prstGeom>
        </p:spPr>
        <p:txBody>
          <a:bodyPr lIns="91279" tIns="45625" rIns="91279" bIns="45625"/>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spcAft>
                <a:spcPts val="1200"/>
              </a:spcAft>
            </a:pPr>
            <a:r>
              <a:rPr lang="en-IN" sz="2400" dirty="0">
                <a:solidFill>
                  <a:srgbClr val="000000"/>
                </a:solidFill>
                <a:latin typeface="Arial" panose="020B0604020202020204" pitchFamily="34" charset="0"/>
                <a:cs typeface="Arial" panose="020B0604020202020204" pitchFamily="34" charset="0"/>
              </a:rPr>
              <a:t>Supported by Google:</a:t>
            </a:r>
          </a:p>
          <a:p>
            <a:pPr lvl="1" algn="just">
              <a:lnSpc>
                <a:spcPct val="100000"/>
              </a:lnSpc>
              <a:spcBef>
                <a:spcPts val="0"/>
              </a:spcBef>
              <a:spcAft>
                <a:spcPts val="1200"/>
              </a:spcAft>
            </a:pPr>
            <a:r>
              <a:rPr lang="en-US" sz="2000" dirty="0">
                <a:solidFill>
                  <a:srgbClr val="000000"/>
                </a:solidFill>
                <a:latin typeface="Arial" panose="020B0604020202020204" pitchFamily="34" charset="0"/>
                <a:cs typeface="Arial" panose="020B0604020202020204" pitchFamily="34" charset="0"/>
              </a:rPr>
              <a:t>The language has gained credibility due to Google’s backing</a:t>
            </a:r>
          </a:p>
          <a:p>
            <a:pPr algn="l"/>
            <a:r>
              <a:rPr lang="en-US" sz="2400" dirty="0">
                <a:solidFill>
                  <a:srgbClr val="000000"/>
                </a:solidFill>
                <a:latin typeface="Arial" panose="020B0604020202020204" pitchFamily="34" charset="0"/>
                <a:cs typeface="Arial" panose="020B0604020202020204" pitchFamily="34" charset="0"/>
              </a:rPr>
              <a:t>Allows for Optimal Web Application Management:</a:t>
            </a:r>
          </a:p>
          <a:p>
            <a:pPr lvl="1" algn="just">
              <a:lnSpc>
                <a:spcPct val="100000"/>
              </a:lnSpc>
              <a:spcBef>
                <a:spcPts val="0"/>
              </a:spcBef>
              <a:spcAft>
                <a:spcPts val="1200"/>
              </a:spcAft>
            </a:pPr>
            <a:r>
              <a:rPr lang="en-US" sz="2000" dirty="0">
                <a:solidFill>
                  <a:srgbClr val="000000"/>
                </a:solidFill>
                <a:latin typeface="Arial" panose="020B0604020202020204" pitchFamily="34" charset="0"/>
                <a:cs typeface="Arial" panose="020B0604020202020204" pitchFamily="34" charset="0"/>
              </a:rPr>
              <a:t>Earlier developers manually string three different components: Model, View and Control (MVC). Now AngularJS saves time as this framework automatically strings the code together. </a:t>
            </a:r>
          </a:p>
          <a:p>
            <a:pPr algn="just">
              <a:lnSpc>
                <a:spcPct val="100000"/>
              </a:lnSpc>
              <a:spcBef>
                <a:spcPts val="0"/>
              </a:spcBef>
              <a:spcAft>
                <a:spcPts val="1200"/>
              </a:spcAft>
            </a:pPr>
            <a:r>
              <a:rPr lang="en-US" sz="2400" dirty="0">
                <a:solidFill>
                  <a:srgbClr val="000000"/>
                </a:solidFill>
                <a:latin typeface="Arial" panose="020B0604020202020204" pitchFamily="34" charset="0"/>
                <a:cs typeface="Arial" panose="020B0604020202020204" pitchFamily="34" charset="0"/>
              </a:rPr>
              <a:t>It is a Powerful Framework:</a:t>
            </a:r>
          </a:p>
          <a:p>
            <a:pPr lvl="1" algn="just">
              <a:lnSpc>
                <a:spcPct val="100000"/>
              </a:lnSpc>
              <a:spcBef>
                <a:spcPts val="0"/>
              </a:spcBef>
              <a:spcAft>
                <a:spcPts val="1200"/>
              </a:spcAft>
            </a:pPr>
            <a:r>
              <a:rPr lang="en-US" sz="2000" dirty="0">
                <a:solidFill>
                  <a:srgbClr val="000000"/>
                </a:solidFill>
                <a:latin typeface="Arial" panose="020B0604020202020204" pitchFamily="34" charset="0"/>
                <a:cs typeface="Arial" panose="020B0604020202020204" pitchFamily="34" charset="0"/>
              </a:rPr>
              <a:t>multiple features such as MVC pattern, directives, and dependency injection. This allows developers to expand the HTML syntax and build client-side applications.</a:t>
            </a:r>
          </a:p>
          <a:p>
            <a:pPr algn="just">
              <a:lnSpc>
                <a:spcPct val="100000"/>
              </a:lnSpc>
              <a:spcBef>
                <a:spcPts val="0"/>
              </a:spcBef>
              <a:spcAft>
                <a:spcPts val="1200"/>
              </a:spcAft>
            </a:pPr>
            <a:r>
              <a:rPr lang="en-IN" sz="2400" dirty="0">
                <a:solidFill>
                  <a:srgbClr val="000000"/>
                </a:solidFill>
                <a:latin typeface="Arial" panose="020B0604020202020204" pitchFamily="34" charset="0"/>
                <a:cs typeface="Arial" panose="020B0604020202020204" pitchFamily="34" charset="0"/>
              </a:rPr>
              <a:t>Real-Time Testing:</a:t>
            </a:r>
          </a:p>
          <a:p>
            <a:pPr lvl="1" algn="just">
              <a:lnSpc>
                <a:spcPct val="100000"/>
              </a:lnSpc>
              <a:spcBef>
                <a:spcPts val="0"/>
              </a:spcBef>
              <a:spcAft>
                <a:spcPts val="1200"/>
              </a:spcAft>
            </a:pPr>
            <a:r>
              <a:rPr lang="en-US" sz="2000" dirty="0">
                <a:solidFill>
                  <a:srgbClr val="000000"/>
                </a:solidFill>
                <a:latin typeface="Arial" panose="020B0604020202020204" pitchFamily="34" charset="0"/>
                <a:cs typeface="Arial" panose="020B0604020202020204" pitchFamily="34" charset="0"/>
              </a:rPr>
              <a:t>AngularJS allows for both end-to-end and unit testing</a:t>
            </a:r>
          </a:p>
        </p:txBody>
      </p:sp>
      <p:pic>
        <p:nvPicPr>
          <p:cNvPr id="9"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531646"/>
            <a:ext cx="1326356" cy="1326356"/>
          </a:xfrm>
          <a:prstGeom prst="rect">
            <a:avLst/>
          </a:prstGeom>
        </p:spPr>
      </p:pic>
      <p:sp>
        <p:nvSpPr>
          <p:cNvPr id="3" name="Footer Placeholder 2"/>
          <p:cNvSpPr>
            <a:spLocks noGrp="1"/>
          </p:cNvSpPr>
          <p:nvPr>
            <p:ph type="ftr" sz="quarter" idx="11"/>
          </p:nvPr>
        </p:nvSpPr>
        <p:spPr/>
        <p:txBody>
          <a:bodyPr/>
          <a:lstStyle/>
          <a:p>
            <a:pPr>
              <a:defRPr/>
            </a:pPr>
            <a:r>
              <a:rPr lang="en-US"/>
              <a:t>SITA1502 Customer Interface Design and Development</a:t>
            </a:r>
            <a:endParaRPr lang="en-IN"/>
          </a:p>
        </p:txBody>
      </p:sp>
    </p:spTree>
    <p:extLst>
      <p:ext uri="{BB962C8B-B14F-4D97-AF65-F5344CB8AC3E}">
        <p14:creationId xmlns:p14="http://schemas.microsoft.com/office/powerpoint/2010/main" val="3425197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9046</TotalTime>
  <Words>6166</Words>
  <Application>Microsoft Office PowerPoint</Application>
  <PresentationFormat>Widescreen</PresentationFormat>
  <Paragraphs>742</Paragraphs>
  <Slides>67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Arial</vt:lpstr>
      <vt:lpstr>Calibri</vt:lpstr>
      <vt:lpstr>Calibri Light</vt:lpstr>
      <vt:lpstr>Consolas</vt:lpstr>
      <vt:lpstr>inter-bold</vt:lpstr>
      <vt:lpstr>inter-regular</vt:lpstr>
      <vt:lpstr>Segoe UI</vt:lpstr>
      <vt:lpstr>Verdana</vt:lpstr>
      <vt:lpstr>Office Theme</vt:lpstr>
      <vt:lpstr>PowerPoint Presentation</vt:lpstr>
      <vt:lpstr>UNIT4 ANGULAR JS &amp; JQUERY</vt:lpstr>
      <vt:lpstr>What is Angular Js?</vt:lpstr>
      <vt:lpstr>Differences between the JavaScript and Angular JS</vt:lpstr>
      <vt:lpstr>AngularJS </vt:lpstr>
      <vt:lpstr>AngularJS </vt:lpstr>
      <vt:lpstr>Angular JS features</vt:lpstr>
      <vt:lpstr>8 Benefits of Using AngularJS for Web App Development</vt:lpstr>
      <vt:lpstr>8 Benefits of Using AngularJS for Web App Development</vt:lpstr>
      <vt:lpstr>AngularJS Extends HTML</vt:lpstr>
      <vt:lpstr>AngularJS Extends HTML</vt:lpstr>
      <vt:lpstr>AngularJS Directives</vt:lpstr>
      <vt:lpstr>AngularJS Expressions</vt:lpstr>
      <vt:lpstr>AngularJS Expressions</vt:lpstr>
      <vt:lpstr>AngularJS Applications</vt:lpstr>
      <vt:lpstr>Blockchain</vt:lpstr>
      <vt:lpstr>AngularJS Expressions</vt:lpstr>
      <vt:lpstr>AngularJS Expressions</vt:lpstr>
      <vt:lpstr>AngularJS Expressions</vt:lpstr>
      <vt:lpstr>AngularJS Numbers</vt:lpstr>
      <vt:lpstr>AngularJS Strings</vt:lpstr>
      <vt:lpstr>AngularJS Numbers</vt:lpstr>
      <vt:lpstr>AngularJS Objects</vt:lpstr>
      <vt:lpstr>AngularJS Arrays</vt:lpstr>
      <vt:lpstr>AngularJS Expressions vs. JavaScript Expressions</vt:lpstr>
      <vt:lpstr>AngularJS application</vt:lpstr>
      <vt:lpstr>AngularJS Directives</vt:lpstr>
      <vt:lpstr>AngularJS Directives</vt:lpstr>
      <vt:lpstr>AngularJS Directives</vt:lpstr>
      <vt:lpstr>AngularJS Directives</vt:lpstr>
      <vt:lpstr>ng-model</vt:lpstr>
      <vt:lpstr>ng-bind</vt:lpstr>
      <vt:lpstr>ng-repeat</vt:lpstr>
      <vt:lpstr>ng-repeat</vt:lpstr>
      <vt:lpstr> ng-if,ng-readonly,ng-disabled  </vt:lpstr>
      <vt:lpstr>PowerPoint Presentation</vt:lpstr>
      <vt:lpstr>    Directive Syntax </vt:lpstr>
      <vt:lpstr>PowerPoint Presentation</vt:lpstr>
      <vt:lpstr> AngularJS Expression </vt:lpstr>
      <vt:lpstr>AngularJS Expression</vt:lpstr>
      <vt:lpstr>PowerPoint Presentation</vt:lpstr>
      <vt:lpstr>PowerPoint Presentation</vt:lpstr>
      <vt:lpstr>PowerPoint Presentation</vt:lpstr>
      <vt:lpstr>PowerPoint Presentation</vt:lpstr>
      <vt:lpstr> AngularJS Controller </vt:lpstr>
      <vt:lpstr> AngularJS Controller </vt:lpstr>
      <vt:lpstr> AngularJS Controller </vt:lpstr>
      <vt:lpstr>  Scope in AngularJS  </vt:lpstr>
      <vt:lpstr> AngularJS Controller </vt:lpstr>
      <vt:lpstr>  AngularJS Filters  </vt:lpstr>
      <vt:lpstr>  AngularJS Filters  </vt:lpstr>
      <vt:lpstr>  AngularJS Filters  </vt:lpstr>
      <vt:lpstr>  AngularJS Filters  </vt:lpstr>
      <vt:lpstr>  AngularJS Filters  </vt:lpstr>
      <vt:lpstr>  AngularJS Filters  </vt:lpstr>
      <vt:lpstr>  AngularJS Filters  </vt:lpstr>
      <vt:lpstr>  AngularJS Filters  </vt:lpstr>
      <vt:lpstr>  AngularJS Filters  </vt:lpstr>
      <vt:lpstr>  AngularJS Filters  </vt:lpstr>
      <vt:lpstr>   Validation in AngularJS   </vt:lpstr>
      <vt:lpstr>  AngularJS Filters  </vt:lpstr>
      <vt:lpstr>  AngularJS Filters  </vt:lpstr>
      <vt:lpstr>  AngularJS Events  </vt:lpstr>
      <vt:lpstr>  AngularJS Events  </vt:lpstr>
      <vt:lpstr>  AngularJS Events  </vt:lpstr>
      <vt:lpstr>  AngularJS Service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Internet</dc:creator>
  <cp:lastModifiedBy>Jeberson</cp:lastModifiedBy>
  <cp:revision>130</cp:revision>
  <dcterms:created xsi:type="dcterms:W3CDTF">2020-07-27T17:33:40Z</dcterms:created>
  <dcterms:modified xsi:type="dcterms:W3CDTF">2022-09-05T04:27:30Z</dcterms:modified>
</cp:coreProperties>
</file>