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357" r:id="rId2"/>
    <p:sldId id="277" r:id="rId3"/>
    <p:sldId id="358" r:id="rId4"/>
    <p:sldId id="323" r:id="rId5"/>
    <p:sldId id="324" r:id="rId6"/>
    <p:sldId id="325" r:id="rId7"/>
    <p:sldId id="326" r:id="rId8"/>
    <p:sldId id="327" r:id="rId9"/>
    <p:sldId id="329" r:id="rId10"/>
    <p:sldId id="330" r:id="rId11"/>
    <p:sldId id="346" r:id="rId12"/>
    <p:sldId id="331" r:id="rId13"/>
    <p:sldId id="332" r:id="rId14"/>
    <p:sldId id="333" r:id="rId15"/>
    <p:sldId id="347" r:id="rId16"/>
    <p:sldId id="348" r:id="rId17"/>
    <p:sldId id="349" r:id="rId18"/>
    <p:sldId id="350" r:id="rId19"/>
    <p:sldId id="351" r:id="rId20"/>
    <p:sldId id="345" r:id="rId21"/>
    <p:sldId id="334" r:id="rId22"/>
    <p:sldId id="335" r:id="rId23"/>
    <p:sldId id="336" r:id="rId24"/>
    <p:sldId id="337" r:id="rId25"/>
    <p:sldId id="352" r:id="rId26"/>
    <p:sldId id="338" r:id="rId27"/>
    <p:sldId id="339" r:id="rId28"/>
    <p:sldId id="340" r:id="rId29"/>
    <p:sldId id="353" r:id="rId30"/>
    <p:sldId id="354" r:id="rId31"/>
    <p:sldId id="356" r:id="rId32"/>
    <p:sldId id="341" r:id="rId33"/>
    <p:sldId id="343" r:id="rId34"/>
    <p:sldId id="26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35" autoAdjust="0"/>
    <p:restoredTop sz="94660"/>
  </p:normalViewPr>
  <p:slideViewPr>
    <p:cSldViewPr snapToGrid="0">
      <p:cViewPr varScale="1">
        <p:scale>
          <a:sx n="83" d="100"/>
          <a:sy n="83" d="100"/>
        </p:scale>
        <p:origin x="-614"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BF0A4C-9C87-4AB8-9474-BA0B9A28337E}" type="datetimeFigureOut">
              <a:rPr lang="en-IN" smtClean="0"/>
              <a:pPr/>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4A8B5B-AB69-4B5C-8CF0-8599126A867D}" type="slidenum">
              <a:rPr lang="en-IN" smtClean="0"/>
              <a:pPr/>
              <a:t>‹#›</a:t>
            </a:fld>
            <a:endParaRPr lang="en-IN"/>
          </a:p>
        </p:txBody>
      </p:sp>
    </p:spTree>
    <p:extLst>
      <p:ext uri="{BB962C8B-B14F-4D97-AF65-F5344CB8AC3E}">
        <p14:creationId xmlns:p14="http://schemas.microsoft.com/office/powerpoint/2010/main" xmlns="" val="336061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BF0A4C-9C87-4AB8-9474-BA0B9A28337E}" type="datetimeFigureOut">
              <a:rPr lang="en-IN" smtClean="0"/>
              <a:pPr/>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4A8B5B-AB69-4B5C-8CF0-8599126A867D}" type="slidenum">
              <a:rPr lang="en-IN" smtClean="0"/>
              <a:pPr/>
              <a:t>‹#›</a:t>
            </a:fld>
            <a:endParaRPr lang="en-IN"/>
          </a:p>
        </p:txBody>
      </p:sp>
    </p:spTree>
    <p:extLst>
      <p:ext uri="{BB962C8B-B14F-4D97-AF65-F5344CB8AC3E}">
        <p14:creationId xmlns:p14="http://schemas.microsoft.com/office/powerpoint/2010/main" xmlns="" val="4193414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BF0A4C-9C87-4AB8-9474-BA0B9A28337E}" type="datetimeFigureOut">
              <a:rPr lang="en-IN" smtClean="0"/>
              <a:pPr/>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4A8B5B-AB69-4B5C-8CF0-8599126A867D}"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504521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BF0A4C-9C87-4AB8-9474-BA0B9A28337E}" type="datetimeFigureOut">
              <a:rPr lang="en-IN" smtClean="0"/>
              <a:pPr/>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4A8B5B-AB69-4B5C-8CF0-8599126A867D}" type="slidenum">
              <a:rPr lang="en-IN" smtClean="0"/>
              <a:pPr/>
              <a:t>‹#›</a:t>
            </a:fld>
            <a:endParaRPr lang="en-IN"/>
          </a:p>
        </p:txBody>
      </p:sp>
    </p:spTree>
    <p:extLst>
      <p:ext uri="{BB962C8B-B14F-4D97-AF65-F5344CB8AC3E}">
        <p14:creationId xmlns:p14="http://schemas.microsoft.com/office/powerpoint/2010/main" xmlns="" val="1033124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BF0A4C-9C87-4AB8-9474-BA0B9A28337E}" type="datetimeFigureOut">
              <a:rPr lang="en-IN" smtClean="0"/>
              <a:pPr/>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4A8B5B-AB69-4B5C-8CF0-8599126A867D}"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488788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BF0A4C-9C87-4AB8-9474-BA0B9A28337E}" type="datetimeFigureOut">
              <a:rPr lang="en-IN" smtClean="0"/>
              <a:pPr/>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4A8B5B-AB69-4B5C-8CF0-8599126A867D}" type="slidenum">
              <a:rPr lang="en-IN" smtClean="0"/>
              <a:pPr/>
              <a:t>‹#›</a:t>
            </a:fld>
            <a:endParaRPr lang="en-IN"/>
          </a:p>
        </p:txBody>
      </p:sp>
    </p:spTree>
    <p:extLst>
      <p:ext uri="{BB962C8B-B14F-4D97-AF65-F5344CB8AC3E}">
        <p14:creationId xmlns:p14="http://schemas.microsoft.com/office/powerpoint/2010/main" xmlns="" val="1968886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F0A4C-9C87-4AB8-9474-BA0B9A28337E}" type="datetimeFigureOut">
              <a:rPr lang="en-IN" smtClean="0"/>
              <a:pPr/>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4A8B5B-AB69-4B5C-8CF0-8599126A867D}" type="slidenum">
              <a:rPr lang="en-IN" smtClean="0"/>
              <a:pPr/>
              <a:t>‹#›</a:t>
            </a:fld>
            <a:endParaRPr lang="en-IN"/>
          </a:p>
        </p:txBody>
      </p:sp>
    </p:spTree>
    <p:extLst>
      <p:ext uri="{BB962C8B-B14F-4D97-AF65-F5344CB8AC3E}">
        <p14:creationId xmlns:p14="http://schemas.microsoft.com/office/powerpoint/2010/main" xmlns="" val="2631442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F0A4C-9C87-4AB8-9474-BA0B9A28337E}" type="datetimeFigureOut">
              <a:rPr lang="en-IN" smtClean="0"/>
              <a:pPr/>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4A8B5B-AB69-4B5C-8CF0-8599126A867D}" type="slidenum">
              <a:rPr lang="en-IN" smtClean="0"/>
              <a:pPr/>
              <a:t>‹#›</a:t>
            </a:fld>
            <a:endParaRPr lang="en-IN"/>
          </a:p>
        </p:txBody>
      </p:sp>
    </p:spTree>
    <p:extLst>
      <p:ext uri="{BB962C8B-B14F-4D97-AF65-F5344CB8AC3E}">
        <p14:creationId xmlns:p14="http://schemas.microsoft.com/office/powerpoint/2010/main" xmlns="" val="288346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F0A4C-9C87-4AB8-9474-BA0B9A28337E}" type="datetimeFigureOut">
              <a:rPr lang="en-IN" smtClean="0"/>
              <a:pPr/>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4A8B5B-AB69-4B5C-8CF0-8599126A867D}" type="slidenum">
              <a:rPr lang="en-IN" smtClean="0"/>
              <a:pPr/>
              <a:t>‹#›</a:t>
            </a:fld>
            <a:endParaRPr lang="en-IN"/>
          </a:p>
        </p:txBody>
      </p:sp>
    </p:spTree>
    <p:extLst>
      <p:ext uri="{BB962C8B-B14F-4D97-AF65-F5344CB8AC3E}">
        <p14:creationId xmlns:p14="http://schemas.microsoft.com/office/powerpoint/2010/main" xmlns="" val="3971361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BF0A4C-9C87-4AB8-9474-BA0B9A28337E}" type="datetimeFigureOut">
              <a:rPr lang="en-IN" smtClean="0"/>
              <a:pPr/>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4A8B5B-AB69-4B5C-8CF0-8599126A867D}" type="slidenum">
              <a:rPr lang="en-IN" smtClean="0"/>
              <a:pPr/>
              <a:t>‹#›</a:t>
            </a:fld>
            <a:endParaRPr lang="en-IN"/>
          </a:p>
        </p:txBody>
      </p:sp>
    </p:spTree>
    <p:extLst>
      <p:ext uri="{BB962C8B-B14F-4D97-AF65-F5344CB8AC3E}">
        <p14:creationId xmlns:p14="http://schemas.microsoft.com/office/powerpoint/2010/main" xmlns="" val="226921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BF0A4C-9C87-4AB8-9474-BA0B9A28337E}" type="datetimeFigureOut">
              <a:rPr lang="en-IN" smtClean="0"/>
              <a:pPr/>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4A8B5B-AB69-4B5C-8CF0-8599126A867D}" type="slidenum">
              <a:rPr lang="en-IN" smtClean="0"/>
              <a:pPr/>
              <a:t>‹#›</a:t>
            </a:fld>
            <a:endParaRPr lang="en-IN"/>
          </a:p>
        </p:txBody>
      </p:sp>
    </p:spTree>
    <p:extLst>
      <p:ext uri="{BB962C8B-B14F-4D97-AF65-F5344CB8AC3E}">
        <p14:creationId xmlns:p14="http://schemas.microsoft.com/office/powerpoint/2010/main" xmlns="" val="378542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BF0A4C-9C87-4AB8-9474-BA0B9A28337E}" type="datetimeFigureOut">
              <a:rPr lang="en-IN" smtClean="0"/>
              <a:pPr/>
              <a:t>12-06-2021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4A8B5B-AB69-4B5C-8CF0-8599126A867D}" type="slidenum">
              <a:rPr lang="en-IN" smtClean="0"/>
              <a:pPr/>
              <a:t>‹#›</a:t>
            </a:fld>
            <a:endParaRPr lang="en-IN"/>
          </a:p>
        </p:txBody>
      </p:sp>
    </p:spTree>
    <p:extLst>
      <p:ext uri="{BB962C8B-B14F-4D97-AF65-F5344CB8AC3E}">
        <p14:creationId xmlns:p14="http://schemas.microsoft.com/office/powerpoint/2010/main" xmlns="" val="4137064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BF0A4C-9C87-4AB8-9474-BA0B9A28337E}" type="datetimeFigureOut">
              <a:rPr lang="en-IN" smtClean="0"/>
              <a:pPr/>
              <a:t>12-06-2021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4A8B5B-AB69-4B5C-8CF0-8599126A867D}" type="slidenum">
              <a:rPr lang="en-IN" smtClean="0"/>
              <a:pPr/>
              <a:t>‹#›</a:t>
            </a:fld>
            <a:endParaRPr lang="en-IN"/>
          </a:p>
        </p:txBody>
      </p:sp>
    </p:spTree>
    <p:extLst>
      <p:ext uri="{BB962C8B-B14F-4D97-AF65-F5344CB8AC3E}">
        <p14:creationId xmlns:p14="http://schemas.microsoft.com/office/powerpoint/2010/main" xmlns="" val="92209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F0A4C-9C87-4AB8-9474-BA0B9A28337E}" type="datetimeFigureOut">
              <a:rPr lang="en-IN" smtClean="0"/>
              <a:pPr/>
              <a:t>12-06-2021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4A8B5B-AB69-4B5C-8CF0-8599126A867D}" type="slidenum">
              <a:rPr lang="en-IN" smtClean="0"/>
              <a:pPr/>
              <a:t>‹#›</a:t>
            </a:fld>
            <a:endParaRPr lang="en-IN"/>
          </a:p>
        </p:txBody>
      </p:sp>
    </p:spTree>
    <p:extLst>
      <p:ext uri="{BB962C8B-B14F-4D97-AF65-F5344CB8AC3E}">
        <p14:creationId xmlns:p14="http://schemas.microsoft.com/office/powerpoint/2010/main" xmlns="" val="2720569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F0A4C-9C87-4AB8-9474-BA0B9A28337E}" type="datetimeFigureOut">
              <a:rPr lang="en-IN" smtClean="0"/>
              <a:pPr/>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4A8B5B-AB69-4B5C-8CF0-8599126A867D}" type="slidenum">
              <a:rPr lang="en-IN" smtClean="0"/>
              <a:pPr/>
              <a:t>‹#›</a:t>
            </a:fld>
            <a:endParaRPr lang="en-IN"/>
          </a:p>
        </p:txBody>
      </p:sp>
    </p:spTree>
    <p:extLst>
      <p:ext uri="{BB962C8B-B14F-4D97-AF65-F5344CB8AC3E}">
        <p14:creationId xmlns:p14="http://schemas.microsoft.com/office/powerpoint/2010/main" xmlns="" val="223677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BF0A4C-9C87-4AB8-9474-BA0B9A28337E}" type="datetimeFigureOut">
              <a:rPr lang="en-IN" smtClean="0"/>
              <a:pPr/>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4A8B5B-AB69-4B5C-8CF0-8599126A867D}" type="slidenum">
              <a:rPr lang="en-IN" smtClean="0"/>
              <a:pPr/>
              <a:t>‹#›</a:t>
            </a:fld>
            <a:endParaRPr lang="en-IN"/>
          </a:p>
        </p:txBody>
      </p:sp>
    </p:spTree>
    <p:extLst>
      <p:ext uri="{BB962C8B-B14F-4D97-AF65-F5344CB8AC3E}">
        <p14:creationId xmlns:p14="http://schemas.microsoft.com/office/powerpoint/2010/main" xmlns="" val="255777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BF0A4C-9C87-4AB8-9474-BA0B9A28337E}" type="datetimeFigureOut">
              <a:rPr lang="en-IN" smtClean="0"/>
              <a:pPr/>
              <a:t>12-06-2021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4A8B5B-AB69-4B5C-8CF0-8599126A867D}" type="slidenum">
              <a:rPr lang="en-IN" smtClean="0"/>
              <a:pPr/>
              <a:t>‹#›</a:t>
            </a:fld>
            <a:endParaRPr lang="en-IN"/>
          </a:p>
        </p:txBody>
      </p:sp>
    </p:spTree>
    <p:extLst>
      <p:ext uri="{BB962C8B-B14F-4D97-AF65-F5344CB8AC3E}">
        <p14:creationId xmlns:p14="http://schemas.microsoft.com/office/powerpoint/2010/main" xmlns="" val="16080622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228600"/>
            <a:ext cx="10464800" cy="6019800"/>
          </a:xfrm>
        </p:spPr>
        <p:txBody>
          <a:bodyPr>
            <a:noAutofit/>
          </a:bodyPr>
          <a:lstStyle/>
          <a:p>
            <a:pPr algn="ctr"/>
            <a:r>
              <a:rPr lang="en-US" sz="2400" dirty="0" smtClean="0">
                <a:solidFill>
                  <a:schemeClr val="tx1"/>
                </a:solidFill>
              </a:rPr>
              <a:t>Internship Viva-Voice</a:t>
            </a:r>
          </a:p>
          <a:p>
            <a:pPr algn="ctr"/>
            <a:endParaRPr lang="en-US" sz="2400" dirty="0" smtClean="0">
              <a:solidFill>
                <a:schemeClr val="tx1"/>
              </a:solidFill>
            </a:endParaRPr>
          </a:p>
          <a:p>
            <a:pPr algn="ctr"/>
            <a:endParaRPr lang="en-US" sz="2400" dirty="0" smtClean="0">
              <a:solidFill>
                <a:schemeClr val="tx1"/>
              </a:solidFill>
            </a:endParaRPr>
          </a:p>
          <a:p>
            <a:pPr algn="ctr"/>
            <a:endParaRPr lang="en-US" sz="2400" dirty="0" smtClean="0">
              <a:solidFill>
                <a:schemeClr val="tx1"/>
              </a:solidFill>
            </a:endParaRPr>
          </a:p>
          <a:p>
            <a:pPr algn="ctr"/>
            <a:endParaRPr lang="en-US" sz="2400" dirty="0" smtClean="0">
              <a:solidFill>
                <a:schemeClr val="tx1"/>
              </a:solidFill>
            </a:endParaRPr>
          </a:p>
          <a:p>
            <a:pPr algn="ctr"/>
            <a:endParaRPr lang="en-US" sz="2400" dirty="0" smtClean="0">
              <a:solidFill>
                <a:schemeClr val="tx1"/>
              </a:solidFill>
            </a:endParaRPr>
          </a:p>
          <a:p>
            <a:pPr algn="ctr"/>
            <a:endParaRPr lang="en-US" sz="2400" dirty="0" smtClean="0">
              <a:solidFill>
                <a:schemeClr val="tx1"/>
              </a:solidFill>
            </a:endParaRPr>
          </a:p>
          <a:p>
            <a:pPr algn="ctr"/>
            <a:endParaRPr lang="en-US" sz="2400" dirty="0" smtClean="0">
              <a:solidFill>
                <a:schemeClr val="tx1"/>
              </a:solidFill>
            </a:endParaRPr>
          </a:p>
          <a:p>
            <a:pPr algn="l"/>
            <a:r>
              <a:rPr lang="en-US" sz="2400" dirty="0" smtClean="0">
                <a:solidFill>
                  <a:schemeClr val="tx1"/>
                </a:solidFill>
              </a:rPr>
              <a:t>Submitted To :                                                           Submitted By :</a:t>
            </a:r>
          </a:p>
          <a:p>
            <a:pPr algn="l"/>
            <a:r>
              <a:rPr lang="en-US" sz="2400" dirty="0" smtClean="0">
                <a:solidFill>
                  <a:schemeClr val="tx1"/>
                </a:solidFill>
              </a:rPr>
              <a:t>Ms. </a:t>
            </a:r>
            <a:r>
              <a:rPr lang="en-US" sz="2400" dirty="0" err="1" smtClean="0">
                <a:solidFill>
                  <a:schemeClr val="tx1"/>
                </a:solidFill>
              </a:rPr>
              <a:t>Sonal</a:t>
            </a:r>
            <a:r>
              <a:rPr lang="en-US" sz="2400" dirty="0" smtClean="0">
                <a:solidFill>
                  <a:schemeClr val="tx1"/>
                </a:solidFill>
              </a:rPr>
              <a:t> </a:t>
            </a:r>
            <a:r>
              <a:rPr lang="en-US" sz="2400" dirty="0" err="1" smtClean="0">
                <a:solidFill>
                  <a:schemeClr val="tx1"/>
                </a:solidFill>
              </a:rPr>
              <a:t>Shukla</a:t>
            </a:r>
            <a:r>
              <a:rPr lang="en-US" sz="2400" dirty="0" smtClean="0">
                <a:solidFill>
                  <a:schemeClr val="tx1"/>
                </a:solidFill>
              </a:rPr>
              <a:t>                                                        </a:t>
            </a:r>
            <a:r>
              <a:rPr lang="en-US" sz="2400" dirty="0" err="1" smtClean="0">
                <a:solidFill>
                  <a:schemeClr val="tx1"/>
                </a:solidFill>
              </a:rPr>
              <a:t>Aprajita</a:t>
            </a:r>
            <a:r>
              <a:rPr lang="en-US" sz="2400" dirty="0" smtClean="0">
                <a:solidFill>
                  <a:schemeClr val="tx1"/>
                </a:solidFill>
              </a:rPr>
              <a:t> </a:t>
            </a:r>
            <a:r>
              <a:rPr lang="en-US" sz="2400" dirty="0" err="1" smtClean="0">
                <a:solidFill>
                  <a:schemeClr val="tx1"/>
                </a:solidFill>
              </a:rPr>
              <a:t>Halder</a:t>
            </a:r>
            <a:endParaRPr lang="en-US" sz="2400" dirty="0" smtClean="0">
              <a:solidFill>
                <a:schemeClr val="tx1"/>
              </a:solidFill>
            </a:endParaRPr>
          </a:p>
          <a:p>
            <a:pPr algn="l"/>
            <a:r>
              <a:rPr lang="en-US" sz="2400" dirty="0" smtClean="0">
                <a:solidFill>
                  <a:schemeClr val="tx1"/>
                </a:solidFill>
              </a:rPr>
              <a:t>Dr. </a:t>
            </a:r>
            <a:r>
              <a:rPr lang="en-US" sz="2400" dirty="0" err="1" smtClean="0">
                <a:solidFill>
                  <a:schemeClr val="tx1"/>
                </a:solidFill>
              </a:rPr>
              <a:t>Vikas</a:t>
            </a:r>
            <a:r>
              <a:rPr lang="en-US" sz="2400" dirty="0" smtClean="0">
                <a:solidFill>
                  <a:schemeClr val="tx1"/>
                </a:solidFill>
              </a:rPr>
              <a:t> </a:t>
            </a:r>
            <a:r>
              <a:rPr lang="en-US" sz="2400" dirty="0" err="1" smtClean="0">
                <a:solidFill>
                  <a:schemeClr val="tx1"/>
                </a:solidFill>
              </a:rPr>
              <a:t>Raina</a:t>
            </a:r>
            <a:r>
              <a:rPr lang="en-US" sz="2400" dirty="0" smtClean="0">
                <a:solidFill>
                  <a:schemeClr val="tx1"/>
                </a:solidFill>
              </a:rPr>
              <a:t>                                                           </a:t>
            </a:r>
            <a:r>
              <a:rPr lang="en-US" sz="2400" dirty="0" err="1" smtClean="0">
                <a:solidFill>
                  <a:schemeClr val="tx1"/>
                </a:solidFill>
              </a:rPr>
              <a:t>B.Tech</a:t>
            </a:r>
            <a:r>
              <a:rPr lang="en-US" sz="2400" dirty="0" smtClean="0">
                <a:solidFill>
                  <a:schemeClr val="tx1"/>
                </a:solidFill>
              </a:rPr>
              <a:t> CSE-CC (C2)</a:t>
            </a:r>
          </a:p>
          <a:p>
            <a:pPr algn="l"/>
            <a:r>
              <a:rPr lang="en-US" sz="2400" dirty="0" smtClean="0">
                <a:solidFill>
                  <a:schemeClr val="tx1"/>
                </a:solidFill>
              </a:rPr>
              <a:t>                                                                                 4</a:t>
            </a:r>
            <a:r>
              <a:rPr lang="en-US" sz="2400" baseline="30000" dirty="0" smtClean="0">
                <a:solidFill>
                  <a:schemeClr val="tx1"/>
                </a:solidFill>
              </a:rPr>
              <a:t>th</a:t>
            </a:r>
            <a:r>
              <a:rPr lang="en-US" sz="2400" dirty="0" smtClean="0">
                <a:solidFill>
                  <a:schemeClr val="tx1"/>
                </a:solidFill>
              </a:rPr>
              <a:t> year – 170396</a:t>
            </a:r>
          </a:p>
        </p:txBody>
      </p:sp>
      <p:sp>
        <p:nvSpPr>
          <p:cNvPr id="5" name="Title 1"/>
          <p:cNvSpPr>
            <a:spLocks noGrp="1"/>
          </p:cNvSpPr>
          <p:nvPr>
            <p:ph type="ctrTitle"/>
          </p:nvPr>
        </p:nvSpPr>
        <p:spPr>
          <a:xfrm>
            <a:off x="1308608" y="2420113"/>
            <a:ext cx="10363200" cy="1470025"/>
          </a:xfrm>
        </p:spPr>
        <p:txBody>
          <a:bodyPr/>
          <a:lstStyle/>
          <a:p>
            <a:pPr algn="ctr"/>
            <a:r>
              <a:rPr lang="en-US" sz="3600" dirty="0" smtClean="0">
                <a:solidFill>
                  <a:schemeClr val="tx1"/>
                </a:solidFill>
              </a:rPr>
              <a:t>CENTRALIZED LOGGING USING ELK </a:t>
            </a:r>
            <a:r>
              <a:rPr lang="en-US" sz="3600" dirty="0" smtClean="0">
                <a:solidFill>
                  <a:schemeClr val="tx1"/>
                </a:solidFill>
              </a:rPr>
              <a:t>STACK</a:t>
            </a:r>
            <a:br>
              <a:rPr lang="en-US" sz="3600" dirty="0" smtClean="0">
                <a:solidFill>
                  <a:schemeClr val="tx1"/>
                </a:solidFill>
              </a:rPr>
            </a:br>
            <a:r>
              <a:rPr lang="en-US" sz="3600" dirty="0" err="1" smtClean="0">
                <a:solidFill>
                  <a:schemeClr val="tx1"/>
                </a:solidFill>
              </a:rPr>
              <a:t>Societe</a:t>
            </a:r>
            <a:r>
              <a:rPr lang="en-US" sz="3600" dirty="0" smtClean="0">
                <a:solidFill>
                  <a:schemeClr val="tx1"/>
                </a:solidFill>
              </a:rPr>
              <a:t> </a:t>
            </a:r>
            <a:r>
              <a:rPr lang="en-US" sz="3600" dirty="0" err="1" smtClean="0">
                <a:solidFill>
                  <a:schemeClr val="tx1"/>
                </a:solidFill>
              </a:rPr>
              <a:t>Generale</a:t>
            </a:r>
            <a:endParaRPr lang="en-US" sz="3600" dirty="0">
              <a:solidFill>
                <a:schemeClr val="tx1"/>
              </a:solidFill>
            </a:endParaRPr>
          </a:p>
        </p:txBody>
      </p:sp>
      <p:pic>
        <p:nvPicPr>
          <p:cNvPr id="4" name="Picture 3" descr="logo.png"/>
          <p:cNvPicPr>
            <a:picLocks noChangeAspect="1"/>
          </p:cNvPicPr>
          <p:nvPr/>
        </p:nvPicPr>
        <p:blipFill>
          <a:blip r:embed="rId2"/>
          <a:stretch>
            <a:fillRect/>
          </a:stretch>
        </p:blipFill>
        <p:spPr>
          <a:xfrm>
            <a:off x="4607814" y="849630"/>
            <a:ext cx="3543300" cy="18669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10464800" cy="4724400"/>
          </a:xfrm>
        </p:spPr>
        <p:txBody>
          <a:bodyPr>
            <a:normAutofit/>
          </a:bodyPr>
          <a:lstStyle/>
          <a:p>
            <a:pPr algn="just"/>
            <a:r>
              <a:rPr lang="en-US" sz="2400" dirty="0" smtClean="0">
                <a:solidFill>
                  <a:schemeClr val="tx1"/>
                </a:solidFill>
              </a:rPr>
              <a:t>The </a:t>
            </a:r>
            <a:r>
              <a:rPr lang="en-US" sz="2400" b="1" dirty="0" smtClean="0">
                <a:solidFill>
                  <a:schemeClr val="tx1"/>
                </a:solidFill>
              </a:rPr>
              <a:t>ELK Stack</a:t>
            </a:r>
            <a:r>
              <a:rPr lang="en-US" sz="2400" dirty="0" smtClean="0">
                <a:solidFill>
                  <a:schemeClr val="tx1"/>
                </a:solidFill>
              </a:rPr>
              <a:t> is a collection of three open-source products — </a:t>
            </a:r>
            <a:r>
              <a:rPr lang="en-US" sz="2400" dirty="0" err="1" smtClean="0">
                <a:solidFill>
                  <a:schemeClr val="tx1"/>
                </a:solidFill>
              </a:rPr>
              <a:t>Elasticsearch</a:t>
            </a:r>
            <a:r>
              <a:rPr lang="en-US" sz="2400" dirty="0" smtClean="0">
                <a:solidFill>
                  <a:schemeClr val="tx1"/>
                </a:solidFill>
              </a:rPr>
              <a:t>, </a:t>
            </a:r>
            <a:r>
              <a:rPr lang="en-US" sz="2400" dirty="0" err="1" smtClean="0">
                <a:solidFill>
                  <a:schemeClr val="tx1"/>
                </a:solidFill>
              </a:rPr>
              <a:t>Logstash</a:t>
            </a:r>
            <a:r>
              <a:rPr lang="en-US" sz="2400" dirty="0" smtClean="0">
                <a:solidFill>
                  <a:schemeClr val="tx1"/>
                </a:solidFill>
              </a:rPr>
              <a:t>, and </a:t>
            </a:r>
            <a:r>
              <a:rPr lang="en-US" sz="2400" dirty="0" err="1" smtClean="0">
                <a:solidFill>
                  <a:schemeClr val="tx1"/>
                </a:solidFill>
              </a:rPr>
              <a:t>Kibana</a:t>
            </a:r>
            <a:r>
              <a:rPr lang="en-US" sz="2400" dirty="0" smtClean="0">
                <a:solidFill>
                  <a:schemeClr val="tx1"/>
                </a:solidFill>
              </a:rPr>
              <a:t>. ELK stack provides centralized logging in order to identify problems with servers or applications. </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EAEDEF7E-4DC3-4C24-95C9-81A6EF43BC4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551384" y="1556792"/>
            <a:ext cx="9217024" cy="33123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43386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10464800" cy="4724400"/>
          </a:xfrm>
        </p:spPr>
        <p:txBody>
          <a:bodyPr>
            <a:noAutofit/>
          </a:bodyPr>
          <a:lstStyle/>
          <a:p>
            <a:pPr algn="just"/>
            <a:r>
              <a:rPr lang="en-US" sz="2400" dirty="0" err="1" smtClean="0">
                <a:solidFill>
                  <a:schemeClr val="tx1"/>
                </a:solidFill>
              </a:rPr>
              <a:t>Elasticsearch</a:t>
            </a:r>
            <a:r>
              <a:rPr lang="en-US" sz="2400" dirty="0" smtClean="0">
                <a:solidFill>
                  <a:schemeClr val="tx1"/>
                </a:solidFill>
              </a:rPr>
              <a:t> is a </a:t>
            </a:r>
            <a:r>
              <a:rPr lang="en-US" sz="2400" dirty="0" err="1" smtClean="0">
                <a:solidFill>
                  <a:schemeClr val="tx1"/>
                </a:solidFill>
              </a:rPr>
              <a:t>NoSQL</a:t>
            </a:r>
            <a:r>
              <a:rPr lang="en-US" sz="2400" dirty="0" smtClean="0">
                <a:solidFill>
                  <a:schemeClr val="tx1"/>
                </a:solidFill>
              </a:rPr>
              <a:t> database. It is based on </a:t>
            </a:r>
            <a:r>
              <a:rPr lang="en-US" sz="2400" dirty="0" err="1" smtClean="0">
                <a:solidFill>
                  <a:schemeClr val="tx1"/>
                </a:solidFill>
              </a:rPr>
              <a:t>Lucene</a:t>
            </a:r>
            <a:r>
              <a:rPr lang="en-US" sz="2400" dirty="0" smtClean="0">
                <a:solidFill>
                  <a:schemeClr val="tx1"/>
                </a:solidFill>
              </a:rPr>
              <a:t> search engine, and it is built with </a:t>
            </a:r>
            <a:r>
              <a:rPr lang="en-US" sz="2400" dirty="0" err="1" smtClean="0">
                <a:solidFill>
                  <a:schemeClr val="tx1"/>
                </a:solidFill>
              </a:rPr>
              <a:t>RESTful</a:t>
            </a:r>
            <a:r>
              <a:rPr lang="en-US" sz="2400" dirty="0" smtClean="0">
                <a:solidFill>
                  <a:schemeClr val="tx1"/>
                </a:solidFill>
              </a:rPr>
              <a:t> APIS</a:t>
            </a:r>
            <a:r>
              <a:rPr lang="en-US" sz="2400" dirty="0" smtClean="0">
                <a:solidFill>
                  <a:schemeClr val="tx1"/>
                </a:solidFill>
              </a:rPr>
              <a:t>.</a:t>
            </a:r>
          </a:p>
          <a:p>
            <a:pPr algn="just"/>
            <a:endParaRPr lang="en-US" sz="2400" dirty="0" smtClean="0">
              <a:solidFill>
                <a:schemeClr val="tx1"/>
              </a:solidFill>
            </a:endParaRPr>
          </a:p>
          <a:p>
            <a:pPr algn="just"/>
            <a:r>
              <a:rPr lang="en-US" sz="2400" dirty="0" err="1" smtClean="0">
                <a:solidFill>
                  <a:schemeClr val="tx1"/>
                </a:solidFill>
              </a:rPr>
              <a:t>Elasticsearch</a:t>
            </a:r>
            <a:r>
              <a:rPr lang="en-US" sz="2400" dirty="0" smtClean="0">
                <a:solidFill>
                  <a:schemeClr val="tx1"/>
                </a:solidFill>
              </a:rPr>
              <a:t> also allows you to store, search and analyze big volume of data. </a:t>
            </a:r>
            <a:endParaRPr lang="en-US" sz="2400" dirty="0" smtClean="0">
              <a:solidFill>
                <a:schemeClr val="tx1"/>
              </a:solidFill>
            </a:endParaRPr>
          </a:p>
          <a:p>
            <a:pPr algn="just"/>
            <a:r>
              <a:rPr lang="en-US" sz="2400" dirty="0" smtClean="0">
                <a:solidFill>
                  <a:schemeClr val="tx1"/>
                </a:solidFill>
              </a:rPr>
              <a:t>It </a:t>
            </a:r>
            <a:r>
              <a:rPr lang="en-US" sz="2400" dirty="0" smtClean="0">
                <a:solidFill>
                  <a:schemeClr val="tx1"/>
                </a:solidFill>
              </a:rPr>
              <a:t>has been adopted in search engine platforms for modern web and mobile applications. Apart from a quick search, the tool also offers complex analytics and many advanced features.</a:t>
            </a:r>
          </a:p>
        </p:txBody>
      </p:sp>
      <p:sp>
        <p:nvSpPr>
          <p:cNvPr id="5" name="Title 1"/>
          <p:cNvSpPr>
            <a:spLocks noGrp="1"/>
          </p:cNvSpPr>
          <p:nvPr>
            <p:ph type="ctrTitle"/>
          </p:nvPr>
        </p:nvSpPr>
        <p:spPr>
          <a:xfrm>
            <a:off x="1016000" y="381001"/>
            <a:ext cx="10363200" cy="1470025"/>
          </a:xfrm>
        </p:spPr>
        <p:txBody>
          <a:bodyPr/>
          <a:lstStyle/>
          <a:p>
            <a:pPr algn="l"/>
            <a:r>
              <a:rPr lang="en-US" dirty="0" smtClean="0"/>
              <a:t>What is </a:t>
            </a:r>
            <a:r>
              <a:rPr lang="en-US" dirty="0" err="1" smtClean="0"/>
              <a:t>Elasticsearch</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10464800" cy="4724400"/>
          </a:xfrm>
        </p:spPr>
        <p:txBody>
          <a:bodyPr>
            <a:normAutofit/>
          </a:bodyPr>
          <a:lstStyle/>
          <a:p>
            <a:pPr algn="just">
              <a:buFont typeface="Wingdings" pitchFamily="2" charset="2"/>
              <a:buChar char="Ø"/>
            </a:pPr>
            <a:r>
              <a:rPr lang="en-US" sz="2400" dirty="0" smtClean="0">
                <a:solidFill>
                  <a:schemeClr val="tx1"/>
                </a:solidFill>
              </a:rPr>
              <a:t> Open source search server is written using Java</a:t>
            </a:r>
          </a:p>
          <a:p>
            <a:pPr algn="just">
              <a:buFont typeface="Wingdings" pitchFamily="2" charset="2"/>
              <a:buChar char="Ø"/>
            </a:pPr>
            <a:r>
              <a:rPr lang="en-US" sz="2400" dirty="0" smtClean="0">
                <a:solidFill>
                  <a:schemeClr val="tx1"/>
                </a:solidFill>
              </a:rPr>
              <a:t> Used to index any kind of heterogeneous data</a:t>
            </a:r>
          </a:p>
          <a:p>
            <a:pPr algn="just">
              <a:buFont typeface="Wingdings" pitchFamily="2" charset="2"/>
              <a:buChar char="Ø"/>
            </a:pPr>
            <a:r>
              <a:rPr lang="en-US" sz="2400" dirty="0" smtClean="0">
                <a:solidFill>
                  <a:schemeClr val="tx1"/>
                </a:solidFill>
              </a:rPr>
              <a:t> Has REST API web-interface with JSON output</a:t>
            </a:r>
          </a:p>
          <a:p>
            <a:pPr algn="just">
              <a:buFont typeface="Wingdings" pitchFamily="2" charset="2"/>
              <a:buChar char="Ø"/>
            </a:pPr>
            <a:r>
              <a:rPr lang="en-US" sz="2400" dirty="0" smtClean="0">
                <a:solidFill>
                  <a:schemeClr val="tx1"/>
                </a:solidFill>
              </a:rPr>
              <a:t> Full-Text Search</a:t>
            </a:r>
          </a:p>
          <a:p>
            <a:pPr algn="just">
              <a:buFont typeface="Wingdings" pitchFamily="2" charset="2"/>
              <a:buChar char="Ø"/>
            </a:pPr>
            <a:r>
              <a:rPr lang="en-US" sz="2400" dirty="0" smtClean="0">
                <a:solidFill>
                  <a:schemeClr val="tx1"/>
                </a:solidFill>
              </a:rPr>
              <a:t> Near Real Time (NRT) search</a:t>
            </a:r>
          </a:p>
          <a:p>
            <a:pPr algn="just">
              <a:buFont typeface="Wingdings" pitchFamily="2" charset="2"/>
              <a:buChar char="Ø"/>
            </a:pPr>
            <a:r>
              <a:rPr lang="en-US" sz="2400" dirty="0" smtClean="0">
                <a:solidFill>
                  <a:schemeClr val="tx1"/>
                </a:solidFill>
              </a:rPr>
              <a:t> </a:t>
            </a:r>
            <a:r>
              <a:rPr lang="en-US" sz="2400" dirty="0" err="1" smtClean="0">
                <a:solidFill>
                  <a:schemeClr val="tx1"/>
                </a:solidFill>
              </a:rPr>
              <a:t>Sharded</a:t>
            </a:r>
            <a:r>
              <a:rPr lang="en-US" sz="2400" dirty="0" smtClean="0">
                <a:solidFill>
                  <a:schemeClr val="tx1"/>
                </a:solidFill>
              </a:rPr>
              <a:t>, replicated searchable, JSON document store</a:t>
            </a:r>
          </a:p>
          <a:p>
            <a:pPr algn="just">
              <a:buFont typeface="Wingdings" pitchFamily="2" charset="2"/>
              <a:buChar char="Ø"/>
            </a:pPr>
            <a:r>
              <a:rPr lang="en-US" sz="2400" dirty="0" smtClean="0">
                <a:solidFill>
                  <a:schemeClr val="tx1"/>
                </a:solidFill>
              </a:rPr>
              <a:t> Schema-free, REST &amp; JSON based distributed document store</a:t>
            </a:r>
          </a:p>
          <a:p>
            <a:pPr algn="just">
              <a:buFont typeface="Wingdings" pitchFamily="2" charset="2"/>
              <a:buChar char="Ø"/>
            </a:pPr>
            <a:r>
              <a:rPr lang="en-US" sz="2400" dirty="0" smtClean="0">
                <a:solidFill>
                  <a:schemeClr val="tx1"/>
                </a:solidFill>
              </a:rPr>
              <a:t> Multi-language &amp; </a:t>
            </a:r>
            <a:r>
              <a:rPr lang="en-US" sz="2400" dirty="0" err="1" smtClean="0">
                <a:solidFill>
                  <a:schemeClr val="tx1"/>
                </a:solidFill>
              </a:rPr>
              <a:t>Geolocation</a:t>
            </a:r>
            <a:r>
              <a:rPr lang="en-US" sz="2400" dirty="0" smtClean="0">
                <a:solidFill>
                  <a:schemeClr val="tx1"/>
                </a:solidFill>
              </a:rPr>
              <a:t> support</a:t>
            </a:r>
          </a:p>
          <a:p>
            <a:pPr algn="just">
              <a:buFont typeface="Wingdings" pitchFamily="2" charset="2"/>
              <a:buChar char="Ø"/>
            </a:pPr>
            <a:endParaRPr lang="en-US" sz="2400" dirty="0">
              <a:solidFill>
                <a:schemeClr val="tx1"/>
              </a:solidFill>
            </a:endParaRPr>
          </a:p>
        </p:txBody>
      </p:sp>
      <p:sp>
        <p:nvSpPr>
          <p:cNvPr id="5" name="Title 1"/>
          <p:cNvSpPr>
            <a:spLocks noGrp="1"/>
          </p:cNvSpPr>
          <p:nvPr>
            <p:ph type="ctrTitle"/>
          </p:nvPr>
        </p:nvSpPr>
        <p:spPr>
          <a:xfrm>
            <a:off x="1016000" y="381001"/>
            <a:ext cx="10363200" cy="1470025"/>
          </a:xfrm>
        </p:spPr>
        <p:txBody>
          <a:bodyPr/>
          <a:lstStyle/>
          <a:p>
            <a:pPr algn="l"/>
            <a:r>
              <a:rPr lang="en-US" dirty="0" smtClean="0"/>
              <a:t>Features of Elastic search:</a:t>
            </a:r>
            <a:br>
              <a:rPr lang="en-US" dirty="0" smtClean="0"/>
            </a:b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1"/>
            <a:ext cx="10363200" cy="1470025"/>
          </a:xfrm>
        </p:spPr>
        <p:txBody>
          <a:bodyPr/>
          <a:lstStyle/>
          <a:p>
            <a:pPr algn="l"/>
            <a:r>
              <a:rPr lang="en-US" dirty="0" smtClean="0"/>
              <a:t>Advantages of </a:t>
            </a:r>
            <a:r>
              <a:rPr lang="en-US" dirty="0" err="1" smtClean="0"/>
              <a:t>Elasticsearch</a:t>
            </a:r>
            <a:r>
              <a:rPr lang="en-US" dirty="0" smtClean="0"/>
              <a:t/>
            </a:r>
            <a:br>
              <a:rPr lang="en-US" dirty="0" smtClean="0"/>
            </a:br>
            <a:endParaRPr lang="en-US" dirty="0"/>
          </a:p>
        </p:txBody>
      </p:sp>
      <p:sp>
        <p:nvSpPr>
          <p:cNvPr id="3" name="Subtitle 2"/>
          <p:cNvSpPr>
            <a:spLocks noGrp="1"/>
          </p:cNvSpPr>
          <p:nvPr>
            <p:ph type="subTitle" idx="1"/>
          </p:nvPr>
        </p:nvSpPr>
        <p:spPr>
          <a:xfrm>
            <a:off x="1219200" y="1295400"/>
            <a:ext cx="10160000" cy="4876800"/>
          </a:xfrm>
        </p:spPr>
        <p:txBody>
          <a:bodyPr>
            <a:noAutofit/>
          </a:bodyPr>
          <a:lstStyle/>
          <a:p>
            <a:pPr algn="just">
              <a:buFont typeface="Wingdings" pitchFamily="2" charset="2"/>
              <a:buChar char="Ø"/>
            </a:pPr>
            <a:r>
              <a:rPr lang="en-US" sz="2400" dirty="0" smtClean="0">
                <a:solidFill>
                  <a:schemeClr val="tx1"/>
                </a:solidFill>
              </a:rPr>
              <a:t> Store schema-less data and also creates a schema for your data</a:t>
            </a:r>
          </a:p>
          <a:p>
            <a:pPr algn="just">
              <a:buFont typeface="Wingdings" pitchFamily="2" charset="2"/>
              <a:buChar char="Ø"/>
            </a:pPr>
            <a:r>
              <a:rPr lang="en-US" sz="2400" dirty="0" smtClean="0">
                <a:solidFill>
                  <a:schemeClr val="tx1"/>
                </a:solidFill>
              </a:rPr>
              <a:t> Manipulate your data record by record with the help of Multi-document APIs</a:t>
            </a:r>
          </a:p>
          <a:p>
            <a:pPr algn="just">
              <a:buFont typeface="Wingdings" pitchFamily="2" charset="2"/>
              <a:buChar char="Ø"/>
            </a:pPr>
            <a:r>
              <a:rPr lang="en-US" sz="2400" dirty="0" smtClean="0">
                <a:solidFill>
                  <a:schemeClr val="tx1"/>
                </a:solidFill>
              </a:rPr>
              <a:t> Perform filtering and querying your data for insights</a:t>
            </a:r>
          </a:p>
          <a:p>
            <a:pPr algn="just">
              <a:buFont typeface="Wingdings" pitchFamily="2" charset="2"/>
              <a:buChar char="Ø"/>
            </a:pPr>
            <a:r>
              <a:rPr lang="en-US" sz="2400" dirty="0" smtClean="0">
                <a:solidFill>
                  <a:schemeClr val="tx1"/>
                </a:solidFill>
              </a:rPr>
              <a:t> Based on Apache </a:t>
            </a:r>
            <a:r>
              <a:rPr lang="en-US" sz="2400" dirty="0" err="1" smtClean="0">
                <a:solidFill>
                  <a:schemeClr val="tx1"/>
                </a:solidFill>
              </a:rPr>
              <a:t>Lucene</a:t>
            </a:r>
            <a:r>
              <a:rPr lang="en-US" sz="2400" dirty="0" smtClean="0">
                <a:solidFill>
                  <a:schemeClr val="tx1"/>
                </a:solidFill>
              </a:rPr>
              <a:t> and provides </a:t>
            </a:r>
            <a:r>
              <a:rPr lang="en-US" sz="2400" dirty="0" err="1" smtClean="0">
                <a:solidFill>
                  <a:schemeClr val="tx1"/>
                </a:solidFill>
              </a:rPr>
              <a:t>RESTful</a:t>
            </a:r>
            <a:r>
              <a:rPr lang="en-US" sz="2400" dirty="0" smtClean="0">
                <a:solidFill>
                  <a:schemeClr val="tx1"/>
                </a:solidFill>
              </a:rPr>
              <a:t> API</a:t>
            </a:r>
          </a:p>
          <a:p>
            <a:pPr algn="just">
              <a:buFont typeface="Wingdings" pitchFamily="2" charset="2"/>
              <a:buChar char="Ø"/>
            </a:pPr>
            <a:r>
              <a:rPr lang="en-US" sz="2400" dirty="0" smtClean="0">
                <a:solidFill>
                  <a:schemeClr val="tx1"/>
                </a:solidFill>
              </a:rPr>
              <a:t> Provides horizontal scalability, reliability, and multitenant capability for real time use of indexing to make it faster search</a:t>
            </a:r>
          </a:p>
          <a:p>
            <a:pPr algn="just">
              <a:buFont typeface="Wingdings" pitchFamily="2" charset="2"/>
              <a:buChar char="Ø"/>
            </a:pPr>
            <a:r>
              <a:rPr lang="en-US" sz="2400" dirty="0" smtClean="0">
                <a:solidFill>
                  <a:schemeClr val="tx1"/>
                </a:solidFill>
              </a:rPr>
              <a:t> Helps you to scale vertically and horizontally</a:t>
            </a:r>
          </a:p>
          <a:p>
            <a:pPr algn="just">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317103-523F-4D01-9800-A5165B423783}"/>
              </a:ext>
            </a:extLst>
          </p:cNvPr>
          <p:cNvSpPr>
            <a:spLocks noGrp="1"/>
          </p:cNvSpPr>
          <p:nvPr>
            <p:ph idx="1"/>
          </p:nvPr>
        </p:nvSpPr>
        <p:spPr>
          <a:xfrm>
            <a:off x="228600" y="0"/>
            <a:ext cx="10515600" cy="6534150"/>
          </a:xfrm>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Elasticsearch Queries</a:t>
            </a:r>
          </a:p>
          <a:p>
            <a:pPr marL="0" indent="0">
              <a:buNone/>
            </a:pP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Boolean Operators</a:t>
            </a:r>
          </a:p>
          <a:p>
            <a:pPr marL="457200" lvl="1" indent="0">
              <a:buNone/>
            </a:pPr>
            <a:r>
              <a:rPr lang="en-US" sz="2400" dirty="0">
                <a:latin typeface="Times New Roman" panose="02020603050405020304" pitchFamily="18" charset="0"/>
                <a:cs typeface="Times New Roman" panose="02020603050405020304" pitchFamily="18" charset="0"/>
              </a:rPr>
              <a:t>Elasticsearch supports the AND, OR, and NOT operators:</a:t>
            </a:r>
          </a:p>
          <a:p>
            <a:pPr marL="457200" lvl="1" indent="0">
              <a:buNone/>
            </a:pPr>
            <a:r>
              <a:rPr lang="en-US" sz="2400" b="1" dirty="0" err="1">
                <a:latin typeface="Times New Roman" panose="02020603050405020304" pitchFamily="18" charset="0"/>
                <a:cs typeface="Times New Roman" panose="02020603050405020304" pitchFamily="18" charset="0"/>
              </a:rPr>
              <a:t>Eg.</a:t>
            </a:r>
            <a:r>
              <a:rPr lang="en-US" sz="2400" b="1" dirty="0">
                <a:latin typeface="Times New Roman" panose="02020603050405020304" pitchFamily="18" charset="0"/>
                <a:cs typeface="Times New Roman" panose="02020603050405020304" pitchFamily="18" charset="0"/>
              </a:rPr>
              <a:t> jack AND jill — Will return events that contain both jack and jill</a:t>
            </a:r>
          </a:p>
          <a:p>
            <a:r>
              <a:rPr lang="en-US" sz="2400" b="1" dirty="0">
                <a:latin typeface="Times New Roman" panose="02020603050405020304" pitchFamily="18" charset="0"/>
                <a:cs typeface="Times New Roman" panose="02020603050405020304" pitchFamily="18" charset="0"/>
              </a:rPr>
              <a:t>Fields</a:t>
            </a:r>
          </a:p>
          <a:p>
            <a:pPr marL="457200" lvl="1" indent="0">
              <a:buNone/>
            </a:pPr>
            <a:r>
              <a:rPr lang="en-US" sz="2400" dirty="0">
                <a:latin typeface="Times New Roman" panose="02020603050405020304" pitchFamily="18" charset="0"/>
                <a:cs typeface="Times New Roman" panose="02020603050405020304" pitchFamily="18" charset="0"/>
              </a:rPr>
              <a:t>While  looking for events where a specific field contains certain terms. We can specify as follows:</a:t>
            </a:r>
          </a:p>
          <a:p>
            <a:pPr marL="457200" lvl="1" indent="0">
              <a:buNone/>
            </a:pPr>
            <a:r>
              <a:rPr lang="en-US" sz="2400" b="1" dirty="0" err="1">
                <a:latin typeface="Times New Roman" panose="02020603050405020304" pitchFamily="18" charset="0"/>
                <a:cs typeface="Times New Roman" panose="02020603050405020304" pitchFamily="18" charset="0"/>
              </a:rPr>
              <a:t>Eg.</a:t>
            </a:r>
            <a:r>
              <a:rPr lang="en-US" sz="2400" b="1" dirty="0">
                <a:latin typeface="Times New Roman" panose="02020603050405020304" pitchFamily="18" charset="0"/>
                <a:cs typeface="Times New Roman" panose="02020603050405020304" pitchFamily="18" charset="0"/>
              </a:rPr>
              <a:t> name: ”Ned Stark”</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Ranges</a:t>
            </a:r>
          </a:p>
          <a:p>
            <a:pPr marL="457200" lvl="1" indent="0">
              <a:buNone/>
            </a:pPr>
            <a:r>
              <a:rPr lang="en-US" sz="2400" dirty="0">
                <a:latin typeface="Times New Roman" panose="02020603050405020304" pitchFamily="18" charset="0"/>
                <a:cs typeface="Times New Roman" panose="02020603050405020304" pitchFamily="18" charset="0"/>
              </a:rPr>
              <a:t>We can also search for fields within a specific range, using square brackets for inclusive range searches and curly braces for exclusive range searches:</a:t>
            </a:r>
          </a:p>
          <a:p>
            <a:pPr marL="457200" lvl="1" indent="0">
              <a:buNone/>
            </a:pPr>
            <a:r>
              <a:rPr lang="en-US" sz="2400" b="1" dirty="0" err="1">
                <a:latin typeface="Times New Roman" panose="02020603050405020304" pitchFamily="18" charset="0"/>
                <a:cs typeface="Times New Roman" panose="02020603050405020304" pitchFamily="18" charset="0"/>
              </a:rPr>
              <a:t>Eg.</a:t>
            </a:r>
            <a:r>
              <a:rPr lang="en-US" sz="2400" b="1" dirty="0">
                <a:latin typeface="Times New Roman" panose="02020603050405020304" pitchFamily="18" charset="0"/>
                <a:cs typeface="Times New Roman" panose="02020603050405020304" pitchFamily="18" charset="0"/>
              </a:rPr>
              <a:t> age:[3 TO 10]</a:t>
            </a:r>
            <a:r>
              <a:rPr lang="en-US" sz="2400" dirty="0">
                <a:latin typeface="Times New Roman" panose="02020603050405020304" pitchFamily="18" charset="0"/>
                <a:cs typeface="Times New Roman" panose="02020603050405020304" pitchFamily="18" charset="0"/>
              </a:rPr>
              <a:t> — Will return events with age between 3 and 10</a:t>
            </a:r>
          </a:p>
          <a:p>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88129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A9CA596-570E-4A5C-99CA-94D0029683E7}"/>
              </a:ext>
            </a:extLst>
          </p:cNvPr>
          <p:cNvSpPr>
            <a:spLocks noGrp="1"/>
          </p:cNvSpPr>
          <p:nvPr>
            <p:ph idx="1"/>
          </p:nvPr>
        </p:nvSpPr>
        <p:spPr>
          <a:xfrm>
            <a:off x="838200" y="76200"/>
            <a:ext cx="10515600" cy="6176963"/>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URI Search</a:t>
            </a:r>
            <a:endParaRPr lang="en-US" sz="2400" dirty="0">
              <a:latin typeface="Times New Roman" panose="02020603050405020304" pitchFamily="18" charset="0"/>
              <a:cs typeface="Times New Roman" panose="02020603050405020304" pitchFamily="18" charset="0"/>
            </a:endParaRPr>
          </a:p>
          <a:p>
            <a:pPr marL="457200" lvl="1" indent="0">
              <a:buNone/>
            </a:pPr>
            <a:r>
              <a:rPr lang="en-US" sz="2400" dirty="0">
                <a:latin typeface="Times New Roman" panose="02020603050405020304" pitchFamily="18" charset="0"/>
                <a:cs typeface="Times New Roman" panose="02020603050405020304" pitchFamily="18" charset="0"/>
              </a:rPr>
              <a:t> pass a simple query to Elasticsearch using the </a:t>
            </a:r>
            <a:r>
              <a:rPr lang="en-US" sz="2400" i="1"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 query parameter</a:t>
            </a:r>
          </a:p>
          <a:p>
            <a:pPr marL="457200" lvl="1" indent="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Eg.</a:t>
            </a:r>
            <a:r>
              <a:rPr lang="en-US" sz="2400" b="1" dirty="0">
                <a:latin typeface="Times New Roman" panose="02020603050405020304" pitchFamily="18" charset="0"/>
                <a:cs typeface="Times New Roman" panose="02020603050405020304" pitchFamily="18" charset="0"/>
              </a:rPr>
              <a:t> curl “localhost:9200/_</a:t>
            </a:r>
            <a:r>
              <a:rPr lang="en-US" sz="2400" b="1" dirty="0" err="1">
                <a:latin typeface="Times New Roman" panose="02020603050405020304" pitchFamily="18" charset="0"/>
                <a:cs typeface="Times New Roman" panose="02020603050405020304" pitchFamily="18" charset="0"/>
              </a:rPr>
              <a:t>search?q</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name:travis</a:t>
            </a:r>
            <a:r>
              <a:rPr lang="en-US" sz="2400" b="1" dirty="0">
                <a:latin typeface="Times New Roman" panose="02020603050405020304" pitchFamily="18" charset="0"/>
                <a:cs typeface="Times New Roman" panose="02020603050405020304" pitchFamily="18" charset="0"/>
              </a:rPr>
              <a:t>”</a:t>
            </a:r>
          </a:p>
          <a:p>
            <a:pPr marL="457200" lvl="1"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curl “localhost:9200/_</a:t>
            </a:r>
            <a:r>
              <a:rPr lang="en-US" sz="2400" b="1" dirty="0" err="1">
                <a:latin typeface="Times New Roman" panose="02020603050405020304" pitchFamily="18" charset="0"/>
                <a:cs typeface="Times New Roman" panose="02020603050405020304" pitchFamily="18" charset="0"/>
              </a:rPr>
              <a:t>search?q</a:t>
            </a:r>
            <a:r>
              <a:rPr lang="en-US" sz="2400" b="1" dirty="0">
                <a:latin typeface="Times New Roman" panose="02020603050405020304" pitchFamily="18" charset="0"/>
                <a:cs typeface="Times New Roman" panose="02020603050405020304" pitchFamily="18" charset="0"/>
              </a:rPr>
              <a:t>=name:john~1 AND (age:[30 TO 40} OR    </a:t>
            </a:r>
            <a:r>
              <a:rPr lang="en-US" sz="2400" b="1" dirty="0" err="1">
                <a:latin typeface="Times New Roman" panose="02020603050405020304" pitchFamily="18" charset="0"/>
                <a:cs typeface="Times New Roman" panose="02020603050405020304" pitchFamily="18" charset="0"/>
              </a:rPr>
              <a:t>surname:K</a:t>
            </a:r>
            <a:r>
              <a:rPr lang="en-US" sz="2400" b="1" dirty="0">
                <a:latin typeface="Times New Roman" panose="02020603050405020304" pitchFamily="18" charset="0"/>
                <a:cs typeface="Times New Roman" panose="02020603050405020304" pitchFamily="18" charset="0"/>
              </a:rPr>
              <a:t>*) AND -city”</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REST API Request:</a:t>
            </a:r>
          </a:p>
          <a:p>
            <a:pPr marL="457200" lvl="1" indent="0">
              <a:buNone/>
            </a:pPr>
            <a:r>
              <a:rPr lang="en-US" sz="2400" dirty="0">
                <a:latin typeface="Times New Roman" panose="02020603050405020304" pitchFamily="18" charset="0"/>
                <a:cs typeface="Times New Roman" panose="02020603050405020304" pitchFamily="18" charset="0"/>
              </a:rPr>
              <a:t>GET _search{</a:t>
            </a:r>
          </a:p>
          <a:p>
            <a:pPr marL="457200" lvl="1" indent="0">
              <a:buNone/>
            </a:pPr>
            <a:r>
              <a:rPr lang="en-US" sz="2400" dirty="0">
                <a:latin typeface="Times New Roman" panose="02020603050405020304" pitchFamily="18" charset="0"/>
                <a:cs typeface="Times New Roman" panose="02020603050405020304" pitchFamily="18" charset="0"/>
              </a:rPr>
              <a:t>“query” : {</a:t>
            </a:r>
          </a:p>
          <a:p>
            <a:pPr marL="457200" lvl="1" indent="0">
              <a:buNone/>
            </a:pPr>
            <a:r>
              <a:rPr lang="en-US" sz="2400" dirty="0">
                <a:latin typeface="Times New Roman" panose="02020603050405020304" pitchFamily="18" charset="0"/>
                <a:cs typeface="Times New Roman" panose="02020603050405020304" pitchFamily="18" charset="0"/>
              </a:rPr>
              <a:t>	“match-all” : {}</a:t>
            </a:r>
          </a:p>
          <a:p>
            <a:pPr marL="457200" lvl="1" indent="0">
              <a:buNone/>
            </a:pPr>
            <a:r>
              <a:rPr lang="en-US" sz="2400" dirty="0">
                <a:latin typeface="Times New Roman" panose="02020603050405020304" pitchFamily="18" charset="0"/>
                <a:cs typeface="Times New Roman" panose="02020603050405020304" pitchFamily="18" charset="0"/>
              </a:rPr>
              <a:t>}</a:t>
            </a:r>
          </a:p>
          <a:p>
            <a:pPr marL="457200" lvl="1" indent="0">
              <a:buNone/>
            </a:pPr>
            <a:r>
              <a:rPr lang="en-US" sz="2400" dirty="0">
                <a:latin typeface="Times New Roman" panose="02020603050405020304" pitchFamily="18" charset="0"/>
                <a:cs typeface="Times New Roman" panose="02020603050405020304" pitchFamily="18" charset="0"/>
              </a:rPr>
              <a:t>}</a:t>
            </a: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847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CBD5D4-1107-43FF-90C3-681F7302BD49}"/>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LOGSTASH EXAMPLE</a:t>
            </a:r>
            <a:endParaRPr lang="fr-FR">
              <a:solidFill>
                <a:schemeClr val="bg1"/>
              </a:solidFill>
            </a:endParaRPr>
          </a:p>
        </p:txBody>
      </p:sp>
      <p:sp>
        <p:nvSpPr>
          <p:cNvPr id="3" name="Content Placeholder 2">
            <a:extLst>
              <a:ext uri="{FF2B5EF4-FFF2-40B4-BE49-F238E27FC236}">
                <a16:creationId xmlns:a16="http://schemas.microsoft.com/office/drawing/2014/main" xmlns="" id="{A0CF5441-F5A2-4679-ABEE-95759902CAEF}"/>
              </a:ext>
            </a:extLst>
          </p:cNvPr>
          <p:cNvSpPr>
            <a:spLocks noGrp="1"/>
          </p:cNvSpPr>
          <p:nvPr>
            <p:ph idx="1"/>
          </p:nvPr>
        </p:nvSpPr>
        <p:spPr>
          <a:xfrm>
            <a:off x="677334" y="1253067"/>
            <a:ext cx="6155266" cy="4351866"/>
          </a:xfrm>
        </p:spPr>
        <p:txBody>
          <a:bodyPr anchor="ctr">
            <a:noAutofit/>
          </a:bodyPr>
          <a:lstStyle/>
          <a:p>
            <a:pPr>
              <a:lnSpc>
                <a:spcPct val="90000"/>
              </a:lnSpc>
            </a:pPr>
            <a:r>
              <a:rPr lang="en-US" sz="3600" dirty="0">
                <a:latin typeface="Times New Roman" panose="02020603050405020304" pitchFamily="18" charset="0"/>
                <a:cs typeface="Times New Roman" panose="02020603050405020304" pitchFamily="18" charset="0"/>
              </a:rPr>
              <a:t>Import csv file</a:t>
            </a:r>
          </a:p>
          <a:p>
            <a:pPr marL="0" indent="0">
              <a:lnSpc>
                <a:spcPct val="90000"/>
              </a:lnSpc>
              <a:buNone/>
            </a:pPr>
            <a:endParaRPr lang="en-US" sz="3600" dirty="0">
              <a:latin typeface="Times New Roman" panose="02020603050405020304" pitchFamily="18" charset="0"/>
              <a:cs typeface="Times New Roman" panose="02020603050405020304" pitchFamily="18" charset="0"/>
            </a:endParaRPr>
          </a:p>
          <a:p>
            <a:pPr marL="0" indent="0">
              <a:lnSpc>
                <a:spcPct val="90000"/>
              </a:lnSpc>
              <a:buNone/>
            </a:pPr>
            <a:r>
              <a:rPr lang="en-US" sz="2400" dirty="0">
                <a:latin typeface="Times New Roman" panose="02020603050405020304" pitchFamily="18" charset="0"/>
                <a:cs typeface="Times New Roman" panose="02020603050405020304" pitchFamily="18" charset="0"/>
              </a:rPr>
              <a:t> input{</a:t>
            </a:r>
          </a:p>
          <a:p>
            <a:pPr marL="0" indent="0">
              <a:lnSpc>
                <a:spcPct val="90000"/>
              </a:lnSpc>
              <a:buNone/>
            </a:pPr>
            <a:r>
              <a:rPr lang="en-US" sz="2400" dirty="0">
                <a:latin typeface="Times New Roman" panose="02020603050405020304" pitchFamily="18" charset="0"/>
                <a:cs typeface="Times New Roman" panose="02020603050405020304" pitchFamily="18" charset="0"/>
              </a:rPr>
              <a:t>	file{</a:t>
            </a:r>
          </a:p>
          <a:p>
            <a:pPr marL="0" indent="0">
              <a:lnSpc>
                <a:spcPct val="90000"/>
              </a:lnSpc>
              <a:buNone/>
            </a:pPr>
            <a:r>
              <a:rPr lang="en-US" sz="2400" dirty="0">
                <a:latin typeface="Times New Roman" panose="02020603050405020304" pitchFamily="18" charset="0"/>
                <a:cs typeface="Times New Roman" panose="02020603050405020304" pitchFamily="18" charset="0"/>
              </a:rPr>
              <a:t>		path=&gt; “…….csv”</a:t>
            </a:r>
          </a:p>
          <a:p>
            <a:pPr marL="0" indent="0">
              <a:lnSpc>
                <a:spcPct val="9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start_position</a:t>
            </a:r>
            <a:r>
              <a:rPr lang="en-US" sz="2400" dirty="0">
                <a:latin typeface="Times New Roman" panose="02020603050405020304" pitchFamily="18" charset="0"/>
                <a:cs typeface="Times New Roman" panose="02020603050405020304" pitchFamily="18" charset="0"/>
              </a:rPr>
              <a:t> =&gt; “beginning”</a:t>
            </a:r>
          </a:p>
          <a:p>
            <a:pPr marL="0" indent="0">
              <a:lnSpc>
                <a:spcPct val="9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sincedb_path</a:t>
            </a:r>
            <a:r>
              <a:rPr lang="en-US" sz="2400" dirty="0">
                <a:latin typeface="Times New Roman" panose="02020603050405020304" pitchFamily="18" charset="0"/>
                <a:cs typeface="Times New Roman" panose="02020603050405020304" pitchFamily="18" charset="0"/>
              </a:rPr>
              <a:t> =&gt;  “NULL”  %keeps track of where it was last reading a file before crash</a:t>
            </a:r>
          </a:p>
          <a:p>
            <a:pPr marL="0" indent="0">
              <a:lnSpc>
                <a:spcPct val="90000"/>
              </a:lnSpc>
              <a:buNone/>
            </a:pPr>
            <a:r>
              <a:rPr lang="en-US" sz="2400" dirty="0">
                <a:latin typeface="Times New Roman" panose="02020603050405020304" pitchFamily="18" charset="0"/>
                <a:cs typeface="Times New Roman" panose="02020603050405020304" pitchFamily="18" charset="0"/>
              </a:rPr>
              <a:t>	}</a:t>
            </a:r>
          </a:p>
          <a:p>
            <a:pPr marL="0" indent="0">
              <a:lnSpc>
                <a:spcPct val="90000"/>
              </a:lnSpc>
              <a:buNone/>
            </a:pPr>
            <a:r>
              <a:rPr lang="en-US" sz="2400" dirty="0">
                <a:latin typeface="Times New Roman" panose="02020603050405020304" pitchFamily="18" charset="0"/>
                <a:cs typeface="Times New Roman" panose="02020603050405020304" pitchFamily="18" charset="0"/>
              </a:rPr>
              <a:t>}</a:t>
            </a:r>
          </a:p>
          <a:p>
            <a:pPr marL="0" indent="0">
              <a:lnSpc>
                <a:spcPct val="90000"/>
              </a:lnSpc>
              <a:buNone/>
            </a:pPr>
            <a:endParaRPr lang="en-US" sz="2000" dirty="0"/>
          </a:p>
          <a:p>
            <a:pPr marL="0" indent="0">
              <a:lnSpc>
                <a:spcPct val="90000"/>
              </a:lnSpc>
              <a:buNone/>
            </a:pPr>
            <a:endParaRPr lang="fr-FR" sz="2000" dirty="0"/>
          </a:p>
        </p:txBody>
      </p:sp>
    </p:spTree>
    <p:extLst>
      <p:ext uri="{BB962C8B-B14F-4D97-AF65-F5344CB8AC3E}">
        <p14:creationId xmlns:p14="http://schemas.microsoft.com/office/powerpoint/2010/main" xmlns="" val="4128960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8257DB-9758-4F53-B4BE-DBDEC08FD68F}"/>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LOGSTASH EXAMPLE</a:t>
            </a:r>
            <a:endParaRPr lang="fr-FR">
              <a:solidFill>
                <a:schemeClr val="bg1"/>
              </a:solidFill>
            </a:endParaRPr>
          </a:p>
        </p:txBody>
      </p:sp>
      <p:sp>
        <p:nvSpPr>
          <p:cNvPr id="3" name="Content Placeholder 2">
            <a:extLst>
              <a:ext uri="{FF2B5EF4-FFF2-40B4-BE49-F238E27FC236}">
                <a16:creationId xmlns:a16="http://schemas.microsoft.com/office/drawing/2014/main" xmlns="" id="{BD1D96DA-60E0-40F8-A1FA-641846D0A225}"/>
              </a:ext>
            </a:extLst>
          </p:cNvPr>
          <p:cNvSpPr>
            <a:spLocks noGrp="1"/>
          </p:cNvSpPr>
          <p:nvPr>
            <p:ph idx="1"/>
          </p:nvPr>
        </p:nvSpPr>
        <p:spPr>
          <a:xfrm>
            <a:off x="677334" y="1253067"/>
            <a:ext cx="6155266" cy="4351866"/>
          </a:xfrm>
        </p:spPr>
        <p:txBody>
          <a:bodyPr anchor="ctr">
            <a:normAutofit/>
          </a:bodyPr>
          <a:lstStyle/>
          <a:p>
            <a:pPr marL="0" indent="0">
              <a:buNone/>
            </a:pPr>
            <a:r>
              <a:rPr lang="en-US" sz="2800" dirty="0">
                <a:latin typeface="Times New Roman" panose="02020603050405020304" pitchFamily="18" charset="0"/>
                <a:cs typeface="Times New Roman" panose="02020603050405020304" pitchFamily="18" charset="0"/>
              </a:rPr>
              <a:t>filter{  </a:t>
            </a:r>
          </a:p>
          <a:p>
            <a:pPr marL="0" indent="0">
              <a:buNone/>
            </a:pPr>
            <a:r>
              <a:rPr lang="en-US" sz="2800" dirty="0">
                <a:latin typeface="Times New Roman" panose="02020603050405020304" pitchFamily="18" charset="0"/>
                <a:cs typeface="Times New Roman" panose="02020603050405020304" pitchFamily="18" charset="0"/>
              </a:rPr>
              <a:t>	csv{</a:t>
            </a:r>
          </a:p>
          <a:p>
            <a:pPr marL="0" indent="0">
              <a:buNone/>
            </a:pPr>
            <a:r>
              <a:rPr lang="en-US" sz="2800" dirty="0">
                <a:latin typeface="Times New Roman" panose="02020603050405020304" pitchFamily="18" charset="0"/>
                <a:cs typeface="Times New Roman" panose="02020603050405020304" pitchFamily="18" charset="0"/>
              </a:rPr>
              <a:t>	separator =&gt; “ , ”</a:t>
            </a:r>
          </a:p>
          <a:p>
            <a:pPr marL="0" indent="0">
              <a:buNone/>
            </a:pPr>
            <a:r>
              <a:rPr lang="en-US" sz="2800" dirty="0">
                <a:latin typeface="Times New Roman" panose="02020603050405020304" pitchFamily="18" charset="0"/>
                <a:cs typeface="Times New Roman" panose="02020603050405020304" pitchFamily="18" charset="0"/>
              </a:rPr>
              <a:t>	columns =&gt; [   ,   ]</a:t>
            </a:r>
          </a:p>
          <a:p>
            <a:pPr marL="0" indent="0">
              <a:buNone/>
            </a:pPr>
            <a:r>
              <a:rPr lang="en-US" sz="2800"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a:t>
            </a:r>
          </a:p>
          <a:p>
            <a:endParaRPr lang="fr-FR" dirty="0"/>
          </a:p>
        </p:txBody>
      </p:sp>
    </p:spTree>
    <p:extLst>
      <p:ext uri="{BB962C8B-B14F-4D97-AF65-F5344CB8AC3E}">
        <p14:creationId xmlns:p14="http://schemas.microsoft.com/office/powerpoint/2010/main" xmlns="" val="3742909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7CE07F-4748-4911-86A2-D11E29C12619}"/>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LOGSTASH EXAMPLE</a:t>
            </a:r>
            <a:endParaRPr lang="fr-FR">
              <a:solidFill>
                <a:schemeClr val="bg1"/>
              </a:solidFill>
            </a:endParaRPr>
          </a:p>
        </p:txBody>
      </p:sp>
      <p:sp>
        <p:nvSpPr>
          <p:cNvPr id="3" name="Content Placeholder 2">
            <a:extLst>
              <a:ext uri="{FF2B5EF4-FFF2-40B4-BE49-F238E27FC236}">
                <a16:creationId xmlns:a16="http://schemas.microsoft.com/office/drawing/2014/main" xmlns="" id="{F2EBC556-E912-45FC-A563-993CC930107F}"/>
              </a:ext>
            </a:extLst>
          </p:cNvPr>
          <p:cNvSpPr>
            <a:spLocks noGrp="1"/>
          </p:cNvSpPr>
          <p:nvPr>
            <p:ph idx="1"/>
          </p:nvPr>
        </p:nvSpPr>
        <p:spPr>
          <a:xfrm>
            <a:off x="677334" y="1253067"/>
            <a:ext cx="6155266" cy="4351866"/>
          </a:xfrm>
        </p:spPr>
        <p:txBody>
          <a:bodyPr anchor="ctr">
            <a:normAutofit/>
          </a:bodyPr>
          <a:lstStyle/>
          <a:p>
            <a:pPr marL="0" indent="0">
              <a:buNone/>
            </a:pPr>
            <a:r>
              <a:rPr lang="en-US" sz="2800" dirty="0">
                <a:latin typeface="Times New Roman" panose="02020603050405020304" pitchFamily="18" charset="0"/>
                <a:cs typeface="Times New Roman" panose="02020603050405020304" pitchFamily="18" charset="0"/>
              </a:rPr>
              <a:t>Output{</a:t>
            </a:r>
            <a:endParaRPr lang="en-US" sz="280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elasticsearch</a:t>
            </a:r>
            <a:r>
              <a:rPr lang="en-US" sz="2800" dirty="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hosts =&gt;” http://localhost:9200”</a:t>
            </a:r>
            <a:endParaRPr lang="en-US" sz="280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index =&gt; “ with all small letters”</a:t>
            </a:r>
            <a:endParaRPr lang="en-US" sz="280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stdout</a:t>
            </a:r>
            <a:r>
              <a:rPr lang="en-US" sz="2800" dirty="0">
                <a:latin typeface="Times New Roman" panose="02020603050405020304" pitchFamily="18" charset="0"/>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a:p>
            <a:endParaRPr lang="fr-FR" sz="2800" dirty="0"/>
          </a:p>
        </p:txBody>
      </p:sp>
    </p:spTree>
    <p:extLst>
      <p:ext uri="{BB962C8B-B14F-4D97-AF65-F5344CB8AC3E}">
        <p14:creationId xmlns:p14="http://schemas.microsoft.com/office/powerpoint/2010/main" xmlns="" val="1129838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7C087B4-3B4B-4197-B435-217FF0C4676B}"/>
              </a:ext>
            </a:extLst>
          </p:cNvPr>
          <p:cNvPicPr>
            <a:picLocks noChangeAspect="1"/>
          </p:cNvPicPr>
          <p:nvPr/>
        </p:nvPicPr>
        <p:blipFill>
          <a:blip r:embed="rId2"/>
          <a:stretch>
            <a:fillRect/>
          </a:stretch>
        </p:blipFill>
        <p:spPr>
          <a:xfrm>
            <a:off x="2921353" y="1742666"/>
            <a:ext cx="5734050" cy="3543300"/>
          </a:xfrm>
          <a:prstGeom prst="rect">
            <a:avLst/>
          </a:prstGeom>
        </p:spPr>
      </p:pic>
    </p:spTree>
    <p:extLst>
      <p:ext uri="{BB962C8B-B14F-4D97-AF65-F5344CB8AC3E}">
        <p14:creationId xmlns:p14="http://schemas.microsoft.com/office/powerpoint/2010/main" xmlns="" val="3944709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ogstash Logo Download Vector">
            <a:extLst>
              <a:ext uri="{FF2B5EF4-FFF2-40B4-BE49-F238E27FC236}">
                <a16:creationId xmlns:a16="http://schemas.microsoft.com/office/drawing/2014/main" xmlns="" id="{A21A80F5-C1A8-4C7B-81FD-8265876089B4}"/>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983432" y="1556792"/>
            <a:ext cx="7848872" cy="28083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50948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10464800" cy="4724400"/>
          </a:xfrm>
        </p:spPr>
        <p:txBody>
          <a:bodyPr>
            <a:noAutofit/>
          </a:bodyPr>
          <a:lstStyle/>
          <a:p>
            <a:pPr algn="just"/>
            <a:r>
              <a:rPr lang="en-US" sz="2400" dirty="0" err="1" smtClean="0">
                <a:solidFill>
                  <a:schemeClr val="tx1"/>
                </a:solidFill>
              </a:rPr>
              <a:t>Logstash</a:t>
            </a:r>
            <a:r>
              <a:rPr lang="en-US" sz="2400" dirty="0" smtClean="0">
                <a:solidFill>
                  <a:schemeClr val="tx1"/>
                </a:solidFill>
              </a:rPr>
              <a:t> is the data collection pipeline tool. It collects data inputs and feeds into the </a:t>
            </a:r>
            <a:r>
              <a:rPr lang="en-US" sz="2400" dirty="0" err="1" smtClean="0">
                <a:solidFill>
                  <a:schemeClr val="tx1"/>
                </a:solidFill>
              </a:rPr>
              <a:t>Elasticsearch</a:t>
            </a:r>
            <a:r>
              <a:rPr lang="en-US" sz="2400" dirty="0" smtClean="0">
                <a:solidFill>
                  <a:schemeClr val="tx1"/>
                </a:solidFill>
              </a:rPr>
              <a:t>. It gathers all types of data from the different source and makes it available for further use.</a:t>
            </a:r>
          </a:p>
          <a:p>
            <a:pPr algn="just"/>
            <a:r>
              <a:rPr lang="en-US" sz="2400" dirty="0" err="1" smtClean="0">
                <a:solidFill>
                  <a:schemeClr val="tx1"/>
                </a:solidFill>
              </a:rPr>
              <a:t>Logstash</a:t>
            </a:r>
            <a:r>
              <a:rPr lang="en-US" sz="2400" dirty="0" smtClean="0">
                <a:solidFill>
                  <a:schemeClr val="tx1"/>
                </a:solidFill>
              </a:rPr>
              <a:t> can unify data from disparate sources and normalize the data into your desired destinations. It allows you to cleanse and democratize all your data for analytics and visualization of use cases.</a:t>
            </a:r>
          </a:p>
        </p:txBody>
      </p:sp>
      <p:sp>
        <p:nvSpPr>
          <p:cNvPr id="5" name="Title 1"/>
          <p:cNvSpPr>
            <a:spLocks noGrp="1"/>
          </p:cNvSpPr>
          <p:nvPr>
            <p:ph type="ctrTitle"/>
          </p:nvPr>
        </p:nvSpPr>
        <p:spPr>
          <a:xfrm>
            <a:off x="1016000" y="381001"/>
            <a:ext cx="10363200" cy="1470025"/>
          </a:xfrm>
        </p:spPr>
        <p:txBody>
          <a:bodyPr/>
          <a:lstStyle/>
          <a:p>
            <a:pPr algn="l"/>
            <a:r>
              <a:rPr lang="en-US" dirty="0" smtClean="0"/>
              <a:t>What is </a:t>
            </a:r>
            <a:r>
              <a:rPr lang="en-US" dirty="0" err="1" smtClean="0"/>
              <a:t>Logstash</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10464800" cy="4724400"/>
          </a:xfrm>
        </p:spPr>
        <p:txBody>
          <a:bodyPr>
            <a:normAutofit/>
          </a:bodyPr>
          <a:lstStyle/>
          <a:p>
            <a:pPr algn="just"/>
            <a:r>
              <a:rPr lang="en-US" sz="2400" dirty="0" smtClean="0">
                <a:solidFill>
                  <a:schemeClr val="tx1"/>
                </a:solidFill>
              </a:rPr>
              <a:t>It consists of three components:</a:t>
            </a:r>
          </a:p>
          <a:p>
            <a:pPr algn="just"/>
            <a:r>
              <a:rPr lang="en-US" sz="2400" b="1" dirty="0" smtClean="0">
                <a:solidFill>
                  <a:schemeClr val="tx1"/>
                </a:solidFill>
              </a:rPr>
              <a:t>Input</a:t>
            </a:r>
            <a:r>
              <a:rPr lang="en-US" sz="2400" dirty="0" smtClean="0">
                <a:solidFill>
                  <a:schemeClr val="tx1"/>
                </a:solidFill>
              </a:rPr>
              <a:t>: passing logs to process them into machine </a:t>
            </a:r>
            <a:r>
              <a:rPr lang="en-US" sz="2400" dirty="0" smtClean="0">
                <a:solidFill>
                  <a:schemeClr val="tx1"/>
                </a:solidFill>
              </a:rPr>
              <a:t>understandable format</a:t>
            </a:r>
            <a:endParaRPr lang="en-US" sz="2400" dirty="0" smtClean="0">
              <a:solidFill>
                <a:schemeClr val="tx1"/>
              </a:solidFill>
            </a:endParaRPr>
          </a:p>
          <a:p>
            <a:pPr algn="just"/>
            <a:r>
              <a:rPr lang="en-US" sz="2400" b="1" dirty="0" smtClean="0">
                <a:solidFill>
                  <a:schemeClr val="tx1"/>
                </a:solidFill>
              </a:rPr>
              <a:t>Filters</a:t>
            </a:r>
            <a:r>
              <a:rPr lang="en-US" sz="2400" dirty="0" smtClean="0">
                <a:solidFill>
                  <a:schemeClr val="tx1"/>
                </a:solidFill>
              </a:rPr>
              <a:t>: It is a set of conditions to perform a particular action or event</a:t>
            </a:r>
          </a:p>
          <a:p>
            <a:pPr algn="just"/>
            <a:r>
              <a:rPr lang="en-US" sz="2400" b="1" dirty="0" smtClean="0">
                <a:solidFill>
                  <a:schemeClr val="tx1"/>
                </a:solidFill>
              </a:rPr>
              <a:t>Output</a:t>
            </a:r>
            <a:r>
              <a:rPr lang="en-US" sz="2400" dirty="0" smtClean="0">
                <a:solidFill>
                  <a:schemeClr val="tx1"/>
                </a:solidFill>
              </a:rPr>
              <a:t>: Decision maker for processed event or log</a:t>
            </a:r>
          </a:p>
          <a:p>
            <a:pPr algn="just"/>
            <a:endParaRPr lang="en-US" sz="2400" dirty="0" smtClean="0">
              <a:solidFill>
                <a:schemeClr val="tx1"/>
              </a:solidFill>
            </a:endParaRPr>
          </a:p>
          <a:p>
            <a:pPr algn="just">
              <a:buFont typeface="Wingdings" pitchFamily="2" charset="2"/>
              <a:buChar char="Ø"/>
            </a:pPr>
            <a:endParaRPr lang="en-US" sz="2400" dirty="0">
              <a:solidFill>
                <a:schemeClr val="tx1"/>
              </a:solidFill>
            </a:endParaRPr>
          </a:p>
        </p:txBody>
      </p:sp>
      <p:sp>
        <p:nvSpPr>
          <p:cNvPr id="5" name="Title 1"/>
          <p:cNvSpPr>
            <a:spLocks noGrp="1"/>
          </p:cNvSpPr>
          <p:nvPr>
            <p:ph type="ctrTitle"/>
          </p:nvPr>
        </p:nvSpPr>
        <p:spPr>
          <a:xfrm>
            <a:off x="1016000" y="381001"/>
            <a:ext cx="10363200" cy="1470025"/>
          </a:xfrm>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1"/>
            <a:ext cx="10363200" cy="1470025"/>
          </a:xfrm>
        </p:spPr>
        <p:txBody>
          <a:bodyPr/>
          <a:lstStyle/>
          <a:p>
            <a:pPr algn="l"/>
            <a:r>
              <a:rPr lang="en-US" dirty="0" smtClean="0"/>
              <a:t>Features of </a:t>
            </a:r>
            <a:r>
              <a:rPr lang="en-US" dirty="0" err="1" smtClean="0"/>
              <a:t>Logstash</a:t>
            </a:r>
            <a:r>
              <a:rPr lang="en-US" dirty="0" smtClean="0"/>
              <a:t/>
            </a:r>
            <a:br>
              <a:rPr lang="en-US" dirty="0" smtClean="0"/>
            </a:br>
            <a:endParaRPr lang="en-US" dirty="0"/>
          </a:p>
        </p:txBody>
      </p:sp>
      <p:sp>
        <p:nvSpPr>
          <p:cNvPr id="3" name="Subtitle 2"/>
          <p:cNvSpPr>
            <a:spLocks noGrp="1"/>
          </p:cNvSpPr>
          <p:nvPr>
            <p:ph type="subTitle" idx="1"/>
          </p:nvPr>
        </p:nvSpPr>
        <p:spPr>
          <a:xfrm>
            <a:off x="1219200" y="1295400"/>
            <a:ext cx="10160000" cy="4876800"/>
          </a:xfrm>
        </p:spPr>
        <p:txBody>
          <a:bodyPr>
            <a:noAutofit/>
          </a:bodyPr>
          <a:lstStyle/>
          <a:p>
            <a:pPr algn="just"/>
            <a:r>
              <a:rPr lang="en-US" sz="2400" dirty="0" smtClean="0">
                <a:solidFill>
                  <a:schemeClr val="tx1"/>
                </a:solidFill>
              </a:rPr>
              <a:t>Events </a:t>
            </a:r>
            <a:r>
              <a:rPr lang="en-US" sz="2400" dirty="0" smtClean="0">
                <a:solidFill>
                  <a:schemeClr val="tx1"/>
                </a:solidFill>
              </a:rPr>
              <a:t>are passed through each phase using internal queues</a:t>
            </a:r>
          </a:p>
          <a:p>
            <a:pPr algn="just"/>
            <a:endParaRPr lang="en-US" sz="2400" dirty="0" smtClean="0">
              <a:solidFill>
                <a:schemeClr val="tx1"/>
              </a:solidFill>
            </a:endParaRPr>
          </a:p>
          <a:p>
            <a:pPr algn="just"/>
            <a:r>
              <a:rPr lang="en-US" sz="2400" dirty="0" smtClean="0">
                <a:solidFill>
                  <a:schemeClr val="tx1"/>
                </a:solidFill>
              </a:rPr>
              <a:t>Allows </a:t>
            </a:r>
            <a:r>
              <a:rPr lang="en-US" sz="2400" dirty="0" smtClean="0">
                <a:solidFill>
                  <a:schemeClr val="tx1"/>
                </a:solidFill>
              </a:rPr>
              <a:t>different inputs for your logs</a:t>
            </a:r>
          </a:p>
          <a:p>
            <a:pPr algn="just"/>
            <a:endParaRPr lang="en-US" sz="2400" dirty="0" smtClean="0">
              <a:solidFill>
                <a:schemeClr val="tx1"/>
              </a:solidFill>
            </a:endParaRPr>
          </a:p>
          <a:p>
            <a:pPr algn="just"/>
            <a:r>
              <a:rPr lang="en-US" sz="2400" dirty="0" smtClean="0">
                <a:solidFill>
                  <a:schemeClr val="tx1"/>
                </a:solidFill>
              </a:rPr>
              <a:t>Filtering/parsing </a:t>
            </a:r>
            <a:r>
              <a:rPr lang="en-US" sz="2400" dirty="0" smtClean="0">
                <a:solidFill>
                  <a:schemeClr val="tx1"/>
                </a:solidFill>
              </a:rPr>
              <a:t>for your logs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7600" y="304801"/>
            <a:ext cx="10363200" cy="1470025"/>
          </a:xfrm>
        </p:spPr>
        <p:txBody>
          <a:bodyPr/>
          <a:lstStyle/>
          <a:p>
            <a:pPr algn="l"/>
            <a:r>
              <a:rPr lang="en-US" dirty="0" smtClean="0"/>
              <a:t>Advantage of </a:t>
            </a:r>
            <a:r>
              <a:rPr lang="en-US" dirty="0" err="1" smtClean="0"/>
              <a:t>Logstash</a:t>
            </a:r>
            <a:r>
              <a:rPr lang="en-US" dirty="0" smtClean="0"/>
              <a:t/>
            </a:r>
            <a:br>
              <a:rPr lang="en-US" dirty="0" smtClean="0"/>
            </a:br>
            <a:endParaRPr lang="en-US" dirty="0"/>
          </a:p>
        </p:txBody>
      </p:sp>
      <p:sp>
        <p:nvSpPr>
          <p:cNvPr id="3" name="Subtitle 2"/>
          <p:cNvSpPr>
            <a:spLocks noGrp="1"/>
          </p:cNvSpPr>
          <p:nvPr>
            <p:ph type="subTitle" idx="1"/>
          </p:nvPr>
        </p:nvSpPr>
        <p:spPr>
          <a:xfrm>
            <a:off x="1117600" y="1981200"/>
            <a:ext cx="10464800" cy="4343400"/>
          </a:xfrm>
        </p:spPr>
        <p:txBody>
          <a:bodyPr>
            <a:normAutofit/>
          </a:bodyPr>
          <a:lstStyle/>
          <a:p>
            <a:pPr algn="just"/>
            <a:r>
              <a:rPr lang="en-US" sz="2400" dirty="0" smtClean="0">
                <a:solidFill>
                  <a:schemeClr val="tx1"/>
                </a:solidFill>
              </a:rPr>
              <a:t>Offers centralize the data processing</a:t>
            </a:r>
          </a:p>
          <a:p>
            <a:pPr algn="just"/>
            <a:endParaRPr lang="en-US" sz="2400" dirty="0" smtClean="0">
              <a:solidFill>
                <a:schemeClr val="tx1"/>
              </a:solidFill>
            </a:endParaRPr>
          </a:p>
          <a:p>
            <a:pPr algn="just"/>
            <a:r>
              <a:rPr lang="en-US" sz="2400" dirty="0" smtClean="0">
                <a:solidFill>
                  <a:schemeClr val="tx1"/>
                </a:solidFill>
              </a:rPr>
              <a:t>It analyzes a large variety of structured/unstructured data and events</a:t>
            </a:r>
          </a:p>
          <a:p>
            <a:pPr algn="just"/>
            <a:endParaRPr lang="en-US" sz="2400" dirty="0" smtClean="0">
              <a:solidFill>
                <a:schemeClr val="tx1"/>
              </a:solidFill>
            </a:endParaRPr>
          </a:p>
          <a:p>
            <a:pPr algn="just"/>
            <a:r>
              <a:rPr lang="en-US" sz="2400" dirty="0" smtClean="0">
                <a:solidFill>
                  <a:schemeClr val="tx1"/>
                </a:solidFill>
              </a:rPr>
              <a:t>ELK </a:t>
            </a:r>
            <a:r>
              <a:rPr lang="en-US" sz="2400" dirty="0" err="1" smtClean="0">
                <a:solidFill>
                  <a:schemeClr val="tx1"/>
                </a:solidFill>
              </a:rPr>
              <a:t>LogStash</a:t>
            </a:r>
            <a:r>
              <a:rPr lang="en-US" sz="2400" dirty="0" smtClean="0">
                <a:solidFill>
                  <a:schemeClr val="tx1"/>
                </a:solidFill>
              </a:rPr>
              <a:t> offers </a:t>
            </a:r>
            <a:r>
              <a:rPr lang="en-US" sz="2400" dirty="0" err="1" smtClean="0">
                <a:solidFill>
                  <a:schemeClr val="tx1"/>
                </a:solidFill>
              </a:rPr>
              <a:t>plugins</a:t>
            </a:r>
            <a:r>
              <a:rPr lang="en-US" sz="2400" dirty="0" smtClean="0">
                <a:solidFill>
                  <a:schemeClr val="tx1"/>
                </a:solidFill>
              </a:rPr>
              <a:t> to connect with various types of input sources and platforms</a:t>
            </a:r>
          </a:p>
          <a:p>
            <a:pPr algn="just">
              <a:buFont typeface="Wingdings" pitchFamily="2" charset="2"/>
              <a:buChar char="Ø"/>
            </a:pPr>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ownload Kibana Logo Color H - Kibana Logo Png PNG Image with No Background  - PNGkey.com">
            <a:extLst>
              <a:ext uri="{FF2B5EF4-FFF2-40B4-BE49-F238E27FC236}">
                <a16:creationId xmlns:a16="http://schemas.microsoft.com/office/drawing/2014/main" xmlns="" id="{23C31E76-818C-4B64-90B3-7A9B07B9158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0507" y="1963122"/>
            <a:ext cx="8327501" cy="25622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273126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10464800" cy="4724400"/>
          </a:xfrm>
        </p:spPr>
        <p:txBody>
          <a:bodyPr>
            <a:noAutofit/>
          </a:bodyPr>
          <a:lstStyle/>
          <a:p>
            <a:pPr algn="just"/>
            <a:r>
              <a:rPr lang="en-US" sz="2400" dirty="0" err="1" smtClean="0">
                <a:solidFill>
                  <a:schemeClr val="tx1"/>
                </a:solidFill>
              </a:rPr>
              <a:t>Kibana</a:t>
            </a:r>
            <a:r>
              <a:rPr lang="en-US" sz="2400" dirty="0" smtClean="0">
                <a:solidFill>
                  <a:schemeClr val="tx1"/>
                </a:solidFill>
              </a:rPr>
              <a:t> is a data visualization which completes the ELK stack. This tool is used for visualizing the </a:t>
            </a:r>
            <a:r>
              <a:rPr lang="en-US" sz="2400" dirty="0" err="1" smtClean="0">
                <a:solidFill>
                  <a:schemeClr val="tx1"/>
                </a:solidFill>
              </a:rPr>
              <a:t>Elasticsearch</a:t>
            </a:r>
            <a:r>
              <a:rPr lang="en-US" sz="2400" dirty="0" smtClean="0">
                <a:solidFill>
                  <a:schemeClr val="tx1"/>
                </a:solidFill>
              </a:rPr>
              <a:t> documents and helps developers to have a quick insight into it. </a:t>
            </a:r>
            <a:r>
              <a:rPr lang="en-US" sz="2400" dirty="0" err="1" smtClean="0">
                <a:solidFill>
                  <a:schemeClr val="tx1"/>
                </a:solidFill>
              </a:rPr>
              <a:t>Kibana</a:t>
            </a:r>
            <a:r>
              <a:rPr lang="en-US" sz="2400" dirty="0" smtClean="0">
                <a:solidFill>
                  <a:schemeClr val="tx1"/>
                </a:solidFill>
              </a:rPr>
              <a:t> dashboard offers various interactive diagrams, geospatial data, and graphs to visualize complex quires.</a:t>
            </a:r>
          </a:p>
          <a:p>
            <a:pPr algn="just"/>
            <a:r>
              <a:rPr lang="en-US" sz="2400" dirty="0" smtClean="0">
                <a:solidFill>
                  <a:schemeClr val="tx1"/>
                </a:solidFill>
              </a:rPr>
              <a:t>It can be used for search, view, and interact with data stored in </a:t>
            </a:r>
            <a:r>
              <a:rPr lang="en-US" sz="2400" dirty="0" err="1" smtClean="0">
                <a:solidFill>
                  <a:schemeClr val="tx1"/>
                </a:solidFill>
              </a:rPr>
              <a:t>Elasticsearch</a:t>
            </a:r>
            <a:r>
              <a:rPr lang="en-US" sz="2400" dirty="0" smtClean="0">
                <a:solidFill>
                  <a:schemeClr val="tx1"/>
                </a:solidFill>
              </a:rPr>
              <a:t> directories. </a:t>
            </a:r>
            <a:r>
              <a:rPr lang="en-US" sz="2400" dirty="0" err="1" smtClean="0">
                <a:solidFill>
                  <a:schemeClr val="tx1"/>
                </a:solidFill>
              </a:rPr>
              <a:t>Kibana</a:t>
            </a:r>
            <a:r>
              <a:rPr lang="en-US" sz="2400" dirty="0" smtClean="0">
                <a:solidFill>
                  <a:schemeClr val="tx1"/>
                </a:solidFill>
              </a:rPr>
              <a:t> helps you to perform advanced data analysis and visualize your data in a variety of tables, charts, and maps.</a:t>
            </a:r>
          </a:p>
          <a:p>
            <a:pPr algn="just"/>
            <a:r>
              <a:rPr lang="en-US" sz="2400" dirty="0" smtClean="0">
                <a:solidFill>
                  <a:schemeClr val="tx1"/>
                </a:solidFill>
              </a:rPr>
              <a:t>In </a:t>
            </a:r>
            <a:r>
              <a:rPr lang="en-US" sz="2400" dirty="0" err="1" smtClean="0">
                <a:solidFill>
                  <a:schemeClr val="tx1"/>
                </a:solidFill>
              </a:rPr>
              <a:t>Kibana</a:t>
            </a:r>
            <a:r>
              <a:rPr lang="en-US" sz="2400" dirty="0" smtClean="0">
                <a:solidFill>
                  <a:schemeClr val="tx1"/>
                </a:solidFill>
              </a:rPr>
              <a:t> there are different methods for performing searches on your data.</a:t>
            </a:r>
          </a:p>
          <a:p>
            <a:pPr algn="just"/>
            <a:endParaRPr lang="en-US" sz="2400" dirty="0" smtClean="0">
              <a:solidFill>
                <a:schemeClr val="tx1"/>
              </a:solidFill>
            </a:endParaRPr>
          </a:p>
        </p:txBody>
      </p:sp>
      <p:sp>
        <p:nvSpPr>
          <p:cNvPr id="5" name="Title 1"/>
          <p:cNvSpPr>
            <a:spLocks noGrp="1"/>
          </p:cNvSpPr>
          <p:nvPr>
            <p:ph type="ctrTitle"/>
          </p:nvPr>
        </p:nvSpPr>
        <p:spPr>
          <a:xfrm>
            <a:off x="1016000" y="381001"/>
            <a:ext cx="10363200" cy="1470025"/>
          </a:xfrm>
        </p:spPr>
        <p:txBody>
          <a:bodyPr/>
          <a:lstStyle/>
          <a:p>
            <a:pPr algn="l"/>
            <a:r>
              <a:rPr lang="en-US" dirty="0" smtClean="0"/>
              <a:t>What is </a:t>
            </a:r>
            <a:r>
              <a:rPr lang="en-US" dirty="0" err="1" smtClean="0"/>
              <a:t>Kibana</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10464800" cy="4724400"/>
          </a:xfrm>
        </p:spPr>
        <p:txBody>
          <a:bodyPr>
            <a:noAutofit/>
          </a:bodyPr>
          <a:lstStyle/>
          <a:p>
            <a:pPr algn="just"/>
            <a:r>
              <a:rPr lang="en-US" sz="2400" dirty="0" smtClean="0">
                <a:solidFill>
                  <a:schemeClr val="tx1"/>
                </a:solidFill>
              </a:rPr>
              <a:t>Powerful front-end dashboard which is capable of visualizing indexed information from the elastic cluster</a:t>
            </a:r>
          </a:p>
          <a:p>
            <a:pPr algn="just"/>
            <a:r>
              <a:rPr lang="en-US" sz="2400" dirty="0" smtClean="0">
                <a:solidFill>
                  <a:schemeClr val="tx1"/>
                </a:solidFill>
              </a:rPr>
              <a:t>Enables real-time search of indexed information</a:t>
            </a:r>
          </a:p>
          <a:p>
            <a:pPr algn="just"/>
            <a:r>
              <a:rPr lang="en-US" sz="2400" dirty="0" smtClean="0">
                <a:solidFill>
                  <a:schemeClr val="tx1"/>
                </a:solidFill>
              </a:rPr>
              <a:t>You can search, View, and interact with data stored in </a:t>
            </a:r>
            <a:r>
              <a:rPr lang="en-US" sz="2400" dirty="0" err="1" smtClean="0">
                <a:solidFill>
                  <a:schemeClr val="tx1"/>
                </a:solidFill>
              </a:rPr>
              <a:t>Elasticsearch</a:t>
            </a:r>
            <a:endParaRPr lang="en-US" sz="2400" dirty="0" smtClean="0">
              <a:solidFill>
                <a:schemeClr val="tx1"/>
              </a:solidFill>
            </a:endParaRPr>
          </a:p>
          <a:p>
            <a:pPr algn="just"/>
            <a:r>
              <a:rPr lang="en-US" sz="2400" dirty="0" smtClean="0">
                <a:solidFill>
                  <a:schemeClr val="tx1"/>
                </a:solidFill>
              </a:rPr>
              <a:t>Execute queries on data &amp; visualize results in charts, tables, and maps</a:t>
            </a:r>
          </a:p>
          <a:p>
            <a:pPr algn="just"/>
            <a:r>
              <a:rPr lang="en-US" sz="2400" dirty="0" smtClean="0">
                <a:solidFill>
                  <a:schemeClr val="tx1"/>
                </a:solidFill>
              </a:rPr>
              <a:t>Configurable dashboard to slice and dice </a:t>
            </a:r>
            <a:r>
              <a:rPr lang="en-US" sz="2400" dirty="0" err="1" smtClean="0">
                <a:solidFill>
                  <a:schemeClr val="tx1"/>
                </a:solidFill>
              </a:rPr>
              <a:t>logstash</a:t>
            </a:r>
            <a:r>
              <a:rPr lang="en-US" sz="2400" dirty="0" smtClean="0">
                <a:solidFill>
                  <a:schemeClr val="tx1"/>
                </a:solidFill>
              </a:rPr>
              <a:t> logs in </a:t>
            </a:r>
            <a:r>
              <a:rPr lang="en-US" sz="2400" dirty="0" err="1" smtClean="0">
                <a:solidFill>
                  <a:schemeClr val="tx1"/>
                </a:solidFill>
              </a:rPr>
              <a:t>elasticsearch</a:t>
            </a:r>
            <a:endParaRPr lang="en-US" sz="2400" dirty="0" smtClean="0">
              <a:solidFill>
                <a:schemeClr val="tx1"/>
              </a:solidFill>
            </a:endParaRPr>
          </a:p>
          <a:p>
            <a:pPr algn="just"/>
            <a:r>
              <a:rPr lang="en-US" sz="2400" dirty="0" smtClean="0">
                <a:solidFill>
                  <a:schemeClr val="tx1"/>
                </a:solidFill>
              </a:rPr>
              <a:t>Capable of providing historical data in the form of graphs, charts, etc.</a:t>
            </a:r>
          </a:p>
          <a:p>
            <a:pPr algn="just"/>
            <a:r>
              <a:rPr lang="en-US" sz="2400" dirty="0" smtClean="0">
                <a:solidFill>
                  <a:schemeClr val="tx1"/>
                </a:solidFill>
              </a:rPr>
              <a:t>Real-time dashboards which is easily configurable</a:t>
            </a:r>
          </a:p>
          <a:p>
            <a:pPr algn="just"/>
            <a:r>
              <a:rPr lang="en-US" sz="2400" dirty="0" err="1" smtClean="0">
                <a:solidFill>
                  <a:schemeClr val="tx1"/>
                </a:solidFill>
              </a:rPr>
              <a:t>Kibana</a:t>
            </a:r>
            <a:r>
              <a:rPr lang="en-US" sz="2400" dirty="0" smtClean="0">
                <a:solidFill>
                  <a:schemeClr val="tx1"/>
                </a:solidFill>
              </a:rPr>
              <a:t> </a:t>
            </a:r>
            <a:r>
              <a:rPr lang="en-US" sz="2400" dirty="0" err="1" smtClean="0">
                <a:solidFill>
                  <a:schemeClr val="tx1"/>
                </a:solidFill>
              </a:rPr>
              <a:t>ElasticSearch</a:t>
            </a:r>
            <a:r>
              <a:rPr lang="en-US" sz="2400" dirty="0" smtClean="0">
                <a:solidFill>
                  <a:schemeClr val="tx1"/>
                </a:solidFill>
              </a:rPr>
              <a:t> enables real-time search of indexed information</a:t>
            </a:r>
          </a:p>
          <a:p>
            <a:pPr algn="just"/>
            <a:endParaRPr lang="en-US" sz="2400" dirty="0">
              <a:solidFill>
                <a:schemeClr val="tx1"/>
              </a:solidFill>
            </a:endParaRPr>
          </a:p>
        </p:txBody>
      </p:sp>
      <p:sp>
        <p:nvSpPr>
          <p:cNvPr id="5" name="Title 1"/>
          <p:cNvSpPr>
            <a:spLocks noGrp="1"/>
          </p:cNvSpPr>
          <p:nvPr>
            <p:ph type="ctrTitle"/>
          </p:nvPr>
        </p:nvSpPr>
        <p:spPr>
          <a:xfrm>
            <a:off x="1016000" y="381001"/>
            <a:ext cx="10363200" cy="1470025"/>
          </a:xfrm>
        </p:spPr>
        <p:txBody>
          <a:bodyPr/>
          <a:lstStyle/>
          <a:p>
            <a:pPr algn="l"/>
            <a:r>
              <a:rPr lang="en-US" dirty="0" smtClean="0"/>
              <a:t>Features of </a:t>
            </a:r>
            <a:r>
              <a:rPr lang="en-US" dirty="0" err="1" smtClean="0"/>
              <a:t>Kibana</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5256" y="134113"/>
            <a:ext cx="10363200" cy="1470025"/>
          </a:xfrm>
        </p:spPr>
        <p:txBody>
          <a:bodyPr>
            <a:normAutofit fontScale="90000"/>
          </a:bodyPr>
          <a:lstStyle/>
          <a:p>
            <a:pPr algn="l"/>
            <a:r>
              <a:rPr lang="en-US" dirty="0" smtClean="0"/>
              <a:t>      Advantages </a:t>
            </a:r>
            <a:r>
              <a:rPr lang="en-US" dirty="0" smtClean="0"/>
              <a:t>and </a:t>
            </a:r>
            <a:r>
              <a:rPr lang="en-US" dirty="0" smtClean="0"/>
              <a:t>Disadvantage</a:t>
            </a:r>
            <a:endParaRPr lang="en-US" dirty="0"/>
          </a:p>
        </p:txBody>
      </p:sp>
      <p:sp>
        <p:nvSpPr>
          <p:cNvPr id="3" name="Subtitle 2"/>
          <p:cNvSpPr>
            <a:spLocks noGrp="1"/>
          </p:cNvSpPr>
          <p:nvPr>
            <p:ph type="subTitle" idx="1"/>
          </p:nvPr>
        </p:nvSpPr>
        <p:spPr>
          <a:xfrm>
            <a:off x="1320800" y="1524000"/>
            <a:ext cx="10160000" cy="4876800"/>
          </a:xfrm>
        </p:spPr>
        <p:txBody>
          <a:bodyPr>
            <a:noAutofit/>
          </a:bodyPr>
          <a:lstStyle/>
          <a:p>
            <a:pPr algn="just"/>
            <a:endParaRPr lang="en-US" sz="2400" dirty="0" smtClean="0">
              <a:solidFill>
                <a:schemeClr val="tx1"/>
              </a:solidFill>
            </a:endParaRPr>
          </a:p>
          <a:p>
            <a:pPr algn="just"/>
            <a:r>
              <a:rPr lang="en-US" sz="2400" dirty="0" smtClean="0">
                <a:solidFill>
                  <a:schemeClr val="tx1"/>
                </a:solidFill>
              </a:rPr>
              <a:t>Easy </a:t>
            </a:r>
            <a:r>
              <a:rPr lang="en-US" sz="2400" dirty="0" smtClean="0">
                <a:solidFill>
                  <a:schemeClr val="tx1"/>
                </a:solidFill>
              </a:rPr>
              <a:t>visualizing</a:t>
            </a:r>
          </a:p>
          <a:p>
            <a:pPr algn="just"/>
            <a:r>
              <a:rPr lang="en-US" sz="2400" dirty="0" smtClean="0">
                <a:solidFill>
                  <a:schemeClr val="tx1"/>
                </a:solidFill>
              </a:rPr>
              <a:t>Fully integrated with </a:t>
            </a:r>
            <a:r>
              <a:rPr lang="en-US" sz="2400" dirty="0" err="1" smtClean="0">
                <a:solidFill>
                  <a:schemeClr val="tx1"/>
                </a:solidFill>
              </a:rPr>
              <a:t>Elasticsearch</a:t>
            </a:r>
            <a:endParaRPr lang="en-US" sz="2400" dirty="0" smtClean="0">
              <a:solidFill>
                <a:schemeClr val="tx1"/>
              </a:solidFill>
            </a:endParaRPr>
          </a:p>
          <a:p>
            <a:pPr algn="just"/>
            <a:r>
              <a:rPr lang="en-US" sz="2400" dirty="0" smtClean="0">
                <a:solidFill>
                  <a:schemeClr val="tx1"/>
                </a:solidFill>
              </a:rPr>
              <a:t>Visualization tool</a:t>
            </a:r>
          </a:p>
          <a:p>
            <a:pPr algn="just"/>
            <a:r>
              <a:rPr lang="en-US" sz="2400" dirty="0" smtClean="0">
                <a:solidFill>
                  <a:schemeClr val="tx1"/>
                </a:solidFill>
              </a:rPr>
              <a:t>Offers real-time analysis, charting, summarization, and debugging capabilities</a:t>
            </a:r>
          </a:p>
          <a:p>
            <a:pPr algn="just"/>
            <a:r>
              <a:rPr lang="en-US" sz="2400" dirty="0" smtClean="0">
                <a:solidFill>
                  <a:schemeClr val="tx1"/>
                </a:solidFill>
              </a:rPr>
              <a:t>Provides instinctive and user-friendly interface</a:t>
            </a:r>
          </a:p>
          <a:p>
            <a:pPr algn="just"/>
            <a:r>
              <a:rPr lang="en-US" sz="2400" dirty="0" smtClean="0">
                <a:solidFill>
                  <a:schemeClr val="tx1"/>
                </a:solidFill>
              </a:rPr>
              <a:t>Allows sharing of snapshots of the logs searched through</a:t>
            </a:r>
          </a:p>
          <a:p>
            <a:pPr algn="just"/>
            <a:r>
              <a:rPr lang="en-US" sz="2400" dirty="0" smtClean="0">
                <a:solidFill>
                  <a:schemeClr val="tx1"/>
                </a:solidFill>
              </a:rPr>
              <a:t>Permits saving the dashboard and managing multiple dashboards</a:t>
            </a:r>
          </a:p>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0DEC5D-F7D2-42C5-B351-CE6A11836F6E}"/>
              </a:ext>
            </a:extLst>
          </p:cNvPr>
          <p:cNvSpPr>
            <a:spLocks noGrp="1"/>
          </p:cNvSpPr>
          <p:nvPr>
            <p:ph type="title"/>
          </p:nvPr>
        </p:nvSpPr>
        <p:spPr/>
        <p:txBody>
          <a:bodyPr>
            <a:normAutofit/>
          </a:bodyPr>
          <a:lstStyle/>
          <a:p>
            <a:pPr algn="ctr"/>
            <a:r>
              <a:rPr lang="en-IN" sz="3600" dirty="0">
                <a:solidFill>
                  <a:schemeClr val="tx1"/>
                </a:solidFill>
                <a:latin typeface="Times New Roman" panose="02020603050405020304" pitchFamily="18" charset="0"/>
                <a:cs typeface="Times New Roman" panose="02020603050405020304" pitchFamily="18" charset="0"/>
              </a:rPr>
              <a:t>Search Types in Kibana</a:t>
            </a:r>
          </a:p>
        </p:txBody>
      </p:sp>
      <p:graphicFrame>
        <p:nvGraphicFramePr>
          <p:cNvPr id="4" name="Content Placeholder 3">
            <a:extLst>
              <a:ext uri="{FF2B5EF4-FFF2-40B4-BE49-F238E27FC236}">
                <a16:creationId xmlns:a16="http://schemas.microsoft.com/office/drawing/2014/main" xmlns="" id="{22FB1605-58ED-4DA4-8CDA-558374128E30}"/>
              </a:ext>
            </a:extLst>
          </p:cNvPr>
          <p:cNvGraphicFramePr>
            <a:graphicFrameLocks noGrp="1"/>
          </p:cNvGraphicFramePr>
          <p:nvPr>
            <p:ph idx="1"/>
            <p:extLst>
              <p:ext uri="{D42A27DB-BD31-4B8C-83A1-F6EECF244321}">
                <p14:modId xmlns:p14="http://schemas.microsoft.com/office/powerpoint/2010/main" xmlns="" val="1658263276"/>
              </p:ext>
            </p:extLst>
          </p:nvPr>
        </p:nvGraphicFramePr>
        <p:xfrm>
          <a:off x="2348972" y="2800755"/>
          <a:ext cx="6160480" cy="3627120"/>
        </p:xfrm>
        <a:graphic>
          <a:graphicData uri="http://schemas.openxmlformats.org/drawingml/2006/table">
            <a:tbl>
              <a:tblPr/>
              <a:tblGrid>
                <a:gridCol w="3080240">
                  <a:extLst>
                    <a:ext uri="{9D8B030D-6E8A-4147-A177-3AD203B41FA5}">
                      <a16:colId xmlns:a16="http://schemas.microsoft.com/office/drawing/2014/main" xmlns="" val="1680594598"/>
                    </a:ext>
                  </a:extLst>
                </a:gridCol>
                <a:gridCol w="3080240">
                  <a:extLst>
                    <a:ext uri="{9D8B030D-6E8A-4147-A177-3AD203B41FA5}">
                      <a16:colId xmlns:a16="http://schemas.microsoft.com/office/drawing/2014/main" xmlns="" val="741617"/>
                    </a:ext>
                  </a:extLst>
                </a:gridCol>
              </a:tblGrid>
              <a:tr h="0">
                <a:tc>
                  <a:txBody>
                    <a:bodyPr/>
                    <a:lstStyle/>
                    <a:p>
                      <a:pPr algn="l" fontAlgn="t"/>
                      <a:r>
                        <a:rPr lang="en-IN" b="1">
                          <a:effectLst/>
                        </a:rPr>
                        <a:t>Search Type</a:t>
                      </a:r>
                    </a:p>
                  </a:txBody>
                  <a:tcPr marL="60960" marR="60960" marT="60960" marB="60960">
                    <a:lnL w="7620" cap="flat" cmpd="sng" algn="ctr">
                      <a:solidFill>
                        <a:srgbClr val="E0FCB4"/>
                      </a:solidFill>
                      <a:prstDash val="solid"/>
                      <a:round/>
                      <a:headEnd type="none" w="med" len="med"/>
                      <a:tailEnd type="none" w="med" len="med"/>
                    </a:lnL>
                    <a:lnR w="7620" cap="flat" cmpd="sng" algn="ctr">
                      <a:solidFill>
                        <a:srgbClr val="20FFB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IN" b="1">
                          <a:effectLst/>
                        </a:rPr>
                        <a:t>Usage</a:t>
                      </a:r>
                    </a:p>
                  </a:txBody>
                  <a:tcPr marL="60960" marR="60960" marT="60960" marB="60960">
                    <a:lnL w="7620" cap="flat" cmpd="sng" algn="ctr">
                      <a:solidFill>
                        <a:srgbClr val="20FFB4"/>
                      </a:solidFill>
                      <a:prstDash val="solid"/>
                      <a:round/>
                      <a:headEnd type="none" w="med" len="med"/>
                      <a:tailEnd type="none" w="med" len="med"/>
                    </a:lnL>
                    <a:lnR w="12700" cap="flat" cmpd="sng" algn="ctr">
                      <a:solidFill>
                        <a:srgbClr val="009E8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xmlns="" val="2399987254"/>
                  </a:ext>
                </a:extLst>
              </a:tr>
              <a:tr h="0">
                <a:tc>
                  <a:txBody>
                    <a:bodyPr/>
                    <a:lstStyle/>
                    <a:p>
                      <a:pPr algn="l" fontAlgn="t"/>
                      <a:r>
                        <a:rPr lang="en-IN">
                          <a:effectLst/>
                        </a:rPr>
                        <a:t>Free text searches</a:t>
                      </a:r>
                    </a:p>
                  </a:txBody>
                  <a:tcPr marL="60960" marR="60960" marT="60960" marB="60960">
                    <a:lnL w="12700" cap="flat" cmpd="sng" algn="ctr">
                      <a:solidFill>
                        <a:srgbClr val="609B89"/>
                      </a:solidFill>
                      <a:prstDash val="solid"/>
                      <a:round/>
                      <a:headEnd type="none" w="med" len="med"/>
                      <a:tailEnd type="none" w="med" len="med"/>
                    </a:lnL>
                    <a:lnR w="12700" cap="flat" cmpd="sng" algn="ctr">
                      <a:solidFill>
                        <a:srgbClr val="809B8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It is used for searching a specific string</a:t>
                      </a:r>
                    </a:p>
                  </a:txBody>
                  <a:tcPr marL="60960" marR="60960" marT="60960" marB="60960">
                    <a:lnL w="12700" cap="flat" cmpd="sng" algn="ctr">
                      <a:solidFill>
                        <a:srgbClr val="809B89"/>
                      </a:solidFill>
                      <a:prstDash val="solid"/>
                      <a:round/>
                      <a:headEnd type="none" w="med" len="med"/>
                      <a:tailEnd type="none" w="med" len="med"/>
                    </a:lnL>
                    <a:lnR w="12700" cap="flat" cmpd="sng" algn="ctr">
                      <a:solidFill>
                        <a:srgbClr val="409A8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753490123"/>
                  </a:ext>
                </a:extLst>
              </a:tr>
              <a:tr h="0">
                <a:tc>
                  <a:txBody>
                    <a:bodyPr/>
                    <a:lstStyle/>
                    <a:p>
                      <a:pPr algn="l" fontAlgn="t"/>
                      <a:r>
                        <a:rPr lang="en-IN">
                          <a:effectLst/>
                        </a:rPr>
                        <a:t>Field-level searches</a:t>
                      </a:r>
                    </a:p>
                  </a:txBody>
                  <a:tcPr marL="60960" marR="60960" marT="60960" marB="60960">
                    <a:lnL w="12700" cap="flat" cmpd="sng" algn="ctr">
                      <a:solidFill>
                        <a:srgbClr val="609E89"/>
                      </a:solidFill>
                      <a:prstDash val="solid"/>
                      <a:round/>
                      <a:headEnd type="none" w="med" len="med"/>
                      <a:tailEnd type="none" w="med" len="med"/>
                    </a:lnL>
                    <a:lnR w="12700" cap="flat" cmpd="sng" algn="ctr">
                      <a:solidFill>
                        <a:srgbClr val="20978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It is used for searching for a string within a specific field</a:t>
                      </a:r>
                    </a:p>
                  </a:txBody>
                  <a:tcPr marL="60960" marR="60960" marT="60960" marB="60960">
                    <a:lnL w="12700" cap="flat" cmpd="sng" algn="ctr">
                      <a:solidFill>
                        <a:srgbClr val="209789"/>
                      </a:solidFill>
                      <a:prstDash val="solid"/>
                      <a:round/>
                      <a:headEnd type="none" w="med" len="med"/>
                      <a:tailEnd type="none" w="med" len="med"/>
                    </a:lnL>
                    <a:lnR w="12700" cap="flat" cmpd="sng" algn="ctr">
                      <a:solidFill>
                        <a:srgbClr val="409B8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2185897448"/>
                  </a:ext>
                </a:extLst>
              </a:tr>
              <a:tr h="0">
                <a:tc>
                  <a:txBody>
                    <a:bodyPr/>
                    <a:lstStyle/>
                    <a:p>
                      <a:pPr algn="l" fontAlgn="t"/>
                      <a:r>
                        <a:rPr lang="en-IN" dirty="0">
                          <a:effectLst/>
                        </a:rPr>
                        <a:t>Logical statements</a:t>
                      </a:r>
                    </a:p>
                  </a:txBody>
                  <a:tcPr marL="60960" marR="60960" marT="60960" marB="60960">
                    <a:lnL w="12700" cap="flat" cmpd="sng" algn="ctr">
                      <a:solidFill>
                        <a:srgbClr val="C09B89"/>
                      </a:solidFill>
                      <a:prstDash val="solid"/>
                      <a:round/>
                      <a:headEnd type="none" w="med" len="med"/>
                      <a:tailEnd type="none" w="med" len="med"/>
                    </a:lnL>
                    <a:lnR w="12700" cap="flat" cmpd="sng" algn="ctr">
                      <a:solidFill>
                        <a:srgbClr val="C09B8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It is used to combine searches into a logical statement.</a:t>
                      </a:r>
                    </a:p>
                  </a:txBody>
                  <a:tcPr marL="60960" marR="60960" marT="60960" marB="60960">
                    <a:lnL w="12700" cap="flat" cmpd="sng" algn="ctr">
                      <a:solidFill>
                        <a:srgbClr val="C09B89"/>
                      </a:solidFill>
                      <a:prstDash val="solid"/>
                      <a:round/>
                      <a:headEnd type="none" w="med" len="med"/>
                      <a:tailEnd type="none" w="med" len="med"/>
                    </a:lnL>
                    <a:lnR w="12700" cap="flat" cmpd="sng" algn="ctr">
                      <a:solidFill>
                        <a:srgbClr val="009F8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270283160"/>
                  </a:ext>
                </a:extLst>
              </a:tr>
              <a:tr h="0">
                <a:tc>
                  <a:txBody>
                    <a:bodyPr/>
                    <a:lstStyle/>
                    <a:p>
                      <a:pPr algn="l" fontAlgn="t"/>
                      <a:r>
                        <a:rPr lang="en-IN">
                          <a:effectLst/>
                        </a:rPr>
                        <a:t>Proximity searches</a:t>
                      </a:r>
                    </a:p>
                  </a:txBody>
                  <a:tcPr marL="60960" marR="60960" marT="60960" marB="60960">
                    <a:lnL w="12700" cap="flat" cmpd="sng" algn="ctr">
                      <a:solidFill>
                        <a:srgbClr val="E09B89"/>
                      </a:solidFill>
                      <a:prstDash val="solid"/>
                      <a:round/>
                      <a:headEnd type="none" w="med" len="med"/>
                      <a:tailEnd type="none" w="med" len="med"/>
                    </a:lnL>
                    <a:lnR w="12700" cap="flat" cmpd="sng" algn="ctr">
                      <a:solidFill>
                        <a:srgbClr val="209889"/>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409789"/>
                      </a:solidFill>
                      <a:prstDash val="solid"/>
                      <a:round/>
                      <a:headEnd type="none" w="med" len="med"/>
                      <a:tailEnd type="none" w="med" len="med"/>
                    </a:lnB>
                    <a:solidFill>
                      <a:srgbClr val="F9F9F9"/>
                    </a:solidFill>
                  </a:tcPr>
                </a:tc>
                <a:tc>
                  <a:txBody>
                    <a:bodyPr/>
                    <a:lstStyle/>
                    <a:p>
                      <a:pPr algn="l" fontAlgn="t"/>
                      <a:r>
                        <a:rPr lang="en-US" dirty="0">
                          <a:effectLst/>
                        </a:rPr>
                        <a:t>It is used for searching terms within specific character proximity.</a:t>
                      </a:r>
                    </a:p>
                  </a:txBody>
                  <a:tcPr marL="60960" marR="60960" marT="60960" marB="60960">
                    <a:lnL w="12700" cap="flat" cmpd="sng" algn="ctr">
                      <a:solidFill>
                        <a:srgbClr val="209889"/>
                      </a:solidFill>
                      <a:prstDash val="solid"/>
                      <a:round/>
                      <a:headEnd type="none" w="med" len="med"/>
                      <a:tailEnd type="none" w="med" len="med"/>
                    </a:lnL>
                    <a:lnR w="12700" cap="flat" cmpd="sng" algn="ctr">
                      <a:solidFill>
                        <a:srgbClr val="809789"/>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C09789"/>
                      </a:solidFill>
                      <a:prstDash val="solid"/>
                      <a:round/>
                      <a:headEnd type="none" w="med" len="med"/>
                      <a:tailEnd type="none" w="med" len="med"/>
                    </a:lnB>
                    <a:solidFill>
                      <a:srgbClr val="F9F9F9"/>
                    </a:solidFill>
                  </a:tcPr>
                </a:tc>
                <a:extLst>
                  <a:ext uri="{0D108BD9-81ED-4DB2-BD59-A6C34878D82A}">
                    <a16:rowId xmlns:a16="http://schemas.microsoft.com/office/drawing/2014/main" xmlns="" val="3184421681"/>
                  </a:ext>
                </a:extLst>
              </a:tr>
            </a:tbl>
          </a:graphicData>
        </a:graphic>
      </p:graphicFrame>
      <p:sp>
        <p:nvSpPr>
          <p:cNvPr id="5" name="Rectangle 1">
            <a:extLst>
              <a:ext uri="{FF2B5EF4-FFF2-40B4-BE49-F238E27FC236}">
                <a16:creationId xmlns:a16="http://schemas.microsoft.com/office/drawing/2014/main" xmlns="" id="{6E78D094-9B07-4FFA-A210-8EFBE72A34D8}"/>
              </a:ext>
            </a:extLst>
          </p:cNvPr>
          <p:cNvSpPr>
            <a:spLocks noChangeArrowheads="1"/>
          </p:cNvSpPr>
          <p:nvPr/>
        </p:nvSpPr>
        <p:spPr bwMode="auto">
          <a:xfrm>
            <a:off x="677334" y="1643473"/>
            <a:ext cx="9314601"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In Kibana there are different methods for performing searches on the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The most common search types are: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40126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33272" y="1962912"/>
            <a:ext cx="10464800" cy="4724400"/>
          </a:xfrm>
        </p:spPr>
        <p:txBody>
          <a:bodyPr>
            <a:normAutofit/>
          </a:bodyPr>
          <a:lstStyle/>
          <a:p>
            <a:pPr algn="just"/>
            <a:r>
              <a:rPr lang="en-US" sz="2400" dirty="0" smtClean="0">
                <a:solidFill>
                  <a:schemeClr val="tx1"/>
                </a:solidFill>
              </a:rPr>
              <a:t>This is a spring boot project, which generates a log file of the application. We gave the </a:t>
            </a:r>
            <a:r>
              <a:rPr lang="en-US" sz="2400" dirty="0" err="1" smtClean="0">
                <a:solidFill>
                  <a:schemeClr val="tx1"/>
                </a:solidFill>
              </a:rPr>
              <a:t>logfile</a:t>
            </a:r>
            <a:r>
              <a:rPr lang="en-US" sz="2400" dirty="0" smtClean="0">
                <a:solidFill>
                  <a:schemeClr val="tx1"/>
                </a:solidFill>
              </a:rPr>
              <a:t> to </a:t>
            </a:r>
            <a:r>
              <a:rPr lang="en-US" sz="2400" dirty="0" err="1" smtClean="0">
                <a:solidFill>
                  <a:schemeClr val="tx1"/>
                </a:solidFill>
              </a:rPr>
              <a:t>logstash</a:t>
            </a:r>
            <a:r>
              <a:rPr lang="en-US" sz="2400" dirty="0" smtClean="0">
                <a:solidFill>
                  <a:schemeClr val="tx1"/>
                </a:solidFill>
              </a:rPr>
              <a:t>. The data is documented to </a:t>
            </a:r>
            <a:r>
              <a:rPr lang="en-US" sz="2400" dirty="0" err="1" smtClean="0">
                <a:solidFill>
                  <a:schemeClr val="tx1"/>
                </a:solidFill>
              </a:rPr>
              <a:t>elasticseach</a:t>
            </a:r>
            <a:r>
              <a:rPr lang="en-US" sz="2400" dirty="0" smtClean="0">
                <a:solidFill>
                  <a:schemeClr val="tx1"/>
                </a:solidFill>
              </a:rPr>
              <a:t>. </a:t>
            </a:r>
            <a:r>
              <a:rPr lang="en-US" sz="2400" dirty="0" err="1" smtClean="0">
                <a:solidFill>
                  <a:schemeClr val="tx1"/>
                </a:solidFill>
              </a:rPr>
              <a:t>Elasticsearch</a:t>
            </a:r>
            <a:r>
              <a:rPr lang="en-US" sz="2400" dirty="0" smtClean="0">
                <a:solidFill>
                  <a:schemeClr val="tx1"/>
                </a:solidFill>
              </a:rPr>
              <a:t> is a </a:t>
            </a:r>
            <a:r>
              <a:rPr lang="en-US" sz="2400" dirty="0" err="1" smtClean="0">
                <a:solidFill>
                  <a:schemeClr val="tx1"/>
                </a:solidFill>
              </a:rPr>
              <a:t>NoSQL</a:t>
            </a:r>
            <a:r>
              <a:rPr lang="en-US" sz="2400" dirty="0" smtClean="0">
                <a:solidFill>
                  <a:schemeClr val="tx1"/>
                </a:solidFill>
              </a:rPr>
              <a:t> database, used for storing </a:t>
            </a:r>
            <a:r>
              <a:rPr lang="en-US" sz="2400" dirty="0" smtClean="0">
                <a:solidFill>
                  <a:schemeClr val="tx1"/>
                </a:solidFill>
              </a:rPr>
              <a:t>unstructured </a:t>
            </a:r>
            <a:r>
              <a:rPr lang="en-US" sz="2400" dirty="0" smtClean="0">
                <a:solidFill>
                  <a:schemeClr val="tx1"/>
                </a:solidFill>
              </a:rPr>
              <a:t>data. It is based on apache </a:t>
            </a:r>
            <a:r>
              <a:rPr lang="en-US" sz="2400" dirty="0" err="1" smtClean="0">
                <a:solidFill>
                  <a:schemeClr val="tx1"/>
                </a:solidFill>
              </a:rPr>
              <a:t>lucene</a:t>
            </a:r>
            <a:r>
              <a:rPr lang="en-US" sz="2400" dirty="0" smtClean="0">
                <a:solidFill>
                  <a:schemeClr val="tx1"/>
                </a:solidFill>
              </a:rPr>
              <a:t>. The data is stored in JSON format. Then data from </a:t>
            </a:r>
            <a:r>
              <a:rPr lang="en-US" sz="2400" dirty="0" err="1" smtClean="0">
                <a:solidFill>
                  <a:schemeClr val="tx1"/>
                </a:solidFill>
              </a:rPr>
              <a:t>elasticsearch</a:t>
            </a:r>
            <a:r>
              <a:rPr lang="en-US" sz="2400" dirty="0" smtClean="0">
                <a:solidFill>
                  <a:schemeClr val="tx1"/>
                </a:solidFill>
              </a:rPr>
              <a:t> will be send to </a:t>
            </a:r>
            <a:r>
              <a:rPr lang="en-US" sz="2400" dirty="0" err="1" smtClean="0">
                <a:solidFill>
                  <a:schemeClr val="tx1"/>
                </a:solidFill>
              </a:rPr>
              <a:t>kibana</a:t>
            </a:r>
            <a:r>
              <a:rPr lang="en-US" sz="2400" dirty="0" smtClean="0">
                <a:solidFill>
                  <a:schemeClr val="tx1"/>
                </a:solidFill>
              </a:rPr>
              <a:t> to visualize index patterns. The project consists of single </a:t>
            </a:r>
            <a:r>
              <a:rPr lang="en-US" sz="2400" dirty="0" err="1" smtClean="0">
                <a:solidFill>
                  <a:schemeClr val="tx1"/>
                </a:solidFill>
              </a:rPr>
              <a:t>microserver</a:t>
            </a:r>
            <a:r>
              <a:rPr lang="en-US" sz="2400" dirty="0" smtClean="0">
                <a:solidFill>
                  <a:schemeClr val="tx1"/>
                </a:solidFill>
              </a:rPr>
              <a:t>. ELK stack can be storing and processing huge logs, generated by multiple </a:t>
            </a:r>
            <a:r>
              <a:rPr lang="en-US" sz="2400" dirty="0" err="1" smtClean="0">
                <a:solidFill>
                  <a:schemeClr val="tx1"/>
                </a:solidFill>
              </a:rPr>
              <a:t>microservers</a:t>
            </a:r>
            <a:r>
              <a:rPr lang="en-US" sz="2400" dirty="0" smtClean="0">
                <a:solidFill>
                  <a:schemeClr val="tx1"/>
                </a:solidFill>
              </a:rPr>
              <a:t>. We will need a spring boot starter web dependencies. </a:t>
            </a:r>
            <a:endParaRPr lang="en-US" sz="2400" dirty="0">
              <a:solidFill>
                <a:schemeClr val="tx1"/>
              </a:solidFill>
            </a:endParaRPr>
          </a:p>
        </p:txBody>
      </p:sp>
      <p:sp>
        <p:nvSpPr>
          <p:cNvPr id="5" name="Title 1"/>
          <p:cNvSpPr>
            <a:spLocks noGrp="1"/>
          </p:cNvSpPr>
          <p:nvPr>
            <p:ph type="ctrTitle"/>
          </p:nvPr>
        </p:nvSpPr>
        <p:spPr>
          <a:xfrm>
            <a:off x="1016000" y="381001"/>
            <a:ext cx="9645904" cy="1470025"/>
          </a:xfrm>
        </p:spPr>
        <p:txBody>
          <a:bodyPr/>
          <a:lstStyle/>
          <a:p>
            <a:pPr algn="l"/>
            <a:r>
              <a:rPr lang="en-US" dirty="0" smtClean="0"/>
              <a:t>ABSTRACT</a:t>
            </a:r>
            <a:r>
              <a:rPr lang="en-US" dirty="0" smtClean="0"/>
              <a:t>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825BAF-74DE-4D43-A13F-E549F95FFDD4}"/>
              </a:ext>
            </a:extLst>
          </p:cNvPr>
          <p:cNvSpPr>
            <a:spLocks noGrp="1"/>
          </p:cNvSpPr>
          <p:nvPr>
            <p:ph type="title"/>
          </p:nvPr>
        </p:nvSpPr>
        <p:spPr>
          <a:xfrm>
            <a:off x="564502" y="301689"/>
            <a:ext cx="8596668" cy="1320800"/>
          </a:xfrm>
        </p:spPr>
        <p:txBody>
          <a:bodyPr>
            <a:normAutofit/>
          </a:bodyPr>
          <a:lstStyle/>
          <a:p>
            <a:pPr algn="ctr"/>
            <a:r>
              <a:rPr lang="en-IN" sz="3600" b="0" i="0" dirty="0">
                <a:solidFill>
                  <a:srgbClr val="002E42"/>
                </a:solidFill>
                <a:effectLst/>
                <a:latin typeface="Times New Roman" panose="02020603050405020304" pitchFamily="18" charset="0"/>
                <a:cs typeface="Times New Roman" panose="02020603050405020304" pitchFamily="18" charset="0"/>
              </a:rPr>
              <a:t>Kibana visualizations</a:t>
            </a:r>
            <a:br>
              <a:rPr lang="en-IN" sz="3600" b="0" i="0" dirty="0">
                <a:solidFill>
                  <a:srgbClr val="002E42"/>
                </a:solidFill>
                <a:effectLst/>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20F0E85-A7BB-4D92-B794-19422C361528}"/>
              </a:ext>
            </a:extLst>
          </p:cNvPr>
          <p:cNvSpPr>
            <a:spLocks noGrp="1"/>
          </p:cNvSpPr>
          <p:nvPr>
            <p:ph sz="half" idx="1"/>
          </p:nvPr>
        </p:nvSpPr>
        <p:spPr>
          <a:xfrm>
            <a:off x="564502" y="1488614"/>
            <a:ext cx="4184035" cy="3880772"/>
          </a:xfrm>
        </p:spPr>
        <p:txBody>
          <a:bodyPr>
            <a:normAutofit/>
          </a:bodyPr>
          <a:lstStyle/>
          <a:p>
            <a:pPr algn="l"/>
            <a:r>
              <a:rPr lang="en-IN" sz="2400" i="0" dirty="0">
                <a:effectLst/>
                <a:latin typeface="Times New Roman" panose="02020603050405020304" pitchFamily="18" charset="0"/>
                <a:cs typeface="Times New Roman" panose="02020603050405020304" pitchFamily="18" charset="0"/>
              </a:rPr>
              <a:t>Five different types of visualizations:</a:t>
            </a:r>
          </a:p>
          <a:p>
            <a:pPr algn="l"/>
            <a:endParaRPr lang="en-IN" sz="24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i="0" dirty="0">
                <a:solidFill>
                  <a:srgbClr val="002E42"/>
                </a:solidFill>
                <a:effectLst/>
                <a:latin typeface="Times New Roman" panose="02020603050405020304" pitchFamily="18" charset="0"/>
                <a:cs typeface="Times New Roman" panose="02020603050405020304" pitchFamily="18" charset="0"/>
              </a:rPr>
              <a:t>Basic Charts  </a:t>
            </a:r>
          </a:p>
          <a:p>
            <a:pPr algn="l">
              <a:buFont typeface="Arial" panose="020B0604020202020204" pitchFamily="34" charset="0"/>
              <a:buChar char="•"/>
            </a:pPr>
            <a:r>
              <a:rPr lang="en-IN" sz="2400" i="0" dirty="0">
                <a:solidFill>
                  <a:srgbClr val="002E42"/>
                </a:solidFill>
                <a:effectLst/>
                <a:latin typeface="Times New Roman" panose="02020603050405020304" pitchFamily="18" charset="0"/>
                <a:cs typeface="Times New Roman" panose="02020603050405020304" pitchFamily="18" charset="0"/>
              </a:rPr>
              <a:t>Data</a:t>
            </a:r>
          </a:p>
          <a:p>
            <a:pPr algn="l">
              <a:buFont typeface="Arial" panose="020B0604020202020204" pitchFamily="34" charset="0"/>
              <a:buChar char="•"/>
            </a:pPr>
            <a:r>
              <a:rPr lang="en-IN" sz="2400" i="0" dirty="0">
                <a:solidFill>
                  <a:srgbClr val="002E42"/>
                </a:solidFill>
                <a:effectLst/>
                <a:latin typeface="Times New Roman" panose="02020603050405020304" pitchFamily="18" charset="0"/>
                <a:cs typeface="Times New Roman" panose="02020603050405020304" pitchFamily="18" charset="0"/>
              </a:rPr>
              <a:t>Maps</a:t>
            </a:r>
          </a:p>
          <a:p>
            <a:pPr algn="l">
              <a:buFont typeface="Arial" panose="020B0604020202020204" pitchFamily="34" charset="0"/>
              <a:buChar char="•"/>
            </a:pPr>
            <a:r>
              <a:rPr lang="en-IN" sz="2400" i="0" dirty="0">
                <a:solidFill>
                  <a:srgbClr val="002E42"/>
                </a:solidFill>
                <a:effectLst/>
                <a:latin typeface="Times New Roman" panose="02020603050405020304" pitchFamily="18" charset="0"/>
                <a:cs typeface="Times New Roman" panose="02020603050405020304" pitchFamily="18" charset="0"/>
              </a:rPr>
              <a:t>Time series</a:t>
            </a:r>
          </a:p>
          <a:p>
            <a:pPr algn="l">
              <a:buFont typeface="Arial" panose="020B0604020202020204" pitchFamily="34" charset="0"/>
              <a:buChar char="•"/>
            </a:pPr>
            <a:r>
              <a:rPr lang="en-IN" sz="2400" i="0" dirty="0">
                <a:solidFill>
                  <a:srgbClr val="002E42"/>
                </a:solidFill>
                <a:effectLst/>
                <a:latin typeface="Times New Roman" panose="02020603050405020304" pitchFamily="18" charset="0"/>
                <a:cs typeface="Times New Roman" panose="02020603050405020304" pitchFamily="18" charset="0"/>
              </a:rPr>
              <a:t>Other</a:t>
            </a:r>
          </a:p>
          <a:p>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xmlns="" id="{67D482CD-1970-45D8-B4BE-E760C8300157}"/>
              </a:ext>
            </a:extLst>
          </p:cNvPr>
          <p:cNvPicPr>
            <a:picLocks noGrp="1" noChangeAspect="1" noChangeArrowheads="1"/>
          </p:cNvPicPr>
          <p:nvPr>
            <p:ph sz="half" idx="2"/>
          </p:nvPr>
        </p:nvPicPr>
        <p:blipFill>
          <a:blip r:embed="rId2">
            <a:extLst>
              <a:ext uri="{28A0092B-C50C-407E-A947-70E740481C1C}">
                <a14:useLocalDpi xmlns:a14="http://schemas.microsoft.com/office/drawing/2010/main" xmlns="" val="0"/>
              </a:ext>
            </a:extLst>
          </a:blip>
          <a:srcRect/>
          <a:stretch>
            <a:fillRect/>
          </a:stretch>
        </p:blipFill>
        <p:spPr bwMode="auto">
          <a:xfrm>
            <a:off x="4422710" y="1222310"/>
            <a:ext cx="7204788" cy="51107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9710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7F928-0481-44B6-B992-B43279C50003}"/>
              </a:ext>
            </a:extLst>
          </p:cNvPr>
          <p:cNvSpPr>
            <a:spLocks noGrp="1"/>
          </p:cNvSpPr>
          <p:nvPr>
            <p:ph type="title"/>
          </p:nvPr>
        </p:nvSpPr>
        <p:spPr>
          <a:xfrm>
            <a:off x="537375" y="156238"/>
            <a:ext cx="8596668" cy="1320800"/>
          </a:xfrm>
        </p:spPr>
        <p:txBody>
          <a:bodyPr/>
          <a:lstStyle/>
          <a:p>
            <a:pPr algn="ctr"/>
            <a:r>
              <a:rPr lang="en-US" b="0" i="0" dirty="0">
                <a:solidFill>
                  <a:srgbClr val="002E42"/>
                </a:solidFill>
                <a:effectLst/>
                <a:latin typeface="Times New Roman" panose="02020603050405020304" pitchFamily="18" charset="0"/>
                <a:cs typeface="Times New Roman" panose="02020603050405020304" pitchFamily="18" charset="0"/>
              </a:rPr>
              <a:t>Kibana Elasticsearch index</a:t>
            </a:r>
            <a:br>
              <a:rPr lang="en-US" b="0" i="0" dirty="0">
                <a:solidFill>
                  <a:srgbClr val="002E42"/>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3557432-622E-4DB5-AA3A-5E955938CA11}"/>
              </a:ext>
            </a:extLst>
          </p:cNvPr>
          <p:cNvSpPr>
            <a:spLocks noGrp="1"/>
          </p:cNvSpPr>
          <p:nvPr>
            <p:ph idx="1"/>
          </p:nvPr>
        </p:nvSpPr>
        <p:spPr>
          <a:xfrm>
            <a:off x="630681" y="1208866"/>
            <a:ext cx="8596668" cy="3880773"/>
          </a:xfrm>
        </p:spPr>
        <p:txBody>
          <a:bodyPr>
            <a:noAutofit/>
          </a:bodyPr>
          <a:lstStyle/>
          <a:p>
            <a:pPr algn="l"/>
            <a:r>
              <a:rPr lang="en-US" sz="2400" b="0" i="0" dirty="0">
                <a:solidFill>
                  <a:schemeClr val="tx1"/>
                </a:solidFill>
                <a:effectLst/>
                <a:latin typeface="Times New Roman" panose="02020603050405020304" pitchFamily="18" charset="0"/>
                <a:cs typeface="Times New Roman" panose="02020603050405020304" pitchFamily="18" charset="0"/>
              </a:rPr>
              <a:t>The searches, visualizations, and dashboards saved in Kibana are called objects. These objects are stored in a dedicated Elasticsearch index (.</a:t>
            </a:r>
            <a:r>
              <a:rPr lang="en-US" sz="2400" b="0" i="0" dirty="0" err="1">
                <a:solidFill>
                  <a:schemeClr val="tx1"/>
                </a:solidFill>
                <a:effectLst/>
                <a:latin typeface="Times New Roman" panose="02020603050405020304" pitchFamily="18" charset="0"/>
                <a:cs typeface="Times New Roman" panose="02020603050405020304" pitchFamily="18" charset="0"/>
              </a:rPr>
              <a:t>kibana</a:t>
            </a:r>
            <a:r>
              <a:rPr lang="en-US" sz="2400" b="0" i="0" dirty="0">
                <a:solidFill>
                  <a:schemeClr val="tx1"/>
                </a:solidFill>
                <a:effectLst/>
                <a:latin typeface="Times New Roman" panose="02020603050405020304" pitchFamily="18" charset="0"/>
                <a:cs typeface="Times New Roman" panose="02020603050405020304" pitchFamily="18" charset="0"/>
              </a:rPr>
              <a:t>) for debugging, sharing, repeated usage and backup.</a:t>
            </a:r>
          </a:p>
          <a:p>
            <a:pPr algn="l"/>
            <a:r>
              <a:rPr lang="en-US" sz="2400" b="0" i="0" dirty="0">
                <a:solidFill>
                  <a:schemeClr val="tx1"/>
                </a:solidFill>
                <a:effectLst/>
                <a:latin typeface="Times New Roman" panose="02020603050405020304" pitchFamily="18" charset="0"/>
                <a:cs typeface="Times New Roman" panose="02020603050405020304" pitchFamily="18" charset="0"/>
              </a:rPr>
              <a:t>The index is created as soon as Kibana starts. It’s name can be changed in the Kibana configuration file. The index contains the following documents, each containing their own set of fields:</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Saved index patterns</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Saved searches</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Saved visualizations</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Saved dashboards</a:t>
            </a:r>
          </a:p>
          <a:p>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187983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10464800" cy="4724400"/>
          </a:xfrm>
        </p:spPr>
        <p:txBody>
          <a:bodyPr>
            <a:noAutofit/>
          </a:bodyPr>
          <a:lstStyle/>
          <a:p>
            <a:pPr algn="just"/>
            <a:endParaRPr lang="en-US" sz="2400" dirty="0" smtClean="0">
              <a:solidFill>
                <a:schemeClr val="tx1"/>
              </a:solidFill>
            </a:endParaRPr>
          </a:p>
        </p:txBody>
      </p:sp>
      <p:sp>
        <p:nvSpPr>
          <p:cNvPr id="5" name="Title 1"/>
          <p:cNvSpPr>
            <a:spLocks noGrp="1"/>
          </p:cNvSpPr>
          <p:nvPr>
            <p:ph type="ctrTitle"/>
          </p:nvPr>
        </p:nvSpPr>
        <p:spPr>
          <a:xfrm>
            <a:off x="650240" y="0"/>
            <a:ext cx="10363200" cy="1470025"/>
          </a:xfrm>
        </p:spPr>
        <p:txBody>
          <a:bodyPr/>
          <a:lstStyle/>
          <a:p>
            <a:pPr algn="l"/>
            <a:r>
              <a:rPr lang="en-US" dirty="0" smtClean="0"/>
              <a:t>DATA FLOW</a:t>
            </a:r>
            <a:endParaRPr lang="en-US" dirty="0"/>
          </a:p>
        </p:txBody>
      </p:sp>
      <p:pic>
        <p:nvPicPr>
          <p:cNvPr id="4" name="Picture 3" descr="C:\Users\Hp\Desktop\Major\Images\spring-boot-elk-stack.jpg"/>
          <p:cNvPicPr/>
          <p:nvPr/>
        </p:nvPicPr>
        <p:blipFill>
          <a:blip r:embed="rId2"/>
          <a:srcRect/>
          <a:stretch>
            <a:fillRect/>
          </a:stretch>
        </p:blipFill>
        <p:spPr bwMode="auto">
          <a:xfrm>
            <a:off x="914400" y="1447800"/>
            <a:ext cx="105664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1"/>
            <a:ext cx="10363200" cy="1470025"/>
          </a:xfrm>
        </p:spPr>
        <p:txBody>
          <a:bodyPr>
            <a:normAutofit fontScale="90000"/>
          </a:bodyPr>
          <a:lstStyle/>
          <a:p>
            <a:pPr algn="l"/>
            <a:r>
              <a:rPr lang="en-US" b="1" dirty="0" smtClean="0"/>
              <a:t/>
            </a:r>
            <a:br>
              <a:rPr lang="en-US" b="1" dirty="0" smtClean="0"/>
            </a:br>
            <a:r>
              <a:rPr lang="en-US" dirty="0" smtClean="0"/>
              <a:t>Future Enhancement </a:t>
            </a:r>
            <a:br>
              <a:rPr lang="en-US" dirty="0" smtClean="0"/>
            </a:br>
            <a:endParaRPr lang="en-US" dirty="0"/>
          </a:p>
        </p:txBody>
      </p:sp>
      <p:sp>
        <p:nvSpPr>
          <p:cNvPr id="3" name="Subtitle 2"/>
          <p:cNvSpPr>
            <a:spLocks noGrp="1"/>
          </p:cNvSpPr>
          <p:nvPr>
            <p:ph type="subTitle" idx="1"/>
          </p:nvPr>
        </p:nvSpPr>
        <p:spPr>
          <a:xfrm>
            <a:off x="1219200" y="1295400"/>
            <a:ext cx="10160000" cy="4876800"/>
          </a:xfrm>
        </p:spPr>
        <p:txBody>
          <a:bodyPr>
            <a:noAutofit/>
          </a:bodyPr>
          <a:lstStyle/>
          <a:p>
            <a:pPr lvl="0" algn="just"/>
            <a:r>
              <a:rPr lang="en-US" sz="2400" dirty="0" smtClean="0">
                <a:solidFill>
                  <a:schemeClr val="tx1"/>
                </a:solidFill>
              </a:rPr>
              <a:t>Current system is based on one </a:t>
            </a:r>
            <a:r>
              <a:rPr lang="en-US" sz="2400" dirty="0" err="1" smtClean="0">
                <a:solidFill>
                  <a:schemeClr val="tx1"/>
                </a:solidFill>
              </a:rPr>
              <a:t>microserver</a:t>
            </a:r>
            <a:r>
              <a:rPr lang="en-US" sz="2400" dirty="0" smtClean="0">
                <a:solidFill>
                  <a:schemeClr val="tx1"/>
                </a:solidFill>
              </a:rPr>
              <a:t>. In future, we may add multiple </a:t>
            </a:r>
            <a:r>
              <a:rPr lang="en-US" sz="2400" dirty="0" err="1" smtClean="0">
                <a:solidFill>
                  <a:schemeClr val="tx1"/>
                </a:solidFill>
              </a:rPr>
              <a:t>microserver</a:t>
            </a:r>
            <a:r>
              <a:rPr lang="en-US" sz="2400" dirty="0" smtClean="0">
                <a:solidFill>
                  <a:schemeClr val="tx1"/>
                </a:solidFill>
              </a:rPr>
              <a:t>, which will generate enormous amount of logs.</a:t>
            </a:r>
          </a:p>
          <a:p>
            <a:pPr algn="just"/>
            <a:r>
              <a:rPr lang="en-US" sz="2400" dirty="0" smtClean="0">
                <a:solidFill>
                  <a:schemeClr val="tx1"/>
                </a:solidFill>
              </a:rPr>
              <a:t> </a:t>
            </a:r>
          </a:p>
          <a:p>
            <a:pPr lvl="0" algn="just"/>
            <a:r>
              <a:rPr lang="en-US" sz="2400" dirty="0" smtClean="0">
                <a:solidFill>
                  <a:schemeClr val="tx1"/>
                </a:solidFill>
              </a:rPr>
              <a:t>We will add more advanced features and complex task in our user class. </a:t>
            </a:r>
          </a:p>
          <a:p>
            <a:pPr algn="just"/>
            <a:r>
              <a:rPr lang="en-US" sz="2400" dirty="0" smtClean="0">
                <a:solidFill>
                  <a:schemeClr val="tx1"/>
                </a:solidFill>
              </a:rPr>
              <a:t> </a:t>
            </a:r>
          </a:p>
          <a:p>
            <a:pPr lvl="0" algn="just"/>
            <a:r>
              <a:rPr lang="en-US" sz="2400" dirty="0" smtClean="0">
                <a:solidFill>
                  <a:schemeClr val="tx1"/>
                </a:solidFill>
              </a:rPr>
              <a:t>In </a:t>
            </a:r>
            <a:r>
              <a:rPr lang="en-US" sz="2400" dirty="0" err="1" smtClean="0">
                <a:solidFill>
                  <a:schemeClr val="tx1"/>
                </a:solidFill>
              </a:rPr>
              <a:t>logstash</a:t>
            </a:r>
            <a:r>
              <a:rPr lang="en-US" sz="2400" dirty="0" smtClean="0">
                <a:solidFill>
                  <a:schemeClr val="tx1"/>
                </a:solidFill>
              </a:rPr>
              <a:t>, we will process the data in-depth for patterns, by adding filters.</a:t>
            </a:r>
          </a:p>
          <a:p>
            <a:pPr algn="just"/>
            <a:r>
              <a:rPr lang="en-US" sz="2400" dirty="0" smtClean="0">
                <a:solidFill>
                  <a:schemeClr val="tx1"/>
                </a:solidFill>
              </a:rPr>
              <a:t> </a:t>
            </a:r>
          </a:p>
          <a:p>
            <a:pPr lvl="0" algn="just"/>
            <a:r>
              <a:rPr lang="en-US" sz="2400" dirty="0" smtClean="0">
                <a:solidFill>
                  <a:schemeClr val="tx1"/>
                </a:solidFill>
              </a:rPr>
              <a:t>Deployment will be done of a production-ready application with enhanced testing and verification process.</a:t>
            </a:r>
          </a:p>
          <a:p>
            <a:pPr algn="just"/>
            <a:r>
              <a:rPr lang="en-US" sz="2400" dirty="0" smtClean="0">
                <a:solidFill>
                  <a:schemeClr val="tx1"/>
                </a:solidFill>
              </a:rPr>
              <a:t> </a:t>
            </a:r>
          </a:p>
          <a:p>
            <a:pPr algn="just"/>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01B836EA-6DE6-44DF-8752-8A25BEF56843}"/>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 y="0"/>
            <a:ext cx="12192000" cy="6858000"/>
          </a:xfrm>
        </p:spPr>
      </p:pic>
    </p:spTree>
    <p:extLst>
      <p:ext uri="{BB962C8B-B14F-4D97-AF65-F5344CB8AC3E}">
        <p14:creationId xmlns:p14="http://schemas.microsoft.com/office/powerpoint/2010/main" xmlns="" val="2429408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10464800" cy="4724400"/>
          </a:xfrm>
        </p:spPr>
        <p:txBody>
          <a:bodyPr>
            <a:noAutofit/>
          </a:bodyPr>
          <a:lstStyle/>
          <a:p>
            <a:pPr algn="just"/>
            <a:r>
              <a:rPr lang="en-US" sz="2400" dirty="0" smtClean="0">
                <a:solidFill>
                  <a:schemeClr val="tx1"/>
                </a:solidFill>
              </a:rPr>
              <a:t>In cloud-based environment infrastructures, performance, and isolation is very </a:t>
            </a:r>
            <a:r>
              <a:rPr lang="en-US" sz="2400" dirty="0" smtClean="0">
                <a:solidFill>
                  <a:schemeClr val="tx1"/>
                </a:solidFill>
              </a:rPr>
              <a:t>important. The, </a:t>
            </a:r>
            <a:r>
              <a:rPr lang="en-US" sz="2400" dirty="0" smtClean="0">
                <a:solidFill>
                  <a:schemeClr val="tx1"/>
                </a:solidFill>
              </a:rPr>
              <a:t>reliability and node failure can become a significant issue.</a:t>
            </a:r>
          </a:p>
          <a:p>
            <a:pPr algn="just"/>
            <a:r>
              <a:rPr lang="en-US" sz="2400" dirty="0" smtClean="0">
                <a:solidFill>
                  <a:schemeClr val="tx1"/>
                </a:solidFill>
              </a:rPr>
              <a:t>Log management platform can monitor all above-given issues as well as process operating system </a:t>
            </a:r>
            <a:r>
              <a:rPr lang="en-US" sz="2400" dirty="0" smtClean="0">
                <a:solidFill>
                  <a:schemeClr val="tx1"/>
                </a:solidFill>
              </a:rPr>
              <a:t>logs, server </a:t>
            </a:r>
            <a:r>
              <a:rPr lang="en-US" sz="2400" dirty="0" smtClean="0">
                <a:solidFill>
                  <a:schemeClr val="tx1"/>
                </a:solidFill>
              </a:rPr>
              <a:t>log for web traffic analysis, application logs, and logs on AWS (Amazon web services</a:t>
            </a:r>
            <a:r>
              <a:rPr lang="en-US" sz="2400" dirty="0" smtClean="0">
                <a:solidFill>
                  <a:schemeClr val="tx1"/>
                </a:solidFill>
              </a:rPr>
              <a:t>).</a:t>
            </a:r>
            <a:endParaRPr lang="en-US" sz="2400" dirty="0" smtClean="0">
              <a:solidFill>
                <a:schemeClr val="tx1"/>
              </a:solidFill>
            </a:endParaRPr>
          </a:p>
          <a:p>
            <a:pPr algn="just"/>
            <a:r>
              <a:rPr lang="en-US" sz="2400" dirty="0" smtClean="0">
                <a:solidFill>
                  <a:schemeClr val="tx1"/>
                </a:solidFill>
              </a:rPr>
              <a:t>Log management helps </a:t>
            </a:r>
            <a:r>
              <a:rPr lang="en-US" sz="2400" dirty="0" err="1" smtClean="0">
                <a:solidFill>
                  <a:schemeClr val="tx1"/>
                </a:solidFill>
              </a:rPr>
              <a:t>DevOps</a:t>
            </a:r>
            <a:r>
              <a:rPr lang="en-US" sz="2400" dirty="0" smtClean="0">
                <a:solidFill>
                  <a:schemeClr val="tx1"/>
                </a:solidFill>
              </a:rPr>
              <a:t> engineers, system admin to make better business decisions. Hence, log analysis via Elastic Stack or similar tools is important.</a:t>
            </a:r>
          </a:p>
          <a:p>
            <a:pPr algn="just"/>
            <a:endParaRPr lang="en-US" sz="2400" dirty="0">
              <a:solidFill>
                <a:schemeClr val="tx1"/>
              </a:solidFill>
            </a:endParaRPr>
          </a:p>
        </p:txBody>
      </p:sp>
      <p:sp>
        <p:nvSpPr>
          <p:cNvPr id="5" name="Title 1"/>
          <p:cNvSpPr>
            <a:spLocks noGrp="1"/>
          </p:cNvSpPr>
          <p:nvPr>
            <p:ph type="ctrTitle"/>
          </p:nvPr>
        </p:nvSpPr>
        <p:spPr>
          <a:xfrm>
            <a:off x="1016000" y="381001"/>
            <a:ext cx="10363200" cy="1470025"/>
          </a:xfrm>
        </p:spPr>
        <p:txBody>
          <a:bodyPr/>
          <a:lstStyle/>
          <a:p>
            <a:pPr algn="l"/>
            <a:r>
              <a:rPr lang="en-US" dirty="0" smtClean="0">
                <a:solidFill>
                  <a:schemeClr val="tx1"/>
                </a:solidFill>
              </a:rPr>
              <a:t>Log </a:t>
            </a:r>
            <a:r>
              <a:rPr lang="en-US" dirty="0" smtClean="0">
                <a:solidFill>
                  <a:schemeClr val="tx1"/>
                </a:solidFill>
              </a:rPr>
              <a:t>Analysis</a:t>
            </a:r>
            <a:br>
              <a:rPr lang="en-US" dirty="0" smtClean="0">
                <a:solidFill>
                  <a:schemeClr val="tx1"/>
                </a:solidFill>
              </a:rPr>
            </a:br>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10464800" cy="4724400"/>
          </a:xfrm>
        </p:spPr>
        <p:txBody>
          <a:bodyPr>
            <a:normAutofit/>
          </a:bodyPr>
          <a:lstStyle/>
          <a:p>
            <a:pPr algn="just"/>
            <a:r>
              <a:rPr lang="en-US" sz="2400" dirty="0" smtClean="0">
                <a:solidFill>
                  <a:schemeClr val="tx1"/>
                </a:solidFill>
              </a:rPr>
              <a:t>Spring Boot is a project that is built on the top of the Spring Framework. It provides an easier and faster way to set up, configure, and run both simple and web-based applications.</a:t>
            </a:r>
          </a:p>
          <a:p>
            <a:pPr algn="just"/>
            <a:endParaRPr lang="en-US" sz="2400" dirty="0" smtClean="0">
              <a:solidFill>
                <a:schemeClr val="tx1"/>
              </a:solidFill>
            </a:endParaRPr>
          </a:p>
          <a:p>
            <a:pPr algn="just"/>
            <a:r>
              <a:rPr lang="en-US" sz="2400" dirty="0" smtClean="0">
                <a:solidFill>
                  <a:schemeClr val="tx1"/>
                </a:solidFill>
              </a:rPr>
              <a:t>It is a Spring module that provides the </a:t>
            </a:r>
            <a:r>
              <a:rPr lang="en-US" sz="2400" b="1" dirty="0" smtClean="0">
                <a:solidFill>
                  <a:schemeClr val="tx1"/>
                </a:solidFill>
              </a:rPr>
              <a:t>RAD (</a:t>
            </a:r>
            <a:r>
              <a:rPr lang="en-US" sz="2400" b="1" i="1" dirty="0" smtClean="0">
                <a:solidFill>
                  <a:schemeClr val="tx1"/>
                </a:solidFill>
              </a:rPr>
              <a:t>Rapid Application Development</a:t>
            </a:r>
            <a:r>
              <a:rPr lang="en-US" sz="2400" b="1" dirty="0" smtClean="0">
                <a:solidFill>
                  <a:schemeClr val="tx1"/>
                </a:solidFill>
              </a:rPr>
              <a:t>)</a:t>
            </a:r>
            <a:r>
              <a:rPr lang="en-US" sz="2400" dirty="0" smtClean="0">
                <a:solidFill>
                  <a:schemeClr val="tx1"/>
                </a:solidFill>
              </a:rPr>
              <a:t> feature to the Spring Framework. It is used to create a stand-alone Spring-based application that you can just run because it needs minimal Spring configuration.</a:t>
            </a:r>
          </a:p>
          <a:p>
            <a:pPr algn="just"/>
            <a:endParaRPr lang="en-US" sz="2400" dirty="0">
              <a:solidFill>
                <a:schemeClr val="tx1"/>
              </a:solidFill>
            </a:endParaRPr>
          </a:p>
        </p:txBody>
      </p:sp>
      <p:sp>
        <p:nvSpPr>
          <p:cNvPr id="5" name="Title 1"/>
          <p:cNvSpPr>
            <a:spLocks noGrp="1"/>
          </p:cNvSpPr>
          <p:nvPr>
            <p:ph type="ctrTitle"/>
          </p:nvPr>
        </p:nvSpPr>
        <p:spPr>
          <a:xfrm>
            <a:off x="1016000" y="381001"/>
            <a:ext cx="10363200" cy="1470025"/>
          </a:xfrm>
        </p:spPr>
        <p:txBody>
          <a:bodyPr/>
          <a:lstStyle/>
          <a:p>
            <a:pPr algn="l"/>
            <a:r>
              <a:rPr lang="en-US" dirty="0" smtClean="0"/>
              <a:t>What is Spring Boot</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60120" y="1395984"/>
            <a:ext cx="10464800" cy="4724400"/>
          </a:xfrm>
        </p:spPr>
        <p:txBody>
          <a:bodyPr>
            <a:normAutofit/>
          </a:bodyPr>
          <a:lstStyle/>
          <a:p>
            <a:pPr algn="just"/>
            <a:endParaRPr lang="en-US" sz="2400" dirty="0" smtClean="0">
              <a:solidFill>
                <a:schemeClr val="tx1"/>
              </a:solidFill>
            </a:endParaRPr>
          </a:p>
          <a:p>
            <a:pPr algn="just">
              <a:buFont typeface="Wingdings" pitchFamily="2" charset="2"/>
              <a:buChar char="Ø"/>
            </a:pPr>
            <a:r>
              <a:rPr lang="en-US" sz="2400" dirty="0" smtClean="0">
                <a:solidFill>
                  <a:schemeClr val="tx1"/>
                </a:solidFill>
              </a:rPr>
              <a:t>The dependency injection approach is used in Spring Boot.</a:t>
            </a:r>
          </a:p>
          <a:p>
            <a:pPr algn="just"/>
            <a:endParaRPr lang="en-US" sz="2400" dirty="0" smtClean="0">
              <a:solidFill>
                <a:schemeClr val="tx1"/>
              </a:solidFill>
            </a:endParaRPr>
          </a:p>
          <a:p>
            <a:pPr algn="just">
              <a:buFont typeface="Wingdings" pitchFamily="2" charset="2"/>
              <a:buChar char="Ø"/>
            </a:pPr>
            <a:r>
              <a:rPr lang="en-US" sz="2400" dirty="0" smtClean="0">
                <a:solidFill>
                  <a:schemeClr val="tx1"/>
                </a:solidFill>
              </a:rPr>
              <a:t>It contains powerful database transaction management capabilities.</a:t>
            </a:r>
          </a:p>
          <a:p>
            <a:pPr algn="just"/>
            <a:endParaRPr lang="en-US" sz="2400" dirty="0" smtClean="0">
              <a:solidFill>
                <a:schemeClr val="tx1"/>
              </a:solidFill>
            </a:endParaRPr>
          </a:p>
          <a:p>
            <a:pPr algn="just">
              <a:buFont typeface="Wingdings" pitchFamily="2" charset="2"/>
              <a:buChar char="Ø"/>
            </a:pPr>
            <a:r>
              <a:rPr lang="en-US" sz="2400" dirty="0" smtClean="0">
                <a:solidFill>
                  <a:schemeClr val="tx1"/>
                </a:solidFill>
              </a:rPr>
              <a:t>It simplifies integration with other Java frameworks like JPA/Hibernate ORM, Struts, etc.</a:t>
            </a:r>
          </a:p>
          <a:p>
            <a:pPr algn="just"/>
            <a:endParaRPr lang="en-US" sz="2400" dirty="0" smtClean="0">
              <a:solidFill>
                <a:schemeClr val="tx1"/>
              </a:solidFill>
            </a:endParaRPr>
          </a:p>
          <a:p>
            <a:pPr algn="just">
              <a:buFont typeface="Wingdings" pitchFamily="2" charset="2"/>
              <a:buChar char="Ø"/>
            </a:pPr>
            <a:r>
              <a:rPr lang="en-US" sz="2400" dirty="0" smtClean="0">
                <a:solidFill>
                  <a:schemeClr val="tx1"/>
                </a:solidFill>
              </a:rPr>
              <a:t>It reduces the cost and development time of the application.</a:t>
            </a:r>
          </a:p>
          <a:p>
            <a:pPr algn="just"/>
            <a:endParaRPr lang="en-US" sz="2400" dirty="0">
              <a:solidFill>
                <a:schemeClr val="tx1"/>
              </a:solidFill>
            </a:endParaRPr>
          </a:p>
        </p:txBody>
      </p:sp>
      <p:sp>
        <p:nvSpPr>
          <p:cNvPr id="5" name="Title 1"/>
          <p:cNvSpPr>
            <a:spLocks noGrp="1"/>
          </p:cNvSpPr>
          <p:nvPr>
            <p:ph type="ctrTitle"/>
          </p:nvPr>
        </p:nvSpPr>
        <p:spPr>
          <a:xfrm>
            <a:off x="1016000" y="381001"/>
            <a:ext cx="10363200" cy="1470025"/>
          </a:xfrm>
        </p:spPr>
        <p:txBody>
          <a:bodyPr>
            <a:normAutofit fontScale="90000"/>
          </a:bodyPr>
          <a:lstStyle/>
          <a:p>
            <a:pPr algn="l"/>
            <a:r>
              <a:rPr lang="en-US" dirty="0" smtClean="0"/>
              <a:t>Why Spring Boot</a:t>
            </a:r>
            <a:br>
              <a:rPr lang="en-US"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10464800" cy="4724400"/>
          </a:xfrm>
        </p:spPr>
        <p:txBody>
          <a:bodyPr>
            <a:noAutofit/>
          </a:bodyPr>
          <a:lstStyle/>
          <a:p>
            <a:pPr algn="just">
              <a:buFont typeface="Wingdings" pitchFamily="2" charset="2"/>
              <a:buChar char="Ø"/>
            </a:pPr>
            <a:r>
              <a:rPr lang="en-US" sz="2400" dirty="0" smtClean="0">
                <a:solidFill>
                  <a:schemeClr val="tx1"/>
                </a:solidFill>
              </a:rPr>
              <a:t> It </a:t>
            </a:r>
            <a:r>
              <a:rPr lang="en-US" sz="2400" dirty="0" smtClean="0">
                <a:solidFill>
                  <a:schemeClr val="tx1"/>
                </a:solidFill>
              </a:rPr>
              <a:t>creates </a:t>
            </a:r>
            <a:r>
              <a:rPr lang="en-US" sz="2400" b="1" dirty="0" smtClean="0">
                <a:solidFill>
                  <a:schemeClr val="tx1"/>
                </a:solidFill>
              </a:rPr>
              <a:t>stand-alone</a:t>
            </a:r>
            <a:r>
              <a:rPr lang="en-US" sz="2400" dirty="0" smtClean="0">
                <a:solidFill>
                  <a:schemeClr val="tx1"/>
                </a:solidFill>
              </a:rPr>
              <a:t> Spring applications that can be started using Java </a:t>
            </a:r>
            <a:r>
              <a:rPr lang="en-US" sz="2400" b="1" dirty="0" smtClean="0">
                <a:solidFill>
                  <a:schemeClr val="tx1"/>
                </a:solidFill>
              </a:rPr>
              <a:t>-jar</a:t>
            </a:r>
            <a:r>
              <a:rPr lang="en-US" sz="2400" dirty="0" smtClean="0">
                <a:solidFill>
                  <a:schemeClr val="tx1"/>
                </a:solidFill>
              </a:rPr>
              <a:t>.</a:t>
            </a:r>
          </a:p>
          <a:p>
            <a:pPr algn="just">
              <a:buFont typeface="Wingdings" pitchFamily="2" charset="2"/>
              <a:buChar char="Ø"/>
            </a:pPr>
            <a:r>
              <a:rPr lang="en-US" sz="2400" dirty="0" smtClean="0">
                <a:solidFill>
                  <a:schemeClr val="tx1"/>
                </a:solidFill>
              </a:rPr>
              <a:t> It </a:t>
            </a:r>
            <a:r>
              <a:rPr lang="en-US" sz="2400" dirty="0" smtClean="0">
                <a:solidFill>
                  <a:schemeClr val="tx1"/>
                </a:solidFill>
              </a:rPr>
              <a:t>tests web applications easily with the help of different </a:t>
            </a:r>
            <a:r>
              <a:rPr lang="en-US" sz="2400" b="1" dirty="0" smtClean="0">
                <a:solidFill>
                  <a:schemeClr val="tx1"/>
                </a:solidFill>
              </a:rPr>
              <a:t>Embedded</a:t>
            </a:r>
            <a:r>
              <a:rPr lang="en-US" sz="2400" dirty="0" smtClean="0">
                <a:solidFill>
                  <a:schemeClr val="tx1"/>
                </a:solidFill>
              </a:rPr>
              <a:t> HTTP servers such as </a:t>
            </a:r>
            <a:r>
              <a:rPr lang="en-US" sz="2400" b="1" dirty="0" smtClean="0">
                <a:solidFill>
                  <a:schemeClr val="tx1"/>
                </a:solidFill>
              </a:rPr>
              <a:t>Tomcat, Jetty,</a:t>
            </a:r>
            <a:r>
              <a:rPr lang="en-US" sz="2400" dirty="0" smtClean="0">
                <a:solidFill>
                  <a:schemeClr val="tx1"/>
                </a:solidFill>
              </a:rPr>
              <a:t> etc. We don't need to deploy WAR files.</a:t>
            </a:r>
          </a:p>
          <a:p>
            <a:pPr algn="just"/>
            <a:endParaRPr lang="en-US" sz="2400" dirty="0" smtClean="0">
              <a:solidFill>
                <a:schemeClr val="tx1"/>
              </a:solidFill>
            </a:endParaRPr>
          </a:p>
          <a:p>
            <a:pPr algn="just">
              <a:buFont typeface="Wingdings" pitchFamily="2" charset="2"/>
              <a:buChar char="Ø"/>
            </a:pPr>
            <a:r>
              <a:rPr lang="en-US" sz="2400" dirty="0" smtClean="0">
                <a:solidFill>
                  <a:schemeClr val="tx1"/>
                </a:solidFill>
              </a:rPr>
              <a:t> It </a:t>
            </a:r>
            <a:r>
              <a:rPr lang="en-US" sz="2400" dirty="0" smtClean="0">
                <a:solidFill>
                  <a:schemeClr val="tx1"/>
                </a:solidFill>
              </a:rPr>
              <a:t>provides opinionated '</a:t>
            </a:r>
            <a:r>
              <a:rPr lang="en-US" sz="2400" b="1" dirty="0" smtClean="0">
                <a:solidFill>
                  <a:schemeClr val="tx1"/>
                </a:solidFill>
              </a:rPr>
              <a:t>starter</a:t>
            </a:r>
            <a:r>
              <a:rPr lang="en-US" sz="2400" dirty="0" smtClean="0">
                <a:solidFill>
                  <a:schemeClr val="tx1"/>
                </a:solidFill>
              </a:rPr>
              <a:t>' POMs to simplify our Maven configuration.</a:t>
            </a:r>
          </a:p>
          <a:p>
            <a:pPr algn="just">
              <a:buFont typeface="Wingdings" pitchFamily="2" charset="2"/>
              <a:buChar char="Ø"/>
            </a:pPr>
            <a:endParaRPr lang="en-US" sz="2400" dirty="0">
              <a:solidFill>
                <a:schemeClr val="tx1"/>
              </a:solidFill>
            </a:endParaRPr>
          </a:p>
        </p:txBody>
      </p:sp>
      <p:sp>
        <p:nvSpPr>
          <p:cNvPr id="5" name="Title 1"/>
          <p:cNvSpPr>
            <a:spLocks noGrp="1"/>
          </p:cNvSpPr>
          <p:nvPr>
            <p:ph type="ctrTitle"/>
          </p:nvPr>
        </p:nvSpPr>
        <p:spPr>
          <a:xfrm>
            <a:off x="1016000" y="381001"/>
            <a:ext cx="10363200" cy="1470025"/>
          </a:xfrm>
        </p:spPr>
        <p:txBody>
          <a:bodyPr/>
          <a:lstStyle/>
          <a:p>
            <a:pPr algn="l"/>
            <a:r>
              <a:rPr lang="en-US" dirty="0" smtClean="0"/>
              <a:t>Advantages of Spring Boot</a:t>
            </a:r>
            <a:br>
              <a:rPr lang="en-US" dirty="0" smtClean="0"/>
            </a:br>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10464800" cy="4724400"/>
          </a:xfrm>
        </p:spPr>
        <p:txBody>
          <a:bodyPr>
            <a:normAutofit/>
          </a:bodyPr>
          <a:lstStyle/>
          <a:p>
            <a:pPr algn="just"/>
            <a:endParaRPr lang="en-US" sz="2400" dirty="0" smtClean="0">
              <a:solidFill>
                <a:schemeClr val="tx1"/>
              </a:solidFill>
            </a:endParaRPr>
          </a:p>
          <a:p>
            <a:pPr algn="just">
              <a:buFont typeface="Wingdings" pitchFamily="2" charset="2"/>
              <a:buChar char="Ø"/>
            </a:pPr>
            <a:r>
              <a:rPr lang="en-US" sz="2400" dirty="0" smtClean="0">
                <a:solidFill>
                  <a:schemeClr val="tx1"/>
                </a:solidFill>
              </a:rPr>
              <a:t>It provides </a:t>
            </a:r>
            <a:r>
              <a:rPr lang="en-US" sz="2400" b="1" dirty="0" smtClean="0">
                <a:solidFill>
                  <a:schemeClr val="tx1"/>
                </a:solidFill>
              </a:rPr>
              <a:t>production-ready</a:t>
            </a:r>
            <a:r>
              <a:rPr lang="en-US" sz="2400" dirty="0" smtClean="0">
                <a:solidFill>
                  <a:schemeClr val="tx1"/>
                </a:solidFill>
              </a:rPr>
              <a:t> </a:t>
            </a:r>
            <a:r>
              <a:rPr lang="en-US" sz="2400" dirty="0" smtClean="0">
                <a:solidFill>
                  <a:schemeClr val="tx1"/>
                </a:solidFill>
              </a:rPr>
              <a:t>features</a:t>
            </a:r>
            <a:endParaRPr lang="en-US" sz="2400" dirty="0" smtClean="0">
              <a:solidFill>
                <a:schemeClr val="tx1"/>
              </a:solidFill>
            </a:endParaRPr>
          </a:p>
          <a:p>
            <a:pPr algn="just">
              <a:buFont typeface="Wingdings" pitchFamily="2" charset="2"/>
              <a:buChar char="Ø"/>
            </a:pPr>
            <a:r>
              <a:rPr lang="en-US" sz="2400" dirty="0" smtClean="0">
                <a:solidFill>
                  <a:schemeClr val="tx1"/>
                </a:solidFill>
              </a:rPr>
              <a:t>There is no requirement for </a:t>
            </a:r>
            <a:r>
              <a:rPr lang="en-US" sz="2400" b="1" dirty="0" smtClean="0">
                <a:solidFill>
                  <a:schemeClr val="tx1"/>
                </a:solidFill>
              </a:rPr>
              <a:t>XML</a:t>
            </a:r>
            <a:r>
              <a:rPr lang="en-US" sz="2400" dirty="0" smtClean="0">
                <a:solidFill>
                  <a:schemeClr val="tx1"/>
                </a:solidFill>
              </a:rPr>
              <a:t> configuration.</a:t>
            </a:r>
          </a:p>
          <a:p>
            <a:pPr algn="just">
              <a:buFont typeface="Wingdings" pitchFamily="2" charset="2"/>
              <a:buChar char="Ø"/>
            </a:pPr>
            <a:r>
              <a:rPr lang="en-US" sz="2400" dirty="0" smtClean="0">
                <a:solidFill>
                  <a:schemeClr val="tx1"/>
                </a:solidFill>
              </a:rPr>
              <a:t>It offers a </a:t>
            </a:r>
            <a:r>
              <a:rPr lang="en-US" sz="2400" b="1" dirty="0" smtClean="0">
                <a:solidFill>
                  <a:schemeClr val="tx1"/>
                </a:solidFill>
              </a:rPr>
              <a:t>CLI</a:t>
            </a:r>
            <a:r>
              <a:rPr lang="en-US" sz="2400" dirty="0" smtClean="0">
                <a:solidFill>
                  <a:schemeClr val="tx1"/>
                </a:solidFill>
              </a:rPr>
              <a:t> tool for developing and </a:t>
            </a:r>
            <a:r>
              <a:rPr lang="en-US" sz="2400" dirty="0" smtClean="0">
                <a:solidFill>
                  <a:schemeClr val="tx1"/>
                </a:solidFill>
              </a:rPr>
              <a:t>testing</a:t>
            </a:r>
            <a:endParaRPr lang="en-US" sz="2400" dirty="0" smtClean="0">
              <a:solidFill>
                <a:schemeClr val="tx1"/>
              </a:solidFill>
            </a:endParaRPr>
          </a:p>
          <a:p>
            <a:pPr algn="just">
              <a:buFont typeface="Wingdings" pitchFamily="2" charset="2"/>
              <a:buChar char="Ø"/>
            </a:pPr>
            <a:r>
              <a:rPr lang="en-US" sz="2400" dirty="0" smtClean="0">
                <a:solidFill>
                  <a:schemeClr val="tx1"/>
                </a:solidFill>
              </a:rPr>
              <a:t>It offers the number of </a:t>
            </a:r>
            <a:r>
              <a:rPr lang="en-US" sz="2400" b="1" dirty="0" smtClean="0">
                <a:solidFill>
                  <a:schemeClr val="tx1"/>
                </a:solidFill>
              </a:rPr>
              <a:t>plug-ins</a:t>
            </a:r>
            <a:r>
              <a:rPr lang="en-US" sz="2400" dirty="0" smtClean="0">
                <a:solidFill>
                  <a:schemeClr val="tx1"/>
                </a:solidFill>
              </a:rPr>
              <a:t>.</a:t>
            </a:r>
          </a:p>
          <a:p>
            <a:pPr algn="just">
              <a:buFont typeface="Wingdings" pitchFamily="2" charset="2"/>
              <a:buChar char="Ø"/>
            </a:pPr>
            <a:r>
              <a:rPr lang="en-US" sz="2400" dirty="0" smtClean="0">
                <a:solidFill>
                  <a:schemeClr val="tx1"/>
                </a:solidFill>
              </a:rPr>
              <a:t>It also minimizes writing multiple </a:t>
            </a:r>
            <a:r>
              <a:rPr lang="en-US" sz="2400" b="1" dirty="0" smtClean="0">
                <a:solidFill>
                  <a:schemeClr val="tx1"/>
                </a:solidFill>
              </a:rPr>
              <a:t>boilerplate </a:t>
            </a:r>
            <a:r>
              <a:rPr lang="en-US" sz="2400" b="1" dirty="0" smtClean="0">
                <a:solidFill>
                  <a:schemeClr val="tx1"/>
                </a:solidFill>
              </a:rPr>
              <a:t>codes</a:t>
            </a:r>
            <a:r>
              <a:rPr lang="en-US" sz="2400" dirty="0" smtClean="0">
                <a:solidFill>
                  <a:schemeClr val="tx1"/>
                </a:solidFill>
              </a:rPr>
              <a:t>, </a:t>
            </a:r>
            <a:r>
              <a:rPr lang="en-US" sz="2400" dirty="0" smtClean="0">
                <a:solidFill>
                  <a:schemeClr val="tx1"/>
                </a:solidFill>
              </a:rPr>
              <a:t>XML configuration, and annotations.</a:t>
            </a:r>
          </a:p>
          <a:p>
            <a:pPr algn="just">
              <a:buFont typeface="Wingdings" pitchFamily="2" charset="2"/>
              <a:buChar char="Ø"/>
            </a:pPr>
            <a:r>
              <a:rPr lang="en-US" sz="2400" dirty="0" smtClean="0">
                <a:solidFill>
                  <a:schemeClr val="tx1"/>
                </a:solidFill>
              </a:rPr>
              <a:t>It </a:t>
            </a:r>
            <a:r>
              <a:rPr lang="en-US" sz="2400" b="1" dirty="0" smtClean="0">
                <a:solidFill>
                  <a:schemeClr val="tx1"/>
                </a:solidFill>
              </a:rPr>
              <a:t>increases productivity</a:t>
            </a:r>
            <a:r>
              <a:rPr lang="en-US" sz="2400" dirty="0" smtClean="0">
                <a:solidFill>
                  <a:schemeClr val="tx1"/>
                </a:solidFill>
              </a:rPr>
              <a:t> and reduces development time.</a:t>
            </a:r>
          </a:p>
          <a:p>
            <a:pPr algn="just"/>
            <a:endParaRPr lang="en-US" sz="2400" dirty="0">
              <a:solidFill>
                <a:schemeClr val="tx1"/>
              </a:solidFill>
            </a:endParaRPr>
          </a:p>
        </p:txBody>
      </p:sp>
      <p:sp>
        <p:nvSpPr>
          <p:cNvPr id="5" name="Title 1"/>
          <p:cNvSpPr>
            <a:spLocks noGrp="1"/>
          </p:cNvSpPr>
          <p:nvPr>
            <p:ph type="ctrTitle"/>
          </p:nvPr>
        </p:nvSpPr>
        <p:spPr>
          <a:xfrm>
            <a:off x="1016000" y="381001"/>
            <a:ext cx="10363200" cy="1470025"/>
          </a:xfrm>
        </p:spPr>
        <p:txBody>
          <a:bodyPr/>
          <a:lstStyle/>
          <a:p>
            <a:pPr algn="l"/>
            <a:r>
              <a:rPr lang="en-US" dirty="0" smtClean="0"/>
              <a:t>Advantages of Spring Boot</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1143000"/>
          </a:xfrm>
        </p:spPr>
        <p:txBody>
          <a:bodyPr/>
          <a:lstStyle/>
          <a:p>
            <a:r>
              <a:rPr lang="en-US" dirty="0" smtClean="0"/>
              <a:t>ELK Stack</a:t>
            </a:r>
            <a:endParaRPr lang="en-US" dirty="0"/>
          </a:p>
        </p:txBody>
      </p:sp>
      <p:pic>
        <p:nvPicPr>
          <p:cNvPr id="4" name="Picture 3" descr="elk.png"/>
          <p:cNvPicPr>
            <a:picLocks noChangeAspect="1"/>
          </p:cNvPicPr>
          <p:nvPr/>
        </p:nvPicPr>
        <p:blipFill>
          <a:blip r:embed="rId2"/>
          <a:srcRect b="13333"/>
          <a:stretch>
            <a:fillRect/>
          </a:stretch>
        </p:blipFill>
        <p:spPr>
          <a:xfrm>
            <a:off x="1016000" y="1981200"/>
            <a:ext cx="10160000" cy="2971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570</TotalTime>
  <Words>1111</Words>
  <Application>Microsoft Office PowerPoint</Application>
  <PresentationFormat>Custom</PresentationFormat>
  <Paragraphs>196</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Facet</vt:lpstr>
      <vt:lpstr>CENTRALIZED LOGGING USING ELK STACK Societe Generale</vt:lpstr>
      <vt:lpstr>Slide 2</vt:lpstr>
      <vt:lpstr>ABSTRACT </vt:lpstr>
      <vt:lpstr>Log Analysis </vt:lpstr>
      <vt:lpstr>What is Spring Boot </vt:lpstr>
      <vt:lpstr>Why Spring Boot </vt:lpstr>
      <vt:lpstr>Advantages of Spring Boot   </vt:lpstr>
      <vt:lpstr>Advantages of Spring Boot </vt:lpstr>
      <vt:lpstr>ELK Stack</vt:lpstr>
      <vt:lpstr>Slide 10</vt:lpstr>
      <vt:lpstr>Slide 11</vt:lpstr>
      <vt:lpstr>What is Elasticsearch? </vt:lpstr>
      <vt:lpstr>Features of Elastic search:  </vt:lpstr>
      <vt:lpstr>Advantages of Elasticsearch </vt:lpstr>
      <vt:lpstr>Slide 15</vt:lpstr>
      <vt:lpstr>Slide 16</vt:lpstr>
      <vt:lpstr>LOGSTASH EXAMPLE</vt:lpstr>
      <vt:lpstr>LOGSTASH EXAMPLE</vt:lpstr>
      <vt:lpstr>LOGSTASH EXAMPLE</vt:lpstr>
      <vt:lpstr>Slide 20</vt:lpstr>
      <vt:lpstr>What is Logstash? </vt:lpstr>
      <vt:lpstr> </vt:lpstr>
      <vt:lpstr>Features of Logstash </vt:lpstr>
      <vt:lpstr>Advantage of Logstash </vt:lpstr>
      <vt:lpstr>Slide 25</vt:lpstr>
      <vt:lpstr>What is Kibana? </vt:lpstr>
      <vt:lpstr>Features of Kibana: </vt:lpstr>
      <vt:lpstr>      Advantages and Disadvantage</vt:lpstr>
      <vt:lpstr>Search Types in Kibana</vt:lpstr>
      <vt:lpstr>Kibana visualizations </vt:lpstr>
      <vt:lpstr>Kibana Elasticsearch index </vt:lpstr>
      <vt:lpstr>DATA FLOW</vt:lpstr>
      <vt:lpstr> Future Enhancement  </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Kibana? </dc:title>
  <dc:creator>Chiranjit Mondal</dc:creator>
  <cp:lastModifiedBy>Hp</cp:lastModifiedBy>
  <cp:revision>49</cp:revision>
  <dcterms:created xsi:type="dcterms:W3CDTF">2021-03-16T09:39:01Z</dcterms:created>
  <dcterms:modified xsi:type="dcterms:W3CDTF">2021-06-12T05:08:23Z</dcterms:modified>
</cp:coreProperties>
</file>