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8"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522" y="-149"/>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FCBD3F-B41F-463E-A311-2C02C85806E6}" type="datetimeFigureOut">
              <a:rPr lang="en-US" smtClean="0"/>
              <a:pPr/>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64768-A595-4E3E-85C0-9102C3A1973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FCBD3F-B41F-463E-A311-2C02C85806E6}" type="datetimeFigureOut">
              <a:rPr lang="en-US" smtClean="0"/>
              <a:pPr/>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64768-A595-4E3E-85C0-9102C3A1973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FCBD3F-B41F-463E-A311-2C02C85806E6}" type="datetimeFigureOut">
              <a:rPr lang="en-US" smtClean="0"/>
              <a:pPr/>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64768-A595-4E3E-85C0-9102C3A1973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FCBD3F-B41F-463E-A311-2C02C85806E6}" type="datetimeFigureOut">
              <a:rPr lang="en-US" smtClean="0"/>
              <a:pPr/>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64768-A595-4E3E-85C0-9102C3A1973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FCBD3F-B41F-463E-A311-2C02C85806E6}" type="datetimeFigureOut">
              <a:rPr lang="en-US" smtClean="0"/>
              <a:pPr/>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64768-A595-4E3E-85C0-9102C3A1973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FCBD3F-B41F-463E-A311-2C02C85806E6}" type="datetimeFigureOut">
              <a:rPr lang="en-US" smtClean="0"/>
              <a:pPr/>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964768-A595-4E3E-85C0-9102C3A1973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FCBD3F-B41F-463E-A311-2C02C85806E6}" type="datetimeFigureOut">
              <a:rPr lang="en-US" smtClean="0"/>
              <a:pPr/>
              <a:t>6/12/2021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964768-A595-4E3E-85C0-9102C3A1973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FCBD3F-B41F-463E-A311-2C02C85806E6}" type="datetimeFigureOut">
              <a:rPr lang="en-US" smtClean="0"/>
              <a:pPr/>
              <a:t>6/12/2021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964768-A595-4E3E-85C0-9102C3A1973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FCBD3F-B41F-463E-A311-2C02C85806E6}" type="datetimeFigureOut">
              <a:rPr lang="en-US" smtClean="0"/>
              <a:pPr/>
              <a:t>6/12/2021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964768-A595-4E3E-85C0-9102C3A1973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FCBD3F-B41F-463E-A311-2C02C85806E6}" type="datetimeFigureOut">
              <a:rPr lang="en-US" smtClean="0"/>
              <a:pPr/>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964768-A595-4E3E-85C0-9102C3A1973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FCBD3F-B41F-463E-A311-2C02C85806E6}" type="datetimeFigureOut">
              <a:rPr lang="en-US" smtClean="0"/>
              <a:pPr/>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964768-A595-4E3E-85C0-9102C3A1973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FCBD3F-B41F-463E-A311-2C02C85806E6}" type="datetimeFigureOut">
              <a:rPr lang="en-US" smtClean="0"/>
              <a:pPr/>
              <a:t>6/12/2021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964768-A595-4E3E-85C0-9102C3A1973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524000"/>
            <a:ext cx="7848600" cy="4724400"/>
          </a:xfrm>
        </p:spPr>
        <p:txBody>
          <a:bodyPr>
            <a:noAutofit/>
          </a:bodyPr>
          <a:lstStyle/>
          <a:p>
            <a:pPr algn="just"/>
            <a:r>
              <a:rPr lang="en-US" sz="2400" dirty="0" smtClean="0"/>
              <a:t>In cloud-based environment infrastructures, performance, and isolation is very important. The performance of virtual machines in the cloud may vary based on the specific loads, environments, and number of active users in the system. Therefore, reliability and node failure can become a significant issue.</a:t>
            </a:r>
          </a:p>
          <a:p>
            <a:pPr algn="just"/>
            <a:r>
              <a:rPr lang="en-US" sz="2400" dirty="0" smtClean="0"/>
              <a:t>Log management platform can monitor all above-given issues as well as process operating system logs, NGINX, IIS server log for web traffic analysis, application logs, and logs on AWS (Amazon web services).</a:t>
            </a:r>
          </a:p>
          <a:p>
            <a:pPr algn="just"/>
            <a:r>
              <a:rPr lang="en-US" sz="2400" dirty="0" smtClean="0"/>
              <a:t>Log management helps </a:t>
            </a:r>
            <a:r>
              <a:rPr lang="en-US" sz="2400" dirty="0" err="1" smtClean="0"/>
              <a:t>DevOps</a:t>
            </a:r>
            <a:r>
              <a:rPr lang="en-US" sz="2400" dirty="0" smtClean="0"/>
              <a:t> engineers, system admin to make better business decisions. Hence, log analysis via Elastic Stack or similar tools is important.</a:t>
            </a:r>
          </a:p>
          <a:p>
            <a:pPr algn="just"/>
            <a:endParaRPr lang="en-US" sz="2400" dirty="0">
              <a:solidFill>
                <a:schemeClr val="tx1"/>
              </a:solidFill>
            </a:endParaRPr>
          </a:p>
        </p:txBody>
      </p:sp>
      <p:sp>
        <p:nvSpPr>
          <p:cNvPr id="5" name="Title 1"/>
          <p:cNvSpPr>
            <a:spLocks noGrp="1"/>
          </p:cNvSpPr>
          <p:nvPr>
            <p:ph type="ctrTitle"/>
          </p:nvPr>
        </p:nvSpPr>
        <p:spPr>
          <a:xfrm>
            <a:off x="762000" y="381000"/>
            <a:ext cx="7772400" cy="1470025"/>
          </a:xfrm>
        </p:spPr>
        <p:txBody>
          <a:bodyPr/>
          <a:lstStyle/>
          <a:p>
            <a:r>
              <a:rPr lang="en-US" b="1" dirty="0" smtClean="0"/>
              <a:t>Log Analysis</a:t>
            </a:r>
            <a:r>
              <a:rPr lang="en-US" b="1" dirty="0" smtClean="0"/>
              <a:t/>
            </a:r>
            <a:br>
              <a:rPr lang="en-US" b="1" dirty="0"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524000"/>
            <a:ext cx="7848600" cy="4724400"/>
          </a:xfrm>
        </p:spPr>
        <p:txBody>
          <a:bodyPr>
            <a:normAutofit/>
          </a:bodyPr>
          <a:lstStyle/>
          <a:p>
            <a:pPr algn="just">
              <a:buFont typeface="Wingdings" pitchFamily="2" charset="2"/>
              <a:buChar char="Ø"/>
            </a:pPr>
            <a:r>
              <a:rPr lang="en-US" sz="2400" dirty="0" smtClean="0">
                <a:solidFill>
                  <a:schemeClr val="tx1"/>
                </a:solidFill>
              </a:rPr>
              <a:t> Open </a:t>
            </a:r>
            <a:r>
              <a:rPr lang="en-US" sz="2400" dirty="0" smtClean="0">
                <a:solidFill>
                  <a:schemeClr val="tx1"/>
                </a:solidFill>
              </a:rPr>
              <a:t>source search server is written using Java</a:t>
            </a:r>
          </a:p>
          <a:p>
            <a:pPr algn="just">
              <a:buFont typeface="Wingdings" pitchFamily="2" charset="2"/>
              <a:buChar char="Ø"/>
            </a:pPr>
            <a:r>
              <a:rPr lang="en-US" sz="2400" dirty="0" smtClean="0">
                <a:solidFill>
                  <a:schemeClr val="tx1"/>
                </a:solidFill>
              </a:rPr>
              <a:t> Used </a:t>
            </a:r>
            <a:r>
              <a:rPr lang="en-US" sz="2400" dirty="0" smtClean="0">
                <a:solidFill>
                  <a:schemeClr val="tx1"/>
                </a:solidFill>
              </a:rPr>
              <a:t>to index any kind of heterogeneous data</a:t>
            </a:r>
          </a:p>
          <a:p>
            <a:pPr algn="just">
              <a:buFont typeface="Wingdings" pitchFamily="2" charset="2"/>
              <a:buChar char="Ø"/>
            </a:pPr>
            <a:r>
              <a:rPr lang="en-US" sz="2400" dirty="0" smtClean="0">
                <a:solidFill>
                  <a:schemeClr val="tx1"/>
                </a:solidFill>
              </a:rPr>
              <a:t> Has </a:t>
            </a:r>
            <a:r>
              <a:rPr lang="en-US" sz="2400" dirty="0" smtClean="0">
                <a:solidFill>
                  <a:schemeClr val="tx1"/>
                </a:solidFill>
              </a:rPr>
              <a:t>REST API web-interface with JSON output</a:t>
            </a:r>
          </a:p>
          <a:p>
            <a:pPr algn="just">
              <a:buFont typeface="Wingdings" pitchFamily="2" charset="2"/>
              <a:buChar char="Ø"/>
            </a:pPr>
            <a:r>
              <a:rPr lang="en-US" sz="2400" dirty="0" smtClean="0">
                <a:solidFill>
                  <a:schemeClr val="tx1"/>
                </a:solidFill>
              </a:rPr>
              <a:t> Full-Text </a:t>
            </a:r>
            <a:r>
              <a:rPr lang="en-US" sz="2400" dirty="0" smtClean="0">
                <a:solidFill>
                  <a:schemeClr val="tx1"/>
                </a:solidFill>
              </a:rPr>
              <a:t>Search</a:t>
            </a:r>
          </a:p>
          <a:p>
            <a:pPr algn="just">
              <a:buFont typeface="Wingdings" pitchFamily="2" charset="2"/>
              <a:buChar char="Ø"/>
            </a:pPr>
            <a:r>
              <a:rPr lang="en-US" sz="2400" dirty="0" smtClean="0">
                <a:solidFill>
                  <a:schemeClr val="tx1"/>
                </a:solidFill>
              </a:rPr>
              <a:t> Near </a:t>
            </a:r>
            <a:r>
              <a:rPr lang="en-US" sz="2400" dirty="0" smtClean="0">
                <a:solidFill>
                  <a:schemeClr val="tx1"/>
                </a:solidFill>
              </a:rPr>
              <a:t>Real Time (NRT) search</a:t>
            </a:r>
          </a:p>
          <a:p>
            <a:pPr algn="just">
              <a:buFont typeface="Wingdings" pitchFamily="2" charset="2"/>
              <a:buChar char="Ø"/>
            </a:pPr>
            <a:r>
              <a:rPr lang="en-US" sz="2400" dirty="0" smtClean="0">
                <a:solidFill>
                  <a:schemeClr val="tx1"/>
                </a:solidFill>
              </a:rPr>
              <a:t> </a:t>
            </a:r>
            <a:r>
              <a:rPr lang="en-US" sz="2400" dirty="0" err="1" smtClean="0">
                <a:solidFill>
                  <a:schemeClr val="tx1"/>
                </a:solidFill>
              </a:rPr>
              <a:t>Sharded</a:t>
            </a:r>
            <a:r>
              <a:rPr lang="en-US" sz="2400" dirty="0" smtClean="0">
                <a:solidFill>
                  <a:schemeClr val="tx1"/>
                </a:solidFill>
              </a:rPr>
              <a:t>, replicated searchable, JSON document store</a:t>
            </a:r>
          </a:p>
          <a:p>
            <a:pPr algn="just">
              <a:buFont typeface="Wingdings" pitchFamily="2" charset="2"/>
              <a:buChar char="Ø"/>
            </a:pPr>
            <a:r>
              <a:rPr lang="en-US" sz="2400" dirty="0" smtClean="0">
                <a:solidFill>
                  <a:schemeClr val="tx1"/>
                </a:solidFill>
              </a:rPr>
              <a:t> Schema-free</a:t>
            </a:r>
            <a:r>
              <a:rPr lang="en-US" sz="2400" dirty="0" smtClean="0">
                <a:solidFill>
                  <a:schemeClr val="tx1"/>
                </a:solidFill>
              </a:rPr>
              <a:t>, REST &amp; JSON based distributed document store</a:t>
            </a:r>
          </a:p>
          <a:p>
            <a:pPr algn="just">
              <a:buFont typeface="Wingdings" pitchFamily="2" charset="2"/>
              <a:buChar char="Ø"/>
            </a:pPr>
            <a:r>
              <a:rPr lang="en-US" sz="2400" dirty="0" smtClean="0">
                <a:solidFill>
                  <a:schemeClr val="tx1"/>
                </a:solidFill>
              </a:rPr>
              <a:t> Multi-language </a:t>
            </a:r>
            <a:r>
              <a:rPr lang="en-US" sz="2400" dirty="0" smtClean="0">
                <a:solidFill>
                  <a:schemeClr val="tx1"/>
                </a:solidFill>
              </a:rPr>
              <a:t>&amp; </a:t>
            </a:r>
            <a:r>
              <a:rPr lang="en-US" sz="2400" dirty="0" err="1" smtClean="0">
                <a:solidFill>
                  <a:schemeClr val="tx1"/>
                </a:solidFill>
              </a:rPr>
              <a:t>Geolocation</a:t>
            </a:r>
            <a:r>
              <a:rPr lang="en-US" sz="2400" dirty="0" smtClean="0">
                <a:solidFill>
                  <a:schemeClr val="tx1"/>
                </a:solidFill>
              </a:rPr>
              <a:t> support</a:t>
            </a:r>
          </a:p>
          <a:p>
            <a:pPr algn="just">
              <a:buFont typeface="Wingdings" pitchFamily="2" charset="2"/>
              <a:buChar char="Ø"/>
            </a:pPr>
            <a:endParaRPr lang="en-US" sz="2400" dirty="0">
              <a:solidFill>
                <a:schemeClr val="tx1"/>
              </a:solidFill>
            </a:endParaRPr>
          </a:p>
        </p:txBody>
      </p:sp>
      <p:sp>
        <p:nvSpPr>
          <p:cNvPr id="5" name="Title 1"/>
          <p:cNvSpPr>
            <a:spLocks noGrp="1"/>
          </p:cNvSpPr>
          <p:nvPr>
            <p:ph type="ctrTitle"/>
          </p:nvPr>
        </p:nvSpPr>
        <p:spPr>
          <a:xfrm>
            <a:off x="762000" y="381000"/>
            <a:ext cx="7772400" cy="1470025"/>
          </a:xfrm>
        </p:spPr>
        <p:txBody>
          <a:bodyPr/>
          <a:lstStyle/>
          <a:p>
            <a:r>
              <a:rPr lang="en-US" dirty="0" smtClean="0"/>
              <a:t>Features of Elastic search:</a:t>
            </a:r>
            <a:br>
              <a:rPr lang="en-US" dirty="0" smtClean="0"/>
            </a:br>
            <a:r>
              <a:rPr lang="en-US" dirty="0" smtClean="0"/>
              <a: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lstStyle/>
          <a:p>
            <a:r>
              <a:rPr lang="en-US" dirty="0" smtClean="0"/>
              <a:t>Advantages of </a:t>
            </a:r>
            <a:r>
              <a:rPr lang="en-US" dirty="0" err="1" smtClean="0"/>
              <a:t>Elasticsearch</a:t>
            </a:r>
            <a:r>
              <a:rPr lang="en-US" dirty="0" smtClean="0"/>
              <a:t/>
            </a:r>
            <a:br>
              <a:rPr lang="en-US" dirty="0" smtClean="0"/>
            </a:br>
            <a:endParaRPr lang="en-US" dirty="0"/>
          </a:p>
        </p:txBody>
      </p:sp>
      <p:sp>
        <p:nvSpPr>
          <p:cNvPr id="3" name="Subtitle 2"/>
          <p:cNvSpPr>
            <a:spLocks noGrp="1"/>
          </p:cNvSpPr>
          <p:nvPr>
            <p:ph type="subTitle" idx="1"/>
          </p:nvPr>
        </p:nvSpPr>
        <p:spPr>
          <a:xfrm>
            <a:off x="914400" y="1295400"/>
            <a:ext cx="7620000" cy="4876800"/>
          </a:xfrm>
        </p:spPr>
        <p:txBody>
          <a:bodyPr>
            <a:noAutofit/>
          </a:bodyPr>
          <a:lstStyle/>
          <a:p>
            <a:pPr algn="just">
              <a:buFont typeface="Wingdings" pitchFamily="2" charset="2"/>
              <a:buChar char="Ø"/>
            </a:pPr>
            <a:r>
              <a:rPr lang="en-US" sz="2400" dirty="0" smtClean="0">
                <a:solidFill>
                  <a:schemeClr val="tx1"/>
                </a:solidFill>
              </a:rPr>
              <a:t> Store </a:t>
            </a:r>
            <a:r>
              <a:rPr lang="en-US" sz="2400" dirty="0" smtClean="0">
                <a:solidFill>
                  <a:schemeClr val="tx1"/>
                </a:solidFill>
              </a:rPr>
              <a:t>schema-less data and also creates a schema for your data</a:t>
            </a:r>
          </a:p>
          <a:p>
            <a:pPr algn="just">
              <a:buFont typeface="Wingdings" pitchFamily="2" charset="2"/>
              <a:buChar char="Ø"/>
            </a:pPr>
            <a:r>
              <a:rPr lang="en-US" sz="2400" dirty="0" smtClean="0">
                <a:solidFill>
                  <a:schemeClr val="tx1"/>
                </a:solidFill>
              </a:rPr>
              <a:t> Manipulate </a:t>
            </a:r>
            <a:r>
              <a:rPr lang="en-US" sz="2400" dirty="0" smtClean="0">
                <a:solidFill>
                  <a:schemeClr val="tx1"/>
                </a:solidFill>
              </a:rPr>
              <a:t>your data record by record with the help of Multi-document APIs</a:t>
            </a:r>
          </a:p>
          <a:p>
            <a:pPr algn="just">
              <a:buFont typeface="Wingdings" pitchFamily="2" charset="2"/>
              <a:buChar char="Ø"/>
            </a:pPr>
            <a:r>
              <a:rPr lang="en-US" sz="2400" dirty="0" smtClean="0">
                <a:solidFill>
                  <a:schemeClr val="tx1"/>
                </a:solidFill>
              </a:rPr>
              <a:t> Perform </a:t>
            </a:r>
            <a:r>
              <a:rPr lang="en-US" sz="2400" dirty="0" smtClean="0">
                <a:solidFill>
                  <a:schemeClr val="tx1"/>
                </a:solidFill>
              </a:rPr>
              <a:t>filtering and querying your data for insights</a:t>
            </a:r>
          </a:p>
          <a:p>
            <a:pPr algn="just">
              <a:buFont typeface="Wingdings" pitchFamily="2" charset="2"/>
              <a:buChar char="Ø"/>
            </a:pPr>
            <a:r>
              <a:rPr lang="en-US" sz="2400" dirty="0" smtClean="0">
                <a:solidFill>
                  <a:schemeClr val="tx1"/>
                </a:solidFill>
              </a:rPr>
              <a:t> Based </a:t>
            </a:r>
            <a:r>
              <a:rPr lang="en-US" sz="2400" dirty="0" smtClean="0">
                <a:solidFill>
                  <a:schemeClr val="tx1"/>
                </a:solidFill>
              </a:rPr>
              <a:t>on Apache </a:t>
            </a:r>
            <a:r>
              <a:rPr lang="en-US" sz="2400" dirty="0" err="1" smtClean="0">
                <a:solidFill>
                  <a:schemeClr val="tx1"/>
                </a:solidFill>
              </a:rPr>
              <a:t>Lucene</a:t>
            </a:r>
            <a:r>
              <a:rPr lang="en-US" sz="2400" dirty="0" smtClean="0">
                <a:solidFill>
                  <a:schemeClr val="tx1"/>
                </a:solidFill>
              </a:rPr>
              <a:t> and provides </a:t>
            </a:r>
            <a:r>
              <a:rPr lang="en-US" sz="2400" dirty="0" err="1" smtClean="0">
                <a:solidFill>
                  <a:schemeClr val="tx1"/>
                </a:solidFill>
              </a:rPr>
              <a:t>RESTful</a:t>
            </a:r>
            <a:r>
              <a:rPr lang="en-US" sz="2400" dirty="0" smtClean="0">
                <a:solidFill>
                  <a:schemeClr val="tx1"/>
                </a:solidFill>
              </a:rPr>
              <a:t> API</a:t>
            </a:r>
          </a:p>
          <a:p>
            <a:pPr algn="just">
              <a:buFont typeface="Wingdings" pitchFamily="2" charset="2"/>
              <a:buChar char="Ø"/>
            </a:pPr>
            <a:r>
              <a:rPr lang="en-US" sz="2400" dirty="0" smtClean="0">
                <a:solidFill>
                  <a:schemeClr val="tx1"/>
                </a:solidFill>
              </a:rPr>
              <a:t> Provides </a:t>
            </a:r>
            <a:r>
              <a:rPr lang="en-US" sz="2400" dirty="0" smtClean="0">
                <a:solidFill>
                  <a:schemeClr val="tx1"/>
                </a:solidFill>
              </a:rPr>
              <a:t>horizontal scalability, reliability, and multitenant capability for real time use of indexing to make it faster search</a:t>
            </a:r>
          </a:p>
          <a:p>
            <a:pPr algn="just">
              <a:buFont typeface="Wingdings" pitchFamily="2" charset="2"/>
              <a:buChar char="Ø"/>
            </a:pPr>
            <a:r>
              <a:rPr lang="en-US" sz="2400" dirty="0" smtClean="0">
                <a:solidFill>
                  <a:schemeClr val="tx1"/>
                </a:solidFill>
              </a:rPr>
              <a:t> Helps </a:t>
            </a:r>
            <a:r>
              <a:rPr lang="en-US" sz="2400" dirty="0" smtClean="0">
                <a:solidFill>
                  <a:schemeClr val="tx1"/>
                </a:solidFill>
              </a:rPr>
              <a:t>you to scale vertically and horizontally</a:t>
            </a:r>
          </a:p>
          <a:p>
            <a:pPr algn="just">
              <a:buFont typeface="Wingdings" pitchFamily="2" charset="2"/>
              <a:buChar char="Ø"/>
            </a:pP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524000"/>
            <a:ext cx="7848600" cy="4724400"/>
          </a:xfrm>
        </p:spPr>
        <p:txBody>
          <a:bodyPr>
            <a:noAutofit/>
          </a:bodyPr>
          <a:lstStyle/>
          <a:p>
            <a:pPr algn="just"/>
            <a:r>
              <a:rPr lang="en-US" sz="2400" dirty="0" err="1" smtClean="0">
                <a:solidFill>
                  <a:schemeClr val="tx1"/>
                </a:solidFill>
              </a:rPr>
              <a:t>Logstash</a:t>
            </a:r>
            <a:r>
              <a:rPr lang="en-US" sz="2400" dirty="0" smtClean="0">
                <a:solidFill>
                  <a:schemeClr val="tx1"/>
                </a:solidFill>
              </a:rPr>
              <a:t> </a:t>
            </a:r>
            <a:r>
              <a:rPr lang="en-US" sz="2400" dirty="0" smtClean="0">
                <a:solidFill>
                  <a:schemeClr val="tx1"/>
                </a:solidFill>
              </a:rPr>
              <a:t>is the data collection pipeline tool. It collects data inputs and feeds into the </a:t>
            </a:r>
            <a:r>
              <a:rPr lang="en-US" sz="2400" dirty="0" err="1" smtClean="0">
                <a:solidFill>
                  <a:schemeClr val="tx1"/>
                </a:solidFill>
              </a:rPr>
              <a:t>Elasticsearch</a:t>
            </a:r>
            <a:r>
              <a:rPr lang="en-US" sz="2400" dirty="0" smtClean="0">
                <a:solidFill>
                  <a:schemeClr val="tx1"/>
                </a:solidFill>
              </a:rPr>
              <a:t>. It gathers all types of data from the different source and makes it available for further use.</a:t>
            </a:r>
          </a:p>
          <a:p>
            <a:pPr algn="just"/>
            <a:r>
              <a:rPr lang="en-US" sz="2400" dirty="0" err="1" smtClean="0">
                <a:solidFill>
                  <a:schemeClr val="tx1"/>
                </a:solidFill>
              </a:rPr>
              <a:t>Logstash</a:t>
            </a:r>
            <a:r>
              <a:rPr lang="en-US" sz="2400" dirty="0" smtClean="0">
                <a:solidFill>
                  <a:schemeClr val="tx1"/>
                </a:solidFill>
              </a:rPr>
              <a:t> can unify data from disparate sources and normalize the data into your desired destinations. It allows you to cleanse and democratize all your data for analytics and visualization of use cases</a:t>
            </a:r>
            <a:r>
              <a:rPr lang="en-US" sz="2400" dirty="0" smtClean="0">
                <a:solidFill>
                  <a:schemeClr val="tx1"/>
                </a:solidFill>
              </a:rPr>
              <a:t>.</a:t>
            </a:r>
            <a:endParaRPr lang="en-US" sz="2400" dirty="0" smtClean="0">
              <a:solidFill>
                <a:schemeClr val="tx1"/>
              </a:solidFill>
            </a:endParaRPr>
          </a:p>
        </p:txBody>
      </p:sp>
      <p:sp>
        <p:nvSpPr>
          <p:cNvPr id="5" name="Title 1"/>
          <p:cNvSpPr>
            <a:spLocks noGrp="1"/>
          </p:cNvSpPr>
          <p:nvPr>
            <p:ph type="ctrTitle"/>
          </p:nvPr>
        </p:nvSpPr>
        <p:spPr>
          <a:xfrm>
            <a:off x="762000" y="381000"/>
            <a:ext cx="7772400" cy="1470025"/>
          </a:xfrm>
        </p:spPr>
        <p:txBody>
          <a:bodyPr/>
          <a:lstStyle/>
          <a:p>
            <a:r>
              <a:rPr lang="en-US" dirty="0" smtClean="0"/>
              <a:t>What is </a:t>
            </a:r>
            <a:r>
              <a:rPr lang="en-US" dirty="0" err="1" smtClean="0"/>
              <a:t>Logstash</a:t>
            </a:r>
            <a:r>
              <a:rPr lang="en-US" dirty="0" smtClean="0"/>
              <a:t>?</a:t>
            </a:r>
            <a:r>
              <a:rPr lang="en-US" dirty="0" smtClean="0"/>
              <a:t/>
            </a:r>
            <a:br>
              <a:rPr lang="en-US" dirty="0" smtClean="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524000"/>
            <a:ext cx="7848600" cy="4724400"/>
          </a:xfrm>
        </p:spPr>
        <p:txBody>
          <a:bodyPr>
            <a:normAutofit/>
          </a:bodyPr>
          <a:lstStyle/>
          <a:p>
            <a:pPr algn="just"/>
            <a:r>
              <a:rPr lang="en-US" sz="2400" dirty="0" smtClean="0">
                <a:solidFill>
                  <a:schemeClr val="tx1"/>
                </a:solidFill>
              </a:rPr>
              <a:t>It consists of three components:</a:t>
            </a:r>
          </a:p>
          <a:p>
            <a:pPr algn="just"/>
            <a:r>
              <a:rPr lang="en-US" sz="2400" b="1" dirty="0" smtClean="0">
                <a:solidFill>
                  <a:schemeClr val="tx1"/>
                </a:solidFill>
              </a:rPr>
              <a:t>Input</a:t>
            </a:r>
            <a:r>
              <a:rPr lang="en-US" sz="2400" dirty="0" smtClean="0">
                <a:solidFill>
                  <a:schemeClr val="tx1"/>
                </a:solidFill>
              </a:rPr>
              <a:t>: passing logs to process them into machine </a:t>
            </a:r>
            <a:r>
              <a:rPr lang="en-US" sz="2400" dirty="0" err="1" smtClean="0">
                <a:solidFill>
                  <a:schemeClr val="tx1"/>
                </a:solidFill>
              </a:rPr>
              <a:t>understandableformat</a:t>
            </a:r>
            <a:endParaRPr lang="en-US" sz="2400" dirty="0" smtClean="0">
              <a:solidFill>
                <a:schemeClr val="tx1"/>
              </a:solidFill>
            </a:endParaRPr>
          </a:p>
          <a:p>
            <a:pPr algn="just"/>
            <a:r>
              <a:rPr lang="en-US" sz="2400" b="1" dirty="0" smtClean="0">
                <a:solidFill>
                  <a:schemeClr val="tx1"/>
                </a:solidFill>
              </a:rPr>
              <a:t>Filters</a:t>
            </a:r>
            <a:r>
              <a:rPr lang="en-US" sz="2400" dirty="0" smtClean="0">
                <a:solidFill>
                  <a:schemeClr val="tx1"/>
                </a:solidFill>
              </a:rPr>
              <a:t>: It is a set of conditions to perform a particular action or event</a:t>
            </a:r>
          </a:p>
          <a:p>
            <a:pPr algn="just"/>
            <a:r>
              <a:rPr lang="en-US" sz="2400" b="1" dirty="0" smtClean="0">
                <a:solidFill>
                  <a:schemeClr val="tx1"/>
                </a:solidFill>
              </a:rPr>
              <a:t>Output</a:t>
            </a:r>
            <a:r>
              <a:rPr lang="en-US" sz="2400" dirty="0" smtClean="0">
                <a:solidFill>
                  <a:schemeClr val="tx1"/>
                </a:solidFill>
              </a:rPr>
              <a:t>: Decision maker for processed event or log</a:t>
            </a:r>
          </a:p>
          <a:p>
            <a:pPr algn="just"/>
            <a:endParaRPr lang="en-US" sz="2400" dirty="0" smtClean="0">
              <a:solidFill>
                <a:schemeClr val="tx1"/>
              </a:solidFill>
            </a:endParaRPr>
          </a:p>
          <a:p>
            <a:pPr algn="just">
              <a:buFont typeface="Wingdings" pitchFamily="2" charset="2"/>
              <a:buChar char="Ø"/>
            </a:pPr>
            <a:endParaRPr lang="en-US" sz="2400" dirty="0">
              <a:solidFill>
                <a:schemeClr val="tx1"/>
              </a:solidFill>
            </a:endParaRPr>
          </a:p>
        </p:txBody>
      </p:sp>
      <p:sp>
        <p:nvSpPr>
          <p:cNvPr id="5" name="Title 1"/>
          <p:cNvSpPr>
            <a:spLocks noGrp="1"/>
          </p:cNvSpPr>
          <p:nvPr>
            <p:ph type="ctrTitle"/>
          </p:nvPr>
        </p:nvSpPr>
        <p:spPr>
          <a:xfrm>
            <a:off x="762000" y="381000"/>
            <a:ext cx="7772400" cy="1470025"/>
          </a:xfrm>
        </p:spPr>
        <p:txBody>
          <a:bodyPr/>
          <a:lstStyle/>
          <a:p>
            <a:r>
              <a:rPr lang="en-US" dirty="0" smtClean="0"/>
              <a: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lstStyle/>
          <a:p>
            <a:r>
              <a:rPr lang="en-US" dirty="0" smtClean="0"/>
              <a:t>Features of </a:t>
            </a:r>
            <a:r>
              <a:rPr lang="en-US" dirty="0" err="1" smtClean="0"/>
              <a:t>Logstash</a:t>
            </a:r>
            <a:r>
              <a:rPr lang="en-US" dirty="0" smtClean="0"/>
              <a:t/>
            </a:r>
            <a:br>
              <a:rPr lang="en-US" dirty="0" smtClean="0"/>
            </a:br>
            <a:endParaRPr lang="en-US" dirty="0"/>
          </a:p>
        </p:txBody>
      </p:sp>
      <p:sp>
        <p:nvSpPr>
          <p:cNvPr id="3" name="Subtitle 2"/>
          <p:cNvSpPr>
            <a:spLocks noGrp="1"/>
          </p:cNvSpPr>
          <p:nvPr>
            <p:ph type="subTitle" idx="1"/>
          </p:nvPr>
        </p:nvSpPr>
        <p:spPr>
          <a:xfrm>
            <a:off x="914400" y="1295400"/>
            <a:ext cx="7620000" cy="4876800"/>
          </a:xfrm>
        </p:spPr>
        <p:txBody>
          <a:bodyPr>
            <a:noAutofit/>
          </a:bodyPr>
          <a:lstStyle/>
          <a:p>
            <a:pPr algn="just"/>
            <a:r>
              <a:rPr lang="en-US" sz="2400" dirty="0" smtClean="0">
                <a:solidFill>
                  <a:schemeClr val="tx1"/>
                </a:solidFill>
              </a:rPr>
              <a:t>Now </a:t>
            </a:r>
            <a:r>
              <a:rPr lang="en-US" sz="2400" dirty="0" smtClean="0">
                <a:solidFill>
                  <a:schemeClr val="tx1"/>
                </a:solidFill>
              </a:rPr>
              <a:t>in this </a:t>
            </a:r>
            <a:r>
              <a:rPr lang="en-US" sz="2400" dirty="0" err="1" smtClean="0">
                <a:solidFill>
                  <a:schemeClr val="tx1"/>
                </a:solidFill>
              </a:rPr>
              <a:t>LogStash</a:t>
            </a:r>
            <a:r>
              <a:rPr lang="en-US" sz="2400" dirty="0" smtClean="0">
                <a:solidFill>
                  <a:schemeClr val="tx1"/>
                </a:solidFill>
              </a:rPr>
              <a:t> tutorial, let's learn about features of </a:t>
            </a:r>
            <a:r>
              <a:rPr lang="en-US" sz="2400" dirty="0" err="1" smtClean="0">
                <a:solidFill>
                  <a:schemeClr val="tx1"/>
                </a:solidFill>
              </a:rPr>
              <a:t>LogStash</a:t>
            </a:r>
            <a:r>
              <a:rPr lang="en-US" sz="2400" dirty="0" smtClean="0">
                <a:solidFill>
                  <a:schemeClr val="tx1"/>
                </a:solidFill>
              </a:rPr>
              <a:t>:</a:t>
            </a:r>
          </a:p>
          <a:p>
            <a:pPr algn="just"/>
            <a:r>
              <a:rPr lang="en-US" sz="2400" dirty="0" smtClean="0">
                <a:solidFill>
                  <a:schemeClr val="tx1"/>
                </a:solidFill>
              </a:rPr>
              <a:t>Events are passed through each phase using internal queues</a:t>
            </a:r>
          </a:p>
          <a:p>
            <a:pPr algn="just"/>
            <a:r>
              <a:rPr lang="en-US" sz="2400" dirty="0" smtClean="0">
                <a:solidFill>
                  <a:schemeClr val="tx1"/>
                </a:solidFill>
              </a:rPr>
              <a:t>Allows different inputs for your logs</a:t>
            </a:r>
          </a:p>
          <a:p>
            <a:pPr algn="just"/>
            <a:r>
              <a:rPr lang="en-US" sz="2400" dirty="0" smtClean="0">
                <a:solidFill>
                  <a:schemeClr val="tx1"/>
                </a:solidFill>
              </a:rPr>
              <a:t>Filtering/parsing for your </a:t>
            </a:r>
            <a:r>
              <a:rPr lang="en-US" sz="2400" dirty="0" smtClean="0">
                <a:solidFill>
                  <a:schemeClr val="tx1"/>
                </a:solidFill>
              </a:rPr>
              <a:t>logs</a:t>
            </a:r>
            <a:endParaRPr lang="en-US" sz="2400" dirty="0" smtClean="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7772400" cy="1470025"/>
          </a:xfrm>
        </p:spPr>
        <p:txBody>
          <a:bodyPr/>
          <a:lstStyle/>
          <a:p>
            <a:r>
              <a:rPr lang="en-US" dirty="0" smtClean="0"/>
              <a:t>Advantage of </a:t>
            </a:r>
            <a:r>
              <a:rPr lang="en-US" dirty="0" err="1" smtClean="0"/>
              <a:t>Logstash</a:t>
            </a:r>
            <a:r>
              <a:rPr lang="en-US" dirty="0" smtClean="0"/>
              <a:t/>
            </a:r>
            <a:br>
              <a:rPr lang="en-US" dirty="0" smtClean="0"/>
            </a:br>
            <a:endParaRPr lang="en-US" dirty="0"/>
          </a:p>
        </p:txBody>
      </p:sp>
      <p:sp>
        <p:nvSpPr>
          <p:cNvPr id="3" name="Subtitle 2"/>
          <p:cNvSpPr>
            <a:spLocks noGrp="1"/>
          </p:cNvSpPr>
          <p:nvPr>
            <p:ph type="subTitle" idx="1"/>
          </p:nvPr>
        </p:nvSpPr>
        <p:spPr>
          <a:xfrm>
            <a:off x="838200" y="1981200"/>
            <a:ext cx="7848600" cy="4343400"/>
          </a:xfrm>
        </p:spPr>
        <p:txBody>
          <a:bodyPr>
            <a:normAutofit/>
          </a:bodyPr>
          <a:lstStyle/>
          <a:p>
            <a:pPr algn="just"/>
            <a:r>
              <a:rPr lang="en-US" sz="2400" dirty="0" smtClean="0">
                <a:solidFill>
                  <a:schemeClr val="tx1"/>
                </a:solidFill>
              </a:rPr>
              <a:t>Offers </a:t>
            </a:r>
            <a:r>
              <a:rPr lang="en-US" sz="2400" dirty="0" smtClean="0">
                <a:solidFill>
                  <a:schemeClr val="tx1"/>
                </a:solidFill>
              </a:rPr>
              <a:t>centralize the data processing</a:t>
            </a:r>
          </a:p>
          <a:p>
            <a:pPr algn="just"/>
            <a:endParaRPr lang="en-US" sz="2400" dirty="0" smtClean="0">
              <a:solidFill>
                <a:schemeClr val="tx1"/>
              </a:solidFill>
            </a:endParaRPr>
          </a:p>
          <a:p>
            <a:pPr algn="just"/>
            <a:r>
              <a:rPr lang="en-US" sz="2400" dirty="0" smtClean="0">
                <a:solidFill>
                  <a:schemeClr val="tx1"/>
                </a:solidFill>
              </a:rPr>
              <a:t>It </a:t>
            </a:r>
            <a:r>
              <a:rPr lang="en-US" sz="2400" dirty="0" smtClean="0">
                <a:solidFill>
                  <a:schemeClr val="tx1"/>
                </a:solidFill>
              </a:rPr>
              <a:t>analyzes a large variety of structured/unstructured data and events</a:t>
            </a:r>
          </a:p>
          <a:p>
            <a:pPr algn="just"/>
            <a:endParaRPr lang="en-US" sz="2400" dirty="0" smtClean="0">
              <a:solidFill>
                <a:schemeClr val="tx1"/>
              </a:solidFill>
            </a:endParaRPr>
          </a:p>
          <a:p>
            <a:pPr algn="just"/>
            <a:r>
              <a:rPr lang="en-US" sz="2400" dirty="0" smtClean="0">
                <a:solidFill>
                  <a:schemeClr val="tx1"/>
                </a:solidFill>
              </a:rPr>
              <a:t>ELK </a:t>
            </a:r>
            <a:r>
              <a:rPr lang="en-US" sz="2400" dirty="0" err="1" smtClean="0">
                <a:solidFill>
                  <a:schemeClr val="tx1"/>
                </a:solidFill>
              </a:rPr>
              <a:t>LogStash</a:t>
            </a:r>
            <a:r>
              <a:rPr lang="en-US" sz="2400" dirty="0" smtClean="0">
                <a:solidFill>
                  <a:schemeClr val="tx1"/>
                </a:solidFill>
              </a:rPr>
              <a:t> offers </a:t>
            </a:r>
            <a:r>
              <a:rPr lang="en-US" sz="2400" dirty="0" err="1" smtClean="0">
                <a:solidFill>
                  <a:schemeClr val="tx1"/>
                </a:solidFill>
              </a:rPr>
              <a:t>plugins</a:t>
            </a:r>
            <a:r>
              <a:rPr lang="en-US" sz="2400" dirty="0" smtClean="0">
                <a:solidFill>
                  <a:schemeClr val="tx1"/>
                </a:solidFill>
              </a:rPr>
              <a:t> to connect with various types of input sources and platforms</a:t>
            </a:r>
          </a:p>
          <a:p>
            <a:pPr algn="just">
              <a:buFont typeface="Wingdings" pitchFamily="2" charset="2"/>
              <a:buChar char="Ø"/>
            </a:pPr>
            <a:endParaRPr lang="en-US" sz="2400" dirty="0" smtClean="0"/>
          </a:p>
          <a:p>
            <a:pPr algn="just"/>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524000"/>
            <a:ext cx="7848600" cy="4724400"/>
          </a:xfrm>
        </p:spPr>
        <p:txBody>
          <a:bodyPr>
            <a:noAutofit/>
          </a:bodyPr>
          <a:lstStyle/>
          <a:p>
            <a:pPr algn="just"/>
            <a:r>
              <a:rPr lang="en-US" sz="2400" dirty="0" err="1" smtClean="0">
                <a:solidFill>
                  <a:schemeClr val="tx1"/>
                </a:solidFill>
              </a:rPr>
              <a:t>Kibana</a:t>
            </a:r>
            <a:r>
              <a:rPr lang="en-US" sz="2400" dirty="0" smtClean="0">
                <a:solidFill>
                  <a:schemeClr val="tx1"/>
                </a:solidFill>
              </a:rPr>
              <a:t> </a:t>
            </a:r>
            <a:r>
              <a:rPr lang="en-US" sz="2400" dirty="0" smtClean="0">
                <a:solidFill>
                  <a:schemeClr val="tx1"/>
                </a:solidFill>
              </a:rPr>
              <a:t>is a data visualization which completes the ELK stack. This tool is used for visualizing the </a:t>
            </a:r>
            <a:r>
              <a:rPr lang="en-US" sz="2400" dirty="0" err="1" smtClean="0">
                <a:solidFill>
                  <a:schemeClr val="tx1"/>
                </a:solidFill>
              </a:rPr>
              <a:t>Elasticsearch</a:t>
            </a:r>
            <a:r>
              <a:rPr lang="en-US" sz="2400" dirty="0" smtClean="0">
                <a:solidFill>
                  <a:schemeClr val="tx1"/>
                </a:solidFill>
              </a:rPr>
              <a:t> documents and helps developers to have a quick insight into it. </a:t>
            </a:r>
            <a:r>
              <a:rPr lang="en-US" sz="2400" dirty="0" err="1" smtClean="0">
                <a:solidFill>
                  <a:schemeClr val="tx1"/>
                </a:solidFill>
              </a:rPr>
              <a:t>Kibana</a:t>
            </a:r>
            <a:r>
              <a:rPr lang="en-US" sz="2400" dirty="0" smtClean="0">
                <a:solidFill>
                  <a:schemeClr val="tx1"/>
                </a:solidFill>
              </a:rPr>
              <a:t> dashboard offers various interactive diagrams, geospatial data, and graphs to visualize complex quires.</a:t>
            </a:r>
          </a:p>
          <a:p>
            <a:pPr algn="just"/>
            <a:r>
              <a:rPr lang="en-US" sz="2400" dirty="0" smtClean="0">
                <a:solidFill>
                  <a:schemeClr val="tx1"/>
                </a:solidFill>
              </a:rPr>
              <a:t>It can be used for search, view, and interact with data stored in </a:t>
            </a:r>
            <a:r>
              <a:rPr lang="en-US" sz="2400" dirty="0" err="1" smtClean="0">
                <a:solidFill>
                  <a:schemeClr val="tx1"/>
                </a:solidFill>
              </a:rPr>
              <a:t>Elasticsearch</a:t>
            </a:r>
            <a:r>
              <a:rPr lang="en-US" sz="2400" dirty="0" smtClean="0">
                <a:solidFill>
                  <a:schemeClr val="tx1"/>
                </a:solidFill>
              </a:rPr>
              <a:t> directories. </a:t>
            </a:r>
            <a:r>
              <a:rPr lang="en-US" sz="2400" dirty="0" err="1" smtClean="0">
                <a:solidFill>
                  <a:schemeClr val="tx1"/>
                </a:solidFill>
              </a:rPr>
              <a:t>Kibana</a:t>
            </a:r>
            <a:r>
              <a:rPr lang="en-US" sz="2400" dirty="0" smtClean="0">
                <a:solidFill>
                  <a:schemeClr val="tx1"/>
                </a:solidFill>
              </a:rPr>
              <a:t> helps you to perform advanced data analysis and visualize your data in a variety of tables, charts, and maps.</a:t>
            </a:r>
          </a:p>
          <a:p>
            <a:pPr algn="just"/>
            <a:r>
              <a:rPr lang="en-US" sz="2400" dirty="0" smtClean="0">
                <a:solidFill>
                  <a:schemeClr val="tx1"/>
                </a:solidFill>
              </a:rPr>
              <a:t>In </a:t>
            </a:r>
            <a:r>
              <a:rPr lang="en-US" sz="2400" dirty="0" err="1" smtClean="0">
                <a:solidFill>
                  <a:schemeClr val="tx1"/>
                </a:solidFill>
              </a:rPr>
              <a:t>Kibana</a:t>
            </a:r>
            <a:r>
              <a:rPr lang="en-US" sz="2400" dirty="0" smtClean="0">
                <a:solidFill>
                  <a:schemeClr val="tx1"/>
                </a:solidFill>
              </a:rPr>
              <a:t> there are different methods for performing searches on your data.</a:t>
            </a:r>
          </a:p>
          <a:p>
            <a:pPr algn="just"/>
            <a:endParaRPr lang="en-US" sz="2400" dirty="0" smtClean="0">
              <a:solidFill>
                <a:schemeClr val="tx1"/>
              </a:solidFill>
            </a:endParaRPr>
          </a:p>
        </p:txBody>
      </p:sp>
      <p:sp>
        <p:nvSpPr>
          <p:cNvPr id="5" name="Title 1"/>
          <p:cNvSpPr>
            <a:spLocks noGrp="1"/>
          </p:cNvSpPr>
          <p:nvPr>
            <p:ph type="ctrTitle"/>
          </p:nvPr>
        </p:nvSpPr>
        <p:spPr>
          <a:xfrm>
            <a:off x="762000" y="381000"/>
            <a:ext cx="7772400" cy="1470025"/>
          </a:xfrm>
        </p:spPr>
        <p:txBody>
          <a:bodyPr/>
          <a:lstStyle/>
          <a:p>
            <a:r>
              <a:rPr lang="en-US" dirty="0" smtClean="0"/>
              <a:t>What is </a:t>
            </a:r>
            <a:r>
              <a:rPr lang="en-US" dirty="0" err="1" smtClean="0"/>
              <a:t>Kibana</a:t>
            </a:r>
            <a:r>
              <a:rPr lang="en-US" dirty="0" smtClean="0"/>
              <a:t>?</a:t>
            </a:r>
            <a:br>
              <a:rPr lang="en-US" dirty="0" smtClean="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524000"/>
            <a:ext cx="7848600" cy="4724400"/>
          </a:xfrm>
        </p:spPr>
        <p:txBody>
          <a:bodyPr>
            <a:noAutofit/>
          </a:bodyPr>
          <a:lstStyle/>
          <a:p>
            <a:pPr algn="just"/>
            <a:r>
              <a:rPr lang="en-US" sz="2400" dirty="0" smtClean="0"/>
              <a:t>Powerful front-end dashboard which is capable of visualizing indexed information from the elastic cluster</a:t>
            </a:r>
          </a:p>
          <a:p>
            <a:pPr algn="just"/>
            <a:r>
              <a:rPr lang="en-US" sz="2400" dirty="0" smtClean="0"/>
              <a:t>Enables real-time search of indexed information</a:t>
            </a:r>
          </a:p>
          <a:p>
            <a:pPr algn="just"/>
            <a:r>
              <a:rPr lang="en-US" sz="2400" dirty="0" smtClean="0"/>
              <a:t>You can search, View, and interact with data stored in </a:t>
            </a:r>
            <a:r>
              <a:rPr lang="en-US" sz="2400" dirty="0" err="1" smtClean="0"/>
              <a:t>Elasticsearch</a:t>
            </a:r>
            <a:endParaRPr lang="en-US" sz="2400" dirty="0" smtClean="0"/>
          </a:p>
          <a:p>
            <a:pPr algn="just"/>
            <a:r>
              <a:rPr lang="en-US" sz="2400" dirty="0" smtClean="0"/>
              <a:t>Execute queries on data &amp; visualize results in charts, tables, and maps</a:t>
            </a:r>
          </a:p>
          <a:p>
            <a:pPr algn="just"/>
            <a:r>
              <a:rPr lang="en-US" sz="2400" dirty="0" smtClean="0"/>
              <a:t>Configurable dashboard to slice and dice </a:t>
            </a:r>
            <a:r>
              <a:rPr lang="en-US" sz="2400" dirty="0" err="1" smtClean="0"/>
              <a:t>logstash</a:t>
            </a:r>
            <a:r>
              <a:rPr lang="en-US" sz="2400" dirty="0" smtClean="0"/>
              <a:t> logs in </a:t>
            </a:r>
            <a:r>
              <a:rPr lang="en-US" sz="2400" dirty="0" err="1" smtClean="0"/>
              <a:t>elasticsearch</a:t>
            </a:r>
            <a:endParaRPr lang="en-US" sz="2400" dirty="0" smtClean="0"/>
          </a:p>
          <a:p>
            <a:pPr algn="just"/>
            <a:r>
              <a:rPr lang="en-US" sz="2400" dirty="0" smtClean="0"/>
              <a:t>Capable of providing historical data in the form of graphs, charts, etc.</a:t>
            </a:r>
          </a:p>
          <a:p>
            <a:pPr algn="just"/>
            <a:r>
              <a:rPr lang="en-US" sz="2400" dirty="0" smtClean="0"/>
              <a:t>Real-time dashboards which is easily configurable</a:t>
            </a:r>
          </a:p>
          <a:p>
            <a:pPr algn="just"/>
            <a:r>
              <a:rPr lang="en-US" sz="2400" dirty="0" err="1" smtClean="0"/>
              <a:t>Kibana</a:t>
            </a:r>
            <a:r>
              <a:rPr lang="en-US" sz="2400" dirty="0" smtClean="0"/>
              <a:t> </a:t>
            </a:r>
            <a:r>
              <a:rPr lang="en-US" sz="2400" dirty="0" err="1" smtClean="0"/>
              <a:t>ElasticSearch</a:t>
            </a:r>
            <a:r>
              <a:rPr lang="en-US" sz="2400" dirty="0" smtClean="0"/>
              <a:t> enables real-time search of indexed information</a:t>
            </a:r>
          </a:p>
          <a:p>
            <a:pPr algn="just"/>
            <a:endParaRPr lang="en-US" sz="2400" dirty="0">
              <a:solidFill>
                <a:schemeClr val="tx1"/>
              </a:solidFill>
            </a:endParaRPr>
          </a:p>
        </p:txBody>
      </p:sp>
      <p:sp>
        <p:nvSpPr>
          <p:cNvPr id="5" name="Title 1"/>
          <p:cNvSpPr>
            <a:spLocks noGrp="1"/>
          </p:cNvSpPr>
          <p:nvPr>
            <p:ph type="ctrTitle"/>
          </p:nvPr>
        </p:nvSpPr>
        <p:spPr>
          <a:xfrm>
            <a:off x="762000" y="381000"/>
            <a:ext cx="7772400" cy="1470025"/>
          </a:xfrm>
        </p:spPr>
        <p:txBody>
          <a:bodyPr/>
          <a:lstStyle/>
          <a:p>
            <a:r>
              <a:rPr lang="en-US" dirty="0" smtClean="0"/>
              <a:t>Features of </a:t>
            </a:r>
            <a:r>
              <a:rPr lang="en-US" dirty="0" err="1" smtClean="0"/>
              <a:t>Kibana</a:t>
            </a:r>
            <a:r>
              <a:rPr lang="en-US" dirty="0" smtClean="0"/>
              <a:t>:</a:t>
            </a:r>
            <a:br>
              <a:rPr lang="en-US" dirty="0" smtClean="0"/>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normAutofit fontScale="90000"/>
          </a:bodyPr>
          <a:lstStyle/>
          <a:p>
            <a:pPr algn="l"/>
            <a:r>
              <a:rPr lang="en-US" dirty="0" smtClean="0"/>
              <a:t>Advantages and Disadvantages of </a:t>
            </a:r>
            <a:r>
              <a:rPr lang="en-US" dirty="0" err="1" smtClean="0"/>
              <a:t>Kibana</a:t>
            </a:r>
            <a:r>
              <a:rPr lang="en-US" dirty="0" smtClean="0"/>
              <a:t/>
            </a:r>
            <a:br>
              <a:rPr lang="en-US" dirty="0" smtClean="0"/>
            </a:br>
            <a:endParaRPr lang="en-US" dirty="0"/>
          </a:p>
        </p:txBody>
      </p:sp>
      <p:sp>
        <p:nvSpPr>
          <p:cNvPr id="3" name="Subtitle 2"/>
          <p:cNvSpPr>
            <a:spLocks noGrp="1"/>
          </p:cNvSpPr>
          <p:nvPr>
            <p:ph type="subTitle" idx="1"/>
          </p:nvPr>
        </p:nvSpPr>
        <p:spPr>
          <a:xfrm>
            <a:off x="990600" y="1524000"/>
            <a:ext cx="7620000" cy="4876800"/>
          </a:xfrm>
        </p:spPr>
        <p:txBody>
          <a:bodyPr>
            <a:noAutofit/>
          </a:bodyPr>
          <a:lstStyle/>
          <a:p>
            <a:pPr algn="just"/>
            <a:r>
              <a:rPr lang="en-US" sz="2400" dirty="0" smtClean="0"/>
              <a:t>Easy </a:t>
            </a:r>
            <a:r>
              <a:rPr lang="en-US" sz="2400" dirty="0" smtClean="0"/>
              <a:t>visualizing</a:t>
            </a:r>
          </a:p>
          <a:p>
            <a:pPr algn="just"/>
            <a:r>
              <a:rPr lang="en-US" sz="2400" dirty="0" smtClean="0"/>
              <a:t>Fully integrated with </a:t>
            </a:r>
            <a:r>
              <a:rPr lang="en-US" sz="2400" dirty="0" err="1" smtClean="0"/>
              <a:t>Elasticsearch</a:t>
            </a:r>
            <a:endParaRPr lang="en-US" sz="2400" dirty="0" smtClean="0"/>
          </a:p>
          <a:p>
            <a:pPr algn="just"/>
            <a:r>
              <a:rPr lang="en-US" sz="2400" dirty="0" smtClean="0"/>
              <a:t>Visualization tool</a:t>
            </a:r>
          </a:p>
          <a:p>
            <a:pPr algn="just"/>
            <a:r>
              <a:rPr lang="en-US" sz="2400" dirty="0" smtClean="0"/>
              <a:t>Offers real-time analysis, charting, summarization, and debugging capabilities</a:t>
            </a:r>
          </a:p>
          <a:p>
            <a:pPr algn="just"/>
            <a:r>
              <a:rPr lang="en-US" sz="2400" dirty="0" smtClean="0"/>
              <a:t>Provides instinctive and user-friendly interface</a:t>
            </a:r>
          </a:p>
          <a:p>
            <a:pPr algn="just"/>
            <a:r>
              <a:rPr lang="en-US" sz="2400" dirty="0" smtClean="0"/>
              <a:t>Allows sharing of snapshots of the logs searched through</a:t>
            </a:r>
          </a:p>
          <a:p>
            <a:pPr algn="just"/>
            <a:r>
              <a:rPr lang="en-US" sz="2400" dirty="0" smtClean="0"/>
              <a:t>Permits saving the dashboard and managing multiple dashboards</a:t>
            </a:r>
          </a:p>
          <a:p>
            <a:pPr algn="just"/>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524000"/>
            <a:ext cx="7848600" cy="4724400"/>
          </a:xfrm>
        </p:spPr>
        <p:txBody>
          <a:bodyPr>
            <a:noAutofit/>
          </a:bodyPr>
          <a:lstStyle/>
          <a:p>
            <a:pPr algn="just"/>
            <a:endParaRPr lang="en-US" sz="2400" dirty="0" smtClean="0">
              <a:solidFill>
                <a:schemeClr val="tx1"/>
              </a:solidFill>
            </a:endParaRPr>
          </a:p>
        </p:txBody>
      </p:sp>
      <p:sp>
        <p:nvSpPr>
          <p:cNvPr id="5" name="Title 1"/>
          <p:cNvSpPr>
            <a:spLocks noGrp="1"/>
          </p:cNvSpPr>
          <p:nvPr>
            <p:ph type="ctrTitle"/>
          </p:nvPr>
        </p:nvSpPr>
        <p:spPr>
          <a:xfrm>
            <a:off x="762000" y="381000"/>
            <a:ext cx="7772400" cy="1470025"/>
          </a:xfrm>
        </p:spPr>
        <p:txBody>
          <a:bodyPr/>
          <a:lstStyle/>
          <a:p>
            <a:r>
              <a:rPr lang="en-US" dirty="0" smtClean="0"/>
              <a:t>Program Execution</a:t>
            </a:r>
            <a:br>
              <a:rPr lang="en-US" dirty="0" smtClean="0"/>
            </a:br>
            <a:endParaRPr lang="en-US" dirty="0"/>
          </a:p>
        </p:txBody>
      </p:sp>
      <p:pic>
        <p:nvPicPr>
          <p:cNvPr id="4" name="Picture 3" descr="C:\Users\Hp\Desktop\Major\Images\spring-boot-elk-stack.jpg"/>
          <p:cNvPicPr/>
          <p:nvPr/>
        </p:nvPicPr>
        <p:blipFill>
          <a:blip r:embed="rId2"/>
          <a:srcRect/>
          <a:stretch>
            <a:fillRect/>
          </a:stretch>
        </p:blipFill>
        <p:spPr bwMode="auto">
          <a:xfrm>
            <a:off x="685800" y="1447800"/>
            <a:ext cx="7924800" cy="46482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524000"/>
            <a:ext cx="7848600" cy="4724400"/>
          </a:xfrm>
        </p:spPr>
        <p:txBody>
          <a:bodyPr>
            <a:normAutofit/>
          </a:bodyPr>
          <a:lstStyle/>
          <a:p>
            <a:pPr algn="just"/>
            <a:r>
              <a:rPr lang="en-US" sz="2400" dirty="0" smtClean="0">
                <a:solidFill>
                  <a:schemeClr val="tx1"/>
                </a:solidFill>
              </a:rPr>
              <a:t>Spring Boot is a project that is built on the top of the Spring Framework. It provides an easier and faster way to set up, configure, and run both simple and web-based applications.</a:t>
            </a:r>
          </a:p>
          <a:p>
            <a:pPr algn="just"/>
            <a:endParaRPr lang="en-US" sz="2400" dirty="0" smtClean="0">
              <a:solidFill>
                <a:schemeClr val="tx1"/>
              </a:solidFill>
            </a:endParaRPr>
          </a:p>
          <a:p>
            <a:pPr algn="just"/>
            <a:r>
              <a:rPr lang="en-US" sz="2400" dirty="0" smtClean="0">
                <a:solidFill>
                  <a:schemeClr val="tx1"/>
                </a:solidFill>
              </a:rPr>
              <a:t>It </a:t>
            </a:r>
            <a:r>
              <a:rPr lang="en-US" sz="2400" dirty="0" smtClean="0">
                <a:solidFill>
                  <a:schemeClr val="tx1"/>
                </a:solidFill>
              </a:rPr>
              <a:t>is a Spring module that provides the </a:t>
            </a:r>
            <a:r>
              <a:rPr lang="en-US" sz="2400" b="1" dirty="0" smtClean="0">
                <a:solidFill>
                  <a:schemeClr val="tx1"/>
                </a:solidFill>
              </a:rPr>
              <a:t>RAD (</a:t>
            </a:r>
            <a:r>
              <a:rPr lang="en-US" sz="2400" b="1" i="1" dirty="0" smtClean="0">
                <a:solidFill>
                  <a:schemeClr val="tx1"/>
                </a:solidFill>
              </a:rPr>
              <a:t>Rapid Application Development</a:t>
            </a:r>
            <a:r>
              <a:rPr lang="en-US" sz="2400" b="1" dirty="0" smtClean="0">
                <a:solidFill>
                  <a:schemeClr val="tx1"/>
                </a:solidFill>
              </a:rPr>
              <a:t>)</a:t>
            </a:r>
            <a:r>
              <a:rPr lang="en-US" sz="2400" dirty="0" smtClean="0">
                <a:solidFill>
                  <a:schemeClr val="tx1"/>
                </a:solidFill>
              </a:rPr>
              <a:t> feature to the Spring Framework. It is used to create a stand-alone Spring-based application that you can just run because it needs minimal Spring configuration.</a:t>
            </a:r>
          </a:p>
          <a:p>
            <a:pPr algn="just"/>
            <a:endParaRPr lang="en-US" sz="2400" dirty="0">
              <a:solidFill>
                <a:schemeClr val="tx1"/>
              </a:solidFill>
            </a:endParaRPr>
          </a:p>
        </p:txBody>
      </p:sp>
      <p:sp>
        <p:nvSpPr>
          <p:cNvPr id="5" name="Title 1"/>
          <p:cNvSpPr>
            <a:spLocks noGrp="1"/>
          </p:cNvSpPr>
          <p:nvPr>
            <p:ph type="ctrTitle"/>
          </p:nvPr>
        </p:nvSpPr>
        <p:spPr>
          <a:xfrm>
            <a:off x="762000" y="381000"/>
            <a:ext cx="7772400" cy="1470025"/>
          </a:xfrm>
        </p:spPr>
        <p:txBody>
          <a:bodyPr/>
          <a:lstStyle/>
          <a:p>
            <a:r>
              <a:rPr lang="en-US" dirty="0" smtClean="0"/>
              <a:t>What is Spring Boot</a:t>
            </a:r>
            <a:br>
              <a:rPr lang="en-US" dirty="0" smtClean="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524000"/>
            <a:ext cx="7848600" cy="4724400"/>
          </a:xfrm>
        </p:spPr>
        <p:txBody>
          <a:bodyPr>
            <a:normAutofit/>
          </a:bodyPr>
          <a:lstStyle/>
          <a:p>
            <a:pPr algn="just"/>
            <a:r>
              <a:rPr lang="en-US" sz="2400" dirty="0" smtClean="0"/>
              <a:t>This is a spring boot project, which generates a log file of the application. We gave the </a:t>
            </a:r>
            <a:r>
              <a:rPr lang="en-US" sz="2400" dirty="0" err="1" smtClean="0"/>
              <a:t>logfile</a:t>
            </a:r>
            <a:r>
              <a:rPr lang="en-US" sz="2400" dirty="0" smtClean="0"/>
              <a:t> to </a:t>
            </a:r>
            <a:r>
              <a:rPr lang="en-US" sz="2400" dirty="0" err="1" smtClean="0"/>
              <a:t>logstash</a:t>
            </a:r>
            <a:r>
              <a:rPr lang="en-US" sz="2400" dirty="0" smtClean="0"/>
              <a:t>. The data is documented to </a:t>
            </a:r>
            <a:r>
              <a:rPr lang="en-US" sz="2400" dirty="0" err="1" smtClean="0"/>
              <a:t>elasticseach</a:t>
            </a:r>
            <a:r>
              <a:rPr lang="en-US" sz="2400" dirty="0" smtClean="0"/>
              <a:t>. </a:t>
            </a:r>
            <a:r>
              <a:rPr lang="en-US" sz="2400" dirty="0" err="1" smtClean="0"/>
              <a:t>Elasticsearch</a:t>
            </a:r>
            <a:r>
              <a:rPr lang="en-US" sz="2400" dirty="0" smtClean="0"/>
              <a:t> is a </a:t>
            </a:r>
            <a:r>
              <a:rPr lang="en-US" sz="2400" dirty="0" err="1" smtClean="0"/>
              <a:t>NoSQL</a:t>
            </a:r>
            <a:r>
              <a:rPr lang="en-US" sz="2400" dirty="0" smtClean="0"/>
              <a:t> database, used for storing </a:t>
            </a:r>
            <a:r>
              <a:rPr lang="en-US" sz="2400" dirty="0" err="1" smtClean="0"/>
              <a:t>unstructures</a:t>
            </a:r>
            <a:r>
              <a:rPr lang="en-US" sz="2400" dirty="0" smtClean="0"/>
              <a:t> data. It is based on apache </a:t>
            </a:r>
            <a:r>
              <a:rPr lang="en-US" sz="2400" dirty="0" err="1" smtClean="0"/>
              <a:t>lucene</a:t>
            </a:r>
            <a:r>
              <a:rPr lang="en-US" sz="2400" dirty="0" smtClean="0"/>
              <a:t>. The data is stored in JSON format. Then data from </a:t>
            </a:r>
            <a:r>
              <a:rPr lang="en-US" sz="2400" dirty="0" err="1" smtClean="0"/>
              <a:t>elasticsearch</a:t>
            </a:r>
            <a:r>
              <a:rPr lang="en-US" sz="2400" dirty="0" smtClean="0"/>
              <a:t> will be send to </a:t>
            </a:r>
            <a:r>
              <a:rPr lang="en-US" sz="2400" dirty="0" err="1" smtClean="0"/>
              <a:t>kibana</a:t>
            </a:r>
            <a:r>
              <a:rPr lang="en-US" sz="2400" dirty="0" smtClean="0"/>
              <a:t> to visualize index patterns. The project consists of single </a:t>
            </a:r>
            <a:r>
              <a:rPr lang="en-US" sz="2400" dirty="0" err="1" smtClean="0"/>
              <a:t>microserver</a:t>
            </a:r>
            <a:r>
              <a:rPr lang="en-US" sz="2400" dirty="0" smtClean="0"/>
              <a:t>. ELK stack can be storing and processing huge logs, generated by multiple </a:t>
            </a:r>
            <a:r>
              <a:rPr lang="en-US" sz="2400" dirty="0" err="1" smtClean="0"/>
              <a:t>microservers</a:t>
            </a:r>
            <a:r>
              <a:rPr lang="en-US" sz="2400" dirty="0" smtClean="0"/>
              <a:t>. We will need a spring boot starter web dependencies. </a:t>
            </a:r>
            <a:endParaRPr lang="en-US" sz="2400" dirty="0">
              <a:solidFill>
                <a:schemeClr val="tx1"/>
              </a:solidFill>
            </a:endParaRPr>
          </a:p>
        </p:txBody>
      </p:sp>
      <p:sp>
        <p:nvSpPr>
          <p:cNvPr id="5" name="Title 1"/>
          <p:cNvSpPr>
            <a:spLocks noGrp="1"/>
          </p:cNvSpPr>
          <p:nvPr>
            <p:ph type="ctrTitle"/>
          </p:nvPr>
        </p:nvSpPr>
        <p:spPr>
          <a:xfrm>
            <a:off x="762000" y="381000"/>
            <a:ext cx="7772400" cy="1470025"/>
          </a:xfrm>
        </p:spPr>
        <p:txBody>
          <a:bodyPr/>
          <a:lstStyle/>
          <a:p>
            <a:r>
              <a:rPr lang="en-US" dirty="0" smtClean="0"/>
              <a:t>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normAutofit fontScale="90000"/>
          </a:bodyPr>
          <a:lstStyle/>
          <a:p>
            <a:r>
              <a:rPr lang="en-US" b="1" dirty="0" smtClean="0"/>
              <a:t/>
            </a:r>
            <a:br>
              <a:rPr lang="en-US" b="1" dirty="0" smtClean="0"/>
            </a:br>
            <a:r>
              <a:rPr lang="en-US" dirty="0" smtClean="0"/>
              <a:t>Future Enhancement</a:t>
            </a:r>
            <a:r>
              <a:rPr lang="en-US" dirty="0" smtClean="0"/>
              <a:t> </a:t>
            </a:r>
            <a:br>
              <a:rPr lang="en-US" dirty="0" smtClean="0"/>
            </a:br>
            <a:endParaRPr lang="en-US" dirty="0"/>
          </a:p>
        </p:txBody>
      </p:sp>
      <p:sp>
        <p:nvSpPr>
          <p:cNvPr id="3" name="Subtitle 2"/>
          <p:cNvSpPr>
            <a:spLocks noGrp="1"/>
          </p:cNvSpPr>
          <p:nvPr>
            <p:ph type="subTitle" idx="1"/>
          </p:nvPr>
        </p:nvSpPr>
        <p:spPr>
          <a:xfrm>
            <a:off x="914400" y="1295400"/>
            <a:ext cx="7620000" cy="4876800"/>
          </a:xfrm>
        </p:spPr>
        <p:txBody>
          <a:bodyPr>
            <a:noAutofit/>
          </a:bodyPr>
          <a:lstStyle/>
          <a:p>
            <a:pPr lvl="0" algn="just"/>
            <a:r>
              <a:rPr lang="en-US" sz="2400" dirty="0" smtClean="0"/>
              <a:t>Current </a:t>
            </a:r>
            <a:r>
              <a:rPr lang="en-US" sz="2400" dirty="0" smtClean="0"/>
              <a:t>system is based on one </a:t>
            </a:r>
            <a:r>
              <a:rPr lang="en-US" sz="2400" dirty="0" err="1" smtClean="0"/>
              <a:t>microserver</a:t>
            </a:r>
            <a:r>
              <a:rPr lang="en-US" sz="2400" dirty="0" smtClean="0"/>
              <a:t>. In future, we may add multiple </a:t>
            </a:r>
            <a:r>
              <a:rPr lang="en-US" sz="2400" dirty="0" err="1" smtClean="0"/>
              <a:t>microserver</a:t>
            </a:r>
            <a:r>
              <a:rPr lang="en-US" sz="2400" dirty="0" smtClean="0"/>
              <a:t>, which will generate enormous amount of logs.</a:t>
            </a:r>
          </a:p>
          <a:p>
            <a:pPr algn="just"/>
            <a:r>
              <a:rPr lang="en-US" sz="2400" dirty="0" smtClean="0"/>
              <a:t> </a:t>
            </a:r>
          </a:p>
          <a:p>
            <a:pPr lvl="0" algn="just"/>
            <a:r>
              <a:rPr lang="en-US" sz="2400" dirty="0" smtClean="0"/>
              <a:t>We will add more advanced features and complex task in our user class. </a:t>
            </a:r>
          </a:p>
          <a:p>
            <a:pPr algn="just"/>
            <a:r>
              <a:rPr lang="en-US" sz="2400" dirty="0" smtClean="0"/>
              <a:t> </a:t>
            </a:r>
          </a:p>
          <a:p>
            <a:pPr algn="just"/>
            <a:r>
              <a:rPr lang="en-US" sz="2400" dirty="0" smtClean="0"/>
              <a:t> </a:t>
            </a:r>
          </a:p>
          <a:p>
            <a:pPr lvl="0" algn="just"/>
            <a:r>
              <a:rPr lang="en-US" sz="2400" dirty="0" smtClean="0"/>
              <a:t>In </a:t>
            </a:r>
            <a:r>
              <a:rPr lang="en-US" sz="2400" dirty="0" err="1" smtClean="0"/>
              <a:t>logstash</a:t>
            </a:r>
            <a:r>
              <a:rPr lang="en-US" sz="2400" dirty="0" smtClean="0"/>
              <a:t>, we will process the data in-depth for patterns, by adding filters.</a:t>
            </a:r>
          </a:p>
          <a:p>
            <a:pPr algn="just"/>
            <a:r>
              <a:rPr lang="en-US" sz="2400" dirty="0" smtClean="0"/>
              <a:t> </a:t>
            </a:r>
          </a:p>
          <a:p>
            <a:pPr lvl="0" algn="just"/>
            <a:r>
              <a:rPr lang="en-US" sz="2400" dirty="0" smtClean="0"/>
              <a:t>Deployment will be done of a production-ready application with enhanced testing and verification process.</a:t>
            </a:r>
          </a:p>
          <a:p>
            <a:pPr algn="just"/>
            <a:r>
              <a:rPr lang="en-US" sz="2400" dirty="0" smtClean="0"/>
              <a:t> </a:t>
            </a:r>
          </a:p>
          <a:p>
            <a:pPr algn="just"/>
            <a:endParaRPr lang="en-US" sz="2400" dirty="0" smtClean="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1981200"/>
            <a:ext cx="7848600" cy="4343400"/>
          </a:xfrm>
        </p:spPr>
        <p:txBody>
          <a:bodyPr>
            <a:normAutofit/>
          </a:bodyPr>
          <a:lstStyle/>
          <a:p>
            <a:r>
              <a:rPr lang="en-US" sz="4400" dirty="0" smtClean="0"/>
              <a:t>THANKYOU</a:t>
            </a:r>
            <a:endParaRPr lang="en-US" sz="4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524000"/>
            <a:ext cx="7848600" cy="4724400"/>
          </a:xfrm>
        </p:spPr>
        <p:txBody>
          <a:bodyPr>
            <a:normAutofit/>
          </a:bodyPr>
          <a:lstStyle/>
          <a:p>
            <a:pPr algn="just"/>
            <a:endParaRPr lang="en-US" sz="2400" dirty="0" smtClean="0">
              <a:solidFill>
                <a:schemeClr val="tx1"/>
              </a:solidFill>
            </a:endParaRPr>
          </a:p>
          <a:p>
            <a:pPr algn="just">
              <a:buFont typeface="Wingdings" pitchFamily="2" charset="2"/>
              <a:buChar char="Ø"/>
            </a:pPr>
            <a:r>
              <a:rPr lang="en-US" sz="2400" dirty="0" smtClean="0">
                <a:solidFill>
                  <a:schemeClr val="tx1"/>
                </a:solidFill>
              </a:rPr>
              <a:t>The dependency injection approach is used in Spring Boot</a:t>
            </a:r>
            <a:r>
              <a:rPr lang="en-US" sz="2400" dirty="0" smtClean="0">
                <a:solidFill>
                  <a:schemeClr val="tx1"/>
                </a:solidFill>
              </a:rPr>
              <a:t>.</a:t>
            </a:r>
          </a:p>
          <a:p>
            <a:pPr algn="just"/>
            <a:endParaRPr lang="en-US" sz="2400" dirty="0" smtClean="0">
              <a:solidFill>
                <a:schemeClr val="tx1"/>
              </a:solidFill>
            </a:endParaRPr>
          </a:p>
          <a:p>
            <a:pPr algn="just">
              <a:buFont typeface="Wingdings" pitchFamily="2" charset="2"/>
              <a:buChar char="Ø"/>
            </a:pPr>
            <a:r>
              <a:rPr lang="en-US" sz="2400" dirty="0" smtClean="0">
                <a:solidFill>
                  <a:schemeClr val="tx1"/>
                </a:solidFill>
              </a:rPr>
              <a:t>It contains powerful database transaction management capabilities</a:t>
            </a:r>
            <a:r>
              <a:rPr lang="en-US" sz="2400" dirty="0" smtClean="0">
                <a:solidFill>
                  <a:schemeClr val="tx1"/>
                </a:solidFill>
              </a:rPr>
              <a:t>.</a:t>
            </a:r>
          </a:p>
          <a:p>
            <a:pPr algn="just"/>
            <a:endParaRPr lang="en-US" sz="2400" dirty="0" smtClean="0">
              <a:solidFill>
                <a:schemeClr val="tx1"/>
              </a:solidFill>
            </a:endParaRPr>
          </a:p>
          <a:p>
            <a:pPr algn="just">
              <a:buFont typeface="Wingdings" pitchFamily="2" charset="2"/>
              <a:buChar char="Ø"/>
            </a:pPr>
            <a:r>
              <a:rPr lang="en-US" sz="2400" dirty="0" smtClean="0">
                <a:solidFill>
                  <a:schemeClr val="tx1"/>
                </a:solidFill>
              </a:rPr>
              <a:t>It simplifies integration with other Java frameworks like JPA/Hibernate ORM, Struts, etc</a:t>
            </a:r>
            <a:r>
              <a:rPr lang="en-US" sz="2400" dirty="0" smtClean="0">
                <a:solidFill>
                  <a:schemeClr val="tx1"/>
                </a:solidFill>
              </a:rPr>
              <a:t>.</a:t>
            </a:r>
          </a:p>
          <a:p>
            <a:pPr algn="just"/>
            <a:endParaRPr lang="en-US" sz="2400" dirty="0" smtClean="0">
              <a:solidFill>
                <a:schemeClr val="tx1"/>
              </a:solidFill>
            </a:endParaRPr>
          </a:p>
          <a:p>
            <a:pPr algn="just">
              <a:buFont typeface="Wingdings" pitchFamily="2" charset="2"/>
              <a:buChar char="Ø"/>
            </a:pPr>
            <a:r>
              <a:rPr lang="en-US" sz="2400" dirty="0" smtClean="0">
                <a:solidFill>
                  <a:schemeClr val="tx1"/>
                </a:solidFill>
              </a:rPr>
              <a:t>It reduces the cost and development time of the application.</a:t>
            </a:r>
          </a:p>
          <a:p>
            <a:pPr algn="just"/>
            <a:endParaRPr lang="en-US" sz="2400" dirty="0">
              <a:solidFill>
                <a:schemeClr val="tx1"/>
              </a:solidFill>
            </a:endParaRPr>
          </a:p>
        </p:txBody>
      </p:sp>
      <p:sp>
        <p:nvSpPr>
          <p:cNvPr id="5" name="Title 1"/>
          <p:cNvSpPr>
            <a:spLocks noGrp="1"/>
          </p:cNvSpPr>
          <p:nvPr>
            <p:ph type="ctrTitle"/>
          </p:nvPr>
        </p:nvSpPr>
        <p:spPr>
          <a:xfrm>
            <a:off x="762000" y="381000"/>
            <a:ext cx="7772400" cy="1470025"/>
          </a:xfrm>
        </p:spPr>
        <p:txBody>
          <a:bodyPr>
            <a:normAutofit/>
          </a:bodyPr>
          <a:lstStyle/>
          <a:p>
            <a:r>
              <a:rPr lang="en-US" dirty="0" smtClean="0"/>
              <a:t>Why </a:t>
            </a:r>
            <a:r>
              <a:rPr lang="en-US" dirty="0" smtClean="0"/>
              <a:t>Spring Boot</a:t>
            </a:r>
            <a:r>
              <a:rPr lang="en-US" dirty="0" smtClean="0"/>
              <a:t/>
            </a:r>
            <a:br>
              <a:rPr lang="en-US"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524000"/>
            <a:ext cx="7848600" cy="4724400"/>
          </a:xfrm>
        </p:spPr>
        <p:txBody>
          <a:bodyPr>
            <a:noAutofit/>
          </a:bodyPr>
          <a:lstStyle/>
          <a:p>
            <a:pPr algn="just">
              <a:buFont typeface="Wingdings" pitchFamily="2" charset="2"/>
              <a:buChar char="Ø"/>
            </a:pPr>
            <a:r>
              <a:rPr lang="en-US" sz="2400" dirty="0" smtClean="0">
                <a:solidFill>
                  <a:schemeClr val="tx1"/>
                </a:solidFill>
              </a:rPr>
              <a:t>It creates </a:t>
            </a:r>
            <a:r>
              <a:rPr lang="en-US" sz="2400" b="1" dirty="0" smtClean="0">
                <a:solidFill>
                  <a:schemeClr val="tx1"/>
                </a:solidFill>
              </a:rPr>
              <a:t>stand-alone</a:t>
            </a:r>
            <a:r>
              <a:rPr lang="en-US" sz="2400" dirty="0" smtClean="0">
                <a:solidFill>
                  <a:schemeClr val="tx1"/>
                </a:solidFill>
              </a:rPr>
              <a:t> Spring applications that can be started using Java </a:t>
            </a:r>
            <a:r>
              <a:rPr lang="en-US" sz="2400" b="1" dirty="0" smtClean="0">
                <a:solidFill>
                  <a:schemeClr val="tx1"/>
                </a:solidFill>
              </a:rPr>
              <a:t>-jar</a:t>
            </a:r>
            <a:r>
              <a:rPr lang="en-US" sz="2400" dirty="0" smtClean="0">
                <a:solidFill>
                  <a:schemeClr val="tx1"/>
                </a:solidFill>
              </a:rPr>
              <a:t>.</a:t>
            </a:r>
          </a:p>
          <a:p>
            <a:pPr algn="just">
              <a:buFont typeface="Wingdings" pitchFamily="2" charset="2"/>
              <a:buChar char="Ø"/>
            </a:pPr>
            <a:r>
              <a:rPr lang="en-US" sz="2400" dirty="0" smtClean="0">
                <a:solidFill>
                  <a:schemeClr val="tx1"/>
                </a:solidFill>
              </a:rPr>
              <a:t>It tests web applications easily with the help of different </a:t>
            </a:r>
            <a:r>
              <a:rPr lang="en-US" sz="2400" b="1" dirty="0" smtClean="0">
                <a:solidFill>
                  <a:schemeClr val="tx1"/>
                </a:solidFill>
              </a:rPr>
              <a:t>Embedded</a:t>
            </a:r>
            <a:r>
              <a:rPr lang="en-US" sz="2400" dirty="0" smtClean="0">
                <a:solidFill>
                  <a:schemeClr val="tx1"/>
                </a:solidFill>
              </a:rPr>
              <a:t> HTTP servers such as </a:t>
            </a:r>
            <a:r>
              <a:rPr lang="en-US" sz="2400" b="1" dirty="0" smtClean="0">
                <a:solidFill>
                  <a:schemeClr val="tx1"/>
                </a:solidFill>
              </a:rPr>
              <a:t>Tomcat, Jetty,</a:t>
            </a:r>
            <a:r>
              <a:rPr lang="en-US" sz="2400" dirty="0" smtClean="0">
                <a:solidFill>
                  <a:schemeClr val="tx1"/>
                </a:solidFill>
              </a:rPr>
              <a:t> etc. We don't need to deploy WAR files.</a:t>
            </a:r>
          </a:p>
          <a:p>
            <a:pPr algn="just"/>
            <a:endParaRPr lang="en-US" sz="2400" dirty="0" smtClean="0">
              <a:solidFill>
                <a:schemeClr val="tx1"/>
              </a:solidFill>
            </a:endParaRPr>
          </a:p>
          <a:p>
            <a:pPr algn="just">
              <a:buFont typeface="Wingdings" pitchFamily="2" charset="2"/>
              <a:buChar char="Ø"/>
            </a:pPr>
            <a:r>
              <a:rPr lang="en-US" sz="2400" dirty="0" smtClean="0">
                <a:solidFill>
                  <a:schemeClr val="tx1"/>
                </a:solidFill>
              </a:rPr>
              <a:t>It provides opinionated '</a:t>
            </a:r>
            <a:r>
              <a:rPr lang="en-US" sz="2400" b="1" dirty="0" smtClean="0">
                <a:solidFill>
                  <a:schemeClr val="tx1"/>
                </a:solidFill>
              </a:rPr>
              <a:t>starter</a:t>
            </a:r>
            <a:r>
              <a:rPr lang="en-US" sz="2400" dirty="0" smtClean="0">
                <a:solidFill>
                  <a:schemeClr val="tx1"/>
                </a:solidFill>
              </a:rPr>
              <a:t>' POMs to simplify our Maven configuration.</a:t>
            </a:r>
          </a:p>
          <a:p>
            <a:pPr algn="just">
              <a:buFont typeface="Wingdings" pitchFamily="2" charset="2"/>
              <a:buChar char="Ø"/>
            </a:pPr>
            <a:endParaRPr lang="en-US" sz="2400" dirty="0">
              <a:solidFill>
                <a:schemeClr val="tx1"/>
              </a:solidFill>
            </a:endParaRPr>
          </a:p>
        </p:txBody>
      </p:sp>
      <p:sp>
        <p:nvSpPr>
          <p:cNvPr id="5" name="Title 1"/>
          <p:cNvSpPr>
            <a:spLocks noGrp="1"/>
          </p:cNvSpPr>
          <p:nvPr>
            <p:ph type="ctrTitle"/>
          </p:nvPr>
        </p:nvSpPr>
        <p:spPr>
          <a:xfrm>
            <a:off x="762000" y="381000"/>
            <a:ext cx="7772400" cy="1470025"/>
          </a:xfrm>
        </p:spPr>
        <p:txBody>
          <a:bodyPr/>
          <a:lstStyle/>
          <a:p>
            <a:r>
              <a:rPr lang="en-US" dirty="0" smtClean="0"/>
              <a:t>Advantages of Spring Boot</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524000"/>
            <a:ext cx="7848600" cy="4724400"/>
          </a:xfrm>
        </p:spPr>
        <p:txBody>
          <a:bodyPr>
            <a:normAutofit/>
          </a:bodyPr>
          <a:lstStyle/>
          <a:p>
            <a:pPr algn="just"/>
            <a:endParaRPr lang="en-US" sz="2400" dirty="0" smtClean="0">
              <a:solidFill>
                <a:schemeClr val="tx1"/>
              </a:solidFill>
            </a:endParaRPr>
          </a:p>
          <a:p>
            <a:pPr algn="just">
              <a:buFont typeface="Wingdings" pitchFamily="2" charset="2"/>
              <a:buChar char="Ø"/>
            </a:pPr>
            <a:r>
              <a:rPr lang="en-US" sz="2400" dirty="0" smtClean="0">
                <a:solidFill>
                  <a:schemeClr val="tx1"/>
                </a:solidFill>
              </a:rPr>
              <a:t>It provides </a:t>
            </a:r>
            <a:r>
              <a:rPr lang="en-US" sz="2400" b="1" dirty="0" smtClean="0">
                <a:solidFill>
                  <a:schemeClr val="tx1"/>
                </a:solidFill>
              </a:rPr>
              <a:t>production-ready</a:t>
            </a:r>
            <a:r>
              <a:rPr lang="en-US" sz="2400" dirty="0" smtClean="0">
                <a:solidFill>
                  <a:schemeClr val="tx1"/>
                </a:solidFill>
              </a:rPr>
              <a:t> features such as </a:t>
            </a:r>
            <a:r>
              <a:rPr lang="en-US" sz="2400" b="1" dirty="0" smtClean="0">
                <a:solidFill>
                  <a:schemeClr val="tx1"/>
                </a:solidFill>
              </a:rPr>
              <a:t>metrics, health checks,</a:t>
            </a:r>
            <a:r>
              <a:rPr lang="en-US" sz="2400" dirty="0" smtClean="0">
                <a:solidFill>
                  <a:schemeClr val="tx1"/>
                </a:solidFill>
              </a:rPr>
              <a:t> and </a:t>
            </a:r>
            <a:r>
              <a:rPr lang="en-US" sz="2400" b="1" dirty="0" smtClean="0">
                <a:solidFill>
                  <a:schemeClr val="tx1"/>
                </a:solidFill>
              </a:rPr>
              <a:t>externalized configuration</a:t>
            </a:r>
            <a:r>
              <a:rPr lang="en-US" sz="2400" dirty="0" smtClean="0">
                <a:solidFill>
                  <a:schemeClr val="tx1"/>
                </a:solidFill>
              </a:rPr>
              <a:t>.</a:t>
            </a:r>
          </a:p>
          <a:p>
            <a:pPr algn="just">
              <a:buFont typeface="Wingdings" pitchFamily="2" charset="2"/>
              <a:buChar char="Ø"/>
            </a:pPr>
            <a:r>
              <a:rPr lang="en-US" sz="2400" dirty="0" smtClean="0">
                <a:solidFill>
                  <a:schemeClr val="tx1"/>
                </a:solidFill>
              </a:rPr>
              <a:t>There is no requirement for </a:t>
            </a:r>
            <a:r>
              <a:rPr lang="en-US" sz="2400" b="1" dirty="0" smtClean="0">
                <a:solidFill>
                  <a:schemeClr val="tx1"/>
                </a:solidFill>
              </a:rPr>
              <a:t>XML</a:t>
            </a:r>
            <a:r>
              <a:rPr lang="en-US" sz="2400" dirty="0" smtClean="0">
                <a:solidFill>
                  <a:schemeClr val="tx1"/>
                </a:solidFill>
              </a:rPr>
              <a:t> configuration.</a:t>
            </a:r>
          </a:p>
          <a:p>
            <a:pPr algn="just">
              <a:buFont typeface="Wingdings" pitchFamily="2" charset="2"/>
              <a:buChar char="Ø"/>
            </a:pPr>
            <a:r>
              <a:rPr lang="en-US" sz="2400" dirty="0" smtClean="0">
                <a:solidFill>
                  <a:schemeClr val="tx1"/>
                </a:solidFill>
              </a:rPr>
              <a:t>It offers a </a:t>
            </a:r>
            <a:r>
              <a:rPr lang="en-US" sz="2400" b="1" dirty="0" smtClean="0">
                <a:solidFill>
                  <a:schemeClr val="tx1"/>
                </a:solidFill>
              </a:rPr>
              <a:t>CLI</a:t>
            </a:r>
            <a:r>
              <a:rPr lang="en-US" sz="2400" dirty="0" smtClean="0">
                <a:solidFill>
                  <a:schemeClr val="tx1"/>
                </a:solidFill>
              </a:rPr>
              <a:t> tool for developing and testing the Spring Boot application.</a:t>
            </a:r>
          </a:p>
          <a:p>
            <a:pPr algn="just">
              <a:buFont typeface="Wingdings" pitchFamily="2" charset="2"/>
              <a:buChar char="Ø"/>
            </a:pPr>
            <a:r>
              <a:rPr lang="en-US" sz="2400" dirty="0" smtClean="0">
                <a:solidFill>
                  <a:schemeClr val="tx1"/>
                </a:solidFill>
              </a:rPr>
              <a:t>It offers the number of </a:t>
            </a:r>
            <a:r>
              <a:rPr lang="en-US" sz="2400" b="1" dirty="0" smtClean="0">
                <a:solidFill>
                  <a:schemeClr val="tx1"/>
                </a:solidFill>
              </a:rPr>
              <a:t>plug-ins</a:t>
            </a:r>
            <a:r>
              <a:rPr lang="en-US" sz="2400" dirty="0" smtClean="0">
                <a:solidFill>
                  <a:schemeClr val="tx1"/>
                </a:solidFill>
              </a:rPr>
              <a:t>.</a:t>
            </a:r>
          </a:p>
          <a:p>
            <a:pPr algn="just">
              <a:buFont typeface="Wingdings" pitchFamily="2" charset="2"/>
              <a:buChar char="Ø"/>
            </a:pPr>
            <a:r>
              <a:rPr lang="en-US" sz="2400" dirty="0" smtClean="0">
                <a:solidFill>
                  <a:schemeClr val="tx1"/>
                </a:solidFill>
              </a:rPr>
              <a:t>It also minimizes writing multiple </a:t>
            </a:r>
            <a:r>
              <a:rPr lang="en-US" sz="2400" b="1" dirty="0" smtClean="0">
                <a:solidFill>
                  <a:schemeClr val="tx1"/>
                </a:solidFill>
              </a:rPr>
              <a:t>boilerplate codes</a:t>
            </a:r>
            <a:r>
              <a:rPr lang="en-US" sz="2400" dirty="0" smtClean="0">
                <a:solidFill>
                  <a:schemeClr val="tx1"/>
                </a:solidFill>
              </a:rPr>
              <a:t> (the code that has to be included in many places with little or no alteration), XML configuration, and annotations.</a:t>
            </a:r>
          </a:p>
          <a:p>
            <a:pPr algn="just">
              <a:buFont typeface="Wingdings" pitchFamily="2" charset="2"/>
              <a:buChar char="Ø"/>
            </a:pPr>
            <a:r>
              <a:rPr lang="en-US" sz="2400" dirty="0" smtClean="0">
                <a:solidFill>
                  <a:schemeClr val="tx1"/>
                </a:solidFill>
              </a:rPr>
              <a:t>It </a:t>
            </a:r>
            <a:r>
              <a:rPr lang="en-US" sz="2400" b="1" dirty="0" smtClean="0">
                <a:solidFill>
                  <a:schemeClr val="tx1"/>
                </a:solidFill>
              </a:rPr>
              <a:t>increases productivity</a:t>
            </a:r>
            <a:r>
              <a:rPr lang="en-US" sz="2400" dirty="0" smtClean="0">
                <a:solidFill>
                  <a:schemeClr val="tx1"/>
                </a:solidFill>
              </a:rPr>
              <a:t> and reduces development time.</a:t>
            </a:r>
          </a:p>
          <a:p>
            <a:pPr algn="just"/>
            <a:endParaRPr lang="en-US" sz="2400" dirty="0">
              <a:solidFill>
                <a:schemeClr val="tx1"/>
              </a:solidFill>
            </a:endParaRPr>
          </a:p>
        </p:txBody>
      </p:sp>
      <p:sp>
        <p:nvSpPr>
          <p:cNvPr id="5" name="Title 1"/>
          <p:cNvSpPr>
            <a:spLocks noGrp="1"/>
          </p:cNvSpPr>
          <p:nvPr>
            <p:ph type="ctrTitle"/>
          </p:nvPr>
        </p:nvSpPr>
        <p:spPr>
          <a:xfrm>
            <a:off x="762000" y="381000"/>
            <a:ext cx="7772400" cy="1470025"/>
          </a:xfrm>
        </p:spPr>
        <p:txBody>
          <a:bodyPr/>
          <a:lstStyle/>
          <a:p>
            <a:r>
              <a:rPr lang="en-US" dirty="0" smtClean="0"/>
              <a:t>Advantages of Spring Boot</a:t>
            </a:r>
            <a:br>
              <a:rPr lang="en-US" dirty="0" smtClean="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524000"/>
            <a:ext cx="7848600" cy="4724400"/>
          </a:xfrm>
        </p:spPr>
        <p:txBody>
          <a:bodyPr>
            <a:normAutofit/>
          </a:bodyPr>
          <a:lstStyle/>
          <a:p>
            <a:pPr algn="just"/>
            <a:r>
              <a:rPr lang="en-US" sz="2400" dirty="0" smtClean="0">
                <a:solidFill>
                  <a:schemeClr val="tx1"/>
                </a:solidFill>
              </a:rPr>
              <a:t>Spring Boot can use dependencies that are not going to be used in the application. These dependencies increase the size of the application.</a:t>
            </a:r>
          </a:p>
          <a:p>
            <a:pPr algn="just"/>
            <a:endParaRPr lang="en-US" sz="2400" dirty="0">
              <a:solidFill>
                <a:schemeClr val="tx1"/>
              </a:solidFill>
            </a:endParaRPr>
          </a:p>
        </p:txBody>
      </p:sp>
      <p:sp>
        <p:nvSpPr>
          <p:cNvPr id="5" name="Title 1"/>
          <p:cNvSpPr>
            <a:spLocks noGrp="1"/>
          </p:cNvSpPr>
          <p:nvPr>
            <p:ph type="ctrTitle"/>
          </p:nvPr>
        </p:nvSpPr>
        <p:spPr>
          <a:xfrm>
            <a:off x="762000" y="381000"/>
            <a:ext cx="7772400" cy="1470025"/>
          </a:xfrm>
        </p:spPr>
        <p:txBody>
          <a:bodyPr/>
          <a:lstStyle/>
          <a:p>
            <a:r>
              <a:rPr lang="en-US" dirty="0" smtClean="0"/>
              <a:t>Limitations of Spring Boot</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lstStyle/>
          <a:p>
            <a:r>
              <a:rPr lang="en-US" dirty="0" smtClean="0"/>
              <a:t>ELK Stack</a:t>
            </a:r>
            <a:endParaRPr lang="en-US" dirty="0"/>
          </a:p>
        </p:txBody>
      </p:sp>
      <p:pic>
        <p:nvPicPr>
          <p:cNvPr id="4" name="Picture 3" descr="elk.png"/>
          <p:cNvPicPr>
            <a:picLocks noChangeAspect="1"/>
          </p:cNvPicPr>
          <p:nvPr/>
        </p:nvPicPr>
        <p:blipFill>
          <a:blip r:embed="rId2"/>
          <a:srcRect b="13333"/>
          <a:stretch>
            <a:fillRect/>
          </a:stretch>
        </p:blipFill>
        <p:spPr>
          <a:xfrm>
            <a:off x="762000" y="1981200"/>
            <a:ext cx="7620000" cy="2971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524000"/>
            <a:ext cx="7848600" cy="4724400"/>
          </a:xfrm>
        </p:spPr>
        <p:txBody>
          <a:bodyPr>
            <a:normAutofit/>
          </a:bodyPr>
          <a:lstStyle/>
          <a:p>
            <a:pPr algn="just"/>
            <a:r>
              <a:rPr lang="en-US" sz="2400" dirty="0" smtClean="0">
                <a:solidFill>
                  <a:schemeClr val="tx1"/>
                </a:solidFill>
              </a:rPr>
              <a:t>The </a:t>
            </a:r>
            <a:r>
              <a:rPr lang="en-US" sz="2400" b="1" dirty="0" smtClean="0">
                <a:solidFill>
                  <a:schemeClr val="tx1"/>
                </a:solidFill>
              </a:rPr>
              <a:t>ELK Stack</a:t>
            </a:r>
            <a:r>
              <a:rPr lang="en-US" sz="2400" dirty="0" smtClean="0">
                <a:solidFill>
                  <a:schemeClr val="tx1"/>
                </a:solidFill>
              </a:rPr>
              <a:t> is a collection of three open-source products — </a:t>
            </a:r>
            <a:r>
              <a:rPr lang="en-US" sz="2400" dirty="0" err="1" smtClean="0">
                <a:solidFill>
                  <a:schemeClr val="tx1"/>
                </a:solidFill>
              </a:rPr>
              <a:t>Elasticsearch</a:t>
            </a:r>
            <a:r>
              <a:rPr lang="en-US" sz="2400" dirty="0" smtClean="0">
                <a:solidFill>
                  <a:schemeClr val="tx1"/>
                </a:solidFill>
              </a:rPr>
              <a:t>, </a:t>
            </a:r>
            <a:r>
              <a:rPr lang="en-US" sz="2400" dirty="0" err="1" smtClean="0">
                <a:solidFill>
                  <a:schemeClr val="tx1"/>
                </a:solidFill>
              </a:rPr>
              <a:t>Logstash</a:t>
            </a:r>
            <a:r>
              <a:rPr lang="en-US" sz="2400" dirty="0" smtClean="0">
                <a:solidFill>
                  <a:schemeClr val="tx1"/>
                </a:solidFill>
              </a:rPr>
              <a:t>, and </a:t>
            </a:r>
            <a:r>
              <a:rPr lang="en-US" sz="2400" dirty="0" err="1" smtClean="0">
                <a:solidFill>
                  <a:schemeClr val="tx1"/>
                </a:solidFill>
              </a:rPr>
              <a:t>Kibana</a:t>
            </a:r>
            <a:r>
              <a:rPr lang="en-US" sz="2400" dirty="0" smtClean="0">
                <a:solidFill>
                  <a:schemeClr val="tx1"/>
                </a:solidFill>
              </a:rPr>
              <a:t>. ELK stack provides centralized logging in order to identify problems with servers or applications. It allows you to search all the logs in a single place. It also helps to find issues in multiple servers by connecting logs during a specific time frame.</a:t>
            </a:r>
            <a:endParaRPr lang="en-US" sz="24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524000"/>
            <a:ext cx="7848600" cy="4724400"/>
          </a:xfrm>
        </p:spPr>
        <p:txBody>
          <a:bodyPr>
            <a:noAutofit/>
          </a:bodyPr>
          <a:lstStyle/>
          <a:p>
            <a:pPr algn="just"/>
            <a:r>
              <a:rPr lang="en-US" sz="2400" dirty="0" err="1" smtClean="0">
                <a:solidFill>
                  <a:schemeClr val="tx1"/>
                </a:solidFill>
              </a:rPr>
              <a:t>Elasticsearch</a:t>
            </a:r>
            <a:r>
              <a:rPr lang="en-US" sz="2400" dirty="0" smtClean="0">
                <a:solidFill>
                  <a:schemeClr val="tx1"/>
                </a:solidFill>
              </a:rPr>
              <a:t> </a:t>
            </a:r>
            <a:r>
              <a:rPr lang="en-US" sz="2400" dirty="0" smtClean="0">
                <a:solidFill>
                  <a:schemeClr val="tx1"/>
                </a:solidFill>
              </a:rPr>
              <a:t>is a </a:t>
            </a:r>
            <a:r>
              <a:rPr lang="en-US" sz="2400" dirty="0" err="1" smtClean="0">
                <a:solidFill>
                  <a:schemeClr val="tx1"/>
                </a:solidFill>
              </a:rPr>
              <a:t>NoSQL</a:t>
            </a:r>
            <a:r>
              <a:rPr lang="en-US" sz="2400" dirty="0" smtClean="0">
                <a:solidFill>
                  <a:schemeClr val="tx1"/>
                </a:solidFill>
              </a:rPr>
              <a:t> database. It is based on </a:t>
            </a:r>
            <a:r>
              <a:rPr lang="en-US" sz="2400" dirty="0" err="1" smtClean="0">
                <a:solidFill>
                  <a:schemeClr val="tx1"/>
                </a:solidFill>
              </a:rPr>
              <a:t>Lucene</a:t>
            </a:r>
            <a:r>
              <a:rPr lang="en-US" sz="2400" dirty="0" smtClean="0">
                <a:solidFill>
                  <a:schemeClr val="tx1"/>
                </a:solidFill>
              </a:rPr>
              <a:t> search engine, and it is built with </a:t>
            </a:r>
            <a:r>
              <a:rPr lang="en-US" sz="2400" dirty="0" err="1" smtClean="0">
                <a:solidFill>
                  <a:schemeClr val="tx1"/>
                </a:solidFill>
              </a:rPr>
              <a:t>RESTful</a:t>
            </a:r>
            <a:r>
              <a:rPr lang="en-US" sz="2400" dirty="0" smtClean="0">
                <a:solidFill>
                  <a:schemeClr val="tx1"/>
                </a:solidFill>
              </a:rPr>
              <a:t> APIS. It offers simple deployment, maximum reliability, and easy management. It also offers advanced queries to perform detail analysis and stores all the data centrally. It is helpful for executing a quick search of the documents.</a:t>
            </a:r>
          </a:p>
          <a:p>
            <a:pPr algn="just"/>
            <a:r>
              <a:rPr lang="en-US" sz="2400" dirty="0" err="1" smtClean="0">
                <a:solidFill>
                  <a:schemeClr val="tx1"/>
                </a:solidFill>
              </a:rPr>
              <a:t>Elasticsearch</a:t>
            </a:r>
            <a:r>
              <a:rPr lang="en-US" sz="2400" dirty="0" smtClean="0">
                <a:solidFill>
                  <a:schemeClr val="tx1"/>
                </a:solidFill>
              </a:rPr>
              <a:t> also allows you to store, search and analyze big volume of data. It is mostly used as the underlying engine to powers applications that completed search requirements. It has been adopted in search engine platforms for modern web and mobile applications. Apart from a quick search, the tool also offers complex analytics and many advanced features</a:t>
            </a:r>
            <a:r>
              <a:rPr lang="en-US" sz="2400" dirty="0" smtClean="0">
                <a:solidFill>
                  <a:schemeClr val="tx1"/>
                </a:solidFill>
              </a:rPr>
              <a:t>.</a:t>
            </a:r>
            <a:endParaRPr lang="en-US" sz="2400" dirty="0" smtClean="0">
              <a:solidFill>
                <a:schemeClr val="tx1"/>
              </a:solidFill>
            </a:endParaRPr>
          </a:p>
        </p:txBody>
      </p:sp>
      <p:sp>
        <p:nvSpPr>
          <p:cNvPr id="5" name="Title 1"/>
          <p:cNvSpPr>
            <a:spLocks noGrp="1"/>
          </p:cNvSpPr>
          <p:nvPr>
            <p:ph type="ctrTitle"/>
          </p:nvPr>
        </p:nvSpPr>
        <p:spPr>
          <a:xfrm>
            <a:off x="762000" y="381000"/>
            <a:ext cx="7772400" cy="1470025"/>
          </a:xfrm>
        </p:spPr>
        <p:txBody>
          <a:bodyPr/>
          <a:lstStyle/>
          <a:p>
            <a:r>
              <a:rPr lang="en-US" dirty="0" smtClean="0"/>
              <a:t>What is </a:t>
            </a:r>
            <a:r>
              <a:rPr lang="en-US" dirty="0" err="1" smtClean="0"/>
              <a:t>Elasticsearch</a:t>
            </a:r>
            <a:r>
              <a:rPr lang="en-US" dirty="0" smtClean="0"/>
              <a:t>?</a:t>
            </a:r>
            <a:br>
              <a:rPr lang="en-US" dirty="0" smtClean="0"/>
            </a:b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993</Words>
  <Application>Microsoft Office PowerPoint</Application>
  <PresentationFormat>On-screen Show (4:3)</PresentationFormat>
  <Paragraphs>107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Log Analysis </vt:lpstr>
      <vt:lpstr>What is Spring Boot </vt:lpstr>
      <vt:lpstr>Why Spring Boot </vt:lpstr>
      <vt:lpstr>Advantages of Spring Boot </vt:lpstr>
      <vt:lpstr>Advantages of Spring Boot </vt:lpstr>
      <vt:lpstr>Limitations of Spring Boot </vt:lpstr>
      <vt:lpstr>ELK Stack</vt:lpstr>
      <vt:lpstr>Slide 8</vt:lpstr>
      <vt:lpstr>What is Elasticsearch? </vt:lpstr>
      <vt:lpstr>Features of Elastic search:  </vt:lpstr>
      <vt:lpstr>Advantages of Elasticsearch </vt:lpstr>
      <vt:lpstr>What is Logstash? </vt:lpstr>
      <vt:lpstr> </vt:lpstr>
      <vt:lpstr>Features of Logstash </vt:lpstr>
      <vt:lpstr>Advantage of Logstash </vt:lpstr>
      <vt:lpstr>What is Kibana? </vt:lpstr>
      <vt:lpstr>Features of Kibana: </vt:lpstr>
      <vt:lpstr>Advantages and Disadvantages of Kibana </vt:lpstr>
      <vt:lpstr>Program Execution </vt:lpstr>
      <vt:lpstr> </vt:lpstr>
      <vt:lpstr> Future Enhancement  </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12</cp:revision>
  <dcterms:created xsi:type="dcterms:W3CDTF">2021-06-11T18:23:04Z</dcterms:created>
  <dcterms:modified xsi:type="dcterms:W3CDTF">2021-06-12T03:31:27Z</dcterms:modified>
</cp:coreProperties>
</file>