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302" r:id="rId3"/>
    <p:sldId id="289" r:id="rId4"/>
    <p:sldId id="261" r:id="rId5"/>
    <p:sldId id="272" r:id="rId6"/>
    <p:sldId id="288" r:id="rId7"/>
    <p:sldId id="281" r:id="rId8"/>
    <p:sldId id="268" r:id="rId9"/>
    <p:sldId id="283" r:id="rId10"/>
    <p:sldId id="285" r:id="rId11"/>
    <p:sldId id="284" r:id="rId12"/>
    <p:sldId id="299" r:id="rId13"/>
    <p:sldId id="291" r:id="rId14"/>
    <p:sldId id="274" r:id="rId15"/>
    <p:sldId id="290" r:id="rId16"/>
    <p:sldId id="300" r:id="rId17"/>
    <p:sldId id="293" r:id="rId18"/>
    <p:sldId id="295" r:id="rId19"/>
    <p:sldId id="294" r:id="rId20"/>
    <p:sldId id="287" r:id="rId21"/>
    <p:sldId id="301" r:id="rId22"/>
    <p:sldId id="282" r:id="rId23"/>
    <p:sldId id="279" r:id="rId24"/>
    <p:sldId id="278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/>
    <p:restoredTop sz="75460"/>
  </p:normalViewPr>
  <p:slideViewPr>
    <p:cSldViewPr snapToGrid="0">
      <p:cViewPr varScale="1">
        <p:scale>
          <a:sx n="56" d="100"/>
          <a:sy n="56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EAF45-C89D-3245-A205-9727E2FC4ACC}" type="doc">
      <dgm:prSet loTypeId="urn:microsoft.com/office/officeart/2005/8/layout/process1" loCatId="" qsTypeId="urn:microsoft.com/office/officeart/2005/8/quickstyle/simple1" qsCatId="simple" csTypeId="urn:microsoft.com/office/officeart/2005/8/colors/accent5_2" csCatId="accent5" phldr="1"/>
      <dgm:spPr/>
    </dgm:pt>
    <dgm:pt modelId="{7897A0F4-F1F8-7441-88E4-D1B3A37536C4}">
      <dgm:prSet phldrT="[Text]" custT="1"/>
      <dgm:spPr/>
      <dgm:t>
        <a:bodyPr/>
        <a:lstStyle/>
        <a:p>
          <a:r>
            <a:rPr lang="en-US" sz="2000" b="1" dirty="0">
              <a:latin typeface="Poppins" pitchFamily="2" charset="77"/>
              <a:ea typeface="Lato" panose="020F0502020204030203" pitchFamily="34" charset="0"/>
              <a:cs typeface="Poppins" pitchFamily="2" charset="77"/>
            </a:rPr>
            <a:t>QC Script &amp; Data Harmonization</a:t>
          </a:r>
        </a:p>
      </dgm:t>
    </dgm:pt>
    <dgm:pt modelId="{7BB1FB17-3E33-284D-AE50-EED5490C2485}" type="parTrans" cxnId="{DA4CEF4B-A017-9041-B160-F34574FF3C25}">
      <dgm:prSet/>
      <dgm:spPr/>
      <dgm:t>
        <a:bodyPr/>
        <a:lstStyle/>
        <a:p>
          <a:endParaRPr lang="en-US"/>
        </a:p>
      </dgm:t>
    </dgm:pt>
    <dgm:pt modelId="{3E560898-04C0-ED4C-972D-25AE159A07B2}" type="sibTrans" cxnId="{DA4CEF4B-A017-9041-B160-F34574FF3C25}">
      <dgm:prSet/>
      <dgm:spPr/>
      <dgm:t>
        <a:bodyPr/>
        <a:lstStyle/>
        <a:p>
          <a:endParaRPr lang="en-US"/>
        </a:p>
      </dgm:t>
    </dgm:pt>
    <dgm:pt modelId="{074E0BCF-53BF-0F4F-AE96-D82163A51EAC}">
      <dgm:prSet phldrT="[Text]"/>
      <dgm:spPr/>
      <dgm:t>
        <a:bodyPr/>
        <a:lstStyle/>
        <a:p>
          <a:r>
            <a:rPr lang="en-US" b="1" dirty="0">
              <a:latin typeface="Poppins" pitchFamily="2" charset="77"/>
              <a:cs typeface="Poppins" pitchFamily="2" charset="77"/>
            </a:rPr>
            <a:t>Analysis</a:t>
          </a:r>
        </a:p>
      </dgm:t>
    </dgm:pt>
    <dgm:pt modelId="{401536F7-AC32-DF48-B9E3-740486172A54}" type="parTrans" cxnId="{472CFA88-9D50-314A-9F90-20BE1413F57C}">
      <dgm:prSet/>
      <dgm:spPr/>
      <dgm:t>
        <a:bodyPr/>
        <a:lstStyle/>
        <a:p>
          <a:endParaRPr lang="en-US"/>
        </a:p>
      </dgm:t>
    </dgm:pt>
    <dgm:pt modelId="{B4A5480F-A319-0043-A39B-5C7EAFF85CCC}" type="sibTrans" cxnId="{472CFA88-9D50-314A-9F90-20BE1413F57C}">
      <dgm:prSet/>
      <dgm:spPr/>
      <dgm:t>
        <a:bodyPr/>
        <a:lstStyle/>
        <a:p>
          <a:endParaRPr lang="en-US"/>
        </a:p>
      </dgm:t>
    </dgm:pt>
    <dgm:pt modelId="{15855AE1-BB88-6B4D-818E-48123D0C159D}">
      <dgm:prSet phldrT="[Text]"/>
      <dgm:spPr/>
      <dgm:t>
        <a:bodyPr/>
        <a:lstStyle/>
        <a:p>
          <a:r>
            <a:rPr lang="en-US" b="1" dirty="0">
              <a:latin typeface="Poppins" pitchFamily="2" charset="77"/>
              <a:cs typeface="Poppins" pitchFamily="2" charset="77"/>
            </a:rPr>
            <a:t>Next Steps</a:t>
          </a:r>
        </a:p>
      </dgm:t>
    </dgm:pt>
    <dgm:pt modelId="{CFC952CC-E7B7-A946-9C3E-002AAD55DBE4}" type="parTrans" cxnId="{41D1BD28-5A4D-494B-9BDC-A62D689E4B70}">
      <dgm:prSet/>
      <dgm:spPr/>
      <dgm:t>
        <a:bodyPr/>
        <a:lstStyle/>
        <a:p>
          <a:endParaRPr lang="en-US"/>
        </a:p>
      </dgm:t>
    </dgm:pt>
    <dgm:pt modelId="{AA47C04E-FA0F-574C-9FA0-F9612ABE30F6}" type="sibTrans" cxnId="{41D1BD28-5A4D-494B-9BDC-A62D689E4B70}">
      <dgm:prSet/>
      <dgm:spPr/>
      <dgm:t>
        <a:bodyPr/>
        <a:lstStyle/>
        <a:p>
          <a:endParaRPr lang="en-US"/>
        </a:p>
      </dgm:t>
    </dgm:pt>
    <dgm:pt modelId="{0B533477-E75D-2C4C-8CB9-2D2F900EFDF5}" type="pres">
      <dgm:prSet presAssocID="{AAAEAF45-C89D-3245-A205-9727E2FC4ACC}" presName="Name0" presStyleCnt="0">
        <dgm:presLayoutVars>
          <dgm:dir/>
          <dgm:resizeHandles val="exact"/>
        </dgm:presLayoutVars>
      </dgm:prSet>
      <dgm:spPr/>
    </dgm:pt>
    <dgm:pt modelId="{8415EE21-FD80-F64E-9FF9-25C41C3259DC}" type="pres">
      <dgm:prSet presAssocID="{7897A0F4-F1F8-7441-88E4-D1B3A37536C4}" presName="node" presStyleLbl="node1" presStyleIdx="0" presStyleCnt="3">
        <dgm:presLayoutVars>
          <dgm:bulletEnabled val="1"/>
        </dgm:presLayoutVars>
      </dgm:prSet>
      <dgm:spPr/>
    </dgm:pt>
    <dgm:pt modelId="{83610AFE-B631-9944-B8C7-D641DC2D4BF7}" type="pres">
      <dgm:prSet presAssocID="{3E560898-04C0-ED4C-972D-25AE159A07B2}" presName="sibTrans" presStyleLbl="sibTrans2D1" presStyleIdx="0" presStyleCnt="2"/>
      <dgm:spPr/>
    </dgm:pt>
    <dgm:pt modelId="{3F4657E7-BABA-1A41-BCB5-C6CD6D4FC4AA}" type="pres">
      <dgm:prSet presAssocID="{3E560898-04C0-ED4C-972D-25AE159A07B2}" presName="connectorText" presStyleLbl="sibTrans2D1" presStyleIdx="0" presStyleCnt="2"/>
      <dgm:spPr/>
    </dgm:pt>
    <dgm:pt modelId="{9FFF4802-1ED7-AF4A-90E5-51905E8A744F}" type="pres">
      <dgm:prSet presAssocID="{074E0BCF-53BF-0F4F-AE96-D82163A51EAC}" presName="node" presStyleLbl="node1" presStyleIdx="1" presStyleCnt="3">
        <dgm:presLayoutVars>
          <dgm:bulletEnabled val="1"/>
        </dgm:presLayoutVars>
      </dgm:prSet>
      <dgm:spPr/>
    </dgm:pt>
    <dgm:pt modelId="{830328DB-7652-5D4E-B5EA-34B958CBC966}" type="pres">
      <dgm:prSet presAssocID="{B4A5480F-A319-0043-A39B-5C7EAFF85CCC}" presName="sibTrans" presStyleLbl="sibTrans2D1" presStyleIdx="1" presStyleCnt="2"/>
      <dgm:spPr/>
    </dgm:pt>
    <dgm:pt modelId="{A8C4D74C-8E38-D64F-9D11-721284F66F6B}" type="pres">
      <dgm:prSet presAssocID="{B4A5480F-A319-0043-A39B-5C7EAFF85CCC}" presName="connectorText" presStyleLbl="sibTrans2D1" presStyleIdx="1" presStyleCnt="2"/>
      <dgm:spPr/>
    </dgm:pt>
    <dgm:pt modelId="{93638FC6-02E3-A54B-8D81-F7C209A5A488}" type="pres">
      <dgm:prSet presAssocID="{15855AE1-BB88-6B4D-818E-48123D0C159D}" presName="node" presStyleLbl="node1" presStyleIdx="2" presStyleCnt="3">
        <dgm:presLayoutVars>
          <dgm:bulletEnabled val="1"/>
        </dgm:presLayoutVars>
      </dgm:prSet>
      <dgm:spPr/>
    </dgm:pt>
  </dgm:ptLst>
  <dgm:cxnLst>
    <dgm:cxn modelId="{A8B39511-283D-D044-A1FC-4C3D348C3F74}" type="presOf" srcId="{AAAEAF45-C89D-3245-A205-9727E2FC4ACC}" destId="{0B533477-E75D-2C4C-8CB9-2D2F900EFDF5}" srcOrd="0" destOrd="0" presId="urn:microsoft.com/office/officeart/2005/8/layout/process1"/>
    <dgm:cxn modelId="{41D1BD28-5A4D-494B-9BDC-A62D689E4B70}" srcId="{AAAEAF45-C89D-3245-A205-9727E2FC4ACC}" destId="{15855AE1-BB88-6B4D-818E-48123D0C159D}" srcOrd="2" destOrd="0" parTransId="{CFC952CC-E7B7-A946-9C3E-002AAD55DBE4}" sibTransId="{AA47C04E-FA0F-574C-9FA0-F9612ABE30F6}"/>
    <dgm:cxn modelId="{7964334B-6751-E348-AB64-4FF3375B0578}" type="presOf" srcId="{B4A5480F-A319-0043-A39B-5C7EAFF85CCC}" destId="{830328DB-7652-5D4E-B5EA-34B958CBC966}" srcOrd="0" destOrd="0" presId="urn:microsoft.com/office/officeart/2005/8/layout/process1"/>
    <dgm:cxn modelId="{DA4CEF4B-A017-9041-B160-F34574FF3C25}" srcId="{AAAEAF45-C89D-3245-A205-9727E2FC4ACC}" destId="{7897A0F4-F1F8-7441-88E4-D1B3A37536C4}" srcOrd="0" destOrd="0" parTransId="{7BB1FB17-3E33-284D-AE50-EED5490C2485}" sibTransId="{3E560898-04C0-ED4C-972D-25AE159A07B2}"/>
    <dgm:cxn modelId="{472CFA88-9D50-314A-9F90-20BE1413F57C}" srcId="{AAAEAF45-C89D-3245-A205-9727E2FC4ACC}" destId="{074E0BCF-53BF-0F4F-AE96-D82163A51EAC}" srcOrd="1" destOrd="0" parTransId="{401536F7-AC32-DF48-B9E3-740486172A54}" sibTransId="{B4A5480F-A319-0043-A39B-5C7EAFF85CCC}"/>
    <dgm:cxn modelId="{7B320990-4962-7C4C-BC38-96D8D5CF6BC4}" type="presOf" srcId="{7897A0F4-F1F8-7441-88E4-D1B3A37536C4}" destId="{8415EE21-FD80-F64E-9FF9-25C41C3259DC}" srcOrd="0" destOrd="0" presId="urn:microsoft.com/office/officeart/2005/8/layout/process1"/>
    <dgm:cxn modelId="{E910D290-7C0F-DE43-A59E-0B83D1553D47}" type="presOf" srcId="{074E0BCF-53BF-0F4F-AE96-D82163A51EAC}" destId="{9FFF4802-1ED7-AF4A-90E5-51905E8A744F}" srcOrd="0" destOrd="0" presId="urn:microsoft.com/office/officeart/2005/8/layout/process1"/>
    <dgm:cxn modelId="{98890596-68B2-4148-AC6F-A24AC041E6D0}" type="presOf" srcId="{15855AE1-BB88-6B4D-818E-48123D0C159D}" destId="{93638FC6-02E3-A54B-8D81-F7C209A5A488}" srcOrd="0" destOrd="0" presId="urn:microsoft.com/office/officeart/2005/8/layout/process1"/>
    <dgm:cxn modelId="{1F6927AA-97E7-6040-B806-971257AE81EF}" type="presOf" srcId="{3E560898-04C0-ED4C-972D-25AE159A07B2}" destId="{3F4657E7-BABA-1A41-BCB5-C6CD6D4FC4AA}" srcOrd="1" destOrd="0" presId="urn:microsoft.com/office/officeart/2005/8/layout/process1"/>
    <dgm:cxn modelId="{CD8E6BB0-157E-BE4B-95DA-6D6C2C9E00B8}" type="presOf" srcId="{B4A5480F-A319-0043-A39B-5C7EAFF85CCC}" destId="{A8C4D74C-8E38-D64F-9D11-721284F66F6B}" srcOrd="1" destOrd="0" presId="urn:microsoft.com/office/officeart/2005/8/layout/process1"/>
    <dgm:cxn modelId="{08DB7FCE-5EC4-0A40-90B2-B09306C2317A}" type="presOf" srcId="{3E560898-04C0-ED4C-972D-25AE159A07B2}" destId="{83610AFE-B631-9944-B8C7-D641DC2D4BF7}" srcOrd="0" destOrd="0" presId="urn:microsoft.com/office/officeart/2005/8/layout/process1"/>
    <dgm:cxn modelId="{4126CE54-1A05-B946-AF6E-A6F864B62689}" type="presParOf" srcId="{0B533477-E75D-2C4C-8CB9-2D2F900EFDF5}" destId="{8415EE21-FD80-F64E-9FF9-25C41C3259DC}" srcOrd="0" destOrd="0" presId="urn:microsoft.com/office/officeart/2005/8/layout/process1"/>
    <dgm:cxn modelId="{1A5FD398-82D0-614B-A39F-BC25535FFE11}" type="presParOf" srcId="{0B533477-E75D-2C4C-8CB9-2D2F900EFDF5}" destId="{83610AFE-B631-9944-B8C7-D641DC2D4BF7}" srcOrd="1" destOrd="0" presId="urn:microsoft.com/office/officeart/2005/8/layout/process1"/>
    <dgm:cxn modelId="{5805A17E-90FE-F24F-9817-F3DCBBB1CE63}" type="presParOf" srcId="{83610AFE-B631-9944-B8C7-D641DC2D4BF7}" destId="{3F4657E7-BABA-1A41-BCB5-C6CD6D4FC4AA}" srcOrd="0" destOrd="0" presId="urn:microsoft.com/office/officeart/2005/8/layout/process1"/>
    <dgm:cxn modelId="{7F487496-A6D6-9C49-9729-F3949160BB0D}" type="presParOf" srcId="{0B533477-E75D-2C4C-8CB9-2D2F900EFDF5}" destId="{9FFF4802-1ED7-AF4A-90E5-51905E8A744F}" srcOrd="2" destOrd="0" presId="urn:microsoft.com/office/officeart/2005/8/layout/process1"/>
    <dgm:cxn modelId="{A85B136D-8B9D-704F-9209-9643AB21E9EC}" type="presParOf" srcId="{0B533477-E75D-2C4C-8CB9-2D2F900EFDF5}" destId="{830328DB-7652-5D4E-B5EA-34B958CBC966}" srcOrd="3" destOrd="0" presId="urn:microsoft.com/office/officeart/2005/8/layout/process1"/>
    <dgm:cxn modelId="{24375ED6-679A-2841-9EC7-602BBD40C235}" type="presParOf" srcId="{830328DB-7652-5D4E-B5EA-34B958CBC966}" destId="{A8C4D74C-8E38-D64F-9D11-721284F66F6B}" srcOrd="0" destOrd="0" presId="urn:microsoft.com/office/officeart/2005/8/layout/process1"/>
    <dgm:cxn modelId="{F0102705-C666-9F48-A86E-571C7EA69E54}" type="presParOf" srcId="{0B533477-E75D-2C4C-8CB9-2D2F900EFDF5}" destId="{93638FC6-02E3-A54B-8D81-F7C209A5A48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F7306A-FE83-C243-A05A-889C669CFF91}" type="doc">
      <dgm:prSet loTypeId="urn:microsoft.com/office/officeart/2005/8/layout/vList5" loCatId="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111FB2AA-8FDA-214A-AA2E-AE6929FC1CC8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QC Script </a:t>
          </a:r>
        </a:p>
      </dgm:t>
    </dgm:pt>
    <dgm:pt modelId="{7194701F-2F61-B949-929E-0E6D87E1313E}" type="parTrans" cxnId="{FE3A0EEA-B394-CF4B-91AC-908EF8C27B6C}">
      <dgm:prSet/>
      <dgm:spPr/>
      <dgm:t>
        <a:bodyPr/>
        <a:lstStyle/>
        <a:p>
          <a:endParaRPr lang="en-US"/>
        </a:p>
      </dgm:t>
    </dgm:pt>
    <dgm:pt modelId="{F1DEDDB9-C773-B741-ADF3-7375ED6CC276}" type="sibTrans" cxnId="{FE3A0EEA-B394-CF4B-91AC-908EF8C27B6C}">
      <dgm:prSet/>
      <dgm:spPr/>
      <dgm:t>
        <a:bodyPr/>
        <a:lstStyle/>
        <a:p>
          <a:endParaRPr lang="en-US"/>
        </a:p>
      </dgm:t>
    </dgm:pt>
    <dgm:pt modelId="{6AF65CCE-C90D-9040-AADF-90550BB772AE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Runtime ~ 20 min/script </a:t>
          </a:r>
        </a:p>
      </dgm:t>
    </dgm:pt>
    <dgm:pt modelId="{6C84A521-F71D-EB4F-A75D-7F699642D8FD}" type="parTrans" cxnId="{4F15CAC0-8DFB-454C-901A-ED971CB535E2}">
      <dgm:prSet/>
      <dgm:spPr/>
      <dgm:t>
        <a:bodyPr/>
        <a:lstStyle/>
        <a:p>
          <a:endParaRPr lang="en-US"/>
        </a:p>
      </dgm:t>
    </dgm:pt>
    <dgm:pt modelId="{216A4C7E-45EB-FE47-978D-CBD7FD1034AB}" type="sibTrans" cxnId="{4F15CAC0-8DFB-454C-901A-ED971CB535E2}">
      <dgm:prSet/>
      <dgm:spPr/>
      <dgm:t>
        <a:bodyPr/>
        <a:lstStyle/>
        <a:p>
          <a:endParaRPr lang="en-US"/>
        </a:p>
      </dgm:t>
    </dgm:pt>
    <dgm:pt modelId="{F4DDDD8D-C5A9-6848-B690-5A98D78385BB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Output Files:</a:t>
          </a:r>
        </a:p>
      </dgm:t>
    </dgm:pt>
    <dgm:pt modelId="{06255056-9CD7-F940-924B-DB5040A278C3}" type="parTrans" cxnId="{96BBD86B-7F29-9D41-94D4-C5FFB722BDAB}">
      <dgm:prSet/>
      <dgm:spPr/>
      <dgm:t>
        <a:bodyPr/>
        <a:lstStyle/>
        <a:p>
          <a:endParaRPr lang="en-US"/>
        </a:p>
      </dgm:t>
    </dgm:pt>
    <dgm:pt modelId="{F866F01B-18A3-784B-A625-38B7CBDCEC47}" type="sibTrans" cxnId="{96BBD86B-7F29-9D41-94D4-C5FFB722BDAB}">
      <dgm:prSet/>
      <dgm:spPr/>
      <dgm:t>
        <a:bodyPr/>
        <a:lstStyle/>
        <a:p>
          <a:endParaRPr lang="en-US"/>
        </a:p>
      </dgm:t>
    </dgm:pt>
    <dgm:pt modelId="{64F8E667-3011-E944-B837-AFEE01B9FBB8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Post-QC GIA Data</a:t>
          </a:r>
        </a:p>
      </dgm:t>
    </dgm:pt>
    <dgm:pt modelId="{C909846E-4188-FA4C-9857-752D73A60973}" type="parTrans" cxnId="{E837E5A4-F7C6-294B-8956-A9ABFF67B391}">
      <dgm:prSet/>
      <dgm:spPr/>
      <dgm:t>
        <a:bodyPr/>
        <a:lstStyle/>
        <a:p>
          <a:endParaRPr lang="en-US"/>
        </a:p>
      </dgm:t>
    </dgm:pt>
    <dgm:pt modelId="{A8B750AC-73A1-0744-996F-987E7C4FC660}" type="sibTrans" cxnId="{E837E5A4-F7C6-294B-8956-A9ABFF67B391}">
      <dgm:prSet/>
      <dgm:spPr/>
      <dgm:t>
        <a:bodyPr/>
        <a:lstStyle/>
        <a:p>
          <a:endParaRPr lang="en-US"/>
        </a:p>
      </dgm:t>
    </dgm:pt>
    <dgm:pt modelId="{F794A30F-D7E2-9F4A-9103-A59C3EAE9429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~ 10 days of QC runtime on all GIA data files </a:t>
          </a:r>
        </a:p>
      </dgm:t>
    </dgm:pt>
    <dgm:pt modelId="{8B9AE3AC-E3C9-7B4D-89F9-C013A8C350E6}" type="parTrans" cxnId="{5EAEF3D0-9D84-054B-A409-DE2926B14A3C}">
      <dgm:prSet/>
      <dgm:spPr/>
      <dgm:t>
        <a:bodyPr/>
        <a:lstStyle/>
        <a:p>
          <a:endParaRPr lang="en-US"/>
        </a:p>
      </dgm:t>
    </dgm:pt>
    <dgm:pt modelId="{18735499-5D1A-0641-8D4D-12EE166FC7AF}" type="sibTrans" cxnId="{5EAEF3D0-9D84-054B-A409-DE2926B14A3C}">
      <dgm:prSet/>
      <dgm:spPr/>
      <dgm:t>
        <a:bodyPr/>
        <a:lstStyle/>
        <a:p>
          <a:endParaRPr lang="en-US"/>
        </a:p>
      </dgm:t>
    </dgm:pt>
    <dgm:pt modelId="{69E33824-CAD9-B247-B612-86AE8A990AE8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Total of 3.1 TB of data </a:t>
          </a:r>
        </a:p>
      </dgm:t>
    </dgm:pt>
    <dgm:pt modelId="{AB3FF012-4584-1746-BFA1-7B0257D6AB4A}" type="parTrans" cxnId="{D9BACA55-AE30-CF40-A882-2FC3AE304677}">
      <dgm:prSet/>
      <dgm:spPr/>
      <dgm:t>
        <a:bodyPr/>
        <a:lstStyle/>
        <a:p>
          <a:endParaRPr lang="en-US"/>
        </a:p>
      </dgm:t>
    </dgm:pt>
    <dgm:pt modelId="{E74F88D6-3424-1945-8732-91B12C080349}" type="sibTrans" cxnId="{D9BACA55-AE30-CF40-A882-2FC3AE304677}">
      <dgm:prSet/>
      <dgm:spPr/>
      <dgm:t>
        <a:bodyPr/>
        <a:lstStyle/>
        <a:p>
          <a:endParaRPr lang="en-US"/>
        </a:p>
      </dgm:t>
    </dgm:pt>
    <dgm:pt modelId="{6E54C391-D0DF-3749-9E15-F06B9732CE12}">
      <dgm:prSet phldrT="[Text]"/>
      <dgm:spPr/>
      <dgm:t>
        <a:bodyPr/>
        <a:lstStyle/>
        <a:p>
          <a:r>
            <a: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MR Analysis</a:t>
          </a:r>
        </a:p>
      </dgm:t>
    </dgm:pt>
    <dgm:pt modelId="{3453735B-12E9-5A4E-B022-6688A90D74EA}" type="parTrans" cxnId="{9F02A21D-67D6-3343-87C7-E48265F6DDD9}">
      <dgm:prSet/>
      <dgm:spPr/>
      <dgm:t>
        <a:bodyPr/>
        <a:lstStyle/>
        <a:p>
          <a:endParaRPr lang="en-US"/>
        </a:p>
      </dgm:t>
    </dgm:pt>
    <dgm:pt modelId="{7B3EA811-E8CC-BB49-8F85-20CAD3D314FA}" type="sibTrans" cxnId="{9F02A21D-67D6-3343-87C7-E48265F6DDD9}">
      <dgm:prSet/>
      <dgm:spPr/>
      <dgm:t>
        <a:bodyPr/>
        <a:lstStyle/>
        <a:p>
          <a:endParaRPr lang="en-US"/>
        </a:p>
      </dgm:t>
    </dgm:pt>
    <dgm:pt modelId="{480CD85D-F888-4D4A-B1D7-1C8C0F81EA1F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Sent over to Kai to run MR Analysis through </a:t>
          </a:r>
          <a:r>
            <a:rPr lang="en-US" sz="14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Eristwo</a:t>
          </a:r>
          <a:endParaRPr lang="en-US" sz="14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EA873621-2135-3741-800C-B01E94DE0FDA}" type="parTrans" cxnId="{13234C86-B788-A948-A0D5-A8264CAE6E84}">
      <dgm:prSet/>
      <dgm:spPr/>
      <dgm:t>
        <a:bodyPr/>
        <a:lstStyle/>
        <a:p>
          <a:endParaRPr lang="en-US"/>
        </a:p>
      </dgm:t>
    </dgm:pt>
    <dgm:pt modelId="{B54BE353-86FD-DD4C-95AB-C131510D9927}" type="sibTrans" cxnId="{13234C86-B788-A948-A0D5-A8264CAE6E84}">
      <dgm:prSet/>
      <dgm:spPr/>
      <dgm:t>
        <a:bodyPr/>
        <a:lstStyle/>
        <a:p>
          <a:endParaRPr lang="en-US"/>
        </a:p>
      </dgm:t>
    </dgm:pt>
    <dgm:pt modelId="{F637B8F0-9A51-0744-A125-58031198AE54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GWAS QC output file </a:t>
          </a:r>
        </a:p>
      </dgm:t>
    </dgm:pt>
    <dgm:pt modelId="{30AC6693-9D6E-9C44-9426-3E1076012953}" type="parTrans" cxnId="{0B3D90A9-2184-204E-B4DB-C921B307D88D}">
      <dgm:prSet/>
      <dgm:spPr/>
      <dgm:t>
        <a:bodyPr/>
        <a:lstStyle/>
        <a:p>
          <a:endParaRPr lang="en-US"/>
        </a:p>
      </dgm:t>
    </dgm:pt>
    <dgm:pt modelId="{777CB8A2-696F-8B46-AB5A-16190389A8E2}" type="sibTrans" cxnId="{0B3D90A9-2184-204E-B4DB-C921B307D88D}">
      <dgm:prSet/>
      <dgm:spPr/>
      <dgm:t>
        <a:bodyPr/>
        <a:lstStyle/>
        <a:p>
          <a:endParaRPr lang="en-US"/>
        </a:p>
      </dgm:t>
    </dgm:pt>
    <dgm:pt modelId="{49634473-9644-2845-A405-B6E405A1802F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Log file </a:t>
          </a:r>
        </a:p>
      </dgm:t>
    </dgm:pt>
    <dgm:pt modelId="{6FC53E43-7889-7B4C-BA09-7B4E2A555592}" type="parTrans" cxnId="{067FC1EE-17CE-0647-A236-9DBC309F7854}">
      <dgm:prSet/>
      <dgm:spPr/>
      <dgm:t>
        <a:bodyPr/>
        <a:lstStyle/>
        <a:p>
          <a:endParaRPr lang="en-US"/>
        </a:p>
      </dgm:t>
    </dgm:pt>
    <dgm:pt modelId="{77975058-83B9-B843-A60A-6071D017C560}" type="sibTrans" cxnId="{067FC1EE-17CE-0647-A236-9DBC309F7854}">
      <dgm:prSet/>
      <dgm:spPr/>
      <dgm:t>
        <a:bodyPr/>
        <a:lstStyle/>
        <a:p>
          <a:endParaRPr lang="en-US"/>
        </a:p>
      </dgm:t>
    </dgm:pt>
    <dgm:pt modelId="{3AB09080-2019-CA48-ACD8-45298796D3D3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Pre and post QQ plot of data</a:t>
          </a:r>
        </a:p>
      </dgm:t>
    </dgm:pt>
    <dgm:pt modelId="{0F224465-3744-AB4F-84EF-2C520D959A12}" type="parTrans" cxnId="{A2A0273D-42B0-C149-93F2-707E7A4AD215}">
      <dgm:prSet/>
      <dgm:spPr/>
      <dgm:t>
        <a:bodyPr/>
        <a:lstStyle/>
        <a:p>
          <a:endParaRPr lang="en-US"/>
        </a:p>
      </dgm:t>
    </dgm:pt>
    <dgm:pt modelId="{C6F5ECC6-5CEF-204C-8B90-FE6DFBFE2C63}" type="sibTrans" cxnId="{A2A0273D-42B0-C149-93F2-707E7A4AD215}">
      <dgm:prSet/>
      <dgm:spPr/>
      <dgm:t>
        <a:bodyPr/>
        <a:lstStyle/>
        <a:p>
          <a:endParaRPr lang="en-US"/>
        </a:p>
      </dgm:t>
    </dgm:pt>
    <dgm:pt modelId="{A9FCE9C5-8CFA-3249-B6B6-A088BDEB2460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Output Files: </a:t>
          </a:r>
        </a:p>
      </dgm:t>
    </dgm:pt>
    <dgm:pt modelId="{0938CE1E-CA50-2F4D-B827-6C70B15CF21C}" type="parTrans" cxnId="{1E138344-6D6C-3C4A-90B6-D381B9D12926}">
      <dgm:prSet/>
      <dgm:spPr/>
      <dgm:t>
        <a:bodyPr/>
        <a:lstStyle/>
        <a:p>
          <a:endParaRPr lang="en-US"/>
        </a:p>
      </dgm:t>
    </dgm:pt>
    <dgm:pt modelId="{A937CA16-3A5F-5A4E-B7DF-43D907238156}" type="sibTrans" cxnId="{1E138344-6D6C-3C4A-90B6-D381B9D12926}">
      <dgm:prSet/>
      <dgm:spPr/>
      <dgm:t>
        <a:bodyPr/>
        <a:lstStyle/>
        <a:p>
          <a:endParaRPr lang="en-US"/>
        </a:p>
      </dgm:t>
    </dgm:pt>
    <dgm:pt modelId="{3F37FC9C-B3D4-014A-985D-462665F9322A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GWAS QC output/file</a:t>
          </a:r>
        </a:p>
      </dgm:t>
    </dgm:pt>
    <dgm:pt modelId="{B81849BD-F11A-8245-AD17-C0EFBB4E86EB}" type="parTrans" cxnId="{8E6CA485-0D4D-7849-BEA4-62DB3F5585CE}">
      <dgm:prSet/>
      <dgm:spPr/>
      <dgm:t>
        <a:bodyPr/>
        <a:lstStyle/>
        <a:p>
          <a:endParaRPr lang="en-US"/>
        </a:p>
      </dgm:t>
    </dgm:pt>
    <dgm:pt modelId="{6A1E3C8A-3E11-934A-A5C1-9AF4441CD5EB}" type="sibTrans" cxnId="{8E6CA485-0D4D-7849-BEA4-62DB3F5585CE}">
      <dgm:prSet/>
      <dgm:spPr/>
      <dgm:t>
        <a:bodyPr/>
        <a:lstStyle/>
        <a:p>
          <a:endParaRPr lang="en-US"/>
        </a:p>
      </dgm:t>
    </dgm:pt>
    <dgm:pt modelId="{AB3B3D91-B5A1-5643-B870-D94B5DF14F0A}">
      <dgm:prSet phldrT="[Text]" custT="1"/>
      <dgm:spPr/>
      <dgm:t>
        <a:bodyPr/>
        <a:lstStyle/>
        <a:p>
          <a:r>
            <a: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Log file/file</a:t>
          </a:r>
        </a:p>
      </dgm:t>
    </dgm:pt>
    <dgm:pt modelId="{51957803-6C3B-2B4D-A6CF-2C44434DDC44}" type="parTrans" cxnId="{840C56CF-95E1-6B41-922B-1427C32AF898}">
      <dgm:prSet/>
      <dgm:spPr/>
      <dgm:t>
        <a:bodyPr/>
        <a:lstStyle/>
        <a:p>
          <a:endParaRPr lang="en-US"/>
        </a:p>
      </dgm:t>
    </dgm:pt>
    <dgm:pt modelId="{CDB1AB68-765F-D441-B4AE-5A05596B8515}" type="sibTrans" cxnId="{840C56CF-95E1-6B41-922B-1427C32AF898}">
      <dgm:prSet/>
      <dgm:spPr/>
      <dgm:t>
        <a:bodyPr/>
        <a:lstStyle/>
        <a:p>
          <a:endParaRPr lang="en-US"/>
        </a:p>
      </dgm:t>
    </dgm:pt>
    <dgm:pt modelId="{BBC516C2-0D52-3342-9F41-2FBA70848379}" type="pres">
      <dgm:prSet presAssocID="{12F7306A-FE83-C243-A05A-889C669CFF91}" presName="Name0" presStyleCnt="0">
        <dgm:presLayoutVars>
          <dgm:dir/>
          <dgm:animLvl val="lvl"/>
          <dgm:resizeHandles val="exact"/>
        </dgm:presLayoutVars>
      </dgm:prSet>
      <dgm:spPr/>
    </dgm:pt>
    <dgm:pt modelId="{3D9DE432-7946-E24E-9F36-E253C9404134}" type="pres">
      <dgm:prSet presAssocID="{111FB2AA-8FDA-214A-AA2E-AE6929FC1CC8}" presName="linNode" presStyleCnt="0"/>
      <dgm:spPr/>
    </dgm:pt>
    <dgm:pt modelId="{D99E2B0C-420A-DF46-AB3C-66FF4EA1E87A}" type="pres">
      <dgm:prSet presAssocID="{111FB2AA-8FDA-214A-AA2E-AE6929FC1CC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6151351-24A9-F247-94B1-7179AFC9DD11}" type="pres">
      <dgm:prSet presAssocID="{111FB2AA-8FDA-214A-AA2E-AE6929FC1CC8}" presName="descendantText" presStyleLbl="alignAccFollowNode1" presStyleIdx="0" presStyleCnt="3">
        <dgm:presLayoutVars>
          <dgm:bulletEnabled val="1"/>
        </dgm:presLayoutVars>
      </dgm:prSet>
      <dgm:spPr/>
    </dgm:pt>
    <dgm:pt modelId="{652231F5-CF2D-414B-A2F1-B84CE58747E3}" type="pres">
      <dgm:prSet presAssocID="{F1DEDDB9-C773-B741-ADF3-7375ED6CC276}" presName="sp" presStyleCnt="0"/>
      <dgm:spPr/>
    </dgm:pt>
    <dgm:pt modelId="{DDA2EBDA-46D6-484C-A8B4-240211D1EC8F}" type="pres">
      <dgm:prSet presAssocID="{64F8E667-3011-E944-B837-AFEE01B9FBB8}" presName="linNode" presStyleCnt="0"/>
      <dgm:spPr/>
    </dgm:pt>
    <dgm:pt modelId="{575C1F35-63B8-DF4C-A200-64DFD04E3730}" type="pres">
      <dgm:prSet presAssocID="{64F8E667-3011-E944-B837-AFEE01B9FBB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1AB7D3E-4F50-0849-85D9-B7B3691181D6}" type="pres">
      <dgm:prSet presAssocID="{64F8E667-3011-E944-B837-AFEE01B9FBB8}" presName="descendantText" presStyleLbl="alignAccFollowNode1" presStyleIdx="1" presStyleCnt="3">
        <dgm:presLayoutVars>
          <dgm:bulletEnabled val="1"/>
        </dgm:presLayoutVars>
      </dgm:prSet>
      <dgm:spPr/>
    </dgm:pt>
    <dgm:pt modelId="{D7823828-24CE-0142-9F7A-D23B3DC7A31A}" type="pres">
      <dgm:prSet presAssocID="{A8B750AC-73A1-0744-996F-987E7C4FC660}" presName="sp" presStyleCnt="0"/>
      <dgm:spPr/>
    </dgm:pt>
    <dgm:pt modelId="{64FE3D8A-730D-CE40-87AA-1EF30BAE5986}" type="pres">
      <dgm:prSet presAssocID="{6E54C391-D0DF-3749-9E15-F06B9732CE12}" presName="linNode" presStyleCnt="0"/>
      <dgm:spPr/>
    </dgm:pt>
    <dgm:pt modelId="{B741B823-8CE8-D348-B5DD-AC14481302FC}" type="pres">
      <dgm:prSet presAssocID="{6E54C391-D0DF-3749-9E15-F06B9732CE1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6439AA2-87D6-8A4C-B120-3ED2EF7F495A}" type="pres">
      <dgm:prSet presAssocID="{6E54C391-D0DF-3749-9E15-F06B9732CE1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A0C1B04-85EF-C346-9F5C-523580B9C2E9}" type="presOf" srcId="{111FB2AA-8FDA-214A-AA2E-AE6929FC1CC8}" destId="{D99E2B0C-420A-DF46-AB3C-66FF4EA1E87A}" srcOrd="0" destOrd="0" presId="urn:microsoft.com/office/officeart/2005/8/layout/vList5"/>
    <dgm:cxn modelId="{B103591B-B128-9C44-9B90-A7F389113AE4}" type="presOf" srcId="{AB3B3D91-B5A1-5643-B870-D94B5DF14F0A}" destId="{81AB7D3E-4F50-0849-85D9-B7B3691181D6}" srcOrd="0" destOrd="4" presId="urn:microsoft.com/office/officeart/2005/8/layout/vList5"/>
    <dgm:cxn modelId="{9F02A21D-67D6-3343-87C7-E48265F6DDD9}" srcId="{12F7306A-FE83-C243-A05A-889C669CFF91}" destId="{6E54C391-D0DF-3749-9E15-F06B9732CE12}" srcOrd="2" destOrd="0" parTransId="{3453735B-12E9-5A4E-B022-6688A90D74EA}" sibTransId="{7B3EA811-E8CC-BB49-8F85-20CAD3D314FA}"/>
    <dgm:cxn modelId="{FEA48B2D-00CB-E744-AB5B-4427A397D35E}" type="presOf" srcId="{A9FCE9C5-8CFA-3249-B6B6-A088BDEB2460}" destId="{81AB7D3E-4F50-0849-85D9-B7B3691181D6}" srcOrd="0" destOrd="2" presId="urn:microsoft.com/office/officeart/2005/8/layout/vList5"/>
    <dgm:cxn modelId="{4E30332E-B0E4-724E-B015-5001DFB92943}" type="presOf" srcId="{3F37FC9C-B3D4-014A-985D-462665F9322A}" destId="{81AB7D3E-4F50-0849-85D9-B7B3691181D6}" srcOrd="0" destOrd="3" presId="urn:microsoft.com/office/officeart/2005/8/layout/vList5"/>
    <dgm:cxn modelId="{85DE9332-260A-2640-928E-DA55A30E9CC0}" type="presOf" srcId="{6E54C391-D0DF-3749-9E15-F06B9732CE12}" destId="{B741B823-8CE8-D348-B5DD-AC14481302FC}" srcOrd="0" destOrd="0" presId="urn:microsoft.com/office/officeart/2005/8/layout/vList5"/>
    <dgm:cxn modelId="{A2A0273D-42B0-C149-93F2-707E7A4AD215}" srcId="{F4DDDD8D-C5A9-6848-B690-5A98D78385BB}" destId="{3AB09080-2019-CA48-ACD8-45298796D3D3}" srcOrd="2" destOrd="0" parTransId="{0F224465-3744-AB4F-84EF-2C520D959A12}" sibTransId="{C6F5ECC6-5CEF-204C-8B90-FE6DFBFE2C63}"/>
    <dgm:cxn modelId="{1E138344-6D6C-3C4A-90B6-D381B9D12926}" srcId="{64F8E667-3011-E944-B837-AFEE01B9FBB8}" destId="{A9FCE9C5-8CFA-3249-B6B6-A088BDEB2460}" srcOrd="2" destOrd="0" parTransId="{0938CE1E-CA50-2F4D-B827-6C70B15CF21C}" sibTransId="{A937CA16-3A5F-5A4E-B7DF-43D907238156}"/>
    <dgm:cxn modelId="{91E0F24E-D190-5949-836A-78DF028325C5}" type="presOf" srcId="{64F8E667-3011-E944-B837-AFEE01B9FBB8}" destId="{575C1F35-63B8-DF4C-A200-64DFD04E3730}" srcOrd="0" destOrd="0" presId="urn:microsoft.com/office/officeart/2005/8/layout/vList5"/>
    <dgm:cxn modelId="{D9BACA55-AE30-CF40-A882-2FC3AE304677}" srcId="{64F8E667-3011-E944-B837-AFEE01B9FBB8}" destId="{69E33824-CAD9-B247-B612-86AE8A990AE8}" srcOrd="1" destOrd="0" parTransId="{AB3FF012-4584-1746-BFA1-7B0257D6AB4A}" sibTransId="{E74F88D6-3424-1945-8732-91B12C080349}"/>
    <dgm:cxn modelId="{96BBD86B-7F29-9D41-94D4-C5FFB722BDAB}" srcId="{111FB2AA-8FDA-214A-AA2E-AE6929FC1CC8}" destId="{F4DDDD8D-C5A9-6848-B690-5A98D78385BB}" srcOrd="1" destOrd="0" parTransId="{06255056-9CD7-F940-924B-DB5040A278C3}" sibTransId="{F866F01B-18A3-784B-A625-38B7CBDCEC47}"/>
    <dgm:cxn modelId="{FE354C7A-7389-E749-A992-70D02CAB0112}" type="presOf" srcId="{12F7306A-FE83-C243-A05A-889C669CFF91}" destId="{BBC516C2-0D52-3342-9F41-2FBA70848379}" srcOrd="0" destOrd="0" presId="urn:microsoft.com/office/officeart/2005/8/layout/vList5"/>
    <dgm:cxn modelId="{E597FA7C-81A3-5940-A196-946309C44469}" type="presOf" srcId="{480CD85D-F888-4D4A-B1D7-1C8C0F81EA1F}" destId="{D6439AA2-87D6-8A4C-B120-3ED2EF7F495A}" srcOrd="0" destOrd="0" presId="urn:microsoft.com/office/officeart/2005/8/layout/vList5"/>
    <dgm:cxn modelId="{8E6CA485-0D4D-7849-BEA4-62DB3F5585CE}" srcId="{A9FCE9C5-8CFA-3249-B6B6-A088BDEB2460}" destId="{3F37FC9C-B3D4-014A-985D-462665F9322A}" srcOrd="0" destOrd="0" parTransId="{B81849BD-F11A-8245-AD17-C0EFBB4E86EB}" sibTransId="{6A1E3C8A-3E11-934A-A5C1-9AF4441CD5EB}"/>
    <dgm:cxn modelId="{13234C86-B788-A948-A0D5-A8264CAE6E84}" srcId="{6E54C391-D0DF-3749-9E15-F06B9732CE12}" destId="{480CD85D-F888-4D4A-B1D7-1C8C0F81EA1F}" srcOrd="0" destOrd="0" parTransId="{EA873621-2135-3741-800C-B01E94DE0FDA}" sibTransId="{B54BE353-86FD-DD4C-95AB-C131510D9927}"/>
    <dgm:cxn modelId="{D521AD8E-5B40-0847-B766-884DC4D95051}" type="presOf" srcId="{49634473-9644-2845-A405-B6E405A1802F}" destId="{F6151351-24A9-F247-94B1-7179AFC9DD11}" srcOrd="0" destOrd="3" presId="urn:microsoft.com/office/officeart/2005/8/layout/vList5"/>
    <dgm:cxn modelId="{E837E5A4-F7C6-294B-8956-A9ABFF67B391}" srcId="{12F7306A-FE83-C243-A05A-889C669CFF91}" destId="{64F8E667-3011-E944-B837-AFEE01B9FBB8}" srcOrd="1" destOrd="0" parTransId="{C909846E-4188-FA4C-9857-752D73A60973}" sibTransId="{A8B750AC-73A1-0744-996F-987E7C4FC660}"/>
    <dgm:cxn modelId="{73BDF1A5-2015-DF42-859A-D14EF4939AE3}" type="presOf" srcId="{F794A30F-D7E2-9F4A-9103-A59C3EAE9429}" destId="{81AB7D3E-4F50-0849-85D9-B7B3691181D6}" srcOrd="0" destOrd="0" presId="urn:microsoft.com/office/officeart/2005/8/layout/vList5"/>
    <dgm:cxn modelId="{0B3D90A9-2184-204E-B4DB-C921B307D88D}" srcId="{F4DDDD8D-C5A9-6848-B690-5A98D78385BB}" destId="{F637B8F0-9A51-0744-A125-58031198AE54}" srcOrd="0" destOrd="0" parTransId="{30AC6693-9D6E-9C44-9426-3E1076012953}" sibTransId="{777CB8A2-696F-8B46-AB5A-16190389A8E2}"/>
    <dgm:cxn modelId="{4F15CAC0-8DFB-454C-901A-ED971CB535E2}" srcId="{111FB2AA-8FDA-214A-AA2E-AE6929FC1CC8}" destId="{6AF65CCE-C90D-9040-AADF-90550BB772AE}" srcOrd="0" destOrd="0" parTransId="{6C84A521-F71D-EB4F-A75D-7F699642D8FD}" sibTransId="{216A4C7E-45EB-FE47-978D-CBD7FD1034AB}"/>
    <dgm:cxn modelId="{7D86B9C8-28D0-F74F-927B-4216C9A447C4}" type="presOf" srcId="{3AB09080-2019-CA48-ACD8-45298796D3D3}" destId="{F6151351-24A9-F247-94B1-7179AFC9DD11}" srcOrd="0" destOrd="4" presId="urn:microsoft.com/office/officeart/2005/8/layout/vList5"/>
    <dgm:cxn modelId="{972F55CA-1F0C-3442-9CF7-C416487C41C6}" type="presOf" srcId="{F637B8F0-9A51-0744-A125-58031198AE54}" destId="{F6151351-24A9-F247-94B1-7179AFC9DD11}" srcOrd="0" destOrd="2" presId="urn:microsoft.com/office/officeart/2005/8/layout/vList5"/>
    <dgm:cxn modelId="{840C56CF-95E1-6B41-922B-1427C32AF898}" srcId="{A9FCE9C5-8CFA-3249-B6B6-A088BDEB2460}" destId="{AB3B3D91-B5A1-5643-B870-D94B5DF14F0A}" srcOrd="1" destOrd="0" parTransId="{51957803-6C3B-2B4D-A6CF-2C44434DDC44}" sibTransId="{CDB1AB68-765F-D441-B4AE-5A05596B8515}"/>
    <dgm:cxn modelId="{5EAEF3D0-9D84-054B-A409-DE2926B14A3C}" srcId="{64F8E667-3011-E944-B837-AFEE01B9FBB8}" destId="{F794A30F-D7E2-9F4A-9103-A59C3EAE9429}" srcOrd="0" destOrd="0" parTransId="{8B9AE3AC-E3C9-7B4D-89F9-C013A8C350E6}" sibTransId="{18735499-5D1A-0641-8D4D-12EE166FC7AF}"/>
    <dgm:cxn modelId="{FE3A0EEA-B394-CF4B-91AC-908EF8C27B6C}" srcId="{12F7306A-FE83-C243-A05A-889C669CFF91}" destId="{111FB2AA-8FDA-214A-AA2E-AE6929FC1CC8}" srcOrd="0" destOrd="0" parTransId="{7194701F-2F61-B949-929E-0E6D87E1313E}" sibTransId="{F1DEDDB9-C773-B741-ADF3-7375ED6CC276}"/>
    <dgm:cxn modelId="{067FC1EE-17CE-0647-A236-9DBC309F7854}" srcId="{F4DDDD8D-C5A9-6848-B690-5A98D78385BB}" destId="{49634473-9644-2845-A405-B6E405A1802F}" srcOrd="1" destOrd="0" parTransId="{6FC53E43-7889-7B4C-BA09-7B4E2A555592}" sibTransId="{77975058-83B9-B843-A60A-6071D017C560}"/>
    <dgm:cxn modelId="{1F8CABF3-2F07-0146-BA12-18582A650943}" type="presOf" srcId="{6AF65CCE-C90D-9040-AADF-90550BB772AE}" destId="{F6151351-24A9-F247-94B1-7179AFC9DD11}" srcOrd="0" destOrd="0" presId="urn:microsoft.com/office/officeart/2005/8/layout/vList5"/>
    <dgm:cxn modelId="{961C29F4-9C55-EF46-B919-8D22039DEC33}" type="presOf" srcId="{F4DDDD8D-C5A9-6848-B690-5A98D78385BB}" destId="{F6151351-24A9-F247-94B1-7179AFC9DD11}" srcOrd="0" destOrd="1" presId="urn:microsoft.com/office/officeart/2005/8/layout/vList5"/>
    <dgm:cxn modelId="{559077F9-65D7-DE43-ACCA-4E71F56EA8CE}" type="presOf" srcId="{69E33824-CAD9-B247-B612-86AE8A990AE8}" destId="{81AB7D3E-4F50-0849-85D9-B7B3691181D6}" srcOrd="0" destOrd="1" presId="urn:microsoft.com/office/officeart/2005/8/layout/vList5"/>
    <dgm:cxn modelId="{28F98E55-DD51-A140-9977-796B03B73D9D}" type="presParOf" srcId="{BBC516C2-0D52-3342-9F41-2FBA70848379}" destId="{3D9DE432-7946-E24E-9F36-E253C9404134}" srcOrd="0" destOrd="0" presId="urn:microsoft.com/office/officeart/2005/8/layout/vList5"/>
    <dgm:cxn modelId="{498EF282-6C6A-9C48-B70E-653FCDB63DA9}" type="presParOf" srcId="{3D9DE432-7946-E24E-9F36-E253C9404134}" destId="{D99E2B0C-420A-DF46-AB3C-66FF4EA1E87A}" srcOrd="0" destOrd="0" presId="urn:microsoft.com/office/officeart/2005/8/layout/vList5"/>
    <dgm:cxn modelId="{31906D6B-D55D-244C-B39A-E17B74ECB3F5}" type="presParOf" srcId="{3D9DE432-7946-E24E-9F36-E253C9404134}" destId="{F6151351-24A9-F247-94B1-7179AFC9DD11}" srcOrd="1" destOrd="0" presId="urn:microsoft.com/office/officeart/2005/8/layout/vList5"/>
    <dgm:cxn modelId="{C87E4A41-3DF1-8844-AD0F-C761CA5C0AF6}" type="presParOf" srcId="{BBC516C2-0D52-3342-9F41-2FBA70848379}" destId="{652231F5-CF2D-414B-A2F1-B84CE58747E3}" srcOrd="1" destOrd="0" presId="urn:microsoft.com/office/officeart/2005/8/layout/vList5"/>
    <dgm:cxn modelId="{17C05714-5A47-9B41-90EA-87B6CA3EC531}" type="presParOf" srcId="{BBC516C2-0D52-3342-9F41-2FBA70848379}" destId="{DDA2EBDA-46D6-484C-A8B4-240211D1EC8F}" srcOrd="2" destOrd="0" presId="urn:microsoft.com/office/officeart/2005/8/layout/vList5"/>
    <dgm:cxn modelId="{AECDB0D0-2205-124D-BDC0-89F7053A37E9}" type="presParOf" srcId="{DDA2EBDA-46D6-484C-A8B4-240211D1EC8F}" destId="{575C1F35-63B8-DF4C-A200-64DFD04E3730}" srcOrd="0" destOrd="0" presId="urn:microsoft.com/office/officeart/2005/8/layout/vList5"/>
    <dgm:cxn modelId="{325FA99F-9B4F-344A-8551-3F7941F8FC28}" type="presParOf" srcId="{DDA2EBDA-46D6-484C-A8B4-240211D1EC8F}" destId="{81AB7D3E-4F50-0849-85D9-B7B3691181D6}" srcOrd="1" destOrd="0" presId="urn:microsoft.com/office/officeart/2005/8/layout/vList5"/>
    <dgm:cxn modelId="{C6F28F41-E51E-7940-AF6C-F6F6524E8D91}" type="presParOf" srcId="{BBC516C2-0D52-3342-9F41-2FBA70848379}" destId="{D7823828-24CE-0142-9F7A-D23B3DC7A31A}" srcOrd="3" destOrd="0" presId="urn:microsoft.com/office/officeart/2005/8/layout/vList5"/>
    <dgm:cxn modelId="{135A4AB3-5FBA-4743-9386-460357123358}" type="presParOf" srcId="{BBC516C2-0D52-3342-9F41-2FBA70848379}" destId="{64FE3D8A-730D-CE40-87AA-1EF30BAE5986}" srcOrd="4" destOrd="0" presId="urn:microsoft.com/office/officeart/2005/8/layout/vList5"/>
    <dgm:cxn modelId="{2181DDD9-B15E-6948-873A-AAAFF674C53E}" type="presParOf" srcId="{64FE3D8A-730D-CE40-87AA-1EF30BAE5986}" destId="{B741B823-8CE8-D348-B5DD-AC14481302FC}" srcOrd="0" destOrd="0" presId="urn:microsoft.com/office/officeart/2005/8/layout/vList5"/>
    <dgm:cxn modelId="{7F80B95B-8A0A-0349-BA17-4E9366FD0059}" type="presParOf" srcId="{64FE3D8A-730D-CE40-87AA-1EF30BAE5986}" destId="{D6439AA2-87D6-8A4C-B120-3ED2EF7F49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3A14C1-F4DB-8848-8ABC-D066ABA7492A}" type="doc">
      <dgm:prSet loTypeId="urn:microsoft.com/office/officeart/2005/8/layout/process4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E548DC0-DE40-EE4D-B0F7-7C868BFA4E7C}">
      <dgm:prSet phldrT="[Text]"/>
      <dgm:spPr/>
      <dgm:t>
        <a:bodyPr/>
        <a:lstStyle/>
        <a:p>
          <a:r>
            <a:rPr lang="en-US" dirty="0"/>
            <a:t>Combine Ancestry MR results </a:t>
          </a:r>
        </a:p>
      </dgm:t>
    </dgm:pt>
    <dgm:pt modelId="{ED411FBF-7B50-E24B-8EDE-BFFC6DCA4535}" type="parTrans" cxnId="{FF48AFDD-AC39-8243-B28D-AED22B900C6C}">
      <dgm:prSet/>
      <dgm:spPr/>
      <dgm:t>
        <a:bodyPr/>
        <a:lstStyle/>
        <a:p>
          <a:endParaRPr lang="en-US"/>
        </a:p>
      </dgm:t>
    </dgm:pt>
    <dgm:pt modelId="{5EA76983-610A-D94C-BE46-2751FF6074EC}" type="sibTrans" cxnId="{FF48AFDD-AC39-8243-B28D-AED22B900C6C}">
      <dgm:prSet/>
      <dgm:spPr/>
      <dgm:t>
        <a:bodyPr/>
        <a:lstStyle/>
        <a:p>
          <a:endParaRPr lang="en-US"/>
        </a:p>
      </dgm:t>
    </dgm:pt>
    <dgm:pt modelId="{74C71FB5-A029-2D48-B1C7-3382E4D6EAAB}">
      <dgm:prSet phldrT="[Text]"/>
      <dgm:spPr/>
      <dgm:t>
        <a:bodyPr/>
        <a:lstStyle/>
        <a:p>
          <a:r>
            <a:rPr lang="en-US" dirty="0"/>
            <a:t>Create significance code for each gene/population based on threshold</a:t>
          </a:r>
        </a:p>
      </dgm:t>
    </dgm:pt>
    <dgm:pt modelId="{CF894EA3-BD51-2741-A9AD-6ABFAE3E421D}" type="parTrans" cxnId="{3363B3FC-1F20-524C-B725-7C5D86953AFC}">
      <dgm:prSet/>
      <dgm:spPr/>
      <dgm:t>
        <a:bodyPr/>
        <a:lstStyle/>
        <a:p>
          <a:endParaRPr lang="en-US"/>
        </a:p>
      </dgm:t>
    </dgm:pt>
    <dgm:pt modelId="{7A39BE20-3A0D-7E45-A8B7-76D92EBC2FE8}" type="sibTrans" cxnId="{3363B3FC-1F20-524C-B725-7C5D86953AFC}">
      <dgm:prSet/>
      <dgm:spPr/>
      <dgm:t>
        <a:bodyPr/>
        <a:lstStyle/>
        <a:p>
          <a:endParaRPr lang="en-US"/>
        </a:p>
      </dgm:t>
    </dgm:pt>
    <dgm:pt modelId="{DBD6426D-2682-2642-BA54-4F165EA662B8}">
      <dgm:prSet phldrT="[Text]"/>
      <dgm:spPr/>
      <dgm:t>
        <a:bodyPr/>
        <a:lstStyle/>
        <a:p>
          <a:r>
            <a:rPr lang="en-US" dirty="0"/>
            <a:t>Determine counts of significant genes/population </a:t>
          </a:r>
        </a:p>
      </dgm:t>
    </dgm:pt>
    <dgm:pt modelId="{9E65B379-63E1-9C43-9259-36484CD01A75}" type="parTrans" cxnId="{AE57A93B-3C6F-7B4C-B90C-07D8E024F56E}">
      <dgm:prSet/>
      <dgm:spPr/>
      <dgm:t>
        <a:bodyPr/>
        <a:lstStyle/>
        <a:p>
          <a:endParaRPr lang="en-US"/>
        </a:p>
      </dgm:t>
    </dgm:pt>
    <dgm:pt modelId="{0C8A014E-E718-A44D-AEB8-9A98BEFEC47C}" type="sibTrans" cxnId="{AE57A93B-3C6F-7B4C-B90C-07D8E024F56E}">
      <dgm:prSet/>
      <dgm:spPr/>
      <dgm:t>
        <a:bodyPr/>
        <a:lstStyle/>
        <a:p>
          <a:endParaRPr lang="en-US"/>
        </a:p>
      </dgm:t>
    </dgm:pt>
    <dgm:pt modelId="{9B7AE792-6A6D-264B-BAE2-7774E1E829DF}">
      <dgm:prSet phldrT="[Text]"/>
      <dgm:spPr/>
      <dgm:t>
        <a:bodyPr/>
        <a:lstStyle/>
        <a:p>
          <a:r>
            <a:rPr lang="en-US" dirty="0"/>
            <a:t>Compare Beta of significant genes/population/dataset</a:t>
          </a:r>
        </a:p>
      </dgm:t>
    </dgm:pt>
    <dgm:pt modelId="{6325396B-8DA5-524F-826B-3DA66BB51E1F}" type="parTrans" cxnId="{7687240C-CDA4-B345-B2E1-1AA8523AC488}">
      <dgm:prSet/>
      <dgm:spPr/>
      <dgm:t>
        <a:bodyPr/>
        <a:lstStyle/>
        <a:p>
          <a:endParaRPr lang="en-US"/>
        </a:p>
      </dgm:t>
    </dgm:pt>
    <dgm:pt modelId="{2FD35B6A-2F3E-8E47-9910-773A41C28F7B}" type="sibTrans" cxnId="{7687240C-CDA4-B345-B2E1-1AA8523AC488}">
      <dgm:prSet/>
      <dgm:spPr/>
      <dgm:t>
        <a:bodyPr/>
        <a:lstStyle/>
        <a:p>
          <a:endParaRPr lang="en-US"/>
        </a:p>
      </dgm:t>
    </dgm:pt>
    <dgm:pt modelId="{E7B36231-842F-0C4B-B8E9-29C3DCF4317A}">
      <dgm:prSet phldrT="[Text]"/>
      <dgm:spPr/>
      <dgm:t>
        <a:bodyPr/>
        <a:lstStyle/>
        <a:p>
          <a:r>
            <a:rPr lang="en-US" dirty="0"/>
            <a:t>Determine counts of significant genes/population/dataset</a:t>
          </a:r>
        </a:p>
      </dgm:t>
    </dgm:pt>
    <dgm:pt modelId="{77905E28-A6A2-924E-B3C4-00E8FA2A3FFD}" type="parTrans" cxnId="{AC9A9620-38BD-0347-810B-1F713CB8E90E}">
      <dgm:prSet/>
      <dgm:spPr/>
      <dgm:t>
        <a:bodyPr/>
        <a:lstStyle/>
        <a:p>
          <a:endParaRPr lang="en-US"/>
        </a:p>
      </dgm:t>
    </dgm:pt>
    <dgm:pt modelId="{6974B33A-B8E1-AA41-8A7D-5ABC749325E9}" type="sibTrans" cxnId="{AC9A9620-38BD-0347-810B-1F713CB8E90E}">
      <dgm:prSet/>
      <dgm:spPr/>
      <dgm:t>
        <a:bodyPr/>
        <a:lstStyle/>
        <a:p>
          <a:endParaRPr lang="en-US"/>
        </a:p>
      </dgm:t>
    </dgm:pt>
    <dgm:pt modelId="{159BDFF4-87E4-5C43-9AA7-5B9E2119837C}" type="pres">
      <dgm:prSet presAssocID="{A23A14C1-F4DB-8848-8ABC-D066ABA7492A}" presName="Name0" presStyleCnt="0">
        <dgm:presLayoutVars>
          <dgm:dir/>
          <dgm:animLvl val="lvl"/>
          <dgm:resizeHandles val="exact"/>
        </dgm:presLayoutVars>
      </dgm:prSet>
      <dgm:spPr/>
    </dgm:pt>
    <dgm:pt modelId="{0BF2A09F-AA2B-A94F-9B6B-E5ABCF6545E1}" type="pres">
      <dgm:prSet presAssocID="{9B7AE792-6A6D-264B-BAE2-7774E1E829DF}" presName="boxAndChildren" presStyleCnt="0"/>
      <dgm:spPr/>
    </dgm:pt>
    <dgm:pt modelId="{2A645B0B-A7B0-B349-A9B9-D2325F78B01C}" type="pres">
      <dgm:prSet presAssocID="{9B7AE792-6A6D-264B-BAE2-7774E1E829DF}" presName="parentTextBox" presStyleLbl="node1" presStyleIdx="0" presStyleCnt="5"/>
      <dgm:spPr/>
    </dgm:pt>
    <dgm:pt modelId="{77ACF487-FB4E-2D47-AF4E-1B578B630746}" type="pres">
      <dgm:prSet presAssocID="{6974B33A-B8E1-AA41-8A7D-5ABC749325E9}" presName="sp" presStyleCnt="0"/>
      <dgm:spPr/>
    </dgm:pt>
    <dgm:pt modelId="{AB3B1AEB-3A33-434C-B5CD-B484B6A9A8D9}" type="pres">
      <dgm:prSet presAssocID="{E7B36231-842F-0C4B-B8E9-29C3DCF4317A}" presName="arrowAndChildren" presStyleCnt="0"/>
      <dgm:spPr/>
    </dgm:pt>
    <dgm:pt modelId="{7CC0DE77-1472-5D48-AC29-B15AACF78D93}" type="pres">
      <dgm:prSet presAssocID="{E7B36231-842F-0C4B-B8E9-29C3DCF4317A}" presName="parentTextArrow" presStyleLbl="node1" presStyleIdx="1" presStyleCnt="5"/>
      <dgm:spPr/>
    </dgm:pt>
    <dgm:pt modelId="{11503B19-9B04-9946-B2C7-A635DA1A0D90}" type="pres">
      <dgm:prSet presAssocID="{0C8A014E-E718-A44D-AEB8-9A98BEFEC47C}" presName="sp" presStyleCnt="0"/>
      <dgm:spPr/>
    </dgm:pt>
    <dgm:pt modelId="{E7A2044C-D4CF-CE45-90C9-1DEE95A301EE}" type="pres">
      <dgm:prSet presAssocID="{DBD6426D-2682-2642-BA54-4F165EA662B8}" presName="arrowAndChildren" presStyleCnt="0"/>
      <dgm:spPr/>
    </dgm:pt>
    <dgm:pt modelId="{61EE225B-DDD3-7045-B81B-DB9C2E72793E}" type="pres">
      <dgm:prSet presAssocID="{DBD6426D-2682-2642-BA54-4F165EA662B8}" presName="parentTextArrow" presStyleLbl="node1" presStyleIdx="2" presStyleCnt="5"/>
      <dgm:spPr/>
    </dgm:pt>
    <dgm:pt modelId="{A338CC68-D8E2-394D-AC3F-B756883B65D2}" type="pres">
      <dgm:prSet presAssocID="{7A39BE20-3A0D-7E45-A8B7-76D92EBC2FE8}" presName="sp" presStyleCnt="0"/>
      <dgm:spPr/>
    </dgm:pt>
    <dgm:pt modelId="{9651D4F2-6314-2040-B4B4-BFFFAABF4E0F}" type="pres">
      <dgm:prSet presAssocID="{74C71FB5-A029-2D48-B1C7-3382E4D6EAAB}" presName="arrowAndChildren" presStyleCnt="0"/>
      <dgm:spPr/>
    </dgm:pt>
    <dgm:pt modelId="{3EB8299C-D428-3847-95A3-48C283775E40}" type="pres">
      <dgm:prSet presAssocID="{74C71FB5-A029-2D48-B1C7-3382E4D6EAAB}" presName="parentTextArrow" presStyleLbl="node1" presStyleIdx="3" presStyleCnt="5"/>
      <dgm:spPr/>
    </dgm:pt>
    <dgm:pt modelId="{EF192A28-11EA-7F41-9643-A85419C8DFD2}" type="pres">
      <dgm:prSet presAssocID="{5EA76983-610A-D94C-BE46-2751FF6074EC}" presName="sp" presStyleCnt="0"/>
      <dgm:spPr/>
    </dgm:pt>
    <dgm:pt modelId="{089E8609-F43F-7A42-BA9D-9442DA727AF6}" type="pres">
      <dgm:prSet presAssocID="{2E548DC0-DE40-EE4D-B0F7-7C868BFA4E7C}" presName="arrowAndChildren" presStyleCnt="0"/>
      <dgm:spPr/>
    </dgm:pt>
    <dgm:pt modelId="{43F2F3D6-4EA5-FF4C-B4AA-183A9ADE907C}" type="pres">
      <dgm:prSet presAssocID="{2E548DC0-DE40-EE4D-B0F7-7C868BFA4E7C}" presName="parentTextArrow" presStyleLbl="node1" presStyleIdx="4" presStyleCnt="5"/>
      <dgm:spPr/>
    </dgm:pt>
  </dgm:ptLst>
  <dgm:cxnLst>
    <dgm:cxn modelId="{7687240C-CDA4-B345-B2E1-1AA8523AC488}" srcId="{A23A14C1-F4DB-8848-8ABC-D066ABA7492A}" destId="{9B7AE792-6A6D-264B-BAE2-7774E1E829DF}" srcOrd="4" destOrd="0" parTransId="{6325396B-8DA5-524F-826B-3DA66BB51E1F}" sibTransId="{2FD35B6A-2F3E-8E47-9910-773A41C28F7B}"/>
    <dgm:cxn modelId="{AC9A9620-38BD-0347-810B-1F713CB8E90E}" srcId="{A23A14C1-F4DB-8848-8ABC-D066ABA7492A}" destId="{E7B36231-842F-0C4B-B8E9-29C3DCF4317A}" srcOrd="3" destOrd="0" parTransId="{77905E28-A6A2-924E-B3C4-00E8FA2A3FFD}" sibTransId="{6974B33A-B8E1-AA41-8A7D-5ABC749325E9}"/>
    <dgm:cxn modelId="{AE57A93B-3C6F-7B4C-B90C-07D8E024F56E}" srcId="{A23A14C1-F4DB-8848-8ABC-D066ABA7492A}" destId="{DBD6426D-2682-2642-BA54-4F165EA662B8}" srcOrd="2" destOrd="0" parTransId="{9E65B379-63E1-9C43-9259-36484CD01A75}" sibTransId="{0C8A014E-E718-A44D-AEB8-9A98BEFEC47C}"/>
    <dgm:cxn modelId="{4FF25780-4C32-2F4C-AF34-444D82E5AF0D}" type="presOf" srcId="{A23A14C1-F4DB-8848-8ABC-D066ABA7492A}" destId="{159BDFF4-87E4-5C43-9AA7-5B9E2119837C}" srcOrd="0" destOrd="0" presId="urn:microsoft.com/office/officeart/2005/8/layout/process4"/>
    <dgm:cxn modelId="{4E3AE4C2-0234-A441-87EA-7D5DAEE98051}" type="presOf" srcId="{74C71FB5-A029-2D48-B1C7-3382E4D6EAAB}" destId="{3EB8299C-D428-3847-95A3-48C283775E40}" srcOrd="0" destOrd="0" presId="urn:microsoft.com/office/officeart/2005/8/layout/process4"/>
    <dgm:cxn modelId="{6FAA5CCE-F156-9843-8197-255E0E236631}" type="presOf" srcId="{9B7AE792-6A6D-264B-BAE2-7774E1E829DF}" destId="{2A645B0B-A7B0-B349-A9B9-D2325F78B01C}" srcOrd="0" destOrd="0" presId="urn:microsoft.com/office/officeart/2005/8/layout/process4"/>
    <dgm:cxn modelId="{FF48AFDD-AC39-8243-B28D-AED22B900C6C}" srcId="{A23A14C1-F4DB-8848-8ABC-D066ABA7492A}" destId="{2E548DC0-DE40-EE4D-B0F7-7C868BFA4E7C}" srcOrd="0" destOrd="0" parTransId="{ED411FBF-7B50-E24B-8EDE-BFFC6DCA4535}" sibTransId="{5EA76983-610A-D94C-BE46-2751FF6074EC}"/>
    <dgm:cxn modelId="{7281F0E7-8506-FE4F-80DC-AFF6971956D7}" type="presOf" srcId="{DBD6426D-2682-2642-BA54-4F165EA662B8}" destId="{61EE225B-DDD3-7045-B81B-DB9C2E72793E}" srcOrd="0" destOrd="0" presId="urn:microsoft.com/office/officeart/2005/8/layout/process4"/>
    <dgm:cxn modelId="{BCA618EA-BFF4-6244-B9F0-5B8B899128A2}" type="presOf" srcId="{2E548DC0-DE40-EE4D-B0F7-7C868BFA4E7C}" destId="{43F2F3D6-4EA5-FF4C-B4AA-183A9ADE907C}" srcOrd="0" destOrd="0" presId="urn:microsoft.com/office/officeart/2005/8/layout/process4"/>
    <dgm:cxn modelId="{851963EB-8289-124C-844C-00147A37264C}" type="presOf" srcId="{E7B36231-842F-0C4B-B8E9-29C3DCF4317A}" destId="{7CC0DE77-1472-5D48-AC29-B15AACF78D93}" srcOrd="0" destOrd="0" presId="urn:microsoft.com/office/officeart/2005/8/layout/process4"/>
    <dgm:cxn modelId="{3363B3FC-1F20-524C-B725-7C5D86953AFC}" srcId="{A23A14C1-F4DB-8848-8ABC-D066ABA7492A}" destId="{74C71FB5-A029-2D48-B1C7-3382E4D6EAAB}" srcOrd="1" destOrd="0" parTransId="{CF894EA3-BD51-2741-A9AD-6ABFAE3E421D}" sibTransId="{7A39BE20-3A0D-7E45-A8B7-76D92EBC2FE8}"/>
    <dgm:cxn modelId="{E2EE1C59-5926-3E48-AF1B-EE2AF34697A4}" type="presParOf" srcId="{159BDFF4-87E4-5C43-9AA7-5B9E2119837C}" destId="{0BF2A09F-AA2B-A94F-9B6B-E5ABCF6545E1}" srcOrd="0" destOrd="0" presId="urn:microsoft.com/office/officeart/2005/8/layout/process4"/>
    <dgm:cxn modelId="{3ED4190F-0B7A-1740-A264-372AF0A4D1A8}" type="presParOf" srcId="{0BF2A09F-AA2B-A94F-9B6B-E5ABCF6545E1}" destId="{2A645B0B-A7B0-B349-A9B9-D2325F78B01C}" srcOrd="0" destOrd="0" presId="urn:microsoft.com/office/officeart/2005/8/layout/process4"/>
    <dgm:cxn modelId="{E9C263DD-C58B-3B41-B963-38C7533AE053}" type="presParOf" srcId="{159BDFF4-87E4-5C43-9AA7-5B9E2119837C}" destId="{77ACF487-FB4E-2D47-AF4E-1B578B630746}" srcOrd="1" destOrd="0" presId="urn:microsoft.com/office/officeart/2005/8/layout/process4"/>
    <dgm:cxn modelId="{DCF947F1-A6C7-0340-AF85-37F2C8E9077D}" type="presParOf" srcId="{159BDFF4-87E4-5C43-9AA7-5B9E2119837C}" destId="{AB3B1AEB-3A33-434C-B5CD-B484B6A9A8D9}" srcOrd="2" destOrd="0" presId="urn:microsoft.com/office/officeart/2005/8/layout/process4"/>
    <dgm:cxn modelId="{ACE1679D-D88F-4846-85A2-D55770A3931E}" type="presParOf" srcId="{AB3B1AEB-3A33-434C-B5CD-B484B6A9A8D9}" destId="{7CC0DE77-1472-5D48-AC29-B15AACF78D93}" srcOrd="0" destOrd="0" presId="urn:microsoft.com/office/officeart/2005/8/layout/process4"/>
    <dgm:cxn modelId="{6D514401-A57F-8648-B719-2BC440453C9F}" type="presParOf" srcId="{159BDFF4-87E4-5C43-9AA7-5B9E2119837C}" destId="{11503B19-9B04-9946-B2C7-A635DA1A0D90}" srcOrd="3" destOrd="0" presId="urn:microsoft.com/office/officeart/2005/8/layout/process4"/>
    <dgm:cxn modelId="{A2D8CE6F-8FD7-1541-BDAB-47851631E940}" type="presParOf" srcId="{159BDFF4-87E4-5C43-9AA7-5B9E2119837C}" destId="{E7A2044C-D4CF-CE45-90C9-1DEE95A301EE}" srcOrd="4" destOrd="0" presId="urn:microsoft.com/office/officeart/2005/8/layout/process4"/>
    <dgm:cxn modelId="{76265F39-4556-A646-8DAB-58ECFC39C0B6}" type="presParOf" srcId="{E7A2044C-D4CF-CE45-90C9-1DEE95A301EE}" destId="{61EE225B-DDD3-7045-B81B-DB9C2E72793E}" srcOrd="0" destOrd="0" presId="urn:microsoft.com/office/officeart/2005/8/layout/process4"/>
    <dgm:cxn modelId="{58022BC5-9EF2-554E-AA55-A8339F64574A}" type="presParOf" srcId="{159BDFF4-87E4-5C43-9AA7-5B9E2119837C}" destId="{A338CC68-D8E2-394D-AC3F-B756883B65D2}" srcOrd="5" destOrd="0" presId="urn:microsoft.com/office/officeart/2005/8/layout/process4"/>
    <dgm:cxn modelId="{B2994365-7082-9240-A802-E403D4FA4C13}" type="presParOf" srcId="{159BDFF4-87E4-5C43-9AA7-5B9E2119837C}" destId="{9651D4F2-6314-2040-B4B4-BFFFAABF4E0F}" srcOrd="6" destOrd="0" presId="urn:microsoft.com/office/officeart/2005/8/layout/process4"/>
    <dgm:cxn modelId="{B63E5E9E-03F7-8D4A-8BFA-996840992045}" type="presParOf" srcId="{9651D4F2-6314-2040-B4B4-BFFFAABF4E0F}" destId="{3EB8299C-D428-3847-95A3-48C283775E40}" srcOrd="0" destOrd="0" presId="urn:microsoft.com/office/officeart/2005/8/layout/process4"/>
    <dgm:cxn modelId="{F54BF5E6-0D2A-B942-8077-FEC7068923EA}" type="presParOf" srcId="{159BDFF4-87E4-5C43-9AA7-5B9E2119837C}" destId="{EF192A28-11EA-7F41-9643-A85419C8DFD2}" srcOrd="7" destOrd="0" presId="urn:microsoft.com/office/officeart/2005/8/layout/process4"/>
    <dgm:cxn modelId="{06B6A670-BFE7-9C44-A213-31515B9C3DEF}" type="presParOf" srcId="{159BDFF4-87E4-5C43-9AA7-5B9E2119837C}" destId="{089E8609-F43F-7A42-BA9D-9442DA727AF6}" srcOrd="8" destOrd="0" presId="urn:microsoft.com/office/officeart/2005/8/layout/process4"/>
    <dgm:cxn modelId="{6A57989B-BC82-854C-B053-110B8BCE211A}" type="presParOf" srcId="{089E8609-F43F-7A42-BA9D-9442DA727AF6}" destId="{43F2F3D6-4EA5-FF4C-B4AA-183A9ADE907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5EE21-FD80-F64E-9FF9-25C41C3259DC}">
      <dsp:nvSpPr>
        <dsp:cNvPr id="0" name=""/>
        <dsp:cNvSpPr/>
      </dsp:nvSpPr>
      <dsp:spPr>
        <a:xfrm>
          <a:off x="8438" y="871003"/>
          <a:ext cx="2522190" cy="1513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ppins" pitchFamily="2" charset="77"/>
              <a:ea typeface="Lato" panose="020F0502020204030203" pitchFamily="34" charset="0"/>
              <a:cs typeface="Poppins" pitchFamily="2" charset="77"/>
            </a:rPr>
            <a:t>QC Script &amp; Data Harmonization</a:t>
          </a:r>
        </a:p>
      </dsp:txBody>
      <dsp:txXfrm>
        <a:off x="52761" y="915326"/>
        <a:ext cx="2433544" cy="1424668"/>
      </dsp:txXfrm>
    </dsp:sp>
    <dsp:sp modelId="{83610AFE-B631-9944-B8C7-D641DC2D4BF7}">
      <dsp:nvSpPr>
        <dsp:cNvPr id="0" name=""/>
        <dsp:cNvSpPr/>
      </dsp:nvSpPr>
      <dsp:spPr>
        <a:xfrm>
          <a:off x="2782847" y="1314909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782847" y="1440010"/>
        <a:ext cx="374293" cy="375301"/>
      </dsp:txXfrm>
    </dsp:sp>
    <dsp:sp modelId="{9FFF4802-1ED7-AF4A-90E5-51905E8A744F}">
      <dsp:nvSpPr>
        <dsp:cNvPr id="0" name=""/>
        <dsp:cNvSpPr/>
      </dsp:nvSpPr>
      <dsp:spPr>
        <a:xfrm>
          <a:off x="3539504" y="871003"/>
          <a:ext cx="2522190" cy="1513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Poppins" pitchFamily="2" charset="77"/>
              <a:cs typeface="Poppins" pitchFamily="2" charset="77"/>
            </a:rPr>
            <a:t>Analysis</a:t>
          </a:r>
        </a:p>
      </dsp:txBody>
      <dsp:txXfrm>
        <a:off x="3583827" y="915326"/>
        <a:ext cx="2433544" cy="1424668"/>
      </dsp:txXfrm>
    </dsp:sp>
    <dsp:sp modelId="{830328DB-7652-5D4E-B5EA-34B958CBC966}">
      <dsp:nvSpPr>
        <dsp:cNvPr id="0" name=""/>
        <dsp:cNvSpPr/>
      </dsp:nvSpPr>
      <dsp:spPr>
        <a:xfrm>
          <a:off x="6313914" y="1314909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313914" y="1440010"/>
        <a:ext cx="374293" cy="375301"/>
      </dsp:txXfrm>
    </dsp:sp>
    <dsp:sp modelId="{93638FC6-02E3-A54B-8D81-F7C209A5A488}">
      <dsp:nvSpPr>
        <dsp:cNvPr id="0" name=""/>
        <dsp:cNvSpPr/>
      </dsp:nvSpPr>
      <dsp:spPr>
        <a:xfrm>
          <a:off x="7070571" y="871003"/>
          <a:ext cx="2522190" cy="1513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Poppins" pitchFamily="2" charset="77"/>
              <a:cs typeface="Poppins" pitchFamily="2" charset="77"/>
            </a:rPr>
            <a:t>Next Steps</a:t>
          </a:r>
        </a:p>
      </dsp:txBody>
      <dsp:txXfrm>
        <a:off x="7114894" y="915326"/>
        <a:ext cx="2433544" cy="1424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51351-24A9-F247-94B1-7179AFC9DD11}">
      <dsp:nvSpPr>
        <dsp:cNvPr id="0" name=""/>
        <dsp:cNvSpPr/>
      </dsp:nvSpPr>
      <dsp:spPr>
        <a:xfrm rot="5400000">
          <a:off x="6496753" y="-2566556"/>
          <a:ext cx="1253163" cy="670431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Runtime ~ 20 min/script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Output Files: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GWAS QC output file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Log file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Pre and post QQ plot of data</a:t>
          </a:r>
        </a:p>
      </dsp:txBody>
      <dsp:txXfrm rot="-5400000">
        <a:off x="3771177" y="220194"/>
        <a:ext cx="6643141" cy="1130815"/>
      </dsp:txXfrm>
    </dsp:sp>
    <dsp:sp modelId="{D99E2B0C-420A-DF46-AB3C-66FF4EA1E87A}">
      <dsp:nvSpPr>
        <dsp:cNvPr id="0" name=""/>
        <dsp:cNvSpPr/>
      </dsp:nvSpPr>
      <dsp:spPr>
        <a:xfrm>
          <a:off x="0" y="2373"/>
          <a:ext cx="3771177" cy="1566454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QC Script </a:t>
          </a:r>
        </a:p>
      </dsp:txBody>
      <dsp:txXfrm>
        <a:off x="76468" y="78841"/>
        <a:ext cx="3618241" cy="1413518"/>
      </dsp:txXfrm>
    </dsp:sp>
    <dsp:sp modelId="{81AB7D3E-4F50-0849-85D9-B7B3691181D6}">
      <dsp:nvSpPr>
        <dsp:cNvPr id="0" name=""/>
        <dsp:cNvSpPr/>
      </dsp:nvSpPr>
      <dsp:spPr>
        <a:xfrm rot="5400000">
          <a:off x="6496753" y="-921779"/>
          <a:ext cx="1253163" cy="670431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~ 10 days of QC runtime on all GIA data files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Total of 3.1 TB of data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Output Files: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GWAS QC output/file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Log file/file</a:t>
          </a:r>
        </a:p>
      </dsp:txBody>
      <dsp:txXfrm rot="-5400000">
        <a:off x="3771177" y="1864971"/>
        <a:ext cx="6643141" cy="1130815"/>
      </dsp:txXfrm>
    </dsp:sp>
    <dsp:sp modelId="{575C1F35-63B8-DF4C-A200-64DFD04E3730}">
      <dsp:nvSpPr>
        <dsp:cNvPr id="0" name=""/>
        <dsp:cNvSpPr/>
      </dsp:nvSpPr>
      <dsp:spPr>
        <a:xfrm>
          <a:off x="0" y="1647151"/>
          <a:ext cx="3771177" cy="1566454"/>
        </a:xfrm>
        <a:prstGeom prst="roundRect">
          <a:avLst/>
        </a:prstGeom>
        <a:solidFill>
          <a:schemeClr val="accent5">
            <a:shade val="80000"/>
            <a:hueOff val="67478"/>
            <a:satOff val="969"/>
            <a:lumOff val="1070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Post-QC GIA Data</a:t>
          </a:r>
        </a:p>
      </dsp:txBody>
      <dsp:txXfrm>
        <a:off x="76468" y="1723619"/>
        <a:ext cx="3618241" cy="1413518"/>
      </dsp:txXfrm>
    </dsp:sp>
    <dsp:sp modelId="{D6439AA2-87D6-8A4C-B120-3ED2EF7F495A}">
      <dsp:nvSpPr>
        <dsp:cNvPr id="0" name=""/>
        <dsp:cNvSpPr/>
      </dsp:nvSpPr>
      <dsp:spPr>
        <a:xfrm rot="5400000">
          <a:off x="6496753" y="722998"/>
          <a:ext cx="1253163" cy="670431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Sent over to Kai to run MR Analysis through </a:t>
          </a:r>
          <a:r>
            <a:rPr lang="en-US" sz="1400" kern="1200" dirty="0" err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Eristwo</a:t>
          </a:r>
          <a:endParaRPr lang="en-US" sz="1400" kern="1200" dirty="0">
            <a:latin typeface="Lato" panose="020F0502020204030203" pitchFamily="34" charset="0"/>
            <a:ea typeface="Lato" panose="020F0502020204030203" pitchFamily="34" charset="0"/>
            <a:cs typeface="Lato" panose="020F0502020204030203" pitchFamily="34" charset="0"/>
          </a:endParaRPr>
        </a:p>
      </dsp:txBody>
      <dsp:txXfrm rot="-5400000">
        <a:off x="3771177" y="3509748"/>
        <a:ext cx="6643141" cy="1130815"/>
      </dsp:txXfrm>
    </dsp:sp>
    <dsp:sp modelId="{B741B823-8CE8-D348-B5DD-AC14481302FC}">
      <dsp:nvSpPr>
        <dsp:cNvPr id="0" name=""/>
        <dsp:cNvSpPr/>
      </dsp:nvSpPr>
      <dsp:spPr>
        <a:xfrm>
          <a:off x="0" y="3291928"/>
          <a:ext cx="3771177" cy="1566454"/>
        </a:xfrm>
        <a:prstGeom prst="roundRect">
          <a:avLst/>
        </a:prstGeom>
        <a:solidFill>
          <a:schemeClr val="accent5">
            <a:shade val="80000"/>
            <a:hueOff val="134957"/>
            <a:satOff val="1937"/>
            <a:lumOff val="2141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rPr>
            <a:t>MR Analysis</a:t>
          </a:r>
        </a:p>
      </dsp:txBody>
      <dsp:txXfrm>
        <a:off x="76468" y="3368396"/>
        <a:ext cx="3618241" cy="1413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45B0B-A7B0-B349-A9B9-D2325F78B01C}">
      <dsp:nvSpPr>
        <dsp:cNvPr id="0" name=""/>
        <dsp:cNvSpPr/>
      </dsp:nvSpPr>
      <dsp:spPr>
        <a:xfrm>
          <a:off x="0" y="4280453"/>
          <a:ext cx="11004884" cy="7022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Compare Beta of significant genes/population/dataset</a:t>
          </a:r>
        </a:p>
      </dsp:txBody>
      <dsp:txXfrm>
        <a:off x="0" y="4280453"/>
        <a:ext cx="11004884" cy="702244"/>
      </dsp:txXfrm>
    </dsp:sp>
    <dsp:sp modelId="{7CC0DE77-1472-5D48-AC29-B15AACF78D93}">
      <dsp:nvSpPr>
        <dsp:cNvPr id="0" name=""/>
        <dsp:cNvSpPr/>
      </dsp:nvSpPr>
      <dsp:spPr>
        <a:xfrm rot="10800000">
          <a:off x="0" y="3210936"/>
          <a:ext cx="11004884" cy="108005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Determine counts of significant genes/population/dataset</a:t>
          </a:r>
        </a:p>
      </dsp:txBody>
      <dsp:txXfrm rot="10800000">
        <a:off x="0" y="3210936"/>
        <a:ext cx="11004884" cy="701785"/>
      </dsp:txXfrm>
    </dsp:sp>
    <dsp:sp modelId="{61EE225B-DDD3-7045-B81B-DB9C2E72793E}">
      <dsp:nvSpPr>
        <dsp:cNvPr id="0" name=""/>
        <dsp:cNvSpPr/>
      </dsp:nvSpPr>
      <dsp:spPr>
        <a:xfrm rot="10800000">
          <a:off x="0" y="2141418"/>
          <a:ext cx="11004884" cy="108005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Determine counts of significant genes/population </a:t>
          </a:r>
        </a:p>
      </dsp:txBody>
      <dsp:txXfrm rot="10800000">
        <a:off x="0" y="2141418"/>
        <a:ext cx="11004884" cy="701785"/>
      </dsp:txXfrm>
    </dsp:sp>
    <dsp:sp modelId="{3EB8299C-D428-3847-95A3-48C283775E40}">
      <dsp:nvSpPr>
        <dsp:cNvPr id="0" name=""/>
        <dsp:cNvSpPr/>
      </dsp:nvSpPr>
      <dsp:spPr>
        <a:xfrm rot="10800000">
          <a:off x="0" y="1071900"/>
          <a:ext cx="11004884" cy="108005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significance code for each gene/population based on threshold</a:t>
          </a:r>
        </a:p>
      </dsp:txBody>
      <dsp:txXfrm rot="10800000">
        <a:off x="0" y="1071900"/>
        <a:ext cx="11004884" cy="701785"/>
      </dsp:txXfrm>
    </dsp:sp>
    <dsp:sp modelId="{43F2F3D6-4EA5-FF4C-B4AA-183A9ADE907C}">
      <dsp:nvSpPr>
        <dsp:cNvPr id="0" name=""/>
        <dsp:cNvSpPr/>
      </dsp:nvSpPr>
      <dsp:spPr>
        <a:xfrm rot="10800000">
          <a:off x="0" y="2383"/>
          <a:ext cx="11004884" cy="108005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Combine Ancestry MR results </a:t>
          </a:r>
        </a:p>
      </dsp:txBody>
      <dsp:txXfrm rot="10800000">
        <a:off x="0" y="2383"/>
        <a:ext cx="11004884" cy="7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F7CCB-0BC2-F145-BD38-FFB0B96C0B95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2F15E-6727-3E44-9B7F-BFF1ACF0D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1E895-9F1B-D01A-EB31-6EA46D69D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675CE-472E-B591-363B-AC9872DCB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061B6C-32D1-A29F-4220-7059F05A8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Multi-ancestry </a:t>
            </a:r>
          </a:p>
          <a:p>
            <a:r>
              <a:rPr lang="en-US" dirty="0"/>
              <a:t>	Brief explanation of the data we have access to and why its significant </a:t>
            </a:r>
          </a:p>
          <a:p>
            <a:r>
              <a:rPr lang="en-US" dirty="0"/>
              <a:t>	What  about our data is different from others </a:t>
            </a:r>
          </a:p>
          <a:p>
            <a:r>
              <a:rPr lang="en-US" dirty="0"/>
              <a:t>		Access to MVP that has a higher percentage of non Europeans and wanted to leverage this to discover genes otherwise overlooked in other datasets. </a:t>
            </a:r>
          </a:p>
          <a:p>
            <a:r>
              <a:rPr lang="en-US" dirty="0"/>
              <a:t>We have GWAS data from a wide variety of </a:t>
            </a:r>
            <a:r>
              <a:rPr lang="en-US" dirty="0" err="1"/>
              <a:t>soruces</a:t>
            </a:r>
            <a:r>
              <a:rPr lang="en-US" dirty="0"/>
              <a:t> and the data is formatted in diff ways and needs to be harmonized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321EB-9C08-4EFB-A0E3-A3F1EDBED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15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5FCF0-81B6-13B7-5B78-937DD66C5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E8BB97-B90A-4C89-85C5-990375A94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1D5AB-A12E-5C30-1A17-CED7AF0C2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I should </a:t>
            </a:r>
            <a:r>
              <a:rPr lang="en-US" dirty="0" err="1"/>
              <a:t>indulde</a:t>
            </a:r>
            <a:r>
              <a:rPr lang="en-US" dirty="0"/>
              <a:t> a snippet of the </a:t>
            </a:r>
            <a:r>
              <a:rPr lang="en-US" dirty="0" err="1"/>
              <a:t>yaml</a:t>
            </a:r>
            <a:r>
              <a:rPr lang="en-US" dirty="0"/>
              <a:t> and a pre and post QC GWAS file.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711B-5242-EBE9-D9EC-4880C1465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Multi-ancestry </a:t>
            </a:r>
          </a:p>
          <a:p>
            <a:r>
              <a:rPr lang="en-US" dirty="0"/>
              <a:t>	Brief explanation of the data we have access to and why its significant </a:t>
            </a:r>
          </a:p>
          <a:p>
            <a:r>
              <a:rPr lang="en-US" dirty="0"/>
              <a:t>	What  about our data is different from others </a:t>
            </a:r>
          </a:p>
          <a:p>
            <a:r>
              <a:rPr lang="en-US" dirty="0"/>
              <a:t>		Access to MVP that has a higher percentage of non Europeans and wanted to leverage this to discover genes otherwise overlooked in other datasets. </a:t>
            </a:r>
          </a:p>
          <a:p>
            <a:r>
              <a:rPr lang="en-US" dirty="0"/>
              <a:t>We have GWAS data from a wide variety of </a:t>
            </a:r>
            <a:r>
              <a:rPr lang="en-US" dirty="0" err="1"/>
              <a:t>soruces</a:t>
            </a:r>
            <a:r>
              <a:rPr lang="en-US" dirty="0"/>
              <a:t> and the data is formatted in diff ways and needs to be harmonized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6710-F411-9CBC-4EBA-75AEA549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7F4EA-5E31-2853-E7EF-52D9CAF08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F6A54-70DF-62F1-F79B-F2B717B1A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arrow flow chart </a:t>
            </a:r>
          </a:p>
          <a:p>
            <a:r>
              <a:rPr lang="en-US" dirty="0"/>
              <a:t>Check whether implementation is the right word or should I change to harmonization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ECA3-3AC3-E7AA-6FB9-D5D4BA4C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arrow flow chart </a:t>
            </a:r>
          </a:p>
          <a:p>
            <a:r>
              <a:rPr lang="en-US" dirty="0"/>
              <a:t>Check whether implementation is the right word or should I change to harmonization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we lacked a standardized approach for processing GWAS summary statistics files from different groups, performing quality control (QC), and preparing them for analysis in the MR pipeline.</a:t>
            </a:r>
          </a:p>
          <a:p>
            <a:endParaRPr lang="en-US" dirty="0"/>
          </a:p>
          <a:p>
            <a:r>
              <a:rPr lang="en-US" dirty="0"/>
              <a:t>Develop a script capable of handling GWAS summary statistics files in various formats, performing quality control, and standardizing them for use in the MR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CA5A-A698-9BF9-4139-D7819002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D7218F-F0C4-B3C8-8144-5E10AA8C9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322BC-2B3F-02FB-98A2-F153459B1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if I should </a:t>
            </a:r>
            <a:r>
              <a:rPr lang="en-US" dirty="0" err="1"/>
              <a:t>indulde</a:t>
            </a:r>
            <a:r>
              <a:rPr lang="en-US" dirty="0"/>
              <a:t> a snippet of the </a:t>
            </a:r>
            <a:r>
              <a:rPr lang="en-US" dirty="0" err="1"/>
              <a:t>yaml</a:t>
            </a:r>
            <a:r>
              <a:rPr lang="en-US" dirty="0"/>
              <a:t> and a pre and post QC GWAS file.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291B-ACD1-9AE6-6C36-E3E04C65B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1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Check - checking if in CHR:POS:NEA:EA </a:t>
            </a:r>
            <a:r>
              <a:rPr lang="en-US" dirty="0" err="1"/>
              <a:t>oriantaion</a:t>
            </a:r>
            <a:r>
              <a:rPr lang="en-US" dirty="0"/>
              <a:t>, Identify autosomal chr and standardize, Convert position to int, checking for NA in EA/NEA columns, checking for A/C/T/G base pair, convert all columns to </a:t>
            </a:r>
            <a:r>
              <a:rPr lang="en-US" dirty="0" err="1"/>
              <a:t>Upppercase</a:t>
            </a:r>
            <a:r>
              <a:rPr lang="en-US" dirty="0"/>
              <a:t>. Ensure all statistical columns are within specified ranges. </a:t>
            </a:r>
          </a:p>
          <a:p>
            <a:r>
              <a:rPr lang="en-US" dirty="0"/>
              <a:t>Lift over – checks if document is in build 38 if so pass, if not convert to build 38. This uses API calls hence the need to run this outside of KDI.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Statistical Checks - Check and convert OR to BETA, Check and convert mlog10P to P, Check and or create minor allele frequency (MAF) column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Harmonization -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Align NEA alleles to REF in the reference sequence, Assign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Rsid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according to REF/ALT, CHR, POS if it is not present already, Flip alleles based upon reference sequence flipping variant rate, Run Qc file against VCF file for specific ancestry, Check for palindromic SNPs , Check for indistinguishable indels we simply check for these but make no changes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6D719-5ECB-5598-B573-8A1C92C6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205DD-F513-28DB-21E8-1BC6DCA7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26D35C-35FE-4189-2A4B-CFE1B3555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B623-EBEE-8A68-C443-DF3CF7366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differences between the ancestry groups we are studying? </a:t>
            </a:r>
          </a:p>
          <a:p>
            <a:pPr lvl="1"/>
            <a:r>
              <a:rPr lang="en-US" dirty="0"/>
              <a:t>Regarding they’re gene expression levels on various phenotypes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2F15E-6727-3E44-9B7F-BFF1ACF0DE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2275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9897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71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2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BD59AE-43E7-B949-9BC9-C60D0C8F22E2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5CA963-87FF-6E44-99EC-329ABFC495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11AE-FEDE-5614-9A2C-65AC39FE0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Poppins" pitchFamily="2" charset="77"/>
                <a:cs typeface="Poppins" pitchFamily="2" charset="77"/>
              </a:rPr>
              <a:t>Coop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E9D8C-EB0D-2705-795D-16172E14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Fall 2024 Coop @ Drug Discovery Group</a:t>
            </a:r>
          </a:p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Abigail Parakoyi </a:t>
            </a:r>
          </a:p>
        </p:txBody>
      </p:sp>
    </p:spTree>
    <p:extLst>
      <p:ext uri="{BB962C8B-B14F-4D97-AF65-F5344CB8AC3E}">
        <p14:creationId xmlns:p14="http://schemas.microsoft.com/office/powerpoint/2010/main" val="279459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AECB-0B31-C2BE-5994-BC44F08F4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FC45AE-9669-4A47-73FE-3DE1794DCBD0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Data Processing Pipeline</a:t>
            </a:r>
          </a:p>
        </p:txBody>
      </p: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D831C610-A6FC-6F09-5D81-71F6156F4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5183" y="1969485"/>
            <a:ext cx="1097280" cy="109728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E7C318ED-80AA-B87F-2B25-D50609177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9566" y="2659840"/>
            <a:ext cx="1723724" cy="172372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7CDED22-4D1B-9E6F-ECDE-CC4F441B1AA0}"/>
              </a:ext>
            </a:extLst>
          </p:cNvPr>
          <p:cNvGrpSpPr/>
          <p:nvPr/>
        </p:nvGrpSpPr>
        <p:grpSpPr>
          <a:xfrm>
            <a:off x="1371599" y="3926364"/>
            <a:ext cx="2414337" cy="2089425"/>
            <a:chOff x="1249680" y="4070743"/>
            <a:chExt cx="1828800" cy="1613263"/>
          </a:xfrm>
        </p:grpSpPr>
        <p:pic>
          <p:nvPicPr>
            <p:cNvPr id="22" name="Graphic 21" descr="Table with solid fill">
              <a:extLst>
                <a:ext uri="{FF2B5EF4-FFF2-40B4-BE49-F238E27FC236}">
                  <a16:creationId xmlns:a16="http://schemas.microsoft.com/office/drawing/2014/main" id="{7276EFB8-3DCC-209C-2F9C-F5544DFE0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4080" y="4070743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Table with solid fill">
              <a:extLst>
                <a:ext uri="{FF2B5EF4-FFF2-40B4-BE49-F238E27FC236}">
                  <a16:creationId xmlns:a16="http://schemas.microsoft.com/office/drawing/2014/main" id="{82EA1C8F-8E5C-80C3-6328-9F88C75C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9680" y="4070743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Table with solid fill">
              <a:extLst>
                <a:ext uri="{FF2B5EF4-FFF2-40B4-BE49-F238E27FC236}">
                  <a16:creationId xmlns:a16="http://schemas.microsoft.com/office/drawing/2014/main" id="{A21C1BE0-1718-C440-85F2-E8C10F3AF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06880" y="4769606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21734A0-0336-129E-685D-9717EFD040C8}"/>
              </a:ext>
            </a:extLst>
          </p:cNvPr>
          <p:cNvSpPr txBox="1"/>
          <p:nvPr/>
        </p:nvSpPr>
        <p:spPr>
          <a:xfrm>
            <a:off x="1828800" y="3066765"/>
            <a:ext cx="157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YAML Config</a:t>
            </a:r>
          </a:p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87D776-8725-C8B5-C89D-7560E62A9D08}"/>
              </a:ext>
            </a:extLst>
          </p:cNvPr>
          <p:cNvSpPr txBox="1"/>
          <p:nvPr/>
        </p:nvSpPr>
        <p:spPr>
          <a:xfrm>
            <a:off x="1203157" y="5862751"/>
            <a:ext cx="27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Pre-QC GWAS Summary Stats 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79F253-5631-DD07-BF5D-27D2B60517C3}"/>
              </a:ext>
            </a:extLst>
          </p:cNvPr>
          <p:cNvSpPr txBox="1"/>
          <p:nvPr/>
        </p:nvSpPr>
        <p:spPr>
          <a:xfrm>
            <a:off x="5197638" y="4140608"/>
            <a:ext cx="27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QC Script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4BB26-446F-4547-E057-7D6ED128B56A}"/>
              </a:ext>
            </a:extLst>
          </p:cNvPr>
          <p:cNvSpPr txBox="1"/>
          <p:nvPr/>
        </p:nvSpPr>
        <p:spPr>
          <a:xfrm>
            <a:off x="8997615" y="4638588"/>
            <a:ext cx="27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Post-Qc GWAS Summary Stats Files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9ECB31-9202-8DE6-B118-AD2A572D9A50}"/>
              </a:ext>
            </a:extLst>
          </p:cNvPr>
          <p:cNvGrpSpPr/>
          <p:nvPr/>
        </p:nvGrpSpPr>
        <p:grpSpPr>
          <a:xfrm>
            <a:off x="9119539" y="2597417"/>
            <a:ext cx="2414337" cy="2089425"/>
            <a:chOff x="1249680" y="4070743"/>
            <a:chExt cx="1828800" cy="1613263"/>
          </a:xfrm>
        </p:grpSpPr>
        <p:pic>
          <p:nvPicPr>
            <p:cNvPr id="32" name="Graphic 31" descr="Table with solid fill">
              <a:extLst>
                <a:ext uri="{FF2B5EF4-FFF2-40B4-BE49-F238E27FC236}">
                  <a16:creationId xmlns:a16="http://schemas.microsoft.com/office/drawing/2014/main" id="{DCF171CB-21AE-2B66-DB64-DD4A7E7E7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64080" y="4070743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able with solid fill">
              <a:extLst>
                <a:ext uri="{FF2B5EF4-FFF2-40B4-BE49-F238E27FC236}">
                  <a16:creationId xmlns:a16="http://schemas.microsoft.com/office/drawing/2014/main" id="{D9B50152-0DB7-B42F-6CDA-84178A1C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9680" y="407074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Table with solid fill">
              <a:extLst>
                <a:ext uri="{FF2B5EF4-FFF2-40B4-BE49-F238E27FC236}">
                  <a16:creationId xmlns:a16="http://schemas.microsoft.com/office/drawing/2014/main" id="{5981268C-1F05-5C76-B9DD-4DD437D1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06880" y="4769606"/>
              <a:ext cx="914400" cy="914400"/>
            </a:xfrm>
            <a:prstGeom prst="rect">
              <a:avLst/>
            </a:prstGeom>
          </p:spPr>
        </p:pic>
      </p:grpSp>
      <p:sp>
        <p:nvSpPr>
          <p:cNvPr id="36" name="Right Brace 35">
            <a:extLst>
              <a:ext uri="{FF2B5EF4-FFF2-40B4-BE49-F238E27FC236}">
                <a16:creationId xmlns:a16="http://schemas.microsoft.com/office/drawing/2014/main" id="{85D8DE8B-E416-CEE5-DBAF-33894CBA7C52}"/>
              </a:ext>
            </a:extLst>
          </p:cNvPr>
          <p:cNvSpPr/>
          <p:nvPr/>
        </p:nvSpPr>
        <p:spPr>
          <a:xfrm>
            <a:off x="3910265" y="2547106"/>
            <a:ext cx="1572126" cy="2027002"/>
          </a:xfrm>
          <a:prstGeom prst="rightBrace">
            <a:avLst>
              <a:gd name="adj1" fmla="val 8333"/>
              <a:gd name="adj2" fmla="val 4841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62EBFB-0A78-488A-05CA-88A302809393}"/>
              </a:ext>
            </a:extLst>
          </p:cNvPr>
          <p:cNvCxnSpPr/>
          <p:nvPr/>
        </p:nvCxnSpPr>
        <p:spPr>
          <a:xfrm>
            <a:off x="7514118" y="3535892"/>
            <a:ext cx="1483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riangle 38">
            <a:extLst>
              <a:ext uri="{FF2B5EF4-FFF2-40B4-BE49-F238E27FC236}">
                <a16:creationId xmlns:a16="http://schemas.microsoft.com/office/drawing/2014/main" id="{9AF25D7D-250B-E26A-3827-E7A0A5259A69}"/>
              </a:ext>
            </a:extLst>
          </p:cNvPr>
          <p:cNvSpPr/>
          <p:nvPr/>
        </p:nvSpPr>
        <p:spPr>
          <a:xfrm rot="5400000" flipH="1">
            <a:off x="5252059" y="3417553"/>
            <a:ext cx="369331" cy="20442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BBF5BE9-D4A1-24CA-E005-5675730F1377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In Depth View of the QC Script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CA468A-323E-51F6-1947-A4C2BD0CA9E2}"/>
              </a:ext>
            </a:extLst>
          </p:cNvPr>
          <p:cNvGrpSpPr/>
          <p:nvPr/>
        </p:nvGrpSpPr>
        <p:grpSpPr>
          <a:xfrm>
            <a:off x="753979" y="1495472"/>
            <a:ext cx="11165305" cy="1600438"/>
            <a:chOff x="753979" y="1639850"/>
            <a:chExt cx="11165305" cy="16004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64608C-44FA-9710-6D4A-4F470AE4FFC4}"/>
                </a:ext>
              </a:extLst>
            </p:cNvPr>
            <p:cNvSpPr txBox="1"/>
            <p:nvPr/>
          </p:nvSpPr>
          <p:spPr>
            <a:xfrm>
              <a:off x="753979" y="1916849"/>
              <a:ext cx="930442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oppins" pitchFamily="2" charset="77"/>
                  <a:ea typeface="+mj-ea"/>
                  <a:cs typeface="+mj-cs"/>
                </a:rPr>
                <a:t>01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542F7C-E3C0-E76A-64E8-EEB538EE62A3}"/>
                </a:ext>
              </a:extLst>
            </p:cNvPr>
            <p:cNvSpPr txBox="1"/>
            <p:nvPr/>
          </p:nvSpPr>
          <p:spPr>
            <a:xfrm>
              <a:off x="1684421" y="1639850"/>
              <a:ext cx="1023486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br>
                <a:rPr lang="en-US" sz="1600" b="0" dirty="0">
                  <a:effectLst/>
                </a:rPr>
              </a:br>
              <a:r>
                <a:rPr lang="en-US" sz="2800" b="1" dirty="0">
                  <a:solidFill>
                    <a:srgbClr val="383838"/>
                  </a:solidFill>
                  <a:effectLst/>
                  <a:latin typeface="Poppins" pitchFamily="2" charset="77"/>
                </a:rPr>
                <a:t>Basic Check and Standardization </a:t>
              </a:r>
              <a:br>
                <a:rPr lang="en-US" b="0" dirty="0">
                  <a:effectLst/>
                </a:rPr>
              </a:br>
              <a:r>
                <a:rPr lang="en-US" b="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Check and standardize variant IDs (SNIPID or rsID), CHR, POS, EA, and NEA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 Run sanity check on statistics. </a:t>
              </a:r>
              <a:br>
                <a:rPr lang="en-US" dirty="0"/>
              </a:b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9D2C28-1357-A20E-15B3-DEB44855990C}"/>
              </a:ext>
            </a:extLst>
          </p:cNvPr>
          <p:cNvGrpSpPr/>
          <p:nvPr/>
        </p:nvGrpSpPr>
        <p:grpSpPr>
          <a:xfrm>
            <a:off x="753979" y="2762428"/>
            <a:ext cx="11165305" cy="1323439"/>
            <a:chOff x="753979" y="1639850"/>
            <a:chExt cx="11165305" cy="13234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618CB9-C0BE-8D8A-43DF-4EBF19466810}"/>
                </a:ext>
              </a:extLst>
            </p:cNvPr>
            <p:cNvSpPr txBox="1"/>
            <p:nvPr/>
          </p:nvSpPr>
          <p:spPr>
            <a:xfrm>
              <a:off x="753979" y="1916849"/>
              <a:ext cx="930442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oppins" pitchFamily="2" charset="77"/>
                  <a:ea typeface="+mj-ea"/>
                  <a:cs typeface="+mj-cs"/>
                </a:rPr>
                <a:t>02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6DB404-C9ED-5E90-C381-9538BF0DBB32}"/>
                </a:ext>
              </a:extLst>
            </p:cNvPr>
            <p:cNvSpPr txBox="1"/>
            <p:nvPr/>
          </p:nvSpPr>
          <p:spPr>
            <a:xfrm>
              <a:off x="1684421" y="1639850"/>
              <a:ext cx="1023486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br>
                <a:rPr lang="en-US" sz="1600" b="0" dirty="0">
                  <a:effectLst/>
                </a:rPr>
              </a:br>
              <a:r>
                <a:rPr lang="en-US" sz="2800" b="1" dirty="0">
                  <a:solidFill>
                    <a:srgbClr val="383838"/>
                  </a:solidFill>
                  <a:effectLst/>
                  <a:latin typeface="Poppins" pitchFamily="2" charset="77"/>
                </a:rPr>
                <a:t>Lift Over build </a:t>
              </a:r>
              <a:br>
                <a:rPr lang="en-US" b="0" dirty="0">
                  <a:effectLst/>
                </a:rPr>
              </a:br>
              <a:r>
                <a:rPr lang="en-US" b="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Check and convert file from build 37 to build 38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</a:t>
              </a:r>
              <a:br>
                <a:rPr lang="en-US" dirty="0"/>
              </a:b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5FF4C0-474A-D217-D7A1-C7A44B4ED34E}"/>
              </a:ext>
            </a:extLst>
          </p:cNvPr>
          <p:cNvGrpSpPr/>
          <p:nvPr/>
        </p:nvGrpSpPr>
        <p:grpSpPr>
          <a:xfrm>
            <a:off x="753979" y="3871826"/>
            <a:ext cx="11165305" cy="1323439"/>
            <a:chOff x="753979" y="1639850"/>
            <a:chExt cx="11165305" cy="13234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2E0E40-BDE4-870F-EC71-B81C88B43440}"/>
                </a:ext>
              </a:extLst>
            </p:cNvPr>
            <p:cNvSpPr txBox="1"/>
            <p:nvPr/>
          </p:nvSpPr>
          <p:spPr>
            <a:xfrm>
              <a:off x="753979" y="1916849"/>
              <a:ext cx="930442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oppins" pitchFamily="2" charset="77"/>
                  <a:ea typeface="+mj-ea"/>
                  <a:cs typeface="+mj-cs"/>
                </a:rPr>
                <a:t>03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1BC9B2-7B0E-F911-C60B-AF5D142A8667}"/>
                </a:ext>
              </a:extLst>
            </p:cNvPr>
            <p:cNvSpPr txBox="1"/>
            <p:nvPr/>
          </p:nvSpPr>
          <p:spPr>
            <a:xfrm>
              <a:off x="1684421" y="1639850"/>
              <a:ext cx="1023486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br>
                <a:rPr lang="en-US" sz="1600" b="0" dirty="0">
                  <a:effectLst/>
                </a:rPr>
              </a:br>
              <a:r>
                <a:rPr lang="en-US" sz="2800" b="1" dirty="0">
                  <a:solidFill>
                    <a:srgbClr val="383838"/>
                  </a:solidFill>
                  <a:effectLst/>
                  <a:latin typeface="Poppins" pitchFamily="2" charset="77"/>
                </a:rPr>
                <a:t>Statistical Checks</a:t>
              </a:r>
              <a:br>
                <a:rPr lang="en-US" b="0" dirty="0">
                  <a:effectLst/>
                </a:rPr>
              </a:br>
              <a:r>
                <a:rPr lang="en-US" b="0" dirty="0"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Further statistical checks and conversion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</a:t>
              </a:r>
              <a:br>
                <a:rPr lang="en-US" dirty="0"/>
              </a:b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A92CCD-2FC0-0950-8A89-699A9AF2DA4C}"/>
              </a:ext>
            </a:extLst>
          </p:cNvPr>
          <p:cNvGrpSpPr/>
          <p:nvPr/>
        </p:nvGrpSpPr>
        <p:grpSpPr>
          <a:xfrm>
            <a:off x="753979" y="4961478"/>
            <a:ext cx="11165305" cy="1323439"/>
            <a:chOff x="753979" y="1639850"/>
            <a:chExt cx="11165305" cy="13234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51D8FE-E006-F07E-53D2-8EBAF6BA2346}"/>
                </a:ext>
              </a:extLst>
            </p:cNvPr>
            <p:cNvSpPr txBox="1"/>
            <p:nvPr/>
          </p:nvSpPr>
          <p:spPr>
            <a:xfrm>
              <a:off x="753979" y="1916849"/>
              <a:ext cx="930442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Poppins" pitchFamily="2" charset="77"/>
                  <a:ea typeface="+mj-ea"/>
                  <a:cs typeface="+mj-cs"/>
                </a:rPr>
                <a:t>04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1ADC4-A740-A781-A616-191C293C8741}"/>
                </a:ext>
              </a:extLst>
            </p:cNvPr>
            <p:cNvSpPr txBox="1"/>
            <p:nvPr/>
          </p:nvSpPr>
          <p:spPr>
            <a:xfrm>
              <a:off x="1684421" y="1639850"/>
              <a:ext cx="1023486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br>
                <a:rPr lang="en-US" sz="1600" b="0" dirty="0">
                  <a:effectLst/>
                </a:rPr>
              </a:br>
              <a:r>
                <a:rPr lang="en-US" sz="2800" b="1" dirty="0">
                  <a:solidFill>
                    <a:srgbClr val="383838"/>
                  </a:solidFill>
                  <a:effectLst/>
                  <a:latin typeface="Poppins" pitchFamily="2" charset="77"/>
                </a:rPr>
                <a:t>Harmonization </a:t>
              </a:r>
              <a:br>
                <a:rPr lang="en-US" b="0" dirty="0">
                  <a:effectLst/>
                </a:rPr>
              </a:b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Harmonize the data based on reference files.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9702AC6-58B6-E712-3A51-D719782E8C34}"/>
              </a:ext>
            </a:extLst>
          </p:cNvPr>
          <p:cNvSpPr txBox="1"/>
          <p:nvPr/>
        </p:nvSpPr>
        <p:spPr>
          <a:xfrm>
            <a:off x="753979" y="6313369"/>
            <a:ext cx="1143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GWASLab</a:t>
            </a:r>
            <a:r>
              <a:rPr lang="en-US" sz="1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preprint: He, Y., </a:t>
            </a:r>
            <a:r>
              <a:rPr lang="en-US" sz="14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Koido</a:t>
            </a:r>
            <a:r>
              <a:rPr lang="en-US" sz="1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M., </a:t>
            </a:r>
            <a:r>
              <a:rPr lang="en-US" sz="14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Shimmori</a:t>
            </a:r>
            <a:r>
              <a:rPr lang="en-US" sz="1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Y., </a:t>
            </a:r>
            <a:r>
              <a:rPr lang="en-US" sz="14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Kamatani</a:t>
            </a:r>
            <a:r>
              <a:rPr lang="en-US" sz="1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Y. (2023). </a:t>
            </a:r>
            <a:r>
              <a:rPr lang="en-US" sz="14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GWASLab</a:t>
            </a:r>
            <a:r>
              <a:rPr lang="en-US" sz="1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a Python package for processing and visualizing GWAS summary statistics. Preprint at </a:t>
            </a:r>
            <a:r>
              <a:rPr lang="en-US" sz="14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Jxiv</a:t>
            </a:r>
            <a:r>
              <a:rPr lang="en-US" sz="1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2023-5. https://</a:t>
            </a:r>
            <a:r>
              <a:rPr lang="en-US" sz="14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doi.org</a:t>
            </a:r>
            <a:r>
              <a:rPr lang="en-US" sz="14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/10.51094/jxiv.370</a:t>
            </a:r>
          </a:p>
        </p:txBody>
      </p:sp>
    </p:spTree>
    <p:extLst>
      <p:ext uri="{BB962C8B-B14F-4D97-AF65-F5344CB8AC3E}">
        <p14:creationId xmlns:p14="http://schemas.microsoft.com/office/powerpoint/2010/main" val="248104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F7992-0401-C996-D5B7-70405B469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7DF151-8DD5-D709-49E3-1A3F44994079}"/>
              </a:ext>
            </a:extLst>
          </p:cNvPr>
          <p:cNvSpPr txBox="1">
            <a:spLocks/>
          </p:cNvSpPr>
          <p:nvPr/>
        </p:nvSpPr>
        <p:spPr>
          <a:xfrm>
            <a:off x="1371600" y="300792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QC Script &amp; Data Implementation Benchmarks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C83438-AA75-203B-C128-BBAEA32AB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4281953"/>
              </p:ext>
            </p:extLst>
          </p:nvPr>
        </p:nvGraphicFramePr>
        <p:xfrm>
          <a:off x="1026695" y="1764631"/>
          <a:ext cx="10475493" cy="486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594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B059-D561-B418-FE0F-19CED1FB3241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Checking Reliability of QC Script </a:t>
            </a:r>
          </a:p>
        </p:txBody>
      </p:sp>
      <p:pic>
        <p:nvPicPr>
          <p:cNvPr id="3" name="Picture 2" descr="A grid with numbers and symbols&#10;&#10;Description automatically generated">
            <a:extLst>
              <a:ext uri="{FF2B5EF4-FFF2-40B4-BE49-F238E27FC236}">
                <a16:creationId xmlns:a16="http://schemas.microsoft.com/office/drawing/2014/main" id="{41E39718-F388-6FE1-DE45-953584B4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19" b="19259"/>
          <a:stretch/>
        </p:blipFill>
        <p:spPr>
          <a:xfrm>
            <a:off x="6376739" y="1770649"/>
            <a:ext cx="4931611" cy="494074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78751-5681-3FA1-6FBC-498DF64B71BB}"/>
              </a:ext>
            </a:extLst>
          </p:cNvPr>
          <p:cNvSpPr txBox="1">
            <a:spLocks/>
          </p:cNvSpPr>
          <p:nvPr/>
        </p:nvSpPr>
        <p:spPr>
          <a:xfrm>
            <a:off x="1090862" y="1854759"/>
            <a:ext cx="4724400" cy="4259179"/>
          </a:xfrm>
          <a:prstGeom prst="rect">
            <a:avLst/>
          </a:prstGeom>
        </p:spPr>
        <p:txBody>
          <a:bodyPr anchor="ctr"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Comparing MR results of Atrial fibrillation phenotype pre and post QC to ensure reliability of QC script. 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100% match rate between pre and post QC MR statistical results meaning QC script is reliable. </a:t>
            </a:r>
          </a:p>
        </p:txBody>
      </p:sp>
    </p:spTree>
    <p:extLst>
      <p:ext uri="{BB962C8B-B14F-4D97-AF65-F5344CB8AC3E}">
        <p14:creationId xmlns:p14="http://schemas.microsoft.com/office/powerpoint/2010/main" val="396747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7D5BA-DA3A-F649-06F6-0E2119EB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09E6-19EE-6F39-E3D3-6CA0B93B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02</a:t>
            </a:r>
            <a:br>
              <a:rPr lang="en-US" sz="44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</a:br>
            <a:br>
              <a:rPr lang="en-US" b="1" dirty="0"/>
            </a:br>
            <a:r>
              <a:rPr lang="en-US" b="1" dirty="0">
                <a:latin typeface="Poppins" pitchFamily="2" charset="77"/>
                <a:cs typeface="Poppins" pitchFamily="2" charset="77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023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9C5-14B5-6219-8C1A-69B88A50DCB5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Overarching Question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B41D19-E09C-B2DD-EB35-2D8617847F6A}"/>
              </a:ext>
            </a:extLst>
          </p:cNvPr>
          <p:cNvSpPr txBox="1">
            <a:spLocks/>
          </p:cNvSpPr>
          <p:nvPr/>
        </p:nvSpPr>
        <p:spPr>
          <a:xfrm>
            <a:off x="856247" y="2686050"/>
            <a:ext cx="10479506" cy="1485900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are the differences between the ancestry groups we are studying based on predicted gene expression &amp; protein levels across phenotypes? </a:t>
            </a:r>
          </a:p>
        </p:txBody>
      </p:sp>
    </p:spTree>
    <p:extLst>
      <p:ext uri="{BB962C8B-B14F-4D97-AF65-F5344CB8AC3E}">
        <p14:creationId xmlns:p14="http://schemas.microsoft.com/office/powerpoint/2010/main" val="5648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0D83-2A3C-DF9D-7D5A-F9BF23D1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7076A2-E19A-3490-9E10-26620C5C31AA}"/>
              </a:ext>
            </a:extLst>
          </p:cNvPr>
          <p:cNvSpPr txBox="1">
            <a:spLocks/>
          </p:cNvSpPr>
          <p:nvPr/>
        </p:nvSpPr>
        <p:spPr>
          <a:xfrm>
            <a:off x="1371600" y="25266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Data Analysis Pipeline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20CADE-C3FE-71BD-2692-3274E1E48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369743"/>
              </p:ext>
            </p:extLst>
          </p:nvPr>
        </p:nvGraphicFramePr>
        <p:xfrm>
          <a:off x="898358" y="1620253"/>
          <a:ext cx="11004884" cy="4985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7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18AA-D464-0DEB-4276-3F81194C13EC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Determining Significant Genes Present in each Population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F8938-BB44-0E89-A3DE-9AAA1C76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5993" y="2648899"/>
            <a:ext cx="6185558" cy="3729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85B22-34DB-2EBB-91FC-C5854CFEE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14181" y="3115764"/>
            <a:ext cx="3968491" cy="2795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7FC7D-CCE9-54C6-3FAD-40B1C400E2BB}"/>
              </a:ext>
            </a:extLst>
          </p:cNvPr>
          <p:cNvSpPr txBox="1"/>
          <p:nvPr/>
        </p:nvSpPr>
        <p:spPr>
          <a:xfrm>
            <a:off x="4860758" y="1951103"/>
            <a:ext cx="32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Atrial fibrillation</a:t>
            </a:r>
            <a:endParaRPr lang="en-US" sz="2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378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7BBF-7F4B-C681-2CB2-ADE2719E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99CF-64D2-EE79-231D-16743F6AF1A6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Determining Significant Genes Present in each Population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E77F7-4C6E-F640-6867-720FFD44A424}"/>
              </a:ext>
            </a:extLst>
          </p:cNvPr>
          <p:cNvSpPr txBox="1"/>
          <p:nvPr/>
        </p:nvSpPr>
        <p:spPr>
          <a:xfrm>
            <a:off x="5069305" y="1888961"/>
            <a:ext cx="32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Type 2 Diabetes</a:t>
            </a:r>
            <a:endParaRPr lang="en-US" sz="2800"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96199-8A09-8112-39B6-04C8A445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8" r="2638"/>
          <a:stretch/>
        </p:blipFill>
        <p:spPr>
          <a:xfrm>
            <a:off x="1549193" y="2444265"/>
            <a:ext cx="4405832" cy="42190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44F7B-0BC4-4947-C82F-98E6507C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84961" y="2795473"/>
            <a:ext cx="4624723" cy="36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CF30-F517-AB60-D2AB-1EC33742A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C38A-2B8D-FE53-6D2D-2C9AC3B4BE8A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Determining Significant Genes Present in each Population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DE296-9E56-730F-A9B4-9C4F6DCCF3C9}"/>
              </a:ext>
            </a:extLst>
          </p:cNvPr>
          <p:cNvSpPr txBox="1"/>
          <p:nvPr/>
        </p:nvSpPr>
        <p:spPr>
          <a:xfrm>
            <a:off x="4860758" y="1951103"/>
            <a:ext cx="32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Acute Dermatitis</a:t>
            </a:r>
            <a:endParaRPr lang="en-US" sz="2800" b="1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CD85A-31A3-F62E-76C5-8E6ED366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53669" y="2937012"/>
            <a:ext cx="4743275" cy="2977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6C299-A507-384E-514A-DD8BAD0E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3013" y="2474323"/>
            <a:ext cx="4482987" cy="42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4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447B-E827-8A78-8A28-137867CE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2200-0585-EAD3-124F-7460CFF2C71F}"/>
              </a:ext>
            </a:extLst>
          </p:cNvPr>
          <p:cNvSpPr txBox="1">
            <a:spLocks/>
          </p:cNvSpPr>
          <p:nvPr/>
        </p:nvSpPr>
        <p:spPr>
          <a:xfrm>
            <a:off x="1295400" y="381000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Drug Discovery Group @ United States Veteran Assistance Department</a:t>
            </a:r>
          </a:p>
        </p:txBody>
      </p:sp>
      <p:pic>
        <p:nvPicPr>
          <p:cNvPr id="1026" name="Picture 2" descr="VA encourages veterans to enroll in Million Veterans Program | The American  Legion">
            <a:extLst>
              <a:ext uri="{FF2B5EF4-FFF2-40B4-BE49-F238E27FC236}">
                <a16:creationId xmlns:a16="http://schemas.microsoft.com/office/drawing/2014/main" id="{8F912285-AACA-0CEE-EEA6-66BED692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4" y="2592667"/>
            <a:ext cx="4893054" cy="29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E231F4-49D3-49D4-65CF-8E3473686776}"/>
              </a:ext>
            </a:extLst>
          </p:cNvPr>
          <p:cNvSpPr txBox="1">
            <a:spLocks/>
          </p:cNvSpPr>
          <p:nvPr/>
        </p:nvSpPr>
        <p:spPr>
          <a:xfrm>
            <a:off x="1371600" y="2065421"/>
            <a:ext cx="4724400" cy="4259179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218" name="Picture 2" descr="Drug and Alcohol Addiction Treatment for Veterans | Rehabs.com">
            <a:extLst>
              <a:ext uri="{FF2B5EF4-FFF2-40B4-BE49-F238E27FC236}">
                <a16:creationId xmlns:a16="http://schemas.microsoft.com/office/drawing/2014/main" id="{A6AF9475-D3AE-93F7-15A2-5C921BAE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" y="2306520"/>
            <a:ext cx="5665470" cy="377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3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44C7-0161-C1FD-30A1-CA1AF7DE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6" y="229733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Determine Number of significant genes for each population per dataset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7D6B0-45B5-4FF2-7B1D-358B416A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253" y="2366143"/>
            <a:ext cx="12095747" cy="763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39EFD-B052-ADFD-0E42-D4EA9C51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252" y="3693769"/>
            <a:ext cx="11998175" cy="772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2BDE23-36FE-640A-8480-96E8B28826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5127157"/>
            <a:ext cx="11993565" cy="426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0C706-8F34-F187-A101-93C60B80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1" y="5777659"/>
            <a:ext cx="11993565" cy="732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99D59-6737-F9B8-F2D9-70AC01F7DE16}"/>
              </a:ext>
            </a:extLst>
          </p:cNvPr>
          <p:cNvSpPr txBox="1"/>
          <p:nvPr/>
        </p:nvSpPr>
        <p:spPr>
          <a:xfrm>
            <a:off x="657726" y="4593694"/>
            <a:ext cx="32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Atrial fibrillation</a:t>
            </a:r>
            <a:endParaRPr lang="en-US" sz="28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99382-CCDA-D391-96DF-69EDFF534135}"/>
              </a:ext>
            </a:extLst>
          </p:cNvPr>
          <p:cNvSpPr txBox="1"/>
          <p:nvPr/>
        </p:nvSpPr>
        <p:spPr>
          <a:xfrm>
            <a:off x="770021" y="3172726"/>
            <a:ext cx="32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Acute Dermatitis</a:t>
            </a:r>
            <a:endParaRPr lang="en-US" sz="2800" b="1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F0B8E-6050-7059-D03E-F9DD207F5EA5}"/>
              </a:ext>
            </a:extLst>
          </p:cNvPr>
          <p:cNvSpPr txBox="1"/>
          <p:nvPr/>
        </p:nvSpPr>
        <p:spPr>
          <a:xfrm>
            <a:off x="657726" y="1866543"/>
            <a:ext cx="32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Type 2 Diabetes</a:t>
            </a:r>
            <a:endParaRPr lang="en-US" sz="2800" b="1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50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476C1-754F-A21E-E706-FD75B508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C25A-A8CD-EA79-F566-C8FD24C6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101397"/>
            <a:ext cx="11470105" cy="14859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Poppins" pitchFamily="2" charset="77"/>
                <a:cs typeface="Poppins" pitchFamily="2" charset="77"/>
              </a:rPr>
              <a:t>Type 2 Diabetes significant genes beta comparison in each population across datasets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20C8BDF-C2F7-1D9B-9659-89E555C8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83" y="1236354"/>
            <a:ext cx="9326634" cy="54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7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5FF29B0-9E3E-5D13-7EFF-21D389E5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0884-8B01-AD94-58E1-3B3BBB26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03</a:t>
            </a:r>
            <a:br>
              <a:rPr lang="en-US" sz="44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</a:br>
            <a:br>
              <a:rPr lang="en-US" b="1" dirty="0">
                <a:latin typeface="Poppins" pitchFamily="2" charset="77"/>
                <a:cs typeface="Poppins" pitchFamily="2" charset="77"/>
              </a:rPr>
            </a:br>
            <a:r>
              <a:rPr lang="en-US" b="1" dirty="0">
                <a:latin typeface="Poppins" pitchFamily="2" charset="77"/>
                <a:cs typeface="Poppins" pitchFamily="2" charset="77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487841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6E6F-D13F-E78B-FF29-072D0FB6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1000"/>
            <a:ext cx="9601200" cy="1485900"/>
          </a:xfrm>
        </p:spPr>
        <p:txBody>
          <a:bodyPr anchor="ctr"/>
          <a:lstStyle/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CC5D-F6B0-60A4-455A-6FF4940F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Further analyze the data in terms of the Hispanic cohort </a:t>
            </a: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Continue analysis on the other phenotypes besides the three mentioned in the presentation</a:t>
            </a: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gene enrichment on genes of interest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9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E681-CE22-B209-14BA-8D6D041E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14211" cy="24003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Brian Ferolito 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Alex Pereira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Entire Drug Discovery Group 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MVP 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Alex Susienka (Northeastern Co – op Advisor)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990017-0036-36A1-6AE8-9307D861C759}"/>
              </a:ext>
            </a:extLst>
          </p:cNvPr>
          <p:cNvSpPr txBox="1">
            <a:spLocks/>
          </p:cNvSpPr>
          <p:nvPr/>
        </p:nvSpPr>
        <p:spPr>
          <a:xfrm>
            <a:off x="1371600" y="413086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Acknowledgments</a:t>
            </a:r>
          </a:p>
        </p:txBody>
      </p:sp>
      <p:pic>
        <p:nvPicPr>
          <p:cNvPr id="8" name="Picture 2" descr="VA encourages veterans to enroll in Million Veterans Program | The American  Legion">
            <a:extLst>
              <a:ext uri="{FF2B5EF4-FFF2-40B4-BE49-F238E27FC236}">
                <a16:creationId xmlns:a16="http://schemas.microsoft.com/office/drawing/2014/main" id="{E97E9F20-53D7-0420-56D0-B7DD6152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4" y="1497006"/>
            <a:ext cx="4299496" cy="257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1F8A94-24BF-7ACF-40B3-36C659EB2657}"/>
              </a:ext>
            </a:extLst>
          </p:cNvPr>
          <p:cNvSpPr txBox="1">
            <a:spLocks/>
          </p:cNvSpPr>
          <p:nvPr/>
        </p:nvSpPr>
        <p:spPr>
          <a:xfrm>
            <a:off x="1371600" y="4959015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98805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A9F7-A64B-57DC-0AEE-D8770BFF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9E9F-33C1-E5B1-ACB3-FD24BD45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Aid in establishing causal effects of risk factors on diseases. </a:t>
            </a:r>
          </a:p>
          <a:p>
            <a:r>
              <a:rPr lang="en-US" dirty="0"/>
              <a:t>Reduced risk of being manipulated by confounding or reverse causal effects. </a:t>
            </a:r>
          </a:p>
          <a:p>
            <a:r>
              <a:rPr lang="en-US" dirty="0"/>
              <a:t>MR is based on three assumptions:</a:t>
            </a:r>
          </a:p>
          <a:p>
            <a:pPr lvl="1"/>
            <a:r>
              <a:rPr lang="en-US" dirty="0"/>
              <a:t>The genetic variant is associated with risk factors</a:t>
            </a:r>
          </a:p>
          <a:p>
            <a:pPr lvl="1"/>
            <a:r>
              <a:rPr lang="en-US" dirty="0"/>
              <a:t>The genetic variant is not associated with confounders</a:t>
            </a:r>
          </a:p>
          <a:p>
            <a:pPr lvl="1"/>
            <a:r>
              <a:rPr lang="en-US" dirty="0"/>
              <a:t>The genetic variant influences the outcome through risk factors </a:t>
            </a:r>
          </a:p>
        </p:txBody>
      </p:sp>
    </p:spTree>
    <p:extLst>
      <p:ext uri="{BB962C8B-B14F-4D97-AF65-F5344CB8AC3E}">
        <p14:creationId xmlns:p14="http://schemas.microsoft.com/office/powerpoint/2010/main" val="360069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0EB2-0AAA-AA09-6DE2-AF78E299752C}"/>
              </a:ext>
            </a:extLst>
          </p:cNvPr>
          <p:cNvSpPr txBox="1">
            <a:spLocks/>
          </p:cNvSpPr>
          <p:nvPr/>
        </p:nvSpPr>
        <p:spPr>
          <a:xfrm>
            <a:off x="1295400" y="381000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Multi-Ancestry Project </a:t>
            </a:r>
          </a:p>
        </p:txBody>
      </p:sp>
      <p:pic>
        <p:nvPicPr>
          <p:cNvPr id="1026" name="Picture 2" descr="VA encourages veterans to enroll in Million Veterans Program | The American  Legion">
            <a:extLst>
              <a:ext uri="{FF2B5EF4-FFF2-40B4-BE49-F238E27FC236}">
                <a16:creationId xmlns:a16="http://schemas.microsoft.com/office/drawing/2014/main" id="{968B53AE-BAFF-D165-C579-DEEF6791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4" y="2592667"/>
            <a:ext cx="4893054" cy="292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4F7176-B96D-9B7E-C6FD-2401E22695DD}"/>
              </a:ext>
            </a:extLst>
          </p:cNvPr>
          <p:cNvSpPr txBox="1">
            <a:spLocks/>
          </p:cNvSpPr>
          <p:nvPr/>
        </p:nvSpPr>
        <p:spPr>
          <a:xfrm>
            <a:off x="1371600" y="2065421"/>
            <a:ext cx="4724400" cy="4259179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6DB8F7-04C8-739E-8F2F-76F966E3E838}"/>
              </a:ext>
            </a:extLst>
          </p:cNvPr>
          <p:cNvSpPr txBox="1">
            <a:spLocks/>
          </p:cNvSpPr>
          <p:nvPr/>
        </p:nvSpPr>
        <p:spPr>
          <a:xfrm>
            <a:off x="1122947" y="2217821"/>
            <a:ext cx="5614737" cy="4259179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Leverage the MVP Genetically Inferred ancestry (GIA) dataset to glean gene-trait insights. </a:t>
            </a:r>
          </a:p>
          <a:p>
            <a:pPr lvl="1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Essential in broadening our understanding of gene-trait relationships across ancestries. 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Higher percentage of non-European decent GWAS files compared to other datasets. 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GWAS files are from a wide variety of dataset banks, leading to various formatting options. </a:t>
            </a:r>
          </a:p>
        </p:txBody>
      </p:sp>
    </p:spTree>
    <p:extLst>
      <p:ext uri="{BB962C8B-B14F-4D97-AF65-F5344CB8AC3E}">
        <p14:creationId xmlns:p14="http://schemas.microsoft.com/office/powerpoint/2010/main" val="289481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BAEF-D183-4E91-AA65-24AA9D85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EE7A-2680-3E63-B3ED-A40AA40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 : Genetically Inferred Ancestry </a:t>
            </a:r>
          </a:p>
          <a:p>
            <a:pPr lvl="1"/>
            <a:r>
              <a:rPr lang="en-US" dirty="0"/>
              <a:t>Population of US Veterans </a:t>
            </a:r>
          </a:p>
          <a:p>
            <a:pPr lvl="1"/>
            <a:r>
              <a:rPr lang="en-US" dirty="0"/>
              <a:t>Categorized by </a:t>
            </a:r>
            <a:r>
              <a:rPr lang="en-US" dirty="0" err="1"/>
              <a:t>Phecodes</a:t>
            </a:r>
            <a:r>
              <a:rPr lang="en-US" dirty="0"/>
              <a:t>, System, and ancestral groups (AMR, AFR, EUR, EAS, PAN) </a:t>
            </a:r>
          </a:p>
          <a:p>
            <a:pPr lvl="2"/>
            <a:r>
              <a:rPr lang="en-US" dirty="0"/>
              <a:t>For this study we are excluding the analysis of EAS and PAN ancestral group </a:t>
            </a:r>
          </a:p>
        </p:txBody>
      </p:sp>
    </p:spTree>
    <p:extLst>
      <p:ext uri="{BB962C8B-B14F-4D97-AF65-F5344CB8AC3E}">
        <p14:creationId xmlns:p14="http://schemas.microsoft.com/office/powerpoint/2010/main" val="405053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0CD7-EED2-38A4-AF35-6A93A144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 anchor="ctr"/>
          <a:lstStyle/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How can we harmonize our data &amp; extract insights from it?</a:t>
            </a:r>
          </a:p>
        </p:txBody>
      </p:sp>
    </p:spTree>
    <p:extLst>
      <p:ext uri="{BB962C8B-B14F-4D97-AF65-F5344CB8AC3E}">
        <p14:creationId xmlns:p14="http://schemas.microsoft.com/office/powerpoint/2010/main" val="11536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5CA04-24AD-91C4-85C6-12EDAEBF1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354F4B-6C58-0696-5954-012C4BDE0C9B}"/>
              </a:ext>
            </a:extLst>
          </p:cNvPr>
          <p:cNvSpPr txBox="1">
            <a:spLocks/>
          </p:cNvSpPr>
          <p:nvPr/>
        </p:nvSpPr>
        <p:spPr>
          <a:xfrm>
            <a:off x="1295400" y="128202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Project Timeline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BCB456-1BDF-8AE3-A1BE-0F03948FE1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241700"/>
              </p:ext>
            </p:extLst>
          </p:nvPr>
        </p:nvGraphicFramePr>
        <p:xfrm>
          <a:off x="1529255" y="2074055"/>
          <a:ext cx="9601200" cy="325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70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7658E-74DD-60E7-D625-C5112D18399D}"/>
              </a:ext>
            </a:extLst>
          </p:cNvPr>
          <p:cNvSpPr txBox="1"/>
          <p:nvPr/>
        </p:nvSpPr>
        <p:spPr>
          <a:xfrm>
            <a:off x="449178" y="1383227"/>
            <a:ext cx="6096000" cy="25853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01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1" i="0" u="none" strike="noStrike" dirty="0">
                <a:solidFill>
                  <a:srgbClr val="383838"/>
                </a:solidFill>
                <a:effectLst/>
                <a:latin typeface="Poppins" pitchFamily="2" charset="77"/>
              </a:rPr>
              <a:t>QC Script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quality check(QC) and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standardization script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CF228-7199-3EC5-8C28-5C4E90CC50FF}"/>
              </a:ext>
            </a:extLst>
          </p:cNvPr>
          <p:cNvSpPr txBox="1"/>
          <p:nvPr/>
        </p:nvSpPr>
        <p:spPr>
          <a:xfrm>
            <a:off x="5995735" y="1377348"/>
            <a:ext cx="6344654" cy="25853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02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1" i="0" u="none" strike="noStrike" dirty="0">
                <a:solidFill>
                  <a:srgbClr val="383838"/>
                </a:solidFill>
                <a:effectLst/>
                <a:latin typeface="Poppins" pitchFamily="2" charset="77"/>
              </a:rPr>
              <a:t>Data Implementation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Implement QC script on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Genetically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Inferred Ancestry (GIA) data</a:t>
            </a:r>
            <a:b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1112D-5828-8F3E-02BA-C9C589E2F674}"/>
              </a:ext>
            </a:extLst>
          </p:cNvPr>
          <p:cNvSpPr txBox="1"/>
          <p:nvPr/>
        </p:nvSpPr>
        <p:spPr>
          <a:xfrm>
            <a:off x="457200" y="4126233"/>
            <a:ext cx="6096000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03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1" i="0" u="none" strike="noStrike" dirty="0">
                <a:solidFill>
                  <a:srgbClr val="383838"/>
                </a:solidFill>
                <a:effectLst/>
                <a:latin typeface="Poppins" pitchFamily="2" charset="77"/>
              </a:rPr>
              <a:t>Analysis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Run MR and further analyze MR 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39998-BC0D-CBA4-BD8E-38D5B255E045}"/>
              </a:ext>
            </a:extLst>
          </p:cNvPr>
          <p:cNvSpPr txBox="1"/>
          <p:nvPr/>
        </p:nvSpPr>
        <p:spPr>
          <a:xfrm>
            <a:off x="6055892" y="4164195"/>
            <a:ext cx="6096000" cy="25853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04</a:t>
            </a:r>
            <a:endParaRPr lang="en-US" b="0" dirty="0">
              <a:solidFill>
                <a:srgbClr val="0070C0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1" i="0" u="none" strike="noStrike" dirty="0">
                <a:solidFill>
                  <a:srgbClr val="383838"/>
                </a:solidFill>
                <a:effectLst/>
                <a:latin typeface="Poppins" pitchFamily="2" charset="77"/>
              </a:rPr>
              <a:t>Next Steps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effectLst/>
              </a:rPr>
              <a:t>Next steps for downstream analysis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F67141-C24B-EEDF-71C7-4FC814A717E5}"/>
              </a:ext>
            </a:extLst>
          </p:cNvPr>
          <p:cNvSpPr txBox="1">
            <a:spLocks/>
          </p:cNvSpPr>
          <p:nvPr/>
        </p:nvSpPr>
        <p:spPr>
          <a:xfrm>
            <a:off x="1339513" y="-11567"/>
            <a:ext cx="9601200" cy="14859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Project Timeline </a:t>
            </a:r>
          </a:p>
        </p:txBody>
      </p:sp>
    </p:spTree>
    <p:extLst>
      <p:ext uri="{BB962C8B-B14F-4D97-AF65-F5344CB8AC3E}">
        <p14:creationId xmlns:p14="http://schemas.microsoft.com/office/powerpoint/2010/main" val="380858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7BB6-9395-1390-E943-287E7480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86025"/>
            <a:ext cx="9601200" cy="18859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i="0" u="none" strike="noStrike" dirty="0">
                <a:solidFill>
                  <a:srgbClr val="0070C0"/>
                </a:solidFill>
                <a:effectLst/>
                <a:latin typeface="Poppins" pitchFamily="2" charset="77"/>
              </a:rPr>
              <a:t>01</a:t>
            </a:r>
            <a:br>
              <a:rPr lang="en-US" b="0" dirty="0">
                <a:solidFill>
                  <a:srgbClr val="0070C0"/>
                </a:solidFill>
                <a:effectLst/>
              </a:rPr>
            </a:br>
            <a:br>
              <a:rPr lang="en-US" b="1" dirty="0">
                <a:latin typeface="Poppins" pitchFamily="2" charset="77"/>
                <a:cs typeface="Poppins" pitchFamily="2" charset="77"/>
              </a:rPr>
            </a:br>
            <a:r>
              <a:rPr lang="en-US" b="1" dirty="0">
                <a:latin typeface="Poppins" pitchFamily="2" charset="77"/>
                <a:cs typeface="Poppins" pitchFamily="2" charset="77"/>
              </a:rPr>
              <a:t>QC Script &amp; Data Harmonization</a:t>
            </a:r>
          </a:p>
        </p:txBody>
      </p:sp>
    </p:spTree>
    <p:extLst>
      <p:ext uri="{BB962C8B-B14F-4D97-AF65-F5344CB8AC3E}">
        <p14:creationId xmlns:p14="http://schemas.microsoft.com/office/powerpoint/2010/main" val="304297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2C8F7D-1E40-739D-BFCE-C1E28003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3506"/>
            <a:ext cx="9601200" cy="1485900"/>
          </a:xfrm>
        </p:spPr>
        <p:txBody>
          <a:bodyPr anchor="ctr"/>
          <a:lstStyle/>
          <a:p>
            <a:pPr algn="ctr"/>
            <a:r>
              <a:rPr lang="en-US" b="1" dirty="0">
                <a:latin typeface="Poppins" pitchFamily="2" charset="77"/>
                <a:cs typeface="Poppins" pitchFamily="2" charset="77"/>
              </a:rPr>
              <a:t>Why?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5D4D8-B9B1-8686-69CD-BE52B8E9437C}"/>
              </a:ext>
            </a:extLst>
          </p:cNvPr>
          <p:cNvSpPr txBox="1"/>
          <p:nvPr/>
        </p:nvSpPr>
        <p:spPr>
          <a:xfrm>
            <a:off x="946484" y="3673492"/>
            <a:ext cx="354530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1" dirty="0">
                <a:solidFill>
                  <a:srgbClr val="383838"/>
                </a:solidFill>
                <a:effectLst/>
                <a:latin typeface="Poppins" pitchFamily="2" charset="77"/>
              </a:rPr>
              <a:t>Initial Problem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for QC and standardization of GWAS files for MR analysis as our pipeline is growing and there is a need for infrastructure and standardization.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3E717-B467-2B4E-18A4-C6DF0F0CF57E}"/>
              </a:ext>
            </a:extLst>
          </p:cNvPr>
          <p:cNvSpPr txBox="1"/>
          <p:nvPr/>
        </p:nvSpPr>
        <p:spPr>
          <a:xfrm>
            <a:off x="4860757" y="3673492"/>
            <a:ext cx="336884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1" dirty="0">
                <a:solidFill>
                  <a:srgbClr val="383838"/>
                </a:solidFill>
                <a:latin typeface="Poppins" pitchFamily="2" charset="77"/>
              </a:rPr>
              <a:t>Solution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A script to QC and standardize GWAS summary statistic files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8563E-FC8C-2117-3CAC-34C98ECA9161}"/>
              </a:ext>
            </a:extLst>
          </p:cNvPr>
          <p:cNvSpPr txBox="1"/>
          <p:nvPr/>
        </p:nvSpPr>
        <p:spPr>
          <a:xfrm>
            <a:off x="8406062" y="3673492"/>
            <a:ext cx="33688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3200" b="1" dirty="0">
                <a:solidFill>
                  <a:srgbClr val="383838"/>
                </a:solidFill>
                <a:latin typeface="Poppins" pitchFamily="2" charset="77"/>
              </a:rPr>
              <a:t>Final Product</a:t>
            </a:r>
            <a:endParaRPr lang="en-US" b="0" dirty="0">
              <a:effectLst/>
            </a:endParaRPr>
          </a:p>
          <a:p>
            <a:pPr algn="ctr"/>
            <a:br>
              <a:rPr lang="en-US" b="0" dirty="0">
                <a:effectLst/>
              </a:rPr>
            </a:b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QCd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standardized GWAS sum stats txt file.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endParaRPr lang="en-US" dirty="0"/>
          </a:p>
        </p:txBody>
      </p:sp>
      <p:pic>
        <p:nvPicPr>
          <p:cNvPr id="12" name="Graphic 11" descr="Question Mark with solid fill">
            <a:extLst>
              <a:ext uri="{FF2B5EF4-FFF2-40B4-BE49-F238E27FC236}">
                <a16:creationId xmlns:a16="http://schemas.microsoft.com/office/drawing/2014/main" id="{8E141B9E-2CB4-F2E6-8EC0-F96ABB481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1936" y="2759092"/>
            <a:ext cx="914400" cy="914400"/>
          </a:xfrm>
          <a:prstGeom prst="rect">
            <a:avLst/>
          </a:prstGeom>
        </p:spPr>
      </p:pic>
      <p:pic>
        <p:nvPicPr>
          <p:cNvPr id="14" name="Graphic 13" descr="Clipboard Checked with solid fill">
            <a:extLst>
              <a:ext uri="{FF2B5EF4-FFF2-40B4-BE49-F238E27FC236}">
                <a16:creationId xmlns:a16="http://schemas.microsoft.com/office/drawing/2014/main" id="{A9438A95-6B94-2026-BE01-91C7FEF9B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2252" y="2817875"/>
            <a:ext cx="914400" cy="914400"/>
          </a:xfrm>
          <a:prstGeom prst="rect">
            <a:avLst/>
          </a:prstGeom>
        </p:spPr>
      </p:pic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1921399E-B157-77D0-6FA9-AB5F33F4AE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3283" y="2817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34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55704</TotalTime>
  <Words>1287</Words>
  <Application>Microsoft Macintosh PowerPoint</Application>
  <PresentationFormat>Widescreen</PresentationFormat>
  <Paragraphs>157</Paragraphs>
  <Slides>25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Franklin Gothic Book</vt:lpstr>
      <vt:lpstr>Lato</vt:lpstr>
      <vt:lpstr>Poppins</vt:lpstr>
      <vt:lpstr>Crop</vt:lpstr>
      <vt:lpstr>Coop Project Presentation</vt:lpstr>
      <vt:lpstr>PowerPoint Presentation</vt:lpstr>
      <vt:lpstr>PowerPoint Presentation</vt:lpstr>
      <vt:lpstr>The Dataset </vt:lpstr>
      <vt:lpstr>How can we harmonize our data &amp; extract insights from it?</vt:lpstr>
      <vt:lpstr>PowerPoint Presentation</vt:lpstr>
      <vt:lpstr>PowerPoint Presentation</vt:lpstr>
      <vt:lpstr>01  QC Script &amp; Data Harmonization</vt:lpstr>
      <vt:lpstr>Why? </vt:lpstr>
      <vt:lpstr>PowerPoint Presentation</vt:lpstr>
      <vt:lpstr>PowerPoint Presentation</vt:lpstr>
      <vt:lpstr>PowerPoint Presentation</vt:lpstr>
      <vt:lpstr>PowerPoint Presentation</vt:lpstr>
      <vt:lpstr>02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Determine Number of significant genes for each population per dataset </vt:lpstr>
      <vt:lpstr>Type 2 Diabetes significant genes beta comparison in each population across datasets</vt:lpstr>
      <vt:lpstr>03  Next Steps</vt:lpstr>
      <vt:lpstr>Next Steps </vt:lpstr>
      <vt:lpstr>PowerPoint Presentation</vt:lpstr>
      <vt:lpstr>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Abigail Parakoyi</dc:creator>
  <cp:lastModifiedBy>Abigail Parakoyi</cp:lastModifiedBy>
  <cp:revision>48</cp:revision>
  <dcterms:created xsi:type="dcterms:W3CDTF">2024-10-09T19:37:55Z</dcterms:created>
  <dcterms:modified xsi:type="dcterms:W3CDTF">2024-12-02T15:16:26Z</dcterms:modified>
</cp:coreProperties>
</file>