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3b1fce076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3b1fce076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b1fce076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b1fce076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b1fce076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b1fce076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b1fce07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b1fce07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b1fce076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b1fce076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b1fce076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b1fce076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b1fce076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b1fce076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b1fce076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b1fce076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b1fce076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b1fce076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eb649a7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eb649a7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b1fce076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3b1fce0765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b1fce07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b1fce076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b1fce076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b1fce07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1"/>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 name="Shape 14"/>
        <p:cNvGrpSpPr/>
        <p:nvPr/>
      </p:nvGrpSpPr>
      <p:grpSpPr>
        <a:xfrm>
          <a:off x="0" y="0"/>
          <a:ext cx="0" cy="0"/>
          <a:chOff x="0" y="0"/>
          <a:chExt cx="0" cy="0"/>
        </a:xfrm>
      </p:grpSpPr>
      <p:sp>
        <p:nvSpPr>
          <p:cNvPr id="15" name="Google Shape;15;p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18" name="Google Shape;18;p3"/>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0" name="Shape 20"/>
        <p:cNvGrpSpPr/>
        <p:nvPr/>
      </p:nvGrpSpPr>
      <p:grpSpPr>
        <a:xfrm>
          <a:off x="0" y="0"/>
          <a:ext cx="0" cy="0"/>
          <a:chOff x="0" y="0"/>
          <a:chExt cx="0" cy="0"/>
        </a:xfrm>
      </p:grpSpPr>
      <p:sp>
        <p:nvSpPr>
          <p:cNvPr id="21" name="Google Shape;21;p4"/>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2" name="Google Shape;22;p4"/>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3" name="Google Shape;23;p4"/>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5"/>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8" name="Google Shape;28;p5"/>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4" name="Shape 34"/>
        <p:cNvGrpSpPr/>
        <p:nvPr/>
      </p:nvGrpSpPr>
      <p:grpSpPr>
        <a:xfrm>
          <a:off x="0" y="0"/>
          <a:ext cx="0" cy="0"/>
          <a:chOff x="0" y="0"/>
          <a:chExt cx="0" cy="0"/>
        </a:xfrm>
      </p:grpSpPr>
      <p:sp>
        <p:nvSpPr>
          <p:cNvPr id="35" name="Google Shape;35;p7"/>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40" name="Google Shape;40;p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41" name="Google Shape;41;p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2" name="Google Shape;42;p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4" name="Shape 44"/>
        <p:cNvGrpSpPr/>
        <p:nvPr/>
      </p:nvGrpSpPr>
      <p:grpSpPr>
        <a:xfrm>
          <a:off x="0" y="0"/>
          <a:ext cx="0" cy="0"/>
          <a:chOff x="0" y="0"/>
          <a:chExt cx="0" cy="0"/>
        </a:xfrm>
      </p:grpSpPr>
      <p:sp>
        <p:nvSpPr>
          <p:cNvPr id="45" name="Google Shape;45;p9"/>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46" name="Google Shape;46;p9"/>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p1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1" name="Google Shape;51;p10"/>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2" name="Google Shape;52;p10"/>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www.coursera.org/learn/machine-learning" TargetMode="External"/><Relationship Id="rId4" Type="http://schemas.openxmlformats.org/officeDocument/2006/relationships/hyperlink" Target="https://www.kaggle.com/datasets/shrutimechlearn/churn-modelling" TargetMode="External"/><Relationship Id="rId5" Type="http://schemas.openxmlformats.org/officeDocument/2006/relationships/hyperlink" Target="https://www.coursera.org/learn/advanced-learning-algorithms?specialization=machine-learning-introduction" TargetMode="External"/><Relationship Id="rId6" Type="http://schemas.openxmlformats.org/officeDocument/2006/relationships/hyperlink" Target="https://www.youtube.com/watch?v=_PwhiWxHK8o" TargetMode="External"/><Relationship Id="rId7" Type="http://schemas.openxmlformats.org/officeDocument/2006/relationships/hyperlink" Target="https://www.guru99.com/scikit-learn-tutori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311700" y="129375"/>
            <a:ext cx="5897100" cy="501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Customer Churn Prediction</a:t>
            </a:r>
            <a:endParaRPr sz="3300"/>
          </a:p>
          <a:p>
            <a:pPr indent="0" lvl="0" marL="0" rtl="0" algn="ctr">
              <a:lnSpc>
                <a:spcPct val="115000"/>
              </a:lnSpc>
              <a:spcBef>
                <a:spcPts val="0"/>
              </a:spcBef>
              <a:spcAft>
                <a:spcPts val="0"/>
              </a:spcAft>
              <a:buNone/>
            </a:pPr>
            <a:r>
              <a:rPr b="1" lang="en" sz="1600">
                <a:solidFill>
                  <a:srgbClr val="000000"/>
                </a:solidFill>
                <a:latin typeface="Times New Roman"/>
                <a:ea typeface="Times New Roman"/>
                <a:cs typeface="Times New Roman"/>
                <a:sym typeface="Times New Roman"/>
              </a:rPr>
              <a:t>Subject Code: SE326</a:t>
            </a:r>
            <a:endParaRPr b="1" sz="1600">
              <a:solidFill>
                <a:srgbClr val="000000"/>
              </a:solidFill>
              <a:latin typeface="Times New Roman"/>
              <a:ea typeface="Times New Roman"/>
              <a:cs typeface="Times New Roman"/>
              <a:sym typeface="Times New Roman"/>
            </a:endParaRPr>
          </a:p>
          <a:p>
            <a:pPr indent="0" lvl="0" marL="0" rtl="0" algn="ctr">
              <a:lnSpc>
                <a:spcPct val="115000"/>
              </a:lnSpc>
              <a:spcBef>
                <a:spcPts val="600"/>
              </a:spcBef>
              <a:spcAft>
                <a:spcPts val="0"/>
              </a:spcAft>
              <a:buNone/>
            </a:pPr>
            <a:r>
              <a:rPr lang="en" sz="1600">
                <a:solidFill>
                  <a:srgbClr val="000000"/>
                </a:solidFill>
                <a:latin typeface="Times New Roman"/>
                <a:ea typeface="Times New Roman"/>
                <a:cs typeface="Times New Roman"/>
                <a:sym typeface="Times New Roman"/>
              </a:rPr>
              <a:t>Subject Name: Machine Learning</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Branch: Software Engineering</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Year: 2nd Year/4th Semester</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Submitted by:</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600">
                <a:solidFill>
                  <a:srgbClr val="000000"/>
                </a:solidFill>
                <a:latin typeface="Times New Roman"/>
                <a:ea typeface="Times New Roman"/>
                <a:cs typeface="Times New Roman"/>
                <a:sym typeface="Times New Roman"/>
              </a:rPr>
              <a:t>Amriti Gupta(2K21/SE/29)</a:t>
            </a:r>
            <a:endParaRPr b="1"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600">
                <a:solidFill>
                  <a:srgbClr val="000000"/>
                </a:solidFill>
                <a:latin typeface="Times New Roman"/>
                <a:ea typeface="Times New Roman"/>
                <a:cs typeface="Times New Roman"/>
                <a:sym typeface="Times New Roman"/>
              </a:rPr>
              <a:t>Apara Maity(</a:t>
            </a:r>
            <a:r>
              <a:rPr b="1" lang="en" sz="1600">
                <a:solidFill>
                  <a:srgbClr val="000000"/>
                </a:solidFill>
                <a:latin typeface="Times New Roman"/>
                <a:ea typeface="Times New Roman"/>
                <a:cs typeface="Times New Roman"/>
                <a:sym typeface="Times New Roman"/>
              </a:rPr>
              <a:t>2K21/SE/36)</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Submitted to:</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600">
                <a:solidFill>
                  <a:srgbClr val="000000"/>
                </a:solidFill>
                <a:latin typeface="Times New Roman"/>
                <a:ea typeface="Times New Roman"/>
                <a:cs typeface="Times New Roman"/>
                <a:sym typeface="Times New Roman"/>
              </a:rPr>
              <a:t>Ms. Shweta Meena</a:t>
            </a:r>
            <a:endParaRPr b="1"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Assistant Professor</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Department of Software Engineering</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Delhi Technological University</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3800"/>
          </a:p>
        </p:txBody>
      </p:sp>
      <p:pic>
        <p:nvPicPr>
          <p:cNvPr id="65" name="Google Shape;65;p13"/>
          <p:cNvPicPr preferRelativeResize="0"/>
          <p:nvPr/>
        </p:nvPicPr>
        <p:blipFill>
          <a:blip r:embed="rId3">
            <a:alphaModFix/>
          </a:blip>
          <a:stretch>
            <a:fillRect/>
          </a:stretch>
        </p:blipFill>
        <p:spPr>
          <a:xfrm>
            <a:off x="5257272" y="1209150"/>
            <a:ext cx="3421400" cy="3104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Distributions of Categorical Features</a:t>
            </a:r>
            <a:endParaRPr/>
          </a:p>
          <a:p>
            <a:pPr indent="0" lvl="0" marL="0" rtl="0" algn="l">
              <a:spcBef>
                <a:spcPts val="0"/>
              </a:spcBef>
              <a:spcAft>
                <a:spcPts val="0"/>
              </a:spcAft>
              <a:buNone/>
            </a:pPr>
            <a:r>
              <a:t/>
            </a:r>
            <a:endParaRPr/>
          </a:p>
        </p:txBody>
      </p:sp>
      <p:sp>
        <p:nvSpPr>
          <p:cNvPr id="121" name="Google Shape;121;p22"/>
          <p:cNvSpPr txBox="1"/>
          <p:nvPr/>
        </p:nvSpPr>
        <p:spPr>
          <a:xfrm>
            <a:off x="192800" y="1384800"/>
            <a:ext cx="8439600" cy="38511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600"/>
              </a:spcBef>
              <a:spcAft>
                <a:spcPts val="0"/>
              </a:spcAft>
              <a:buNone/>
            </a:pPr>
            <a:r>
              <a:rPr b="1" lang="en" sz="1200">
                <a:solidFill>
                  <a:schemeClr val="accent1"/>
                </a:solidFill>
                <a:latin typeface="Roboto"/>
                <a:ea typeface="Roboto"/>
                <a:cs typeface="Roboto"/>
                <a:sym typeface="Roboto"/>
              </a:rPr>
              <a:t>Observations</a:t>
            </a:r>
            <a:endParaRPr b="1" sz="1200">
              <a:solidFill>
                <a:schemeClr val="accent1"/>
              </a:solidFill>
              <a:latin typeface="Roboto"/>
              <a:ea typeface="Roboto"/>
              <a:cs typeface="Roboto"/>
              <a:sym typeface="Roboto"/>
            </a:endParaRPr>
          </a:p>
          <a:p>
            <a:pPr indent="-298450" lvl="0" marL="457200" marR="0" rtl="0" algn="l">
              <a:lnSpc>
                <a:spcPct val="115000"/>
              </a:lnSpc>
              <a:spcBef>
                <a:spcPts val="600"/>
              </a:spcBef>
              <a:spcAft>
                <a:spcPts val="0"/>
              </a:spcAft>
              <a:buClr>
                <a:schemeClr val="accent1"/>
              </a:buClr>
              <a:buSzPts val="1100"/>
              <a:buFont typeface="Roboto"/>
              <a:buChar char="❖"/>
            </a:pPr>
            <a:r>
              <a:rPr lang="en" sz="1100">
                <a:solidFill>
                  <a:schemeClr val="accent1"/>
                </a:solidFill>
                <a:latin typeface="Roboto"/>
                <a:ea typeface="Roboto"/>
                <a:cs typeface="Roboto"/>
                <a:sym typeface="Roboto"/>
              </a:rPr>
              <a:t>Geography: We can see that majority of the data is about people France. Ideally for an evenly-distributed data, if the amount of people from a place is the majority, then the majority of churning should also be within that group. However, it is not so in this case as we see that number of exited people who belong to Germany is almost equal to the number of exits from France.</a:t>
            </a:r>
            <a:endParaRPr sz="1100">
              <a:solidFill>
                <a:schemeClr val="accent1"/>
              </a:solidFill>
              <a:latin typeface="Roboto"/>
              <a:ea typeface="Roboto"/>
              <a:cs typeface="Roboto"/>
              <a:sym typeface="Roboto"/>
            </a:endParaRPr>
          </a:p>
          <a:p>
            <a:pPr indent="-298450" lvl="0" marL="457200" marR="0" rtl="0" algn="l">
              <a:lnSpc>
                <a:spcPct val="115000"/>
              </a:lnSpc>
              <a:spcBef>
                <a:spcPts val="0"/>
              </a:spcBef>
              <a:spcAft>
                <a:spcPts val="0"/>
              </a:spcAft>
              <a:buClr>
                <a:schemeClr val="accent1"/>
              </a:buClr>
              <a:buSzPts val="1100"/>
              <a:buFont typeface="Roboto"/>
              <a:buChar char="❖"/>
            </a:pPr>
            <a:r>
              <a:rPr lang="en" sz="1100">
                <a:solidFill>
                  <a:schemeClr val="accent1"/>
                </a:solidFill>
                <a:latin typeface="Roboto"/>
                <a:ea typeface="Roboto"/>
                <a:cs typeface="Roboto"/>
                <a:sym typeface="Roboto"/>
              </a:rPr>
              <a:t>Gender: We can clearly see the Female customers had more exits than the male customers.</a:t>
            </a:r>
            <a:endParaRPr sz="1100">
              <a:solidFill>
                <a:schemeClr val="accent1"/>
              </a:solidFill>
              <a:latin typeface="Roboto"/>
              <a:ea typeface="Roboto"/>
              <a:cs typeface="Roboto"/>
              <a:sym typeface="Roboto"/>
            </a:endParaRPr>
          </a:p>
          <a:p>
            <a:pPr indent="-298450" lvl="0" marL="457200" marR="0" rtl="0" algn="l">
              <a:lnSpc>
                <a:spcPct val="115000"/>
              </a:lnSpc>
              <a:spcBef>
                <a:spcPts val="0"/>
              </a:spcBef>
              <a:spcAft>
                <a:spcPts val="0"/>
              </a:spcAft>
              <a:buClr>
                <a:schemeClr val="accent1"/>
              </a:buClr>
              <a:buSzPts val="1100"/>
              <a:buFont typeface="Roboto"/>
              <a:buChar char="❖"/>
            </a:pPr>
            <a:r>
              <a:rPr lang="en" sz="1100">
                <a:solidFill>
                  <a:schemeClr val="accent1"/>
                </a:solidFill>
                <a:latin typeface="Roboto"/>
                <a:ea typeface="Roboto"/>
                <a:cs typeface="Roboto"/>
                <a:sym typeface="Roboto"/>
              </a:rPr>
              <a:t>Credit cards: It is generally expected that people who have more interactions and products of the bank, would likely be retained for a longer time. However, we can see that people who have credit cards have more exits than those who do not own credit cards.</a:t>
            </a:r>
            <a:endParaRPr sz="1100">
              <a:solidFill>
                <a:schemeClr val="accent1"/>
              </a:solidFill>
              <a:latin typeface="Roboto"/>
              <a:ea typeface="Roboto"/>
              <a:cs typeface="Roboto"/>
              <a:sym typeface="Roboto"/>
            </a:endParaRPr>
          </a:p>
          <a:p>
            <a:pPr indent="-298450" lvl="0" marL="457200" marR="0" rtl="0" algn="l">
              <a:lnSpc>
                <a:spcPct val="115000"/>
              </a:lnSpc>
              <a:spcBef>
                <a:spcPts val="0"/>
              </a:spcBef>
              <a:spcAft>
                <a:spcPts val="0"/>
              </a:spcAft>
              <a:buClr>
                <a:schemeClr val="accent1"/>
              </a:buClr>
              <a:buSzPts val="1100"/>
              <a:buFont typeface="Roboto"/>
              <a:buChar char="❖"/>
            </a:pPr>
            <a:r>
              <a:rPr lang="en" sz="1100">
                <a:solidFill>
                  <a:schemeClr val="accent1"/>
                </a:solidFill>
                <a:latin typeface="Roboto"/>
                <a:ea typeface="Roboto"/>
                <a:cs typeface="Roboto"/>
                <a:sym typeface="Roboto"/>
              </a:rPr>
              <a:t>Active Member: This is an expected observation. We can see that inactive members have been churned more than members who are active.</a:t>
            </a:r>
            <a:endParaRPr sz="1100">
              <a:solidFill>
                <a:schemeClr val="accent1"/>
              </a:solidFill>
              <a:latin typeface="Roboto"/>
              <a:ea typeface="Roboto"/>
              <a:cs typeface="Roboto"/>
              <a:sym typeface="Roboto"/>
            </a:endParaRPr>
          </a:p>
          <a:p>
            <a:pPr indent="-298450" lvl="0" marL="457200" marR="0" rtl="0" algn="l">
              <a:lnSpc>
                <a:spcPct val="115000"/>
              </a:lnSpc>
              <a:spcBef>
                <a:spcPts val="0"/>
              </a:spcBef>
              <a:spcAft>
                <a:spcPts val="0"/>
              </a:spcAft>
              <a:buClr>
                <a:schemeClr val="accent1"/>
              </a:buClr>
              <a:buSzPts val="1100"/>
              <a:buFont typeface="Roboto"/>
              <a:buChar char="❖"/>
            </a:pPr>
            <a:r>
              <a:rPr lang="en" sz="1100">
                <a:solidFill>
                  <a:schemeClr val="accent1"/>
                </a:solidFill>
                <a:latin typeface="Roboto"/>
                <a:ea typeface="Roboto"/>
                <a:cs typeface="Roboto"/>
                <a:sym typeface="Roboto"/>
              </a:rPr>
              <a:t>Number of Products: This is also an expected observation, where we see that customers who own more products from the bank are likely to be retained for a longer time than those who own less products.</a:t>
            </a:r>
            <a:endParaRPr sz="1100">
              <a:solidFill>
                <a:schemeClr val="accent1"/>
              </a:solidFill>
              <a:latin typeface="Roboto"/>
              <a:ea typeface="Roboto"/>
              <a:cs typeface="Roboto"/>
              <a:sym typeface="Roboto"/>
            </a:endParaRPr>
          </a:p>
          <a:p>
            <a:pPr indent="-298450" lvl="0" marL="457200" marR="0" rtl="0" algn="l">
              <a:lnSpc>
                <a:spcPct val="115000"/>
              </a:lnSpc>
              <a:spcBef>
                <a:spcPts val="0"/>
              </a:spcBef>
              <a:spcAft>
                <a:spcPts val="0"/>
              </a:spcAft>
              <a:buClr>
                <a:schemeClr val="accent1"/>
              </a:buClr>
              <a:buSzPts val="1100"/>
              <a:buFont typeface="Roboto"/>
              <a:buChar char="❖"/>
            </a:pPr>
            <a:r>
              <a:rPr lang="en" sz="1100">
                <a:solidFill>
                  <a:schemeClr val="accent1"/>
                </a:solidFill>
                <a:latin typeface="Roboto"/>
                <a:ea typeface="Roboto"/>
                <a:cs typeface="Roboto"/>
                <a:sym typeface="Roboto"/>
              </a:rPr>
              <a:t>Tenure: We see that the tenure of a customer does not really tell us much if that customer is likely to be churned or not. Initially, it looks like new joinees and older people (10 years) have been churned less. However, on a closer analysis we can see that the overall number of retained customer are significantly less in both these cases. As a result, we can probably conclude that new joinees and older customers may be more likely to be churned as their churn rate (percentage) is likely to be higher than other tenure rates.</a:t>
            </a:r>
            <a:endParaRPr sz="1100">
              <a:solidFill>
                <a:schemeClr val="accent1"/>
              </a:solidFill>
              <a:latin typeface="Roboto"/>
              <a:ea typeface="Roboto"/>
              <a:cs typeface="Roboto"/>
              <a:sym typeface="Roboto"/>
            </a:endParaRPr>
          </a:p>
          <a:p>
            <a:pPr indent="0" lvl="0" marL="457200" marR="0" rtl="0" algn="l">
              <a:lnSpc>
                <a:spcPct val="115000"/>
              </a:lnSpc>
              <a:spcBef>
                <a:spcPts val="600"/>
              </a:spcBef>
              <a:spcAft>
                <a:spcPts val="500"/>
              </a:spcAft>
              <a:buNone/>
            </a:pPr>
            <a:r>
              <a:t/>
            </a:r>
            <a:endParaRPr sz="1200">
              <a:solidFill>
                <a:schemeClr val="accen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Churn Segmentation by Gender/Geography</a:t>
            </a:r>
            <a:endParaRPr/>
          </a:p>
        </p:txBody>
      </p:sp>
      <p:pic>
        <p:nvPicPr>
          <p:cNvPr id="127" name="Google Shape;127;p23"/>
          <p:cNvPicPr preferRelativeResize="0"/>
          <p:nvPr/>
        </p:nvPicPr>
        <p:blipFill rotWithShape="1">
          <a:blip r:embed="rId3">
            <a:alphaModFix/>
          </a:blip>
          <a:srcRect b="0" l="0" r="0" t="0"/>
          <a:stretch/>
        </p:blipFill>
        <p:spPr>
          <a:xfrm>
            <a:off x="0" y="1250650"/>
            <a:ext cx="5797276" cy="1932425"/>
          </a:xfrm>
          <a:prstGeom prst="rect">
            <a:avLst/>
          </a:prstGeom>
          <a:noFill/>
          <a:ln>
            <a:noFill/>
          </a:ln>
        </p:spPr>
      </p:pic>
      <p:sp>
        <p:nvSpPr>
          <p:cNvPr id="128" name="Google Shape;128;p23"/>
          <p:cNvSpPr txBox="1"/>
          <p:nvPr/>
        </p:nvSpPr>
        <p:spPr>
          <a:xfrm>
            <a:off x="667575" y="4189900"/>
            <a:ext cx="7905600" cy="8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29" name="Google Shape;129;p23"/>
          <p:cNvPicPr preferRelativeResize="0"/>
          <p:nvPr/>
        </p:nvPicPr>
        <p:blipFill rotWithShape="1">
          <a:blip r:embed="rId4">
            <a:alphaModFix/>
          </a:blip>
          <a:srcRect b="0" l="0" r="0" t="0"/>
          <a:stretch/>
        </p:blipFill>
        <p:spPr>
          <a:xfrm>
            <a:off x="0" y="3161700"/>
            <a:ext cx="5797276" cy="1932425"/>
          </a:xfrm>
          <a:prstGeom prst="rect">
            <a:avLst/>
          </a:prstGeom>
          <a:noFill/>
          <a:ln>
            <a:noFill/>
          </a:ln>
        </p:spPr>
      </p:pic>
      <p:sp>
        <p:nvSpPr>
          <p:cNvPr id="130" name="Google Shape;130;p23"/>
          <p:cNvSpPr txBox="1"/>
          <p:nvPr/>
        </p:nvSpPr>
        <p:spPr>
          <a:xfrm>
            <a:off x="5494825" y="1537175"/>
            <a:ext cx="3539700" cy="3232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accent1"/>
              </a:buClr>
              <a:buSzPts val="2400"/>
              <a:buFont typeface="Roboto"/>
              <a:buChar char="❖"/>
            </a:pPr>
            <a:r>
              <a:rPr b="0" i="0" lang="en" sz="2400" u="none" cap="none" strike="noStrike">
                <a:solidFill>
                  <a:schemeClr val="accent1"/>
                </a:solidFill>
                <a:latin typeface="Roboto"/>
                <a:ea typeface="Roboto"/>
                <a:cs typeface="Roboto"/>
                <a:sym typeface="Roboto"/>
              </a:rPr>
              <a:t>Leaving bank:</a:t>
            </a:r>
            <a:endParaRPr b="0" i="0" sz="2400" u="none" cap="none" strike="noStrike">
              <a:solidFill>
                <a:schemeClr val="accent1"/>
              </a:solidFill>
              <a:latin typeface="Roboto"/>
              <a:ea typeface="Roboto"/>
              <a:cs typeface="Roboto"/>
              <a:sym typeface="Roboto"/>
            </a:endParaRPr>
          </a:p>
          <a:p>
            <a:pPr indent="-381000" lvl="1" marL="914400" marR="0" rtl="0" algn="l">
              <a:lnSpc>
                <a:spcPct val="100000"/>
              </a:lnSpc>
              <a:spcBef>
                <a:spcPts val="0"/>
              </a:spcBef>
              <a:spcAft>
                <a:spcPts val="0"/>
              </a:spcAft>
              <a:buClr>
                <a:schemeClr val="accent1"/>
              </a:buClr>
              <a:buSzPts val="2400"/>
              <a:buFont typeface="Roboto"/>
              <a:buChar char="➢"/>
            </a:pPr>
            <a:r>
              <a:rPr b="0" i="0" lang="en" sz="2400" u="none" cap="none" strike="noStrike">
                <a:solidFill>
                  <a:schemeClr val="accent1"/>
                </a:solidFill>
                <a:latin typeface="Roboto"/>
                <a:ea typeface="Roboto"/>
                <a:cs typeface="Roboto"/>
                <a:sym typeface="Roboto"/>
              </a:rPr>
              <a:t>females 25%</a:t>
            </a:r>
            <a:endParaRPr b="0" i="0" sz="2400" u="none" cap="none" strike="noStrike">
              <a:solidFill>
                <a:schemeClr val="accent1"/>
              </a:solidFill>
              <a:latin typeface="Roboto"/>
              <a:ea typeface="Roboto"/>
              <a:cs typeface="Roboto"/>
              <a:sym typeface="Roboto"/>
            </a:endParaRPr>
          </a:p>
          <a:p>
            <a:pPr indent="-381000" lvl="1" marL="914400" marR="0" rtl="0" algn="l">
              <a:lnSpc>
                <a:spcPct val="100000"/>
              </a:lnSpc>
              <a:spcBef>
                <a:spcPts val="0"/>
              </a:spcBef>
              <a:spcAft>
                <a:spcPts val="0"/>
              </a:spcAft>
              <a:buClr>
                <a:schemeClr val="accent1"/>
              </a:buClr>
              <a:buSzPts val="2400"/>
              <a:buFont typeface="Roboto"/>
              <a:buChar char="➢"/>
            </a:pPr>
            <a:r>
              <a:rPr b="0" i="0" lang="en" sz="2400" u="none" cap="none" strike="noStrike">
                <a:solidFill>
                  <a:schemeClr val="accent1"/>
                </a:solidFill>
                <a:latin typeface="Roboto"/>
                <a:ea typeface="Roboto"/>
                <a:cs typeface="Roboto"/>
                <a:sym typeface="Roboto"/>
              </a:rPr>
              <a:t>males 16%</a:t>
            </a:r>
            <a:endParaRPr b="0" i="0" sz="2400" u="none" cap="none" strike="noStrike">
              <a:solidFill>
                <a:schemeClr val="accent1"/>
              </a:solidFill>
              <a:latin typeface="Roboto"/>
              <a:ea typeface="Roboto"/>
              <a:cs typeface="Roboto"/>
              <a:sym typeface="Roboto"/>
            </a:endParaRPr>
          </a:p>
          <a:p>
            <a:pPr indent="-381000" lvl="1" marL="914400" marR="0" rtl="0" algn="l">
              <a:lnSpc>
                <a:spcPct val="100000"/>
              </a:lnSpc>
              <a:spcBef>
                <a:spcPts val="0"/>
              </a:spcBef>
              <a:spcAft>
                <a:spcPts val="0"/>
              </a:spcAft>
              <a:buClr>
                <a:schemeClr val="accent1"/>
              </a:buClr>
              <a:buSzPts val="2400"/>
              <a:buFont typeface="Roboto"/>
              <a:buChar char="➢"/>
            </a:pPr>
            <a:r>
              <a:rPr b="0" i="0" lang="en" sz="2400" u="none" cap="none" strike="noStrike">
                <a:solidFill>
                  <a:schemeClr val="accent1"/>
                </a:solidFill>
                <a:latin typeface="Roboto"/>
                <a:ea typeface="Roboto"/>
                <a:cs typeface="Roboto"/>
                <a:sym typeface="Roboto"/>
              </a:rPr>
              <a:t>1 of 3 German customers</a:t>
            </a:r>
            <a:endParaRPr b="0" i="0" sz="2400" u="none" cap="none" strike="noStrike">
              <a:solidFill>
                <a:schemeClr val="accent1"/>
              </a:solidFill>
              <a:latin typeface="Roboto"/>
              <a:ea typeface="Roboto"/>
              <a:cs typeface="Roboto"/>
              <a:sym typeface="Roboto"/>
            </a:endParaRPr>
          </a:p>
          <a:p>
            <a:pPr indent="-381000" lvl="0" marL="457200" marR="0" rtl="0" algn="l">
              <a:lnSpc>
                <a:spcPct val="100000"/>
              </a:lnSpc>
              <a:spcBef>
                <a:spcPts val="0"/>
              </a:spcBef>
              <a:spcAft>
                <a:spcPts val="0"/>
              </a:spcAft>
              <a:buClr>
                <a:schemeClr val="accent1"/>
              </a:buClr>
              <a:buSzPts val="2400"/>
              <a:buFont typeface="Roboto"/>
              <a:buChar char="❖"/>
            </a:pPr>
            <a:r>
              <a:rPr b="0" i="0" lang="en" sz="2400" u="none" cap="none" strike="noStrike">
                <a:solidFill>
                  <a:schemeClr val="accent1"/>
                </a:solidFill>
                <a:latin typeface="Roboto"/>
                <a:ea typeface="Roboto"/>
                <a:cs typeface="Roboto"/>
                <a:sym typeface="Roboto"/>
              </a:rPr>
              <a:t>Germany: least customers → most churn</a:t>
            </a:r>
            <a:endParaRPr b="0" i="0" sz="2400" u="none" cap="none" strike="noStrike">
              <a:solidFill>
                <a:schemeClr val="accen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Correlations</a:t>
            </a:r>
            <a:endParaRPr/>
          </a:p>
        </p:txBody>
      </p:sp>
      <p:sp>
        <p:nvSpPr>
          <p:cNvPr id="136" name="Google Shape;136;p24"/>
          <p:cNvSpPr txBox="1"/>
          <p:nvPr/>
        </p:nvSpPr>
        <p:spPr>
          <a:xfrm>
            <a:off x="4061050" y="1499700"/>
            <a:ext cx="5015400" cy="3357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chemeClr val="accent1"/>
              </a:buClr>
              <a:buSzPts val="1200"/>
              <a:buFont typeface="Roboto"/>
              <a:buChar char="❖"/>
            </a:pPr>
            <a:r>
              <a:rPr lang="en" sz="1200">
                <a:solidFill>
                  <a:schemeClr val="accent1"/>
                </a:solidFill>
                <a:latin typeface="Roboto"/>
                <a:ea typeface="Roboto"/>
                <a:cs typeface="Roboto"/>
                <a:sym typeface="Roboto"/>
              </a:rPr>
              <a:t>Credit Score: We can see that Credit Score does not have much effect on the customer churn.</a:t>
            </a:r>
            <a:endParaRPr sz="1200">
              <a:solidFill>
                <a:schemeClr val="accent1"/>
              </a:solidFill>
              <a:latin typeface="Roboto"/>
              <a:ea typeface="Roboto"/>
              <a:cs typeface="Roboto"/>
              <a:sym typeface="Roboto"/>
            </a:endParaRPr>
          </a:p>
          <a:p>
            <a:pPr indent="-304800" lvl="0" marL="457200" rtl="0" algn="l">
              <a:lnSpc>
                <a:spcPct val="115000"/>
              </a:lnSpc>
              <a:spcBef>
                <a:spcPts val="0"/>
              </a:spcBef>
              <a:spcAft>
                <a:spcPts val="0"/>
              </a:spcAft>
              <a:buClr>
                <a:schemeClr val="accent1"/>
              </a:buClr>
              <a:buSzPts val="1200"/>
              <a:buFont typeface="Roboto"/>
              <a:buChar char="❖"/>
            </a:pPr>
            <a:r>
              <a:rPr lang="en" sz="1200">
                <a:solidFill>
                  <a:schemeClr val="accent1"/>
                </a:solidFill>
                <a:latin typeface="Roboto"/>
                <a:ea typeface="Roboto"/>
                <a:cs typeface="Roboto"/>
                <a:sym typeface="Roboto"/>
              </a:rPr>
              <a:t>Age: Here we can see that the older customers are more likely to be churned from the bank. This is most probably to keep a younger manpower in the organization.</a:t>
            </a:r>
            <a:endParaRPr sz="1200">
              <a:solidFill>
                <a:schemeClr val="accent1"/>
              </a:solidFill>
              <a:latin typeface="Roboto"/>
              <a:ea typeface="Roboto"/>
              <a:cs typeface="Roboto"/>
              <a:sym typeface="Roboto"/>
            </a:endParaRPr>
          </a:p>
          <a:p>
            <a:pPr indent="-304800" lvl="0" marL="457200" rtl="0" algn="l">
              <a:lnSpc>
                <a:spcPct val="115000"/>
              </a:lnSpc>
              <a:spcBef>
                <a:spcPts val="0"/>
              </a:spcBef>
              <a:spcAft>
                <a:spcPts val="0"/>
              </a:spcAft>
              <a:buClr>
                <a:schemeClr val="accent1"/>
              </a:buClr>
              <a:buSzPts val="1200"/>
              <a:buFont typeface="Roboto"/>
              <a:buChar char="❖"/>
            </a:pPr>
            <a:r>
              <a:rPr lang="en" sz="1200">
                <a:solidFill>
                  <a:schemeClr val="accent1"/>
                </a:solidFill>
                <a:latin typeface="Roboto"/>
                <a:ea typeface="Roboto"/>
                <a:cs typeface="Roboto"/>
                <a:sym typeface="Roboto"/>
              </a:rPr>
              <a:t>Balance: When it comes to Balance, we see that the bank is losing a significant number of customers with high balance in their accounts. This is likely to affect the bank's capital as well.</a:t>
            </a:r>
            <a:endParaRPr sz="1200">
              <a:solidFill>
                <a:schemeClr val="accent1"/>
              </a:solidFill>
              <a:latin typeface="Roboto"/>
              <a:ea typeface="Roboto"/>
              <a:cs typeface="Roboto"/>
              <a:sym typeface="Roboto"/>
            </a:endParaRPr>
          </a:p>
          <a:p>
            <a:pPr indent="-304800" lvl="0" marL="457200" rtl="0" algn="l">
              <a:lnSpc>
                <a:spcPct val="115000"/>
              </a:lnSpc>
              <a:spcBef>
                <a:spcPts val="0"/>
              </a:spcBef>
              <a:spcAft>
                <a:spcPts val="0"/>
              </a:spcAft>
              <a:buClr>
                <a:schemeClr val="accent1"/>
              </a:buClr>
              <a:buSzPts val="1200"/>
              <a:buFont typeface="Roboto"/>
              <a:buChar char="❖"/>
            </a:pPr>
            <a:r>
              <a:rPr lang="en" sz="1200">
                <a:solidFill>
                  <a:schemeClr val="accent1"/>
                </a:solidFill>
                <a:latin typeface="Roboto"/>
                <a:ea typeface="Roboto"/>
                <a:cs typeface="Roboto"/>
                <a:sym typeface="Roboto"/>
              </a:rPr>
              <a:t>Estimated Salary: Estimated Salary does not seem to affect the customer churn much.</a:t>
            </a:r>
            <a:endParaRPr sz="1200">
              <a:solidFill>
                <a:schemeClr val="accent1"/>
              </a:solidFill>
              <a:latin typeface="Roboto"/>
              <a:ea typeface="Roboto"/>
              <a:cs typeface="Roboto"/>
              <a:sym typeface="Roboto"/>
            </a:endParaRPr>
          </a:p>
          <a:p>
            <a:pPr indent="-304800" lvl="0" marL="457200" rtl="0" algn="l">
              <a:lnSpc>
                <a:spcPct val="115000"/>
              </a:lnSpc>
              <a:spcBef>
                <a:spcPts val="0"/>
              </a:spcBef>
              <a:spcAft>
                <a:spcPts val="0"/>
              </a:spcAft>
              <a:buClr>
                <a:schemeClr val="accent1"/>
              </a:buClr>
              <a:buSzPts val="1200"/>
              <a:buFont typeface="Roboto"/>
              <a:buChar char="❖"/>
            </a:pPr>
            <a:r>
              <a:rPr lang="en" sz="1200">
                <a:solidFill>
                  <a:schemeClr val="accent1"/>
                </a:solidFill>
                <a:latin typeface="Roboto"/>
                <a:ea typeface="Roboto"/>
                <a:cs typeface="Roboto"/>
                <a:sym typeface="Roboto"/>
              </a:rPr>
              <a:t>Number of Products: We see that the number of products also does not seem to affect the customer churn.</a:t>
            </a:r>
            <a:endParaRPr sz="1200">
              <a:solidFill>
                <a:schemeClr val="accent1"/>
              </a:solidFill>
              <a:latin typeface="Roboto"/>
              <a:ea typeface="Roboto"/>
              <a:cs typeface="Roboto"/>
              <a:sym typeface="Roboto"/>
            </a:endParaRPr>
          </a:p>
          <a:p>
            <a:pPr indent="-304800" lvl="0" marL="457200" rtl="0" algn="l">
              <a:lnSpc>
                <a:spcPct val="115000"/>
              </a:lnSpc>
              <a:spcBef>
                <a:spcPts val="0"/>
              </a:spcBef>
              <a:spcAft>
                <a:spcPts val="0"/>
              </a:spcAft>
              <a:buClr>
                <a:schemeClr val="accent1"/>
              </a:buClr>
              <a:buSzPts val="1200"/>
              <a:buFont typeface="Roboto"/>
              <a:buChar char="❖"/>
            </a:pPr>
            <a:r>
              <a:rPr lang="en" sz="1200">
                <a:solidFill>
                  <a:schemeClr val="accent1"/>
                </a:solidFill>
                <a:latin typeface="Roboto"/>
                <a:ea typeface="Roboto"/>
                <a:cs typeface="Roboto"/>
                <a:sym typeface="Roboto"/>
              </a:rPr>
              <a:t>Tenure: For tenure, as we can see here too, customer belonging more to the two extreme tenure groups (new joinees and older ones) are more likely to be churned.</a:t>
            </a:r>
            <a:endParaRPr sz="200">
              <a:solidFill>
                <a:srgbClr val="D5D5D5"/>
              </a:solidFill>
              <a:highlight>
                <a:srgbClr val="383838"/>
              </a:highlight>
              <a:latin typeface="Roboto"/>
              <a:ea typeface="Roboto"/>
              <a:cs typeface="Roboto"/>
              <a:sym typeface="Roboto"/>
            </a:endParaRPr>
          </a:p>
          <a:p>
            <a:pPr indent="0" lvl="0" marL="457200" marR="0" rtl="0" algn="l">
              <a:lnSpc>
                <a:spcPct val="115000"/>
              </a:lnSpc>
              <a:spcBef>
                <a:spcPts val="500"/>
              </a:spcBef>
              <a:spcAft>
                <a:spcPts val="0"/>
              </a:spcAft>
              <a:buNone/>
            </a:pPr>
            <a:r>
              <a:t/>
            </a:r>
            <a:endParaRPr sz="2400">
              <a:solidFill>
                <a:schemeClr val="accent1"/>
              </a:solidFill>
              <a:latin typeface="Roboto"/>
              <a:ea typeface="Roboto"/>
              <a:cs typeface="Roboto"/>
              <a:sym typeface="Roboto"/>
            </a:endParaRPr>
          </a:p>
        </p:txBody>
      </p:sp>
      <p:pic>
        <p:nvPicPr>
          <p:cNvPr id="137" name="Google Shape;137;p24"/>
          <p:cNvPicPr preferRelativeResize="0"/>
          <p:nvPr/>
        </p:nvPicPr>
        <p:blipFill rotWithShape="1">
          <a:blip r:embed="rId3">
            <a:alphaModFix/>
          </a:blip>
          <a:srcRect b="0" l="0" r="0" t="0"/>
          <a:stretch/>
        </p:blipFill>
        <p:spPr>
          <a:xfrm>
            <a:off x="264850" y="1347313"/>
            <a:ext cx="3796199" cy="3796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1137600" y="397650"/>
            <a:ext cx="6607500" cy="217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5600"/>
              <a:t>Machine Learning Modelling</a:t>
            </a:r>
            <a:endParaRPr sz="5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0" y="500925"/>
            <a:ext cx="3741900" cy="18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4800"/>
              <a:t>Used Models</a:t>
            </a:r>
            <a:endParaRPr sz="4800"/>
          </a:p>
        </p:txBody>
      </p:sp>
      <p:sp>
        <p:nvSpPr>
          <p:cNvPr id="148" name="Google Shape;148;p26"/>
          <p:cNvSpPr txBox="1"/>
          <p:nvPr/>
        </p:nvSpPr>
        <p:spPr>
          <a:xfrm>
            <a:off x="4123875" y="244400"/>
            <a:ext cx="4811100" cy="45426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b="0" i="0" sz="2400" u="none" cap="none" strike="noStrike">
              <a:solidFill>
                <a:schemeClr val="accent1"/>
              </a:solidFill>
              <a:latin typeface="Roboto"/>
              <a:ea typeface="Roboto"/>
              <a:cs typeface="Roboto"/>
              <a:sym typeface="Roboto"/>
            </a:endParaRPr>
          </a:p>
          <a:p>
            <a:pPr indent="-381000" lvl="0" marL="457200" marR="0" rtl="0" algn="l">
              <a:lnSpc>
                <a:spcPct val="115000"/>
              </a:lnSpc>
              <a:spcBef>
                <a:spcPts val="60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Logistic Regression</a:t>
            </a:r>
            <a:endParaRPr sz="2400">
              <a:solidFill>
                <a:schemeClr val="accent1"/>
              </a:solidFill>
              <a:latin typeface="Roboto"/>
              <a:ea typeface="Roboto"/>
              <a:cs typeface="Roboto"/>
              <a:sym typeface="Roboto"/>
            </a:endParaRPr>
          </a:p>
          <a:p>
            <a:pPr indent="-381000" lvl="0" marL="457200" marR="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Support Vector Machines (SVM) with different kernel methods</a:t>
            </a:r>
            <a:endParaRPr sz="2400">
              <a:solidFill>
                <a:schemeClr val="accent1"/>
              </a:solidFill>
              <a:latin typeface="Roboto"/>
              <a:ea typeface="Roboto"/>
              <a:cs typeface="Roboto"/>
              <a:sym typeface="Roboto"/>
            </a:endParaRPr>
          </a:p>
          <a:p>
            <a:pPr indent="-381000" lvl="1" marL="914400" marR="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1.RBF kernel</a:t>
            </a:r>
            <a:endParaRPr sz="2400">
              <a:solidFill>
                <a:schemeClr val="accent1"/>
              </a:solidFill>
              <a:latin typeface="Roboto"/>
              <a:ea typeface="Roboto"/>
              <a:cs typeface="Roboto"/>
              <a:sym typeface="Roboto"/>
            </a:endParaRPr>
          </a:p>
          <a:p>
            <a:pPr indent="-381000" lvl="1" marL="914400" marR="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2.Poly kernel</a:t>
            </a:r>
            <a:endParaRPr sz="2400">
              <a:solidFill>
                <a:schemeClr val="accent1"/>
              </a:solidFill>
              <a:latin typeface="Roboto"/>
              <a:ea typeface="Roboto"/>
              <a:cs typeface="Roboto"/>
              <a:sym typeface="Roboto"/>
            </a:endParaRPr>
          </a:p>
          <a:p>
            <a:pPr indent="-381000" lvl="0" marL="457200" marR="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Random Forest Classifier</a:t>
            </a:r>
            <a:endParaRPr sz="1200">
              <a:solidFill>
                <a:srgbClr val="D5D5D5"/>
              </a:solidFill>
              <a:highlight>
                <a:srgbClr val="383838"/>
              </a:highlight>
            </a:endParaRPr>
          </a:p>
          <a:p>
            <a:pPr indent="0" lvl="0" marL="914400" marR="0" rtl="0" algn="l">
              <a:lnSpc>
                <a:spcPct val="100000"/>
              </a:lnSpc>
              <a:spcBef>
                <a:spcPts val="500"/>
              </a:spcBef>
              <a:spcAft>
                <a:spcPts val="0"/>
              </a:spcAft>
              <a:buNone/>
            </a:pPr>
            <a:r>
              <a:t/>
            </a:r>
            <a:endParaRPr sz="2400">
              <a:solidFill>
                <a:schemeClr val="accen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0" i="0" sz="2400" u="none" cap="none" strike="noStrike">
              <a:solidFill>
                <a:schemeClr val="accen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0" y="500925"/>
            <a:ext cx="3753900" cy="243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4800"/>
              <a:t>Model Training Steps</a:t>
            </a:r>
            <a:endParaRPr sz="4800"/>
          </a:p>
        </p:txBody>
      </p:sp>
      <p:sp>
        <p:nvSpPr>
          <p:cNvPr id="154" name="Google Shape;154;p27"/>
          <p:cNvSpPr txBox="1"/>
          <p:nvPr/>
        </p:nvSpPr>
        <p:spPr>
          <a:xfrm>
            <a:off x="4018125" y="83075"/>
            <a:ext cx="5060400" cy="481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accent1"/>
              </a:buClr>
              <a:buSzPts val="2400"/>
              <a:buFont typeface="Roboto"/>
              <a:buChar char="❖"/>
            </a:pPr>
            <a:r>
              <a:rPr b="0" i="0" lang="en" sz="2400" u="none" cap="none" strike="noStrike">
                <a:solidFill>
                  <a:schemeClr val="accent1"/>
                </a:solidFill>
                <a:latin typeface="Roboto"/>
                <a:ea typeface="Roboto"/>
                <a:cs typeface="Roboto"/>
                <a:sym typeface="Roboto"/>
              </a:rPr>
              <a:t>load </a:t>
            </a:r>
            <a:r>
              <a:rPr lang="en" sz="2400">
                <a:solidFill>
                  <a:schemeClr val="accent1"/>
                </a:solidFill>
                <a:latin typeface="Roboto"/>
                <a:ea typeface="Roboto"/>
                <a:cs typeface="Roboto"/>
                <a:sym typeface="Roboto"/>
              </a:rPr>
              <a:t>dataset</a:t>
            </a:r>
            <a:endParaRPr b="0" i="0" sz="2400" u="none" cap="none" strike="noStrike">
              <a:solidFill>
                <a:schemeClr val="accent1"/>
              </a:solidFill>
              <a:latin typeface="Roboto"/>
              <a:ea typeface="Roboto"/>
              <a:cs typeface="Roboto"/>
              <a:sym typeface="Roboto"/>
            </a:endParaRPr>
          </a:p>
          <a:p>
            <a:pPr indent="-381000" lvl="0" marL="457200" marR="0" rtl="0" algn="l">
              <a:lnSpc>
                <a:spcPct val="100000"/>
              </a:lnSpc>
              <a:spcBef>
                <a:spcPts val="0"/>
              </a:spcBef>
              <a:spcAft>
                <a:spcPts val="0"/>
              </a:spcAft>
              <a:buClr>
                <a:schemeClr val="accent1"/>
              </a:buClr>
              <a:buSzPts val="2400"/>
              <a:buFont typeface="Roboto"/>
              <a:buChar char="❖"/>
            </a:pPr>
            <a:r>
              <a:rPr b="0" i="0" lang="en" sz="2400" u="none" cap="none" strike="noStrike">
                <a:solidFill>
                  <a:schemeClr val="accent1"/>
                </a:solidFill>
                <a:latin typeface="Roboto"/>
                <a:ea typeface="Roboto"/>
                <a:cs typeface="Roboto"/>
                <a:sym typeface="Roboto"/>
              </a:rPr>
              <a:t>features - target variable split</a:t>
            </a:r>
            <a:endParaRPr b="0" i="0" sz="2400" u="none" cap="none" strike="noStrike">
              <a:solidFill>
                <a:schemeClr val="accent1"/>
              </a:solidFill>
              <a:latin typeface="Roboto"/>
              <a:ea typeface="Roboto"/>
              <a:cs typeface="Roboto"/>
              <a:sym typeface="Roboto"/>
            </a:endParaRPr>
          </a:p>
          <a:p>
            <a:pPr indent="-381000" lvl="0" marL="457200" marR="0" rtl="0" algn="l">
              <a:lnSpc>
                <a:spcPct val="100000"/>
              </a:lnSpc>
              <a:spcBef>
                <a:spcPts val="0"/>
              </a:spcBef>
              <a:spcAft>
                <a:spcPts val="0"/>
              </a:spcAft>
              <a:buClr>
                <a:schemeClr val="accent1"/>
              </a:buClr>
              <a:buSzPts val="2400"/>
              <a:buFont typeface="Roboto"/>
              <a:buChar char="❖"/>
            </a:pPr>
            <a:r>
              <a:rPr b="0" i="0" lang="en" sz="2400" u="none" cap="none" strike="noStrike">
                <a:solidFill>
                  <a:schemeClr val="accent1"/>
                </a:solidFill>
                <a:latin typeface="Roboto"/>
                <a:ea typeface="Roboto"/>
                <a:cs typeface="Roboto"/>
                <a:sym typeface="Roboto"/>
              </a:rPr>
              <a:t>train - test split</a:t>
            </a:r>
            <a:endParaRPr sz="2400">
              <a:solidFill>
                <a:schemeClr val="accent1"/>
              </a:solidFill>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fitting the best models</a:t>
            </a:r>
            <a:endParaRPr b="1" sz="1950">
              <a:solidFill>
                <a:srgbClr val="D5D5D5"/>
              </a:solidFill>
              <a:highlight>
                <a:srgbClr val="383838"/>
              </a:highlight>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visualizations of machine learning classifiers</a:t>
            </a:r>
            <a:endParaRPr sz="2400">
              <a:solidFill>
                <a:schemeClr val="accent1"/>
              </a:solidFill>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choosing the best model</a:t>
            </a:r>
            <a:endParaRPr sz="2400">
              <a:solidFill>
                <a:schemeClr val="accent1"/>
              </a:solidFill>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use model on test set</a:t>
            </a:r>
            <a:endParaRPr sz="2400">
              <a:solidFill>
                <a:schemeClr val="accent1"/>
              </a:solidFill>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Apply SMOTE and generate new train &amp; test set</a:t>
            </a:r>
            <a:endParaRPr sz="2400">
              <a:solidFill>
                <a:schemeClr val="accent1"/>
              </a:solidFill>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Repeat above steps again</a:t>
            </a:r>
            <a:endParaRPr sz="2400">
              <a:solidFill>
                <a:schemeClr val="accent1"/>
              </a:solidFill>
              <a:latin typeface="Roboto"/>
              <a:ea typeface="Roboto"/>
              <a:cs typeface="Roboto"/>
              <a:sym typeface="Roboto"/>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Reports on Train Set</a:t>
            </a:r>
            <a:endParaRPr/>
          </a:p>
        </p:txBody>
      </p:sp>
      <p:pic>
        <p:nvPicPr>
          <p:cNvPr id="160" name="Google Shape;160;p28"/>
          <p:cNvPicPr preferRelativeResize="0"/>
          <p:nvPr/>
        </p:nvPicPr>
        <p:blipFill>
          <a:blip r:embed="rId3">
            <a:alphaModFix/>
          </a:blip>
          <a:stretch>
            <a:fillRect/>
          </a:stretch>
        </p:blipFill>
        <p:spPr>
          <a:xfrm>
            <a:off x="58675" y="1300475"/>
            <a:ext cx="4259101" cy="1804375"/>
          </a:xfrm>
          <a:prstGeom prst="rect">
            <a:avLst/>
          </a:prstGeom>
          <a:noFill/>
          <a:ln>
            <a:noFill/>
          </a:ln>
        </p:spPr>
      </p:pic>
      <p:pic>
        <p:nvPicPr>
          <p:cNvPr id="161" name="Google Shape;161;p28"/>
          <p:cNvPicPr preferRelativeResize="0"/>
          <p:nvPr/>
        </p:nvPicPr>
        <p:blipFill>
          <a:blip r:embed="rId4">
            <a:alphaModFix/>
          </a:blip>
          <a:stretch>
            <a:fillRect/>
          </a:stretch>
        </p:blipFill>
        <p:spPr>
          <a:xfrm>
            <a:off x="4470176" y="1277025"/>
            <a:ext cx="4521425" cy="1913522"/>
          </a:xfrm>
          <a:prstGeom prst="rect">
            <a:avLst/>
          </a:prstGeom>
          <a:noFill/>
          <a:ln>
            <a:noFill/>
          </a:ln>
        </p:spPr>
      </p:pic>
      <p:pic>
        <p:nvPicPr>
          <p:cNvPr id="162" name="Google Shape;162;p28"/>
          <p:cNvPicPr preferRelativeResize="0"/>
          <p:nvPr/>
        </p:nvPicPr>
        <p:blipFill>
          <a:blip r:embed="rId5">
            <a:alphaModFix/>
          </a:blip>
          <a:stretch>
            <a:fillRect/>
          </a:stretch>
        </p:blipFill>
        <p:spPr>
          <a:xfrm>
            <a:off x="152400" y="3342947"/>
            <a:ext cx="4202089" cy="1648153"/>
          </a:xfrm>
          <a:prstGeom prst="rect">
            <a:avLst/>
          </a:prstGeom>
          <a:noFill/>
          <a:ln>
            <a:noFill/>
          </a:ln>
        </p:spPr>
      </p:pic>
      <p:pic>
        <p:nvPicPr>
          <p:cNvPr id="163" name="Google Shape;163;p28"/>
          <p:cNvPicPr preferRelativeResize="0"/>
          <p:nvPr/>
        </p:nvPicPr>
        <p:blipFill>
          <a:blip r:embed="rId6">
            <a:alphaModFix/>
          </a:blip>
          <a:stretch>
            <a:fillRect/>
          </a:stretch>
        </p:blipFill>
        <p:spPr>
          <a:xfrm>
            <a:off x="4747364" y="3342947"/>
            <a:ext cx="4084965" cy="16481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 Curve and Observation</a:t>
            </a:r>
            <a:endParaRPr/>
          </a:p>
        </p:txBody>
      </p:sp>
      <p:pic>
        <p:nvPicPr>
          <p:cNvPr id="169" name="Google Shape;169;p29"/>
          <p:cNvPicPr preferRelativeResize="0"/>
          <p:nvPr/>
        </p:nvPicPr>
        <p:blipFill>
          <a:blip r:embed="rId3">
            <a:alphaModFix/>
          </a:blip>
          <a:stretch>
            <a:fillRect/>
          </a:stretch>
        </p:blipFill>
        <p:spPr>
          <a:xfrm>
            <a:off x="2073925" y="1394200"/>
            <a:ext cx="4639599" cy="2561976"/>
          </a:xfrm>
          <a:prstGeom prst="rect">
            <a:avLst/>
          </a:prstGeom>
          <a:noFill/>
          <a:ln>
            <a:noFill/>
          </a:ln>
        </p:spPr>
      </p:pic>
      <p:sp>
        <p:nvSpPr>
          <p:cNvPr id="170" name="Google Shape;170;p29"/>
          <p:cNvSpPr txBox="1"/>
          <p:nvPr/>
        </p:nvSpPr>
        <p:spPr>
          <a:xfrm>
            <a:off x="515525" y="3960150"/>
            <a:ext cx="8084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latin typeface="Roboto"/>
                <a:ea typeface="Roboto"/>
                <a:cs typeface="Roboto"/>
                <a:sym typeface="Roboto"/>
              </a:rPr>
              <a:t>From the above graph, we can clearly see that the Random Forest (RF) classifier has the highest ROC score (0.7733) and hence covers the highest area under curve as well. From this, we finally choose the Random Forest classifier with its optimal parameters as our final machine learning classifier model. Let us now try to use this model with our test data and see how it works out.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rPr lang="en"/>
              <a:t>(on test set)</a:t>
            </a:r>
            <a:endParaRPr/>
          </a:p>
        </p:txBody>
      </p:sp>
      <p:sp>
        <p:nvSpPr>
          <p:cNvPr id="176" name="Google Shape;176;p30"/>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Using Random Forest Classifier</a:t>
            </a:r>
            <a:endParaRPr/>
          </a:p>
        </p:txBody>
      </p:sp>
      <p:pic>
        <p:nvPicPr>
          <p:cNvPr id="177" name="Google Shape;177;p30"/>
          <p:cNvPicPr preferRelativeResize="0"/>
          <p:nvPr/>
        </p:nvPicPr>
        <p:blipFill>
          <a:blip r:embed="rId3">
            <a:alphaModFix/>
          </a:blip>
          <a:stretch>
            <a:fillRect/>
          </a:stretch>
        </p:blipFill>
        <p:spPr>
          <a:xfrm>
            <a:off x="3986220" y="266170"/>
            <a:ext cx="4836250" cy="1597425"/>
          </a:xfrm>
          <a:prstGeom prst="rect">
            <a:avLst/>
          </a:prstGeom>
          <a:noFill/>
          <a:ln>
            <a:noFill/>
          </a:ln>
        </p:spPr>
      </p:pic>
      <p:pic>
        <p:nvPicPr>
          <p:cNvPr id="178" name="Google Shape;178;p30"/>
          <p:cNvPicPr preferRelativeResize="0"/>
          <p:nvPr/>
        </p:nvPicPr>
        <p:blipFill>
          <a:blip r:embed="rId4">
            <a:alphaModFix/>
          </a:blip>
          <a:stretch>
            <a:fillRect/>
          </a:stretch>
        </p:blipFill>
        <p:spPr>
          <a:xfrm>
            <a:off x="3835800" y="2330025"/>
            <a:ext cx="5137100" cy="2724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SMOTE</a:t>
            </a:r>
            <a:endParaRPr/>
          </a:p>
          <a:p>
            <a:pPr indent="0" lvl="0" marL="0" rtl="0" algn="l">
              <a:spcBef>
                <a:spcPts val="0"/>
              </a:spcBef>
              <a:spcAft>
                <a:spcPts val="0"/>
              </a:spcAft>
              <a:buNone/>
            </a:pPr>
            <a:r>
              <a:rPr lang="en" sz="1300">
                <a:solidFill>
                  <a:schemeClr val="accent2"/>
                </a:solidFill>
                <a:latin typeface="Roboto"/>
                <a:ea typeface="Roboto"/>
                <a:cs typeface="Roboto"/>
                <a:sym typeface="Roboto"/>
              </a:rPr>
              <a:t>(Synthetic Minority Oversampling Technique)</a:t>
            </a:r>
            <a:endParaRPr/>
          </a:p>
        </p:txBody>
      </p:sp>
      <p:sp>
        <p:nvSpPr>
          <p:cNvPr id="184" name="Google Shape;184;p31"/>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SMOTE is an oversampling technique where the synthetic samples are generated for the minority class. This algorithm helps to overcome the overfitting problem posed by random oversampling. It focuses on the feature space to generate new instances with the help of interpolation between the positive instances that lie together.</a:t>
            </a:r>
            <a:endParaRPr/>
          </a:p>
        </p:txBody>
      </p:sp>
      <p:sp>
        <p:nvSpPr>
          <p:cNvPr id="185" name="Google Shape;185;p31"/>
          <p:cNvSpPr txBox="1"/>
          <p:nvPr/>
        </p:nvSpPr>
        <p:spPr>
          <a:xfrm>
            <a:off x="1757450" y="2811925"/>
            <a:ext cx="67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6" name="Google Shape;186;p31"/>
          <p:cNvSpPr txBox="1"/>
          <p:nvPr/>
        </p:nvSpPr>
        <p:spPr>
          <a:xfrm>
            <a:off x="4077300" y="363200"/>
            <a:ext cx="47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Code snippet showing the </a:t>
            </a:r>
            <a:r>
              <a:rPr lang="en">
                <a:latin typeface="Roboto"/>
                <a:ea typeface="Roboto"/>
                <a:cs typeface="Roboto"/>
                <a:sym typeface="Roboto"/>
              </a:rPr>
              <a:t>balancing</a:t>
            </a:r>
            <a:r>
              <a:rPr lang="en">
                <a:latin typeface="Roboto"/>
                <a:ea typeface="Roboto"/>
                <a:cs typeface="Roboto"/>
                <a:sym typeface="Roboto"/>
              </a:rPr>
              <a:t> of data using SMOTE</a:t>
            </a:r>
            <a:endParaRPr>
              <a:latin typeface="Roboto"/>
              <a:ea typeface="Roboto"/>
              <a:cs typeface="Roboto"/>
              <a:sym typeface="Roboto"/>
            </a:endParaRPr>
          </a:p>
        </p:txBody>
      </p:sp>
      <p:pic>
        <p:nvPicPr>
          <p:cNvPr id="187" name="Google Shape;187;p31"/>
          <p:cNvPicPr preferRelativeResize="0"/>
          <p:nvPr/>
        </p:nvPicPr>
        <p:blipFill>
          <a:blip r:embed="rId3">
            <a:alphaModFix/>
          </a:blip>
          <a:stretch>
            <a:fillRect/>
          </a:stretch>
        </p:blipFill>
        <p:spPr>
          <a:xfrm>
            <a:off x="4150763" y="1068300"/>
            <a:ext cx="4621574" cy="300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1654175"/>
            <a:ext cx="8520600" cy="13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900"/>
              <a:t>INTRODUCTION</a:t>
            </a:r>
            <a:endParaRPr b="1" sz="4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rPr lang="en"/>
              <a:t>(</a:t>
            </a:r>
            <a:r>
              <a:rPr lang="en" sz="2100"/>
              <a:t>after SMOTE)</a:t>
            </a:r>
            <a:endParaRPr sz="2100"/>
          </a:p>
        </p:txBody>
      </p:sp>
      <p:sp>
        <p:nvSpPr>
          <p:cNvPr id="193" name="Google Shape;193;p32"/>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Using Random Forest classifier</a:t>
            </a:r>
            <a:endParaRPr/>
          </a:p>
        </p:txBody>
      </p:sp>
      <p:pic>
        <p:nvPicPr>
          <p:cNvPr id="194" name="Google Shape;194;p32"/>
          <p:cNvPicPr preferRelativeResize="0"/>
          <p:nvPr/>
        </p:nvPicPr>
        <p:blipFill>
          <a:blip r:embed="rId3">
            <a:alphaModFix/>
          </a:blip>
          <a:stretch>
            <a:fillRect/>
          </a:stretch>
        </p:blipFill>
        <p:spPr>
          <a:xfrm>
            <a:off x="3869375" y="763600"/>
            <a:ext cx="5063750" cy="1627050"/>
          </a:xfrm>
          <a:prstGeom prst="rect">
            <a:avLst/>
          </a:prstGeom>
          <a:noFill/>
          <a:ln>
            <a:noFill/>
          </a:ln>
        </p:spPr>
      </p:pic>
      <p:pic>
        <p:nvPicPr>
          <p:cNvPr id="195" name="Google Shape;195;p32"/>
          <p:cNvPicPr preferRelativeResize="0"/>
          <p:nvPr/>
        </p:nvPicPr>
        <p:blipFill>
          <a:blip r:embed="rId4">
            <a:alphaModFix/>
          </a:blip>
          <a:stretch>
            <a:fillRect/>
          </a:stretch>
        </p:blipFill>
        <p:spPr>
          <a:xfrm>
            <a:off x="3905487" y="3104850"/>
            <a:ext cx="4991526" cy="1686975"/>
          </a:xfrm>
          <a:prstGeom prst="rect">
            <a:avLst/>
          </a:prstGeom>
          <a:noFill/>
          <a:ln>
            <a:noFill/>
          </a:ln>
        </p:spPr>
      </p:pic>
      <p:sp>
        <p:nvSpPr>
          <p:cNvPr id="196" name="Google Shape;196;p32"/>
          <p:cNvSpPr txBox="1"/>
          <p:nvPr/>
        </p:nvSpPr>
        <p:spPr>
          <a:xfrm>
            <a:off x="3948425" y="363200"/>
            <a:ext cx="23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On train Set</a:t>
            </a:r>
            <a:endParaRPr>
              <a:latin typeface="Roboto"/>
              <a:ea typeface="Roboto"/>
              <a:cs typeface="Roboto"/>
              <a:sym typeface="Roboto"/>
            </a:endParaRPr>
          </a:p>
        </p:txBody>
      </p:sp>
      <p:sp>
        <p:nvSpPr>
          <p:cNvPr id="197" name="Google Shape;197;p32"/>
          <p:cNvSpPr txBox="1"/>
          <p:nvPr/>
        </p:nvSpPr>
        <p:spPr>
          <a:xfrm>
            <a:off x="3971850" y="2718200"/>
            <a:ext cx="217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On Test Set</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0" y="697300"/>
            <a:ext cx="4305000" cy="79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4800"/>
              <a:t>Limitations</a:t>
            </a:r>
            <a:endParaRPr sz="4800"/>
          </a:p>
        </p:txBody>
      </p:sp>
      <p:sp>
        <p:nvSpPr>
          <p:cNvPr id="203" name="Google Shape;203;p33"/>
          <p:cNvSpPr txBox="1"/>
          <p:nvPr>
            <p:ph idx="1" type="body"/>
          </p:nvPr>
        </p:nvSpPr>
        <p:spPr>
          <a:xfrm>
            <a:off x="4365550" y="98175"/>
            <a:ext cx="4698000" cy="49170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000">
              <a:solidFill>
                <a:schemeClr val="accent1"/>
              </a:solidFill>
            </a:endParaRPr>
          </a:p>
          <a:p>
            <a:pPr indent="0" lvl="0" marL="457200" rtl="0" algn="l">
              <a:lnSpc>
                <a:spcPct val="100000"/>
              </a:lnSpc>
              <a:spcBef>
                <a:spcPts val="0"/>
              </a:spcBef>
              <a:spcAft>
                <a:spcPts val="0"/>
              </a:spcAft>
              <a:buNone/>
            </a:pPr>
            <a:r>
              <a:t/>
            </a:r>
            <a:endParaRPr sz="2100">
              <a:solidFill>
                <a:schemeClr val="accent1"/>
              </a:solidFill>
            </a:endParaRPr>
          </a:p>
          <a:p>
            <a:pPr indent="-361950" lvl="0" marL="457200" rtl="0" algn="l">
              <a:lnSpc>
                <a:spcPct val="100000"/>
              </a:lnSpc>
              <a:spcBef>
                <a:spcPts val="0"/>
              </a:spcBef>
              <a:spcAft>
                <a:spcPts val="0"/>
              </a:spcAft>
              <a:buClr>
                <a:schemeClr val="accent1"/>
              </a:buClr>
              <a:buSzPts val="2100"/>
              <a:buChar char="❖"/>
            </a:pPr>
            <a:r>
              <a:rPr lang="en" sz="2100">
                <a:solidFill>
                  <a:schemeClr val="accent1"/>
                </a:solidFill>
              </a:rPr>
              <a:t>We only have 10000 rows in the dataset so more data points could be added</a:t>
            </a:r>
            <a:endParaRPr sz="2100">
              <a:solidFill>
                <a:schemeClr val="accent1"/>
              </a:solidFill>
            </a:endParaRPr>
          </a:p>
          <a:p>
            <a:pPr indent="-361950" lvl="0" marL="457200" rtl="0" algn="l">
              <a:spcBef>
                <a:spcPts val="0"/>
              </a:spcBef>
              <a:spcAft>
                <a:spcPts val="0"/>
              </a:spcAft>
              <a:buClr>
                <a:schemeClr val="accent1"/>
              </a:buClr>
              <a:buSzPts val="2100"/>
              <a:buChar char="❖"/>
            </a:pPr>
            <a:r>
              <a:rPr lang="en" sz="2100">
                <a:solidFill>
                  <a:schemeClr val="accent1"/>
                </a:solidFill>
              </a:rPr>
              <a:t>While generating synthetic examples, SMOTE does not take into consideration neighboring examples can be from other classes. This can increase the overlapping of classes and can introduce additional noise</a:t>
            </a:r>
            <a:endParaRPr sz="2100">
              <a:solidFill>
                <a:schemeClr val="accent1"/>
              </a:solidFill>
            </a:endParaRPr>
          </a:p>
          <a:p>
            <a:pPr indent="-361950" lvl="0" marL="457200" rtl="0" algn="l">
              <a:lnSpc>
                <a:spcPct val="100000"/>
              </a:lnSpc>
              <a:spcBef>
                <a:spcPts val="0"/>
              </a:spcBef>
              <a:spcAft>
                <a:spcPts val="0"/>
              </a:spcAft>
              <a:buClr>
                <a:schemeClr val="accent1"/>
              </a:buClr>
              <a:buSzPts val="2100"/>
              <a:buChar char="❖"/>
            </a:pPr>
            <a:r>
              <a:rPr lang="en" sz="2100">
                <a:solidFill>
                  <a:schemeClr val="accent1"/>
                </a:solidFill>
              </a:rPr>
              <a:t>Finer hyperparameter tuning</a:t>
            </a:r>
            <a:endParaRPr sz="21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Conclusion</a:t>
            </a:r>
            <a:endParaRPr sz="4800"/>
          </a:p>
        </p:txBody>
      </p:sp>
      <p:sp>
        <p:nvSpPr>
          <p:cNvPr id="209" name="Google Shape;209;p3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80% accuracy is found using Random Forest Classifier</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Using SMOTE, the accuracy significantly from 80% to 94%</a:t>
            </a:r>
            <a:endParaRPr sz="2400">
              <a:solidFill>
                <a:schemeClr val="dk1"/>
              </a:solidFill>
            </a:endParaRPr>
          </a:p>
          <a:p>
            <a:pPr indent="0" lvl="0" marL="45720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0" y="500925"/>
            <a:ext cx="43116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REFERENCES</a:t>
            </a:r>
            <a:endParaRPr/>
          </a:p>
        </p:txBody>
      </p:sp>
      <p:sp>
        <p:nvSpPr>
          <p:cNvPr id="215" name="Google Shape;215;p3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chemeClr val="hlink"/>
              </a:buClr>
              <a:buSzPts val="2300"/>
              <a:buFont typeface="Roboto"/>
              <a:buChar char="●"/>
            </a:pPr>
            <a:r>
              <a:rPr lang="en" sz="2300" u="sng">
                <a:solidFill>
                  <a:schemeClr val="hlink"/>
                </a:solidFill>
                <a:highlight>
                  <a:srgbClr val="FFFFFF"/>
                </a:highlight>
                <a:hlinkClick r:id="rId3"/>
              </a:rPr>
              <a:t>Supervised Machine Learning - Andrew Ng</a:t>
            </a:r>
            <a:endParaRPr sz="2300">
              <a:solidFill>
                <a:schemeClr val="accent5"/>
              </a:solidFill>
              <a:highlight>
                <a:srgbClr val="FFFFFF"/>
              </a:highlight>
            </a:endParaRPr>
          </a:p>
          <a:p>
            <a:pPr indent="-374650" lvl="0" marL="457200" rtl="0" algn="l">
              <a:spcBef>
                <a:spcPts val="0"/>
              </a:spcBef>
              <a:spcAft>
                <a:spcPts val="0"/>
              </a:spcAft>
              <a:buClr>
                <a:schemeClr val="hlink"/>
              </a:buClr>
              <a:buSzPts val="2300"/>
              <a:buFont typeface="Roboto"/>
              <a:buChar char="●"/>
            </a:pPr>
            <a:r>
              <a:rPr lang="en" sz="2300" u="sng">
                <a:solidFill>
                  <a:schemeClr val="hlink"/>
                </a:solidFill>
                <a:highlight>
                  <a:srgbClr val="FFFFFF"/>
                </a:highlight>
                <a:hlinkClick r:id="rId4"/>
              </a:rPr>
              <a:t>Kaggle Churn Modelling Dataset</a:t>
            </a:r>
            <a:endParaRPr sz="2300">
              <a:solidFill>
                <a:schemeClr val="hlink"/>
              </a:solidFill>
              <a:highlight>
                <a:srgbClr val="FFFFFF"/>
              </a:highlight>
            </a:endParaRPr>
          </a:p>
          <a:p>
            <a:pPr indent="-374650" lvl="0" marL="457200" rtl="0" algn="l">
              <a:spcBef>
                <a:spcPts val="0"/>
              </a:spcBef>
              <a:spcAft>
                <a:spcPts val="0"/>
              </a:spcAft>
              <a:buClr>
                <a:schemeClr val="hlink"/>
              </a:buClr>
              <a:buSzPts val="2300"/>
              <a:buFont typeface="Roboto"/>
              <a:buChar char="●"/>
            </a:pPr>
            <a:r>
              <a:rPr lang="en" sz="2300" u="sng">
                <a:solidFill>
                  <a:schemeClr val="hlink"/>
                </a:solidFill>
                <a:highlight>
                  <a:srgbClr val="FFFFFF"/>
                </a:highlight>
                <a:hlinkClick r:id="rId5"/>
              </a:rPr>
              <a:t>Advanced Learning Algorithms - Andrew Ng</a:t>
            </a:r>
            <a:endParaRPr sz="2300">
              <a:solidFill>
                <a:schemeClr val="hlink"/>
              </a:solidFill>
              <a:highlight>
                <a:srgbClr val="FFFFFF"/>
              </a:highlight>
            </a:endParaRPr>
          </a:p>
          <a:p>
            <a:pPr indent="-374650" lvl="0" marL="457200" rtl="0" algn="l">
              <a:spcBef>
                <a:spcPts val="0"/>
              </a:spcBef>
              <a:spcAft>
                <a:spcPts val="0"/>
              </a:spcAft>
              <a:buClr>
                <a:schemeClr val="hlink"/>
              </a:buClr>
              <a:buSzPts val="2300"/>
              <a:buFont typeface="Roboto"/>
              <a:buChar char="●"/>
            </a:pPr>
            <a:r>
              <a:rPr lang="en" sz="2300" u="sng">
                <a:solidFill>
                  <a:schemeClr val="hlink"/>
                </a:solidFill>
                <a:highlight>
                  <a:srgbClr val="FFFFFF"/>
                </a:highlight>
                <a:hlinkClick r:id="rId6"/>
              </a:rPr>
              <a:t>Learning SVM - MIT OCW</a:t>
            </a:r>
            <a:endParaRPr sz="2300">
              <a:solidFill>
                <a:schemeClr val="hlink"/>
              </a:solidFill>
              <a:highlight>
                <a:srgbClr val="FFFFFF"/>
              </a:highlight>
            </a:endParaRPr>
          </a:p>
          <a:p>
            <a:pPr indent="-374650" lvl="0" marL="457200" rtl="0" algn="l">
              <a:spcBef>
                <a:spcPts val="300"/>
              </a:spcBef>
              <a:spcAft>
                <a:spcPts val="0"/>
              </a:spcAft>
              <a:buClr>
                <a:schemeClr val="hlink"/>
              </a:buClr>
              <a:buSzPts val="2300"/>
              <a:buFont typeface="Roboto"/>
              <a:buChar char="●"/>
            </a:pPr>
            <a:r>
              <a:rPr lang="en" sz="2300" u="sng">
                <a:solidFill>
                  <a:schemeClr val="accent5"/>
                </a:solidFill>
                <a:highlight>
                  <a:srgbClr val="FFFFFF"/>
                </a:highlight>
                <a:hlinkClick r:id="rId7">
                  <a:extLst>
                    <a:ext uri="{A12FA001-AC4F-418D-AE19-62706E023703}">
                      <ahyp:hlinkClr val="tx"/>
                    </a:ext>
                  </a:extLst>
                </a:hlinkClick>
              </a:rPr>
              <a:t>Scikit-Learn Tutorial: Machine Learning in Python Examples</a:t>
            </a:r>
            <a:endParaRPr sz="2300">
              <a:solidFill>
                <a:schemeClr val="hlink"/>
              </a:solidFill>
              <a:highlight>
                <a:srgbClr val="FFFFFF"/>
              </a:highlight>
            </a:endParaRPr>
          </a:p>
          <a:p>
            <a:pPr indent="0" lvl="0" marL="457200" rtl="0" algn="l">
              <a:spcBef>
                <a:spcPts val="1200"/>
              </a:spcBef>
              <a:spcAft>
                <a:spcPts val="0"/>
              </a:spcAft>
              <a:buNone/>
            </a:pPr>
            <a:r>
              <a:t/>
            </a:r>
            <a:endParaRPr sz="1200" u="sng">
              <a:solidFill>
                <a:schemeClr val="hlink"/>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200">
              <a:solidFill>
                <a:schemeClr val="hlink"/>
              </a:solidFill>
              <a:highlight>
                <a:srgbClr val="FFFFFF"/>
              </a:highlight>
              <a:latin typeface="Arial"/>
              <a:ea typeface="Arial"/>
              <a:cs typeface="Arial"/>
              <a:sym typeface="Arial"/>
            </a:endParaRPr>
          </a:p>
          <a:p>
            <a:pPr indent="0" lvl="0" marL="0" rtl="0" algn="l">
              <a:lnSpc>
                <a:spcPct val="135294"/>
              </a:lnSpc>
              <a:spcBef>
                <a:spcPts val="1200"/>
              </a:spcBef>
              <a:spcAft>
                <a:spcPts val="0"/>
              </a:spcAft>
              <a:buNone/>
            </a:pPr>
            <a:r>
              <a:rPr b="1" lang="en" sz="2550">
                <a:solidFill>
                  <a:srgbClr val="FFFFFF"/>
                </a:solidFill>
                <a:highlight>
                  <a:srgbClr val="FFFFFF"/>
                </a:highlight>
                <a:latin typeface="Arial"/>
                <a:ea typeface="Arial"/>
                <a:cs typeface="Arial"/>
                <a:sym typeface="Arial"/>
              </a:rPr>
              <a:t>Machine Learning Specializat</a:t>
            </a:r>
            <a:endParaRPr sz="1200">
              <a:solidFill>
                <a:schemeClr val="hlink"/>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120450" y="97950"/>
            <a:ext cx="8903100" cy="49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rgbClr val="E2EEFF"/>
                </a:solidFill>
              </a:rPr>
              <a:t>Customer Churn prediction is predicting which customers are at high risk of leaving a company or canceling a subscription to a service, based on their behavior with your product.</a:t>
            </a:r>
            <a:endParaRPr sz="2000">
              <a:solidFill>
                <a:srgbClr val="E8EAED"/>
              </a:solidFill>
              <a:highlight>
                <a:srgbClr val="202124"/>
              </a:highlight>
            </a:endParaRPr>
          </a:p>
          <a:p>
            <a:pPr indent="0" lvl="0" marL="0" marR="0" rtl="0" algn="l">
              <a:lnSpc>
                <a:spcPct val="100000"/>
              </a:lnSpc>
              <a:spcBef>
                <a:spcPts val="0"/>
              </a:spcBef>
              <a:spcAft>
                <a:spcPts val="0"/>
              </a:spcAft>
              <a:buNone/>
            </a:pPr>
            <a:r>
              <a:t/>
            </a:r>
            <a:endParaRPr sz="2000">
              <a:solidFill>
                <a:srgbClr val="E8EAED"/>
              </a:solidFill>
              <a:highlight>
                <a:srgbClr val="202124"/>
              </a:highlight>
            </a:endParaRPr>
          </a:p>
          <a:p>
            <a:pPr indent="0" lvl="0" marL="0" marR="0" rtl="0" algn="l">
              <a:lnSpc>
                <a:spcPct val="100000"/>
              </a:lnSpc>
              <a:spcBef>
                <a:spcPts val="0"/>
              </a:spcBef>
              <a:spcAft>
                <a:spcPts val="0"/>
              </a:spcAft>
              <a:buNone/>
            </a:pPr>
            <a:r>
              <a:rPr lang="en" sz="1700">
                <a:solidFill>
                  <a:schemeClr val="dk1"/>
                </a:solidFill>
              </a:rPr>
              <a:t>To predict churn, you'll need to historical customer data at the ready, including: Demographics. Behavioral data. Revenue and subscription data (like subscription date, plan or pricing tier, MRR at the individual customer level, etc.)</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0" lvl="0" marL="0" marR="0" rtl="0" algn="l">
              <a:lnSpc>
                <a:spcPct val="100000"/>
              </a:lnSpc>
              <a:spcBef>
                <a:spcPts val="0"/>
              </a:spcBef>
              <a:spcAft>
                <a:spcPts val="0"/>
              </a:spcAft>
              <a:buNone/>
            </a:pPr>
            <a:r>
              <a:rPr lang="en" sz="1700">
                <a:solidFill>
                  <a:schemeClr val="dk1"/>
                </a:solidFill>
                <a:latin typeface="Roboto"/>
                <a:ea typeface="Roboto"/>
                <a:cs typeface="Roboto"/>
                <a:sym typeface="Roboto"/>
              </a:rPr>
              <a:t>Customer churn is a common problem across businesses in many sectors. If you want to grow as a company, you have to invest in acquiring new clients. Every time a client leaves, it represents a significant investment lost. Both time and effort need to be channelled into replacing them. Being able to predict when a client is likely to leave, and offer them incentives to stay, can offer huge savings to a business.</a:t>
            </a:r>
            <a:endParaRPr sz="17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17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rPr lang="en" sz="1700">
                <a:solidFill>
                  <a:schemeClr val="dk1"/>
                </a:solidFill>
              </a:rPr>
              <a:t>It is a supervised learning algorithm that gives equal weightage to all the independent variables that contribute to evaluating the probability.</a:t>
            </a:r>
            <a:endParaRPr sz="1700">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050"/>
              <a:buFont typeface="Arial"/>
              <a:buNone/>
            </a:pPr>
            <a:r>
              <a:t/>
            </a:r>
            <a:endParaRPr i="0" sz="1450" u="none" cap="none" strike="noStrike">
              <a:solidFill>
                <a:schemeClr val="accent1"/>
              </a:solidFill>
              <a:highlight>
                <a:srgbClr val="FFFFFF"/>
              </a:highlight>
            </a:endParaRPr>
          </a:p>
          <a:p>
            <a:pPr indent="0" lvl="0" marL="0" marR="0" rtl="0" algn="l">
              <a:lnSpc>
                <a:spcPct val="100000"/>
              </a:lnSpc>
              <a:spcBef>
                <a:spcPts val="0"/>
              </a:spcBef>
              <a:spcAft>
                <a:spcPts val="0"/>
              </a:spcAft>
              <a:buClr>
                <a:srgbClr val="000000"/>
              </a:buClr>
              <a:buSzPts val="1200"/>
              <a:buFont typeface="Arial"/>
              <a:buNone/>
            </a:pPr>
            <a:r>
              <a:t/>
            </a:r>
            <a:endParaRPr i="0" sz="1600" u="none" cap="none" strike="noStrike">
              <a:solidFill>
                <a:schemeClr val="accen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1" name="Google Shape;81;p16"/>
          <p:cNvSpPr txBox="1"/>
          <p:nvPr>
            <p:ph idx="1" type="body"/>
          </p:nvPr>
        </p:nvSpPr>
        <p:spPr>
          <a:xfrm>
            <a:off x="152875" y="1253650"/>
            <a:ext cx="3570000" cy="4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https://www.kaggle.com/datasets/shrutimechlearn/churn-modelling</a:t>
            </a:r>
            <a:endParaRPr sz="900"/>
          </a:p>
        </p:txBody>
      </p:sp>
      <p:sp>
        <p:nvSpPr>
          <p:cNvPr id="82" name="Google Shape;82;p16"/>
          <p:cNvSpPr txBox="1"/>
          <p:nvPr/>
        </p:nvSpPr>
        <p:spPr>
          <a:xfrm>
            <a:off x="4136375" y="413650"/>
            <a:ext cx="4631100" cy="463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C4043"/>
                </a:solidFill>
                <a:highlight>
                  <a:srgbClr val="F8F8F8"/>
                </a:highlight>
              </a:rPr>
              <a:t>This data set contains details of a bank's customers and the target variable is a binary variable reflecting the fact whether the customer left the bank (closed his account) or he continues to be a customer.</a:t>
            </a:r>
            <a:endParaRPr sz="1050">
              <a:solidFill>
                <a:srgbClr val="3C4043"/>
              </a:solidFill>
              <a:highlight>
                <a:srgbClr val="F8F8F8"/>
              </a:highlight>
            </a:endParaRPr>
          </a:p>
          <a:p>
            <a:pPr indent="0" lvl="0" marL="0" rtl="0" algn="l">
              <a:spcBef>
                <a:spcPts val="0"/>
              </a:spcBef>
              <a:spcAft>
                <a:spcPts val="0"/>
              </a:spcAft>
              <a:buNone/>
            </a:pPr>
            <a:r>
              <a:t/>
            </a:r>
            <a:endParaRPr sz="1050">
              <a:solidFill>
                <a:srgbClr val="3C4043"/>
              </a:solidFill>
              <a:highlight>
                <a:srgbClr val="F8F8F8"/>
              </a:highlight>
            </a:endParaRPr>
          </a:p>
          <a:p>
            <a:pPr indent="0" lvl="0" marL="0" rtl="0" algn="l">
              <a:lnSpc>
                <a:spcPct val="115000"/>
              </a:lnSpc>
              <a:spcBef>
                <a:spcPts val="900"/>
              </a:spcBef>
              <a:spcAft>
                <a:spcPts val="0"/>
              </a:spcAft>
              <a:buNone/>
            </a:pPr>
            <a:r>
              <a:rPr lang="en" sz="1050">
                <a:solidFill>
                  <a:srgbClr val="3C4043"/>
                </a:solidFill>
                <a:highlight>
                  <a:srgbClr val="F8F8F8"/>
                </a:highlight>
              </a:rPr>
              <a:t>Describing each column feature</a:t>
            </a:r>
            <a:endParaRPr sz="1050">
              <a:solidFill>
                <a:srgbClr val="3C4043"/>
              </a:solidFill>
              <a:highlight>
                <a:srgbClr val="F8F8F8"/>
              </a:highlight>
            </a:endParaRPr>
          </a:p>
          <a:p>
            <a:pPr indent="-295275" lvl="0" marL="457200" rtl="0" algn="l">
              <a:lnSpc>
                <a:spcPct val="115000"/>
              </a:lnSpc>
              <a:spcBef>
                <a:spcPts val="900"/>
              </a:spcBef>
              <a:spcAft>
                <a:spcPts val="0"/>
              </a:spcAft>
              <a:buClr>
                <a:srgbClr val="3C4043"/>
              </a:buClr>
              <a:buSzPts val="1050"/>
              <a:buChar char="●"/>
            </a:pPr>
            <a:r>
              <a:rPr lang="en" sz="1050">
                <a:solidFill>
                  <a:srgbClr val="3C4043"/>
                </a:solidFill>
                <a:highlight>
                  <a:srgbClr val="F8F8F8"/>
                </a:highlight>
              </a:rPr>
              <a:t>RowNumber: Row number for the row in the data table.</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CustomerId: Unique Identification number of the customer.</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Surname: Surname (Last name) of the customer.</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CreditScore: Credit Score of the customer.</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Geography: Geographical location (country) of the customer.</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Gender: Gender of the customer (Male / Female).</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Age: Age of the customer.</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Tenure: Number of years the customers has been associated with the bank.</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Balance: The amount of balance in the customer's account.</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NumOfProducts:</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HasCrCard: Denotes if the customer owns a credit card with the bank.</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IsActiveMember: Denotes if the customer is active with the bank.</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EstimatedSalary: Estimated salary of the customer.</a:t>
            </a:r>
            <a:endParaRPr sz="1050">
              <a:solidFill>
                <a:srgbClr val="3C4043"/>
              </a:solidFill>
              <a:highlight>
                <a:srgbClr val="F8F8F8"/>
              </a:highlight>
            </a:endParaRPr>
          </a:p>
          <a:p>
            <a:pPr indent="-295275" lvl="0" marL="457200" rtl="0" algn="l">
              <a:lnSpc>
                <a:spcPct val="115000"/>
              </a:lnSpc>
              <a:spcBef>
                <a:spcPts val="0"/>
              </a:spcBef>
              <a:spcAft>
                <a:spcPts val="0"/>
              </a:spcAft>
              <a:buClr>
                <a:srgbClr val="3C4043"/>
              </a:buClr>
              <a:buSzPts val="1050"/>
              <a:buChar char="●"/>
            </a:pPr>
            <a:r>
              <a:rPr lang="en" sz="1050">
                <a:solidFill>
                  <a:srgbClr val="3C4043"/>
                </a:solidFill>
                <a:highlight>
                  <a:srgbClr val="F8F8F8"/>
                </a:highlight>
              </a:rPr>
              <a:t>Exited: Denotes if the customer has churned (exited) from the bank or not.</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sz="1050">
              <a:solidFill>
                <a:srgbClr val="3C4043"/>
              </a:solidFill>
              <a:highlight>
                <a:srgbClr val="F8F8F8"/>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891075" y="414775"/>
            <a:ext cx="7046100" cy="208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5600"/>
              <a:t>ETL &amp; Exploratory Data Analysis</a:t>
            </a:r>
            <a:endParaRPr sz="5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0" y="500925"/>
            <a:ext cx="3777000" cy="109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5000"/>
              <a:t>ETL</a:t>
            </a:r>
            <a:endParaRPr/>
          </a:p>
        </p:txBody>
      </p:sp>
      <p:sp>
        <p:nvSpPr>
          <p:cNvPr id="93" name="Google Shape;93;p18"/>
          <p:cNvSpPr txBox="1"/>
          <p:nvPr>
            <p:ph idx="1" type="body"/>
          </p:nvPr>
        </p:nvSpPr>
        <p:spPr>
          <a:xfrm>
            <a:off x="0" y="1521050"/>
            <a:ext cx="3777000" cy="100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 sz="2000">
                <a:solidFill>
                  <a:schemeClr val="accent3"/>
                </a:solidFill>
                <a:latin typeface="Merriweather"/>
                <a:ea typeface="Merriweather"/>
                <a:cs typeface="Merriweather"/>
                <a:sym typeface="Merriweather"/>
              </a:rPr>
              <a:t>Extract, Transform, Load</a:t>
            </a:r>
            <a:endParaRPr sz="2000">
              <a:solidFill>
                <a:schemeClr val="accent3"/>
              </a:solidFill>
            </a:endParaRPr>
          </a:p>
        </p:txBody>
      </p:sp>
      <p:sp>
        <p:nvSpPr>
          <p:cNvPr id="94" name="Google Shape;94;p18"/>
          <p:cNvSpPr txBox="1"/>
          <p:nvPr/>
        </p:nvSpPr>
        <p:spPr>
          <a:xfrm>
            <a:off x="3873675" y="166900"/>
            <a:ext cx="5041800" cy="461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4325" lvl="0" marL="457200" marR="0" rtl="0" algn="l">
              <a:lnSpc>
                <a:spcPct val="115000"/>
              </a:lnSpc>
              <a:spcBef>
                <a:spcPts val="600"/>
              </a:spcBef>
              <a:spcAft>
                <a:spcPts val="0"/>
              </a:spcAft>
              <a:buClr>
                <a:srgbClr val="3C4043"/>
              </a:buClr>
              <a:buSzPts val="1350"/>
              <a:buChar char="●"/>
            </a:pPr>
            <a:r>
              <a:rPr lang="en" sz="1350">
                <a:solidFill>
                  <a:srgbClr val="3C4043"/>
                </a:solidFill>
                <a:highlight>
                  <a:srgbClr val="F8F8F8"/>
                </a:highlight>
              </a:rPr>
              <a:t>Kaggle Dataset → very clean</a:t>
            </a:r>
            <a:endParaRPr sz="1350">
              <a:solidFill>
                <a:srgbClr val="3C4043"/>
              </a:solidFill>
              <a:highlight>
                <a:srgbClr val="F8F8F8"/>
              </a:highlight>
            </a:endParaRPr>
          </a:p>
          <a:p>
            <a:pPr indent="-314325" lvl="0" marL="457200" marR="0" rtl="0" algn="l">
              <a:lnSpc>
                <a:spcPct val="115000"/>
              </a:lnSpc>
              <a:spcBef>
                <a:spcPts val="0"/>
              </a:spcBef>
              <a:spcAft>
                <a:spcPts val="0"/>
              </a:spcAft>
              <a:buClr>
                <a:srgbClr val="3C4043"/>
              </a:buClr>
              <a:buSzPts val="1350"/>
              <a:buChar char="●"/>
            </a:pPr>
            <a:r>
              <a:rPr lang="en" sz="1350">
                <a:solidFill>
                  <a:srgbClr val="3C4043"/>
                </a:solidFill>
                <a:highlight>
                  <a:srgbClr val="F8F8F8"/>
                </a:highlight>
              </a:rPr>
              <a:t>Dealing with NULL or missing data(Surprisingly, we do not find any NULL or missing values in this data. This is really good for our analysis)</a:t>
            </a:r>
            <a:endParaRPr sz="1350">
              <a:solidFill>
                <a:srgbClr val="3C4043"/>
              </a:solidFill>
              <a:highlight>
                <a:srgbClr val="F8F8F8"/>
              </a:highlight>
            </a:endParaRPr>
          </a:p>
          <a:p>
            <a:pPr indent="-314325" lvl="0" marL="457200" marR="0" rtl="0" algn="l">
              <a:lnSpc>
                <a:spcPct val="115000"/>
              </a:lnSpc>
              <a:spcBef>
                <a:spcPts val="0"/>
              </a:spcBef>
              <a:spcAft>
                <a:spcPts val="0"/>
              </a:spcAft>
              <a:buClr>
                <a:srgbClr val="3C4043"/>
              </a:buClr>
              <a:buSzPts val="1350"/>
              <a:buChar char="●"/>
            </a:pPr>
            <a:r>
              <a:rPr lang="en" sz="1350">
                <a:solidFill>
                  <a:srgbClr val="3C4043"/>
                </a:solidFill>
                <a:highlight>
                  <a:srgbClr val="F8F8F8"/>
                </a:highlight>
              </a:rPr>
              <a:t>.Removing features not needed for ML:</a:t>
            </a:r>
            <a:endParaRPr sz="1350">
              <a:solidFill>
                <a:srgbClr val="3C4043"/>
              </a:solidFill>
              <a:highlight>
                <a:srgbClr val="F8F8F8"/>
              </a:highlight>
            </a:endParaRPr>
          </a:p>
          <a:p>
            <a:pPr indent="0" lvl="0" marL="457200" marR="0" rtl="0" algn="l">
              <a:lnSpc>
                <a:spcPct val="115000"/>
              </a:lnSpc>
              <a:spcBef>
                <a:spcPts val="600"/>
              </a:spcBef>
              <a:spcAft>
                <a:spcPts val="0"/>
              </a:spcAft>
              <a:buNone/>
            </a:pPr>
            <a:r>
              <a:rPr lang="en" sz="1350">
                <a:solidFill>
                  <a:srgbClr val="3C4043"/>
                </a:solidFill>
                <a:highlight>
                  <a:srgbClr val="F8F8F8"/>
                </a:highlight>
              </a:rPr>
              <a:t>1..RowNumber</a:t>
            </a:r>
            <a:endParaRPr sz="1350">
              <a:solidFill>
                <a:srgbClr val="3C4043"/>
              </a:solidFill>
              <a:highlight>
                <a:srgbClr val="F8F8F8"/>
              </a:highlight>
            </a:endParaRPr>
          </a:p>
          <a:p>
            <a:pPr indent="0" lvl="0" marL="457200" marR="0" rtl="0" algn="l">
              <a:lnSpc>
                <a:spcPct val="115000"/>
              </a:lnSpc>
              <a:spcBef>
                <a:spcPts val="600"/>
              </a:spcBef>
              <a:spcAft>
                <a:spcPts val="0"/>
              </a:spcAft>
              <a:buNone/>
            </a:pPr>
            <a:r>
              <a:rPr lang="en" sz="1350">
                <a:solidFill>
                  <a:srgbClr val="3C4043"/>
                </a:solidFill>
                <a:highlight>
                  <a:srgbClr val="F8F8F8"/>
                </a:highlight>
              </a:rPr>
              <a:t>2.CustomerID</a:t>
            </a:r>
            <a:endParaRPr sz="1350">
              <a:solidFill>
                <a:srgbClr val="3C4043"/>
              </a:solidFill>
              <a:highlight>
                <a:srgbClr val="F8F8F8"/>
              </a:highlight>
            </a:endParaRPr>
          </a:p>
          <a:p>
            <a:pPr indent="0" lvl="0" marL="457200" marR="0" rtl="0" algn="l">
              <a:lnSpc>
                <a:spcPct val="115000"/>
              </a:lnSpc>
              <a:spcBef>
                <a:spcPts val="600"/>
              </a:spcBef>
              <a:spcAft>
                <a:spcPts val="0"/>
              </a:spcAft>
              <a:buNone/>
            </a:pPr>
            <a:r>
              <a:rPr lang="en" sz="1350">
                <a:solidFill>
                  <a:srgbClr val="3C4043"/>
                </a:solidFill>
                <a:highlight>
                  <a:srgbClr val="F8F8F8"/>
                </a:highlight>
              </a:rPr>
              <a:t>3.Surname</a:t>
            </a:r>
            <a:endParaRPr sz="1350">
              <a:solidFill>
                <a:srgbClr val="3C4043"/>
              </a:solidFill>
              <a:highlight>
                <a:srgbClr val="F8F8F8"/>
              </a:highlight>
            </a:endParaRPr>
          </a:p>
          <a:p>
            <a:pPr indent="0" lvl="0" marL="457200" marR="0" rtl="0" algn="l">
              <a:lnSpc>
                <a:spcPct val="115000"/>
              </a:lnSpc>
              <a:spcBef>
                <a:spcPts val="500"/>
              </a:spcBef>
              <a:spcAft>
                <a:spcPts val="0"/>
              </a:spcAft>
              <a:buNone/>
            </a:pPr>
            <a:r>
              <a:t/>
            </a:r>
            <a:endParaRPr sz="2400">
              <a:solidFill>
                <a:schemeClr val="accent1"/>
              </a:solidFill>
              <a:latin typeface="Roboto"/>
              <a:ea typeface="Roboto"/>
              <a:cs typeface="Roboto"/>
              <a:sym typeface="Roboto"/>
            </a:endParaRPr>
          </a:p>
          <a:p>
            <a:pPr indent="0" lvl="0" marL="457200" marR="0" rtl="0" algn="l">
              <a:lnSpc>
                <a:spcPct val="115000"/>
              </a:lnSpc>
              <a:spcBef>
                <a:spcPts val="0"/>
              </a:spcBef>
              <a:spcAft>
                <a:spcPts val="0"/>
              </a:spcAft>
              <a:buNone/>
            </a:pPr>
            <a:r>
              <a:t/>
            </a:r>
            <a:endParaRPr b="0" i="0" sz="2400" u="none" cap="none" strike="noStrike">
              <a:solidFill>
                <a:schemeClr val="accen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Target Feature Distribution</a:t>
            </a:r>
            <a:endParaRPr/>
          </a:p>
        </p:txBody>
      </p:sp>
      <p:pic>
        <p:nvPicPr>
          <p:cNvPr id="100" name="Google Shape;100;p19"/>
          <p:cNvPicPr preferRelativeResize="0"/>
          <p:nvPr/>
        </p:nvPicPr>
        <p:blipFill rotWithShape="1">
          <a:blip r:embed="rId3">
            <a:alphaModFix/>
          </a:blip>
          <a:srcRect b="0" l="0" r="0" t="0"/>
          <a:stretch/>
        </p:blipFill>
        <p:spPr>
          <a:xfrm>
            <a:off x="152400" y="1277025"/>
            <a:ext cx="4606475" cy="3070975"/>
          </a:xfrm>
          <a:prstGeom prst="rect">
            <a:avLst/>
          </a:prstGeom>
          <a:noFill/>
          <a:ln>
            <a:noFill/>
          </a:ln>
        </p:spPr>
      </p:pic>
      <p:sp>
        <p:nvSpPr>
          <p:cNvPr id="101" name="Google Shape;101;p19"/>
          <p:cNvSpPr txBox="1"/>
          <p:nvPr/>
        </p:nvSpPr>
        <p:spPr>
          <a:xfrm>
            <a:off x="4497325" y="1514200"/>
            <a:ext cx="4506300" cy="3229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accent1"/>
              </a:buClr>
              <a:buSzPts val="2400"/>
              <a:buFont typeface="Roboto"/>
              <a:buChar char="❖"/>
            </a:pPr>
            <a:r>
              <a:rPr b="0" i="0" lang="en" sz="2400" u="none" cap="none" strike="noStrike">
                <a:solidFill>
                  <a:schemeClr val="accent1"/>
                </a:solidFill>
                <a:latin typeface="Roboto"/>
                <a:ea typeface="Roboto"/>
                <a:cs typeface="Roboto"/>
                <a:sym typeface="Roboto"/>
              </a:rPr>
              <a:t>Imbalanced dataset:</a:t>
            </a:r>
            <a:endParaRPr b="0" i="0" sz="2400" u="none" cap="none" strike="noStrike">
              <a:solidFill>
                <a:schemeClr val="accent1"/>
              </a:solidFill>
              <a:latin typeface="Roboto"/>
              <a:ea typeface="Roboto"/>
              <a:cs typeface="Roboto"/>
              <a:sym typeface="Roboto"/>
            </a:endParaRPr>
          </a:p>
          <a:p>
            <a:pPr indent="-381000" lvl="1" marL="914400" marR="0" rtl="0" algn="l">
              <a:lnSpc>
                <a:spcPct val="115000"/>
              </a:lnSpc>
              <a:spcBef>
                <a:spcPts val="0"/>
              </a:spcBef>
              <a:spcAft>
                <a:spcPts val="0"/>
              </a:spcAft>
              <a:buClr>
                <a:schemeClr val="accent1"/>
              </a:buClr>
              <a:buSzPts val="2400"/>
              <a:buFont typeface="Roboto"/>
              <a:buChar char="➢"/>
            </a:pPr>
            <a:r>
              <a:rPr b="0" i="0" lang="en" sz="2400" u="none" cap="none" strike="noStrike">
                <a:solidFill>
                  <a:schemeClr val="accent1"/>
                </a:solidFill>
                <a:latin typeface="Roboto"/>
                <a:ea typeface="Roboto"/>
                <a:cs typeface="Roboto"/>
                <a:sym typeface="Roboto"/>
              </a:rPr>
              <a:t>Stays - 79.63%</a:t>
            </a:r>
            <a:endParaRPr b="0" i="0" sz="2400" u="none" cap="none" strike="noStrike">
              <a:solidFill>
                <a:schemeClr val="accent1"/>
              </a:solidFill>
              <a:latin typeface="Roboto"/>
              <a:ea typeface="Roboto"/>
              <a:cs typeface="Roboto"/>
              <a:sym typeface="Roboto"/>
            </a:endParaRPr>
          </a:p>
          <a:p>
            <a:pPr indent="-381000" lvl="1" marL="914400" marR="0" rtl="0" algn="l">
              <a:lnSpc>
                <a:spcPct val="115000"/>
              </a:lnSpc>
              <a:spcBef>
                <a:spcPts val="0"/>
              </a:spcBef>
              <a:spcAft>
                <a:spcPts val="0"/>
              </a:spcAft>
              <a:buClr>
                <a:schemeClr val="accent1"/>
              </a:buClr>
              <a:buSzPts val="2400"/>
              <a:buFont typeface="Roboto"/>
              <a:buChar char="➢"/>
            </a:pPr>
            <a:r>
              <a:rPr b="0" i="0" lang="en" sz="2400" u="none" cap="none" strike="noStrike">
                <a:solidFill>
                  <a:schemeClr val="accent1"/>
                </a:solidFill>
                <a:latin typeface="Roboto"/>
                <a:ea typeface="Roboto"/>
                <a:cs typeface="Roboto"/>
                <a:sym typeface="Roboto"/>
              </a:rPr>
              <a:t>Exits - 20.37%</a:t>
            </a:r>
            <a:endParaRPr b="0" i="0" sz="2400" u="none" cap="none" strike="noStrike">
              <a:solidFill>
                <a:schemeClr val="accen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accent1"/>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accent1"/>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accent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Distributions of Categorical Features</a:t>
            </a:r>
            <a:endParaRPr/>
          </a:p>
        </p:txBody>
      </p:sp>
      <p:pic>
        <p:nvPicPr>
          <p:cNvPr id="107" name="Google Shape;107;p20"/>
          <p:cNvPicPr preferRelativeResize="0"/>
          <p:nvPr/>
        </p:nvPicPr>
        <p:blipFill rotWithShape="1">
          <a:blip r:embed="rId3">
            <a:alphaModFix/>
          </a:blip>
          <a:srcRect b="0" l="0" r="0" t="0"/>
          <a:stretch/>
        </p:blipFill>
        <p:spPr>
          <a:xfrm>
            <a:off x="759200" y="1277025"/>
            <a:ext cx="2743200" cy="2743200"/>
          </a:xfrm>
          <a:prstGeom prst="rect">
            <a:avLst/>
          </a:prstGeom>
          <a:noFill/>
          <a:ln>
            <a:noFill/>
          </a:ln>
        </p:spPr>
      </p:pic>
      <p:pic>
        <p:nvPicPr>
          <p:cNvPr id="108" name="Google Shape;108;p20"/>
          <p:cNvPicPr preferRelativeResize="0"/>
          <p:nvPr/>
        </p:nvPicPr>
        <p:blipFill rotWithShape="1">
          <a:blip r:embed="rId4">
            <a:alphaModFix/>
          </a:blip>
          <a:srcRect b="0" l="0" r="0" t="0"/>
          <a:stretch/>
        </p:blipFill>
        <p:spPr>
          <a:xfrm>
            <a:off x="4287550" y="1277025"/>
            <a:ext cx="4114800" cy="2743200"/>
          </a:xfrm>
          <a:prstGeom prst="rect">
            <a:avLst/>
          </a:prstGeom>
          <a:noFill/>
          <a:ln>
            <a:noFill/>
          </a:ln>
        </p:spPr>
      </p:pic>
      <p:sp>
        <p:nvSpPr>
          <p:cNvPr id="109" name="Google Shape;109;p20"/>
          <p:cNvSpPr txBox="1"/>
          <p:nvPr/>
        </p:nvSpPr>
        <p:spPr>
          <a:xfrm>
            <a:off x="1306300" y="4087400"/>
            <a:ext cx="5949900" cy="994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accent1"/>
              </a:buClr>
              <a:buSzPts val="2400"/>
              <a:buFont typeface="Roboto"/>
              <a:buChar char="❖"/>
            </a:pPr>
            <a:r>
              <a:rPr b="0" i="0" lang="en" sz="2400" u="none" cap="none" strike="noStrike">
                <a:solidFill>
                  <a:schemeClr val="accent1"/>
                </a:solidFill>
                <a:highlight>
                  <a:srgbClr val="FFFFFF"/>
                </a:highlight>
                <a:latin typeface="Roboto"/>
                <a:ea typeface="Roboto"/>
                <a:cs typeface="Roboto"/>
                <a:sym typeface="Roboto"/>
              </a:rPr>
              <a:t>More males than females</a:t>
            </a:r>
            <a:endParaRPr b="0" i="0" sz="2400" u="none" cap="none" strike="noStrike">
              <a:solidFill>
                <a:schemeClr val="accent1"/>
              </a:solidFill>
              <a:highlight>
                <a:srgbClr val="FFFFFF"/>
              </a:highlight>
              <a:latin typeface="Roboto"/>
              <a:ea typeface="Roboto"/>
              <a:cs typeface="Roboto"/>
              <a:sym typeface="Roboto"/>
            </a:endParaRPr>
          </a:p>
          <a:p>
            <a:pPr indent="-381000" lvl="0" marL="457200" marR="0" rtl="0" algn="l">
              <a:lnSpc>
                <a:spcPct val="100000"/>
              </a:lnSpc>
              <a:spcBef>
                <a:spcPts val="0"/>
              </a:spcBef>
              <a:spcAft>
                <a:spcPts val="0"/>
              </a:spcAft>
              <a:buClr>
                <a:schemeClr val="accent1"/>
              </a:buClr>
              <a:buSzPts val="2400"/>
              <a:buFont typeface="Roboto"/>
              <a:buChar char="❖"/>
            </a:pPr>
            <a:r>
              <a:rPr b="0" i="0" lang="en" sz="2400" u="none" cap="none" strike="noStrike">
                <a:solidFill>
                  <a:schemeClr val="accent1"/>
                </a:solidFill>
                <a:highlight>
                  <a:srgbClr val="FFFFFF"/>
                </a:highlight>
                <a:latin typeface="Roboto"/>
                <a:ea typeface="Roboto"/>
                <a:cs typeface="Roboto"/>
                <a:sym typeface="Roboto"/>
              </a:rPr>
              <a:t>France 50%; Spain, Germany 25% each</a:t>
            </a:r>
            <a:endParaRPr b="0" i="0" sz="2400" u="none" cap="none" strike="noStrike">
              <a:solidFill>
                <a:schemeClr val="accen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
              <a:t>Distributions of Categorical Features</a:t>
            </a:r>
            <a:endParaRPr/>
          </a:p>
          <a:p>
            <a:pPr indent="0" lvl="0" marL="0" rtl="0" algn="l">
              <a:spcBef>
                <a:spcPts val="0"/>
              </a:spcBef>
              <a:spcAft>
                <a:spcPts val="0"/>
              </a:spcAft>
              <a:buNone/>
            </a:pPr>
            <a:r>
              <a:t/>
            </a:r>
            <a:endParaRPr/>
          </a:p>
        </p:txBody>
      </p:sp>
      <p:pic>
        <p:nvPicPr>
          <p:cNvPr id="115" name="Google Shape;115;p21"/>
          <p:cNvPicPr preferRelativeResize="0"/>
          <p:nvPr/>
        </p:nvPicPr>
        <p:blipFill>
          <a:blip r:embed="rId3">
            <a:alphaModFix/>
          </a:blip>
          <a:stretch>
            <a:fillRect/>
          </a:stretch>
        </p:blipFill>
        <p:spPr>
          <a:xfrm>
            <a:off x="542575" y="1319450"/>
            <a:ext cx="7658251" cy="386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