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Lucida Sans" panose="020B0602030504020204" pitchFamily="34" charset="0"/>
      <p:regular r:id="rId25"/>
      <p:bold r:id="rId26"/>
      <p:italic r:id="rId27"/>
      <p:boldItalic r:id="rId28"/>
    </p:embeddedFont>
    <p:embeddedFont>
      <p:font typeface="Roboto" panose="02000000000000000000" pitchFamily="2" charset="0"/>
      <p:regular r:id="rId29"/>
      <p:bold r:id="rId30"/>
      <p:italic r:id="rId31"/>
      <p:boldItalic r:id="rId32"/>
    </p:embeddedFont>
    <p:embeddedFont>
      <p:font typeface="Roboto Medium" panose="02000000000000000000" pitchFamily="2" charset="0"/>
      <p:regular r:id="rId33"/>
      <p:bold r:id="rId34"/>
      <p:italic r:id="rId35"/>
      <p:boldItalic r:id="rId36"/>
    </p:embeddedFont>
    <p:embeddedFont>
      <p:font typeface="Verdana" panose="020B0604030504040204" pitchFamily="3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09FC63-8ED7-41BD-97A2-5388EFB3DF32}">
  <a:tblStyle styleId="{2809FC63-8ED7-41BD-97A2-5388EFB3DF32}" styleName="Table_0">
    <a:wholeTbl>
      <a:tcTxStyle b="off" i="off">
        <a:font>
          <a:latin typeface="Lucida Sans Unicode"/>
          <a:ea typeface="Lucida Sans Unicode"/>
          <a:cs typeface="Lucida Sans Unicode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F4"/>
          </a:solidFill>
        </a:fill>
      </a:tcStyle>
    </a:wholeTbl>
    <a:band1H>
      <a:tcTxStyle/>
      <a:tcStyle>
        <a:tcBdr/>
        <a:fill>
          <a:solidFill>
            <a:srgbClr val="CCDFE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CDFE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Lucida Sans Unicode"/>
          <a:ea typeface="Lucida Sans Unicode"/>
          <a:cs typeface="Lucida Sans Unicode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Lucida Sans Unicode"/>
          <a:ea typeface="Lucida Sans Unicode"/>
          <a:cs typeface="Lucida Sans Unicode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Lucida Sans Unicode"/>
          <a:ea typeface="Lucida Sans Unicode"/>
          <a:cs typeface="Lucida Sans Unicode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Lucida Sans Unicode"/>
          <a:ea typeface="Lucida Sans Unicode"/>
          <a:cs typeface="Lucida Sans Unicode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font" Target="fonts/font19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font" Target="fonts/font2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6015ea72f4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6015ea72f4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g6015ea72f4_0_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6016adbbfa_1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6016adbbfa_1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g6016adbbfa_1_4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6016adbbfa_1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6016adbbfa_1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g6016adbbfa_1_4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6016adbbfa_1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6016adbbfa_1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g6016adbbfa_1_4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016adbbfa_1_7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016adbbfa_1_7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6016adbbfa_1_7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457200" y="148132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6324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marL="914400" lvl="1" indent="-3429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380073" y="6407945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47272" y="6407945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body" idx="1"/>
          </p:nvPr>
        </p:nvSpPr>
        <p:spPr>
          <a:xfrm rot="5400000">
            <a:off x="2378964" y="-440435"/>
            <a:ext cx="4386071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6324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marL="914400" lvl="1" indent="-3429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dt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ftr" idx="11"/>
          </p:nvPr>
        </p:nvSpPr>
        <p:spPr>
          <a:xfrm>
            <a:off x="4380073" y="6407945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sldNum" idx="12"/>
          </p:nvPr>
        </p:nvSpPr>
        <p:spPr>
          <a:xfrm>
            <a:off x="8647272" y="6407945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>
            <a:spLocks noGrp="1"/>
          </p:cNvSpPr>
          <p:nvPr>
            <p:ph type="title"/>
          </p:nvPr>
        </p:nvSpPr>
        <p:spPr>
          <a:xfrm rot="5400000">
            <a:off x="4936369" y="2182286"/>
            <a:ext cx="5592761" cy="1777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body" idx="1"/>
          </p:nvPr>
        </p:nvSpPr>
        <p:spPr>
          <a:xfrm rot="5400000">
            <a:off x="823120" y="-91279"/>
            <a:ext cx="5592760" cy="6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6324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marL="914400" lvl="1" indent="-3429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dt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ftr" idx="11"/>
          </p:nvPr>
        </p:nvSpPr>
        <p:spPr>
          <a:xfrm>
            <a:off x="4380073" y="6407945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sldNum" idx="12"/>
          </p:nvPr>
        </p:nvSpPr>
        <p:spPr>
          <a:xfrm>
            <a:off x="8647272" y="6407945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4380073" y="6407945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647272" y="6407945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-1" y="4664147"/>
            <a:ext cx="9151089" cy="0"/>
          </a:xfrm>
          <a:prstGeom prst="rtTriangle">
            <a:avLst/>
          </a:prstGeom>
          <a:gradFill>
            <a:gsLst>
              <a:gs pos="0">
                <a:srgbClr val="007795"/>
              </a:gs>
              <a:gs pos="55000">
                <a:srgbClr val="47BBE0"/>
              </a:gs>
              <a:gs pos="100000">
                <a:srgbClr val="007795"/>
              </a:gs>
            </a:gsLst>
            <a:lin ang="3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8" name="Google Shape;28;p4"/>
          <p:cNvSpPr txBox="1">
            <a:spLocks noGrp="1"/>
          </p:cNvSpPr>
          <p:nvPr>
            <p:ph type="ctrTitle"/>
          </p:nvPr>
        </p:nvSpPr>
        <p:spPr>
          <a:xfrm>
            <a:off x="685800" y="1752602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ucida Sans"/>
              <a:buNone/>
              <a:defRPr sz="480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R="64008" lvl="0" algn="r">
              <a:spcBef>
                <a:spcPts val="400"/>
              </a:spcBef>
              <a:spcAft>
                <a:spcPts val="0"/>
              </a:spcAft>
              <a:buSzPts val="1836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324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grpSp>
        <p:nvGrpSpPr>
          <p:cNvPr id="30" name="Google Shape;30;p4"/>
          <p:cNvGrpSpPr/>
          <p:nvPr/>
        </p:nvGrpSpPr>
        <p:grpSpPr>
          <a:xfrm>
            <a:off x="-3765" y="4953001"/>
            <a:ext cx="9147765" cy="1912088"/>
            <a:chOff x="-3765" y="4832896"/>
            <a:chExt cx="9147765" cy="2032192"/>
          </a:xfrm>
        </p:grpSpPr>
        <p:sp>
          <p:nvSpPr>
            <p:cNvPr id="31" name="Google Shape;31;p4"/>
            <p:cNvSpPr/>
            <p:nvPr/>
          </p:nvSpPr>
          <p:spPr>
            <a:xfrm>
              <a:off x="1687513" y="4832896"/>
              <a:ext cx="7456487" cy="518816"/>
            </a:xfrm>
            <a:custGeom>
              <a:avLst/>
              <a:gdLst/>
              <a:ahLst/>
              <a:cxnLst/>
              <a:rect l="l" t="t" r="r" b="b"/>
              <a:pathLst>
                <a:path w="4697" h="367" extrusionOk="0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9CCADC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35443" y="5135526"/>
              <a:ext cx="9108557" cy="838200"/>
            </a:xfrm>
            <a:custGeom>
              <a:avLst/>
              <a:gdLst/>
              <a:ahLst/>
              <a:cxnLst/>
              <a:rect l="l" t="t" r="r" b="b"/>
              <a:pathLst>
                <a:path w="5760" h="528" extrusionOk="0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0" y="4883888"/>
              <a:ext cx="9144000" cy="1981200"/>
            </a:xfrm>
            <a:custGeom>
              <a:avLst/>
              <a:gdLst/>
              <a:ahLst/>
              <a:cxnLst/>
              <a:rect l="l" t="t" r="r" b="b"/>
              <a:pathLst>
                <a:path w="5760" h="1248" extrusionOk="0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 amt="50000"/>
              </a:blip>
              <a:tile tx="0" ty="0" sx="50000" sy="50000" flip="none" algn="t"/>
            </a:blip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cxnSp>
          <p:nvCxnSpPr>
            <p:cNvPr id="34" name="Google Shape;34;p4"/>
            <p:cNvCxnSpPr/>
            <p:nvPr/>
          </p:nvCxnSpPr>
          <p:spPr>
            <a:xfrm>
              <a:off x="-3765" y="4880373"/>
              <a:ext cx="9147765" cy="839943"/>
            </a:xfrm>
            <a:prstGeom prst="straightConnector1">
              <a:avLst/>
            </a:prstGeom>
            <a:noFill/>
            <a:ln w="12050" cap="flat" cmpd="sng">
              <a:solidFill>
                <a:srgbClr val="93C5D8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5" name="Google Shape;35;p4"/>
          <p:cNvSpPr txBox="1">
            <a:spLocks noGrp="1"/>
          </p:cNvSpPr>
          <p:nvPr>
            <p:ph type="dt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ftr" idx="11"/>
          </p:nvPr>
        </p:nvSpPr>
        <p:spPr>
          <a:xfrm>
            <a:off x="4380073" y="6407945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7F0F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647272" y="6407945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0" lvl="1" indent="0" algn="r">
              <a:spcBef>
                <a:spcPts val="0"/>
              </a:spcBef>
              <a:buNone/>
              <a:defRPr sz="1000" b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0" lvl="2" indent="0" algn="r">
              <a:spcBef>
                <a:spcPts val="0"/>
              </a:spcBef>
              <a:buNone/>
              <a:defRPr sz="1000" b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0" lvl="3" indent="0" algn="r">
              <a:spcBef>
                <a:spcPts val="0"/>
              </a:spcBef>
              <a:buNone/>
              <a:defRPr sz="1000" b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0" lvl="4" indent="0" algn="r">
              <a:spcBef>
                <a:spcPts val="0"/>
              </a:spcBef>
              <a:buNone/>
              <a:defRPr sz="1000" b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0" lvl="5" indent="0" algn="r">
              <a:spcBef>
                <a:spcPts val="0"/>
              </a:spcBef>
              <a:buNone/>
              <a:defRPr sz="1000" b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0" lvl="6" indent="0" algn="r">
              <a:spcBef>
                <a:spcPts val="0"/>
              </a:spcBef>
              <a:buNone/>
              <a:defRPr sz="1000" b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0" lvl="7" indent="0" algn="r">
              <a:spcBef>
                <a:spcPts val="0"/>
              </a:spcBef>
              <a:buNone/>
              <a:defRPr sz="1000" b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0" lvl="8" indent="0" algn="r">
              <a:spcBef>
                <a:spcPts val="0"/>
              </a:spcBef>
              <a:buNone/>
              <a:defRPr sz="1000" b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Lucida Sans"/>
              <a:buNone/>
              <a:defRPr sz="48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564"/>
              <a:buNone/>
              <a:defRPr sz="23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324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5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dt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ftr" idx="11"/>
          </p:nvPr>
        </p:nvSpPr>
        <p:spPr>
          <a:xfrm>
            <a:off x="4380073" y="6407945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647272" y="6407945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p5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w="9525" cap="rnd" cmpd="sng">
            <a:solidFill>
              <a:srgbClr val="20768B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25400" dir="54000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5" name="Google Shape;45;p5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w="9525" cap="rnd" cmpd="sng">
            <a:solidFill>
              <a:srgbClr val="20768B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25400" dir="54000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457200" y="1481329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9504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marL="914400" lvl="1" indent="-381000" algn="l"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marL="1371600" lvl="2" indent="-355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marL="1828800" lvl="3" indent="-3429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marL="2743200" lvl="5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2"/>
          </p:nvPr>
        </p:nvSpPr>
        <p:spPr>
          <a:xfrm>
            <a:off x="4648200" y="1481329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9504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marL="914400" lvl="1" indent="-381000" algn="l"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marL="1371600" lvl="2" indent="-355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marL="1828800" lvl="3" indent="-3429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marL="2743200" lvl="5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dt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ftr" idx="11"/>
          </p:nvPr>
        </p:nvSpPr>
        <p:spPr>
          <a:xfrm>
            <a:off x="4380073" y="6407945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ldNum" idx="12"/>
          </p:nvPr>
        </p:nvSpPr>
        <p:spPr>
          <a:xfrm>
            <a:off x="8647272" y="6407945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bg>
      <p:bgPr>
        <a:blipFill rotWithShape="1">
          <a:blip r:embed="rId2">
            <a:alphaModFix/>
          </a:blip>
          <a:tile tx="0" ty="0" sx="50000" sy="50000" flip="none" algn="tl"/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1"/>
          </p:nvPr>
        </p:nvSpPr>
        <p:spPr>
          <a:xfrm>
            <a:off x="457201" y="5410200"/>
            <a:ext cx="4040188" cy="762000"/>
          </a:xfrm>
          <a:prstGeom prst="rect">
            <a:avLst/>
          </a:prstGeom>
          <a:solidFill>
            <a:schemeClr val="accent1"/>
          </a:solidFill>
          <a:ln w="96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45700" rIns="91425" bIns="45700" anchor="ctr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32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324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5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5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5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2"/>
          </p:nvPr>
        </p:nvSpPr>
        <p:spPr>
          <a:xfrm>
            <a:off x="4645027" y="5410200"/>
            <a:ext cx="4041775" cy="762000"/>
          </a:xfrm>
          <a:prstGeom prst="rect">
            <a:avLst/>
          </a:prstGeom>
          <a:solidFill>
            <a:schemeClr val="accent1"/>
          </a:solidFill>
          <a:ln w="96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45700" rIns="91425" bIns="45700" anchor="ctr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32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324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5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5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5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3"/>
          </p:nvPr>
        </p:nvSpPr>
        <p:spPr>
          <a:xfrm>
            <a:off x="457201" y="1444295"/>
            <a:ext cx="4040188" cy="394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2232" algn="l">
              <a:spcBef>
                <a:spcPts val="400"/>
              </a:spcBef>
              <a:spcAft>
                <a:spcPts val="0"/>
              </a:spcAft>
              <a:buSzPts val="1632"/>
              <a:buChar char="🞂"/>
              <a:defRPr sz="2400"/>
            </a:lvl1pPr>
            <a:lvl2pPr marL="914400" lvl="1" indent="-355600" algn="l">
              <a:spcBef>
                <a:spcPts val="324"/>
              </a:spcBef>
              <a:spcAft>
                <a:spcPts val="0"/>
              </a:spcAft>
              <a:buSzPts val="2000"/>
              <a:buChar char="◦"/>
              <a:defRPr sz="2000"/>
            </a:lvl2pPr>
            <a:lvl3pPr marL="1371600" lvl="2" indent="-3429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marL="1828800" lvl="3" indent="-3302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marL="2743200" lvl="5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body" idx="4"/>
          </p:nvPr>
        </p:nvSpPr>
        <p:spPr>
          <a:xfrm>
            <a:off x="4645026" y="1444295"/>
            <a:ext cx="4041775" cy="394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2232" algn="l">
              <a:spcBef>
                <a:spcPts val="0"/>
              </a:spcBef>
              <a:spcAft>
                <a:spcPts val="0"/>
              </a:spcAft>
              <a:buSzPts val="1632"/>
              <a:buChar char="🞂"/>
              <a:defRPr sz="2400"/>
            </a:lvl1pPr>
            <a:lvl2pPr marL="914400" lvl="1" indent="-355600" algn="l">
              <a:spcBef>
                <a:spcPts val="324"/>
              </a:spcBef>
              <a:spcAft>
                <a:spcPts val="0"/>
              </a:spcAft>
              <a:buSzPts val="2000"/>
              <a:buChar char="◦"/>
              <a:defRPr sz="2000"/>
            </a:lvl2pPr>
            <a:lvl3pPr marL="1371600" lvl="2" indent="-3429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marL="1828800" lvl="3" indent="-3302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marL="2743200" lvl="5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dt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ftr" idx="11"/>
          </p:nvPr>
        </p:nvSpPr>
        <p:spPr>
          <a:xfrm>
            <a:off x="4380073" y="6407945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sldNum" idx="12"/>
          </p:nvPr>
        </p:nvSpPr>
        <p:spPr>
          <a:xfrm>
            <a:off x="8647272" y="6407945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>
            <a:spLocks noGrp="1"/>
          </p:cNvSpPr>
          <p:nvPr>
            <p:ph type="dt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ftr" idx="11"/>
          </p:nvPr>
        </p:nvSpPr>
        <p:spPr>
          <a:xfrm>
            <a:off x="4380073" y="6407945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sldNum" idx="12"/>
          </p:nvPr>
        </p:nvSpPr>
        <p:spPr>
          <a:xfrm>
            <a:off x="8647272" y="6407945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bg>
      <p:bgPr>
        <a:blipFill rotWithShape="1">
          <a:blip r:embed="rId2">
            <a:alphaModFix/>
          </a:blip>
          <a:tile tx="0" ty="0" sx="50000" sy="50000" flip="none" algn="tl"/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ucida Sans"/>
              <a:buNone/>
              <a:defRPr sz="2500" b="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body" idx="1"/>
          </p:nvPr>
        </p:nvSpPr>
        <p:spPr>
          <a:xfrm>
            <a:off x="4419600" y="5355102"/>
            <a:ext cx="3974592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spcBef>
                <a:spcPts val="400"/>
              </a:spcBef>
              <a:spcAft>
                <a:spcPts val="0"/>
              </a:spcAft>
              <a:buSzPts val="1088"/>
              <a:buNone/>
              <a:defRPr sz="1600"/>
            </a:lvl1pPr>
            <a:lvl2pPr marL="914400" lvl="1" indent="-228600" algn="l">
              <a:spcBef>
                <a:spcPts val="324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35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2"/>
          </p:nvPr>
        </p:nvSpPr>
        <p:spPr>
          <a:xfrm>
            <a:off x="914400" y="274320"/>
            <a:ext cx="7479792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6776" algn="l">
              <a:spcBef>
                <a:spcPts val="400"/>
              </a:spcBef>
              <a:spcAft>
                <a:spcPts val="0"/>
              </a:spcAft>
              <a:buSzPts val="2176"/>
              <a:buChar char="🞂"/>
              <a:defRPr sz="3200"/>
            </a:lvl1pPr>
            <a:lvl2pPr marL="914400" lvl="1" indent="-406400" algn="l">
              <a:spcBef>
                <a:spcPts val="324"/>
              </a:spcBef>
              <a:spcAft>
                <a:spcPts val="0"/>
              </a:spcAft>
              <a:buSzPts val="2800"/>
              <a:buChar char="◦"/>
              <a:defRPr sz="2800"/>
            </a:lvl2pPr>
            <a:lvl3pPr marL="1371600" lvl="2" indent="-381000" algn="l">
              <a:spcBef>
                <a:spcPts val="350"/>
              </a:spcBef>
              <a:spcAft>
                <a:spcPts val="0"/>
              </a:spcAft>
              <a:buSzPts val="2400"/>
              <a:buChar char="●"/>
              <a:defRPr sz="2400"/>
            </a:lvl3pPr>
            <a:lvl4pPr marL="1828800" lvl="3" indent="-355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5pPr>
            <a:lvl6pPr marL="2743200" lvl="5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dt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ftr" idx="11"/>
          </p:nvPr>
        </p:nvSpPr>
        <p:spPr>
          <a:xfrm>
            <a:off x="4380073" y="6407945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8647272" y="6407945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body" idx="1"/>
          </p:nvPr>
        </p:nvSpPr>
        <p:spPr>
          <a:xfrm>
            <a:off x="1141232" y="5443403"/>
            <a:ext cx="7162800" cy="648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marR="18288" lvl="0" indent="-228600" algn="r">
              <a:spcBef>
                <a:spcPts val="400"/>
              </a:spcBef>
              <a:spcAft>
                <a:spcPts val="0"/>
              </a:spcAft>
              <a:buSzPts val="952"/>
              <a:buNone/>
              <a:defRPr sz="1400"/>
            </a:lvl1pPr>
            <a:lvl2pPr marL="914400" lvl="1" indent="-304800" algn="l">
              <a:spcBef>
                <a:spcPts val="324"/>
              </a:spcBef>
              <a:spcAft>
                <a:spcPts val="0"/>
              </a:spcAft>
              <a:buSzPts val="1200"/>
              <a:buChar char="◦"/>
              <a:defRPr sz="1200"/>
            </a:lvl2pPr>
            <a:lvl3pPr marL="1371600" lvl="2" indent="-292100" algn="l">
              <a:spcBef>
                <a:spcPts val="350"/>
              </a:spcBef>
              <a:spcAft>
                <a:spcPts val="0"/>
              </a:spcAft>
              <a:buSzPts val="1000"/>
              <a:buChar char="●"/>
              <a:defRPr sz="1000"/>
            </a:lvl3pPr>
            <a:lvl4pPr marL="1828800" lvl="3" indent="-28575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5pPr>
            <a:lvl6pPr marL="2743200" lvl="5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>
            <a:spLocks noGrp="1"/>
          </p:cNvSpPr>
          <p:nvPr>
            <p:ph type="pic" idx="2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76"/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sz="2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R="0" lvl="2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R="0" lvl="3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sz="19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R="0" lvl="4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R="0" lvl="5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sz="18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R="0" lvl="6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sz="16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R="0" lvl="7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sz="16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R="0" lvl="8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sz="16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dt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ftr" idx="11"/>
          </p:nvPr>
        </p:nvSpPr>
        <p:spPr>
          <a:xfrm>
            <a:off x="4380073" y="6407945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sldNum" idx="12"/>
          </p:nvPr>
        </p:nvSpPr>
        <p:spPr>
          <a:xfrm>
            <a:off x="8647272" y="6407945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0" lvl="1" indent="0" algn="r">
              <a:spcBef>
                <a:spcPts val="0"/>
              </a:spcBef>
              <a:buNone/>
              <a:defRPr sz="1000" b="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0" lvl="2" indent="0" algn="r">
              <a:spcBef>
                <a:spcPts val="0"/>
              </a:spcBef>
              <a:buNone/>
              <a:defRPr sz="1000" b="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0" lvl="3" indent="0" algn="r">
              <a:spcBef>
                <a:spcPts val="0"/>
              </a:spcBef>
              <a:buNone/>
              <a:defRPr sz="1000" b="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0" lvl="4" indent="0" algn="r">
              <a:spcBef>
                <a:spcPts val="0"/>
              </a:spcBef>
              <a:buNone/>
              <a:defRPr sz="1000" b="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0" lvl="5" indent="0" algn="r">
              <a:spcBef>
                <a:spcPts val="0"/>
              </a:spcBef>
              <a:buNone/>
              <a:defRPr sz="1000" b="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0" lvl="6" indent="0" algn="r">
              <a:spcBef>
                <a:spcPts val="0"/>
              </a:spcBef>
              <a:buNone/>
              <a:defRPr sz="1000" b="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0" lvl="7" indent="0" algn="r">
              <a:spcBef>
                <a:spcPts val="0"/>
              </a:spcBef>
              <a:buNone/>
              <a:defRPr sz="1000" b="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0" lvl="8" indent="0" algn="r">
              <a:spcBef>
                <a:spcPts val="0"/>
              </a:spcBef>
              <a:buNone/>
              <a:defRPr sz="1000" b="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title"/>
          </p:nvPr>
        </p:nvSpPr>
        <p:spPr>
          <a:xfrm>
            <a:off x="228600" y="4865123"/>
            <a:ext cx="8075432" cy="562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ucida Sans"/>
              <a:buNone/>
              <a:defRPr sz="3000" b="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0"/>
          <p:cNvSpPr/>
          <p:nvPr/>
        </p:nvSpPr>
        <p:spPr>
          <a:xfrm>
            <a:off x="716437" y="5001994"/>
            <a:ext cx="3802003" cy="1443111"/>
          </a:xfrm>
          <a:custGeom>
            <a:avLst/>
            <a:gdLst/>
            <a:ahLst/>
            <a:cxnLst/>
            <a:rect l="l" t="t" r="r" b="b"/>
            <a:pathLst>
              <a:path w="5760" h="528" extrusionOk="0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2" name="Google Shape;82;p10"/>
          <p:cNvSpPr/>
          <p:nvPr/>
        </p:nvSpPr>
        <p:spPr>
          <a:xfrm>
            <a:off x="-53560" y="5785023"/>
            <a:ext cx="3802003" cy="838200"/>
          </a:xfrm>
          <a:custGeom>
            <a:avLst/>
            <a:gdLst/>
            <a:ahLst/>
            <a:cxnLst/>
            <a:rect l="l" t="t" r="r" b="b"/>
            <a:pathLst>
              <a:path w="5760" h="528" extrusionOk="0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3" name="Google Shape;83;p10"/>
          <p:cNvSpPr/>
          <p:nvPr/>
        </p:nvSpPr>
        <p:spPr>
          <a:xfrm>
            <a:off x="-6043" y="5791254"/>
            <a:ext cx="3402315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tx="0" ty="0" sx="50000" sy="50000" flip="none" algn="t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84" name="Google Shape;84;p10"/>
          <p:cNvCxnSpPr/>
          <p:nvPr/>
        </p:nvCxnSpPr>
        <p:spPr>
          <a:xfrm>
            <a:off x="-9237" y="5787739"/>
            <a:ext cx="3405509" cy="1084383"/>
          </a:xfrm>
          <a:prstGeom prst="straightConnector1">
            <a:avLst/>
          </a:prstGeom>
          <a:noFill/>
          <a:ln w="12050" cap="flat" cmpd="sng">
            <a:solidFill>
              <a:srgbClr val="93C5D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5" name="Google Shape;85;p10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w="9525" cap="rnd" cmpd="sng">
            <a:solidFill>
              <a:srgbClr val="20768B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25400" dir="54000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6" name="Google Shape;86;p10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w="9525" cap="rnd" cmpd="sng">
            <a:solidFill>
              <a:srgbClr val="20768B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25400" dir="54000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-6043" y="6211084"/>
            <a:ext cx="2904729" cy="660983"/>
          </a:xfrm>
          <a:prstGeom prst="rtTriangle">
            <a:avLst/>
          </a:prstGeom>
          <a:blipFill rotWithShape="1">
            <a:blip r:embed="rId13">
              <a:alphaModFix amt="50000"/>
            </a:blip>
            <a:tile tx="0" ty="0" sx="50000" sy="50000" flip="none" algn="t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  <a:defRPr sz="4100" b="1" i="0" u="none" strike="noStrike" cap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457200" y="148132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5186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sz="27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914400" marR="0" lvl="1" indent="-374650" algn="l" rtl="0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sz="23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371600" marR="0" lvl="2" indent="-36195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828800" marR="0" lvl="3" indent="-34925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sz="19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2286000" marR="0" lvl="4" indent="-34290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2743200" marR="0" lvl="5" indent="-3429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3200400" marR="0" lvl="6" indent="-3302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3657600" marR="0" lvl="7" indent="-3302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4114800" marR="0" lvl="8" indent="-3302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>
            <a:off x="4380073" y="6407945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8647272" y="6407945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>
            <a:spLocks noGrp="1"/>
          </p:cNvSpPr>
          <p:nvPr>
            <p:ph type="title"/>
          </p:nvPr>
        </p:nvSpPr>
        <p:spPr>
          <a:xfrm>
            <a:off x="457200" y="255862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US" b="0" dirty="0">
                <a:latin typeface="Roboto Medium"/>
                <a:ea typeface="Roboto Medium"/>
                <a:cs typeface="Roboto Medium"/>
                <a:sym typeface="Roboto Medium"/>
              </a:rPr>
              <a:t>Capstone Project </a:t>
            </a:r>
            <a:endParaRPr b="0" dirty="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04" name="Google Shape;104;p13"/>
          <p:cNvSpPr txBox="1">
            <a:spLocks noGrp="1"/>
          </p:cNvSpPr>
          <p:nvPr>
            <p:ph type="sldNum" idx="12"/>
          </p:nvPr>
        </p:nvSpPr>
        <p:spPr>
          <a:xfrm>
            <a:off x="8647272" y="6407945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105" name="Google Shape;105;p13"/>
          <p:cNvSpPr txBox="1"/>
          <p:nvPr/>
        </p:nvSpPr>
        <p:spPr>
          <a:xfrm>
            <a:off x="1315200" y="677400"/>
            <a:ext cx="6513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ElecKart</a:t>
            </a:r>
            <a:endParaRPr sz="18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Market Mix Modelling</a:t>
            </a:r>
            <a:endParaRPr sz="24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24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3"/>
          <p:cNvSpPr txBox="1"/>
          <p:nvPr/>
        </p:nvSpPr>
        <p:spPr>
          <a:xfrm>
            <a:off x="900000" y="4637725"/>
            <a:ext cx="7344000" cy="13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Group Members: </a:t>
            </a:r>
            <a:br>
              <a:rPr lang="en-US" sz="1800" b="1" dirty="0">
                <a:latin typeface="Roboto"/>
                <a:ea typeface="Roboto"/>
                <a:cs typeface="Roboto"/>
                <a:sym typeface="Roboto"/>
              </a:rPr>
            </a:br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AJAY KUMAR YEDLA</a:t>
            </a:r>
            <a:br>
              <a:rPr lang="en-US" sz="1800" b="1" dirty="0">
                <a:latin typeface="Roboto"/>
                <a:ea typeface="Roboto"/>
                <a:cs typeface="Roboto"/>
                <a:sym typeface="Roboto"/>
              </a:rPr>
            </a:br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AKANSHA PARASHAR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PHANI BHUSHANA RAO K</a:t>
            </a:r>
            <a:endParaRPr sz="18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EDA (Camera Accessory)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22"/>
          <p:cNvSpPr txBox="1">
            <a:spLocks noGrp="1"/>
          </p:cNvSpPr>
          <p:nvPr>
            <p:ph type="sldNum" idx="12"/>
          </p:nvPr>
        </p:nvSpPr>
        <p:spPr>
          <a:xfrm>
            <a:off x="8647272" y="6407945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226" name="Google Shape;2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725" y="603900"/>
            <a:ext cx="4355274" cy="2985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603900"/>
            <a:ext cx="4572000" cy="282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2575" y="3809391"/>
            <a:ext cx="4299429" cy="2963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38300" y="3809400"/>
            <a:ext cx="4205700" cy="292928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2"/>
          <p:cNvSpPr/>
          <p:nvPr/>
        </p:nvSpPr>
        <p:spPr>
          <a:xfrm>
            <a:off x="2322125" y="944325"/>
            <a:ext cx="1687500" cy="603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Special holiday sales</a:t>
            </a:r>
            <a:endParaRPr/>
          </a:p>
        </p:txBody>
      </p:sp>
      <p:sp>
        <p:nvSpPr>
          <p:cNvPr id="231" name="Google Shape;231;p22"/>
          <p:cNvSpPr/>
          <p:nvPr/>
        </p:nvSpPr>
        <p:spPr>
          <a:xfrm>
            <a:off x="7941650" y="712125"/>
            <a:ext cx="1071300" cy="43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Weekday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sales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Google Shape;232;p22"/>
          <p:cNvSpPr/>
          <p:nvPr/>
        </p:nvSpPr>
        <p:spPr>
          <a:xfrm>
            <a:off x="2353075" y="4071450"/>
            <a:ext cx="1071300" cy="43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Weekly sales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22"/>
          <p:cNvSpPr/>
          <p:nvPr/>
        </p:nvSpPr>
        <p:spPr>
          <a:xfrm>
            <a:off x="6161375" y="4040500"/>
            <a:ext cx="1377900" cy="541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Weekly payment types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EDA (Gaming Accessory)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23"/>
          <p:cNvSpPr txBox="1">
            <a:spLocks noGrp="1"/>
          </p:cNvSpPr>
          <p:nvPr>
            <p:ph type="sldNum" idx="12"/>
          </p:nvPr>
        </p:nvSpPr>
        <p:spPr>
          <a:xfrm>
            <a:off x="8647272" y="6407945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240" name="Google Shape;2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87200"/>
            <a:ext cx="4572000" cy="297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0" y="787200"/>
            <a:ext cx="4267199" cy="2941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914225"/>
            <a:ext cx="4724399" cy="28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47761" y="3914226"/>
            <a:ext cx="4043839" cy="285885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3"/>
          <p:cNvSpPr/>
          <p:nvPr/>
        </p:nvSpPr>
        <p:spPr>
          <a:xfrm>
            <a:off x="2322125" y="944325"/>
            <a:ext cx="1687500" cy="603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Special holiday sales</a:t>
            </a:r>
            <a:endParaRPr/>
          </a:p>
        </p:txBody>
      </p:sp>
      <p:sp>
        <p:nvSpPr>
          <p:cNvPr id="245" name="Google Shape;245;p23"/>
          <p:cNvSpPr/>
          <p:nvPr/>
        </p:nvSpPr>
        <p:spPr>
          <a:xfrm>
            <a:off x="7920300" y="944325"/>
            <a:ext cx="981300" cy="43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Weekday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sales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23"/>
          <p:cNvSpPr/>
          <p:nvPr/>
        </p:nvSpPr>
        <p:spPr>
          <a:xfrm>
            <a:off x="2353075" y="4071450"/>
            <a:ext cx="1071300" cy="43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Weekly sales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p23"/>
          <p:cNvSpPr/>
          <p:nvPr/>
        </p:nvSpPr>
        <p:spPr>
          <a:xfrm>
            <a:off x="5820775" y="3978575"/>
            <a:ext cx="1455300" cy="480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Weekly discount %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4"/>
          <p:cNvSpPr txBox="1">
            <a:spLocks noGrp="1"/>
          </p:cNvSpPr>
          <p:nvPr>
            <p:ph type="sldNum" idx="12"/>
          </p:nvPr>
        </p:nvSpPr>
        <p:spPr>
          <a:xfrm>
            <a:off x="8647272" y="6407945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53" name="Google Shape;253;p2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EDA (Home Audio)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4" name="Google Shape;2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25" y="559163"/>
            <a:ext cx="4386224" cy="3040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6800" y="588300"/>
            <a:ext cx="4386225" cy="3023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764225"/>
            <a:ext cx="4626801" cy="294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26800" y="3656714"/>
            <a:ext cx="4386225" cy="3048886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4"/>
          <p:cNvSpPr/>
          <p:nvPr/>
        </p:nvSpPr>
        <p:spPr>
          <a:xfrm>
            <a:off x="2322125" y="944325"/>
            <a:ext cx="1687500" cy="603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Special holiday sales</a:t>
            </a:r>
            <a:endParaRPr/>
          </a:p>
        </p:txBody>
      </p:sp>
      <p:sp>
        <p:nvSpPr>
          <p:cNvPr id="259" name="Google Shape;259;p24"/>
          <p:cNvSpPr/>
          <p:nvPr/>
        </p:nvSpPr>
        <p:spPr>
          <a:xfrm>
            <a:off x="7920300" y="696625"/>
            <a:ext cx="981300" cy="43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Weekday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sales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24"/>
          <p:cNvSpPr/>
          <p:nvPr/>
        </p:nvSpPr>
        <p:spPr>
          <a:xfrm>
            <a:off x="1566088" y="4071475"/>
            <a:ext cx="1377900" cy="541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Weekly payment types</a:t>
            </a:r>
            <a:endParaRPr/>
          </a:p>
        </p:txBody>
      </p:sp>
      <p:sp>
        <p:nvSpPr>
          <p:cNvPr id="261" name="Google Shape;261;p24"/>
          <p:cNvSpPr/>
          <p:nvPr/>
        </p:nvSpPr>
        <p:spPr>
          <a:xfrm>
            <a:off x="6022025" y="3963075"/>
            <a:ext cx="1071300" cy="43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Weekly sales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5"/>
          <p:cNvSpPr txBox="1">
            <a:spLocks noGrp="1"/>
          </p:cNvSpPr>
          <p:nvPr>
            <p:ph type="sldNum" idx="12"/>
          </p:nvPr>
        </p:nvSpPr>
        <p:spPr>
          <a:xfrm>
            <a:off x="8647272" y="6407945"/>
            <a:ext cx="365700" cy="365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68" name="Google Shape;268;p25"/>
          <p:cNvSpPr txBox="1">
            <a:spLocks noGrp="1"/>
          </p:cNvSpPr>
          <p:nvPr>
            <p:ph type="title"/>
          </p:nvPr>
        </p:nvSpPr>
        <p:spPr>
          <a:xfrm>
            <a:off x="457200" y="1"/>
            <a:ext cx="8229600" cy="644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Adstock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9" name="Google Shape;26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96501"/>
            <a:ext cx="3036650" cy="203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9050" y="728525"/>
            <a:ext cx="3226700" cy="203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15750" y="796500"/>
            <a:ext cx="2665526" cy="203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2984025"/>
            <a:ext cx="3036651" cy="1892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41450" y="2984025"/>
            <a:ext cx="3074299" cy="1892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81450" y="2984025"/>
            <a:ext cx="2665524" cy="189242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5"/>
          <p:cNvSpPr/>
          <p:nvPr/>
        </p:nvSpPr>
        <p:spPr>
          <a:xfrm>
            <a:off x="820475" y="1037225"/>
            <a:ext cx="1114500" cy="340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Affiliates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" name="Google Shape;276;p25"/>
          <p:cNvSpPr/>
          <p:nvPr/>
        </p:nvSpPr>
        <p:spPr>
          <a:xfrm>
            <a:off x="4195300" y="959800"/>
            <a:ext cx="1006200" cy="340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Digital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" name="Google Shape;277;p25"/>
          <p:cNvSpPr/>
          <p:nvPr/>
        </p:nvSpPr>
        <p:spPr>
          <a:xfrm>
            <a:off x="7059250" y="975300"/>
            <a:ext cx="758700" cy="340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TV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p25"/>
          <p:cNvSpPr/>
          <p:nvPr/>
        </p:nvSpPr>
        <p:spPr>
          <a:xfrm>
            <a:off x="913375" y="3220000"/>
            <a:ext cx="1733700" cy="340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Online Marketing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9" name="Google Shape;279;p25"/>
          <p:cNvSpPr/>
          <p:nvPr/>
        </p:nvSpPr>
        <p:spPr>
          <a:xfrm>
            <a:off x="4582325" y="3142600"/>
            <a:ext cx="1006200" cy="340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Other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0" name="Google Shape;280;p25"/>
          <p:cNvSpPr/>
          <p:nvPr/>
        </p:nvSpPr>
        <p:spPr>
          <a:xfrm>
            <a:off x="7415300" y="3127125"/>
            <a:ext cx="1006200" cy="340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Radio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1" name="Google Shape;281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529775" y="5028850"/>
            <a:ext cx="2665524" cy="1676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201500" y="5028850"/>
            <a:ext cx="2488726" cy="1676754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5"/>
          <p:cNvSpPr/>
          <p:nvPr/>
        </p:nvSpPr>
        <p:spPr>
          <a:xfrm>
            <a:off x="2585300" y="5170600"/>
            <a:ext cx="851400" cy="263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SEM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" name="Google Shape;284;p25"/>
          <p:cNvSpPr/>
          <p:nvPr/>
        </p:nvSpPr>
        <p:spPr>
          <a:xfrm>
            <a:off x="5665975" y="5186075"/>
            <a:ext cx="1532700" cy="263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Sponsorship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6"/>
          <p:cNvSpPr txBox="1">
            <a:spLocks noGrp="1"/>
          </p:cNvSpPr>
          <p:nvPr>
            <p:ph type="sldNum" idx="12"/>
          </p:nvPr>
        </p:nvSpPr>
        <p:spPr>
          <a:xfrm>
            <a:off x="8647272" y="6407945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90" name="Google Shape;29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Derived KPIs &amp; Modeling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" name="Google Shape;291;p26"/>
          <p:cNvSpPr txBox="1"/>
          <p:nvPr/>
        </p:nvSpPr>
        <p:spPr>
          <a:xfrm>
            <a:off x="433475" y="867000"/>
            <a:ext cx="8213700" cy="59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-US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List of derived KPIs and advance KPIs is as follows: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92" name="Google Shape;292;p26"/>
          <p:cNvGraphicFramePr/>
          <p:nvPr/>
        </p:nvGraphicFramePr>
        <p:xfrm>
          <a:off x="961458" y="1709372"/>
          <a:ext cx="7424425" cy="3613240"/>
        </p:xfrm>
        <a:graphic>
          <a:graphicData uri="http://schemas.openxmlformats.org/drawingml/2006/table">
            <a:tbl>
              <a:tblPr firstRow="1" bandRow="1">
                <a:noFill/>
                <a:tableStyleId>{2809FC63-8ED7-41BD-97A2-5388EFB3DF32}</a:tableStyleId>
              </a:tblPr>
              <a:tblGrid>
                <a:gridCol w="3497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6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KPIs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Advance KPIs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Arial"/>
                        <a:buChar char="●"/>
                      </a:pPr>
                      <a:r>
                        <a:rPr lang="en-US">
                          <a:latin typeface="Arial"/>
                          <a:ea typeface="Arial"/>
                          <a:cs typeface="Arial"/>
                          <a:sym typeface="Arial"/>
                        </a:rPr>
                        <a:t>Discount Percentage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Arial"/>
                        <a:buChar char="●"/>
                      </a:pPr>
                      <a:r>
                        <a:rPr lang="en-US">
                          <a:latin typeface="Arial"/>
                          <a:ea typeface="Arial"/>
                          <a:cs typeface="Arial"/>
                          <a:sym typeface="Arial"/>
                        </a:rPr>
                        <a:t>Ad-stock of 3 categories</a:t>
                      </a:r>
                      <a:endParaRPr sz="1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Arial"/>
                        <a:buChar char="●"/>
                      </a:pPr>
                      <a:r>
                        <a:rPr lang="en-US">
                          <a:latin typeface="Arial"/>
                          <a:ea typeface="Arial"/>
                          <a:cs typeface="Arial"/>
                          <a:sym typeface="Arial"/>
                        </a:rPr>
                        <a:t>GMV per unit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Arial"/>
                        <a:buChar char="●"/>
                      </a:pPr>
                      <a:r>
                        <a:rPr lang="en-US">
                          <a:latin typeface="Arial"/>
                          <a:ea typeface="Arial"/>
                          <a:cs typeface="Arial"/>
                          <a:sym typeface="Arial"/>
                        </a:rPr>
                        <a:t>Moving average of last 3 weeks (gmv per unit, DP)</a:t>
                      </a:r>
                      <a:endParaRPr sz="1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Arial"/>
                        <a:buChar char="●"/>
                      </a:pPr>
                      <a:r>
                        <a:rPr lang="en-US">
                          <a:latin typeface="Arial"/>
                          <a:ea typeface="Arial"/>
                          <a:cs typeface="Arial"/>
                          <a:sym typeface="Arial"/>
                        </a:rPr>
                        <a:t>Total GMV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Arial"/>
                        <a:buChar char="●"/>
                      </a:pPr>
                      <a:r>
                        <a:rPr lang="en-US">
                          <a:latin typeface="Arial"/>
                          <a:ea typeface="Arial"/>
                          <a:cs typeface="Arial"/>
                          <a:sym typeface="Arial"/>
                        </a:rPr>
                        <a:t>Lag variables (gmv per unit, DP) for 3 weeks</a:t>
                      </a:r>
                      <a:endParaRPr sz="1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Arial"/>
                        <a:buChar char="●"/>
                      </a:pPr>
                      <a:r>
                        <a:rPr lang="en-US">
                          <a:latin typeface="Arial"/>
                          <a:ea typeface="Arial"/>
                          <a:cs typeface="Arial"/>
                          <a:sym typeface="Arial"/>
                        </a:rPr>
                        <a:t>Average GMV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Arial"/>
                        <a:buChar char="●"/>
                      </a:pPr>
                      <a:r>
                        <a:rPr lang="en-US">
                          <a:latin typeface="Arial"/>
                          <a:ea typeface="Arial"/>
                          <a:cs typeface="Arial"/>
                          <a:sym typeface="Arial"/>
                        </a:rPr>
                        <a:t>Promotion Type</a:t>
                      </a:r>
                      <a:endParaRPr sz="1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Units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Holiday Week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Delivery Status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Delivery Status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Item Type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457200" marR="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Delivery on Time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"/>
          <p:cNvSpPr txBox="1">
            <a:spLocks noGrp="1"/>
          </p:cNvSpPr>
          <p:nvPr>
            <p:ph type="sldNum" idx="12"/>
          </p:nvPr>
        </p:nvSpPr>
        <p:spPr>
          <a:xfrm>
            <a:off x="8647272" y="6407945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98" name="Google Shape;298;p27"/>
          <p:cNvSpPr txBox="1">
            <a:spLocks noGrp="1"/>
          </p:cNvSpPr>
          <p:nvPr>
            <p:ph type="title"/>
          </p:nvPr>
        </p:nvSpPr>
        <p:spPr>
          <a:xfrm>
            <a:off x="0" y="1"/>
            <a:ext cx="9144000" cy="9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Model Dashboard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99" name="Google Shape;299;p27"/>
          <p:cNvGraphicFramePr/>
          <p:nvPr/>
        </p:nvGraphicFramePr>
        <p:xfrm>
          <a:off x="83820" y="1432560"/>
          <a:ext cx="8907800" cy="1854250"/>
        </p:xfrm>
        <a:graphic>
          <a:graphicData uri="http://schemas.openxmlformats.org/drawingml/2006/table">
            <a:tbl>
              <a:tblPr firstRow="1" bandRow="1">
                <a:noFill/>
                <a:tableStyleId>{2809FC63-8ED7-41BD-97A2-5388EFB3DF32}</a:tableStyleId>
              </a:tblPr>
              <a:tblGrid>
                <a:gridCol w="283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Model/Category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Camera Accessory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Gaming Accessory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Home Audio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Linear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0.89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/>
                        <a:t>0.86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0.78</a:t>
                      </a:r>
                      <a:endParaRPr sz="1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Multiplicative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0.92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0.70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0.86</a:t>
                      </a:r>
                      <a:endParaRPr sz="1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Koyck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Lucida Sans"/>
                        <a:buNone/>
                      </a:pPr>
                      <a:r>
                        <a:rPr lang="en-US"/>
                        <a:t>0.86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0.87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0.75</a:t>
                      </a:r>
                      <a:endParaRPr sz="1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Distributed Lag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Lucida Sans"/>
                        <a:buNone/>
                      </a:pPr>
                      <a:r>
                        <a:rPr lang="en-US"/>
                        <a:t>0.86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0.86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0.76</a:t>
                      </a:r>
                      <a:endParaRPr sz="1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0" name="Google Shape;300;p27"/>
          <p:cNvSpPr txBox="1"/>
          <p:nvPr/>
        </p:nvSpPr>
        <p:spPr>
          <a:xfrm>
            <a:off x="0" y="984299"/>
            <a:ext cx="8991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r-square prediction values (without cross validation)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01" name="Google Shape;301;p27"/>
          <p:cNvGraphicFramePr/>
          <p:nvPr/>
        </p:nvGraphicFramePr>
        <p:xfrm>
          <a:off x="118095" y="4120242"/>
          <a:ext cx="8907800" cy="1854250"/>
        </p:xfrm>
        <a:graphic>
          <a:graphicData uri="http://schemas.openxmlformats.org/drawingml/2006/table">
            <a:tbl>
              <a:tblPr firstRow="1" bandRow="1">
                <a:noFill/>
                <a:tableStyleId>{2809FC63-8ED7-41BD-97A2-5388EFB3DF32}</a:tableStyleId>
              </a:tblPr>
              <a:tblGrid>
                <a:gridCol w="283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Model/Category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Camera Accessory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Gaming Accessory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Home Audio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Linear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0.91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0.89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0.80</a:t>
                      </a:r>
                      <a:endParaRPr sz="1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Multiplicative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0.88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0.72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0.92</a:t>
                      </a:r>
                      <a:endParaRPr sz="1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Koyck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0.91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/>
                        <a:t>0.89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0.84</a:t>
                      </a:r>
                      <a:endParaRPr sz="1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Distributed Lag 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Lucida Sans"/>
                        <a:buNone/>
                      </a:pPr>
                      <a:r>
                        <a:rPr lang="en-US"/>
                        <a:t>0.91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0.89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Roboto"/>
                          <a:ea typeface="Roboto"/>
                          <a:cs typeface="Roboto"/>
                          <a:sym typeface="Roboto"/>
                        </a:rPr>
                        <a:t>0.84</a:t>
                      </a:r>
                      <a:endParaRPr sz="14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2" name="Google Shape;302;p27"/>
          <p:cNvSpPr txBox="1"/>
          <p:nvPr/>
        </p:nvSpPr>
        <p:spPr>
          <a:xfrm>
            <a:off x="0" y="3631175"/>
            <a:ext cx="8991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r-square prediction values (with cross validation)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8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420100" cy="5410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After analyzing 4 different models, its observed that </a:t>
            </a:r>
            <a:r>
              <a:rPr lang="en-US" sz="1800" b="1">
                <a:latin typeface="Roboto"/>
                <a:ea typeface="Roboto"/>
                <a:cs typeface="Roboto"/>
                <a:sym typeface="Roboto"/>
              </a:rPr>
              <a:t>Koyck </a:t>
            </a: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model is best suited for </a:t>
            </a:r>
            <a:r>
              <a:rPr lang="en-US" sz="1800" b="1">
                <a:latin typeface="Roboto"/>
                <a:ea typeface="Roboto"/>
                <a:cs typeface="Roboto"/>
                <a:sym typeface="Roboto"/>
              </a:rPr>
              <a:t>Camera Accessories</a:t>
            </a: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.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Its has least mean square error (0.007)  and have high result in Cross -Validation (0.91) as compare to other three models.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US" sz="1800" b="1">
                <a:latin typeface="Roboto"/>
                <a:ea typeface="Roboto"/>
                <a:cs typeface="Roboto"/>
                <a:sym typeface="Roboto"/>
              </a:rPr>
              <a:t>product_mrp </a:t>
            </a: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is the strongest variable having a good impact on the GMV.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Other common factor which affect the model is delivery_on_time, Content Marketing etc.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9" name="Google Shape;309;p28"/>
          <p:cNvSpPr txBox="1">
            <a:spLocks noGrp="1"/>
          </p:cNvSpPr>
          <p:nvPr>
            <p:ph type="sldNum" idx="12"/>
          </p:nvPr>
        </p:nvSpPr>
        <p:spPr>
          <a:xfrm>
            <a:off x="8647272" y="6407945"/>
            <a:ext cx="365700" cy="365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310" name="Google Shape;310;p28"/>
          <p:cNvSpPr txBox="1">
            <a:spLocks noGrp="1"/>
          </p:cNvSpPr>
          <p:nvPr>
            <p:ph type="title"/>
          </p:nvPr>
        </p:nvSpPr>
        <p:spPr>
          <a:xfrm>
            <a:off x="457200" y="274647"/>
            <a:ext cx="8229600" cy="944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Camera Accessories – Recommendations 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1" name="Google Shape;31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3429000"/>
            <a:ext cx="447675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9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8229600" cy="5505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After analyzing 3 different models, its observed that </a:t>
            </a:r>
            <a:r>
              <a:rPr lang="en-US" sz="1800" b="1">
                <a:latin typeface="Roboto"/>
                <a:ea typeface="Roboto"/>
                <a:cs typeface="Roboto"/>
                <a:sym typeface="Roboto"/>
              </a:rPr>
              <a:t>Koyck </a:t>
            </a: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model is best suited for </a:t>
            </a:r>
            <a:r>
              <a:rPr lang="en-US" sz="1800" b="1">
                <a:latin typeface="Roboto"/>
                <a:ea typeface="Roboto"/>
                <a:cs typeface="Roboto"/>
                <a:sym typeface="Roboto"/>
              </a:rPr>
              <a:t>Gaming Accessories</a:t>
            </a: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.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For Gaming Accessories, RMSE is 0.0071 for </a:t>
            </a:r>
            <a:r>
              <a:rPr lang="en-US" sz="1800" b="1">
                <a:latin typeface="Roboto"/>
                <a:ea typeface="Roboto"/>
                <a:cs typeface="Roboto"/>
                <a:sym typeface="Roboto"/>
              </a:rPr>
              <a:t>Koyck </a:t>
            </a: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which is the least mean square error as compared to others.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Also </a:t>
            </a:r>
            <a:r>
              <a:rPr lang="en-US" sz="1800" b="1">
                <a:latin typeface="Roboto"/>
                <a:ea typeface="Roboto"/>
                <a:cs typeface="Roboto"/>
                <a:sym typeface="Roboto"/>
              </a:rPr>
              <a:t>product_mrp </a:t>
            </a: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is the strongest variable having a good impact on the GMV.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Other common factor which affect the model is delivery_on_time, Content Marketing etc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" name="Google Shape;318;p29"/>
          <p:cNvSpPr txBox="1">
            <a:spLocks noGrp="1"/>
          </p:cNvSpPr>
          <p:nvPr>
            <p:ph type="sldNum" idx="12"/>
          </p:nvPr>
        </p:nvSpPr>
        <p:spPr>
          <a:xfrm>
            <a:off x="8647272" y="6407945"/>
            <a:ext cx="365700" cy="365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319" name="Google Shape;319;p29"/>
          <p:cNvSpPr txBox="1">
            <a:spLocks noGrp="1"/>
          </p:cNvSpPr>
          <p:nvPr>
            <p:ph type="title"/>
          </p:nvPr>
        </p:nvSpPr>
        <p:spPr>
          <a:xfrm>
            <a:off x="457200" y="274648"/>
            <a:ext cx="8229600" cy="990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Gaming Accessories – Recommendations 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0" name="Google Shape;32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5950" y="3429000"/>
            <a:ext cx="4972050" cy="297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0"/>
          <p:cNvSpPr txBox="1">
            <a:spLocks noGrp="1"/>
          </p:cNvSpPr>
          <p:nvPr>
            <p:ph type="body" idx="1"/>
          </p:nvPr>
        </p:nvSpPr>
        <p:spPr>
          <a:xfrm>
            <a:off x="457200" y="1238250"/>
            <a:ext cx="8229600" cy="553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After building and analyzing 3 different models, it is observed that </a:t>
            </a:r>
            <a:r>
              <a:rPr lang="en-US" sz="1800" b="1">
                <a:latin typeface="Roboto"/>
                <a:ea typeface="Roboto"/>
                <a:cs typeface="Roboto"/>
                <a:sym typeface="Roboto"/>
              </a:rPr>
              <a:t>Multiplicative model</a:t>
            </a: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 is best suited for the category of </a:t>
            </a:r>
            <a:r>
              <a:rPr lang="en-US" sz="1800" b="1">
                <a:latin typeface="Roboto"/>
                <a:ea typeface="Roboto"/>
                <a:cs typeface="Roboto"/>
                <a:sym typeface="Roboto"/>
              </a:rPr>
              <a:t>Home Audio.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R2 scores of </a:t>
            </a:r>
            <a:r>
              <a:rPr lang="en-US" sz="1800" b="1">
                <a:latin typeface="Roboto"/>
                <a:ea typeface="Roboto"/>
                <a:cs typeface="Roboto"/>
                <a:sym typeface="Roboto"/>
              </a:rPr>
              <a:t>Koyck and Distributed lag models</a:t>
            </a: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 are almost the same but better results are achieved after </a:t>
            </a:r>
            <a:r>
              <a:rPr lang="en-US" sz="1800" b="1">
                <a:latin typeface="Roboto"/>
                <a:ea typeface="Roboto"/>
                <a:cs typeface="Roboto"/>
                <a:sym typeface="Roboto"/>
              </a:rPr>
              <a:t>performing cross validation</a:t>
            </a: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US" sz="1800" b="1">
                <a:latin typeface="Roboto"/>
                <a:ea typeface="Roboto"/>
                <a:cs typeface="Roboto"/>
                <a:sym typeface="Roboto"/>
              </a:rPr>
              <a:t>product_mrp </a:t>
            </a: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is the strongest variable having a good impact on the GMV.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US" sz="1800" b="1">
                <a:latin typeface="Roboto"/>
                <a:ea typeface="Roboto"/>
                <a:cs typeface="Roboto"/>
                <a:sym typeface="Roboto"/>
              </a:rPr>
              <a:t>gmv_lag_1_per</a:t>
            </a: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-US" sz="1800" b="1">
                <a:latin typeface="Roboto"/>
                <a:ea typeface="Roboto"/>
                <a:cs typeface="Roboto"/>
                <a:sym typeface="Roboto"/>
              </a:rPr>
              <a:t>gmv_lag_2_per </a:t>
            </a: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are also proving to be good for GMV.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US" sz="1800" b="1">
                <a:latin typeface="Roboto"/>
                <a:ea typeface="Roboto"/>
                <a:cs typeface="Roboto"/>
                <a:sym typeface="Roboto"/>
              </a:rPr>
              <a:t>GMV</a:t>
            </a: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 increases with a little bit of tweaking in the </a:t>
            </a:r>
            <a:r>
              <a:rPr lang="en-US" sz="1800" b="1">
                <a:latin typeface="Roboto"/>
                <a:ea typeface="Roboto"/>
                <a:cs typeface="Roboto"/>
                <a:sym typeface="Roboto"/>
              </a:rPr>
              <a:t>product_mrp.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" name="Google Shape;327;p30"/>
          <p:cNvSpPr txBox="1">
            <a:spLocks noGrp="1"/>
          </p:cNvSpPr>
          <p:nvPr>
            <p:ph type="sldNum" idx="12"/>
          </p:nvPr>
        </p:nvSpPr>
        <p:spPr>
          <a:xfrm>
            <a:off x="8647272" y="6407945"/>
            <a:ext cx="365700" cy="365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328" name="Google Shape;328;p30"/>
          <p:cNvSpPr txBox="1">
            <a:spLocks noGrp="1"/>
          </p:cNvSpPr>
          <p:nvPr>
            <p:ph type="title"/>
          </p:nvPr>
        </p:nvSpPr>
        <p:spPr>
          <a:xfrm>
            <a:off x="457200" y="274648"/>
            <a:ext cx="8229600" cy="963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Home Audio – Recommendations 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9" name="Google Shape;32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1700" y="3524250"/>
            <a:ext cx="4419600" cy="316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>
            <a:spLocks noGrp="1"/>
          </p:cNvSpPr>
          <p:nvPr>
            <p:ph type="sldNum" idx="12"/>
          </p:nvPr>
        </p:nvSpPr>
        <p:spPr>
          <a:xfrm>
            <a:off x="8647272" y="6407945"/>
            <a:ext cx="365700" cy="365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1609725" y="723900"/>
            <a:ext cx="6403914" cy="93376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Roboto"/>
                <a:ea typeface="Roboto"/>
                <a:cs typeface="Roboto"/>
                <a:sym typeface="Roboto"/>
              </a:rPr>
              <a:t>Business &amp; Data Understanding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4"/>
          <p:cNvSpPr/>
          <p:nvPr/>
        </p:nvSpPr>
        <p:spPr>
          <a:xfrm>
            <a:off x="1609725" y="1771564"/>
            <a:ext cx="6403914" cy="93376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Roboto"/>
                <a:ea typeface="Roboto"/>
                <a:cs typeface="Roboto"/>
                <a:sym typeface="Roboto"/>
              </a:rPr>
              <a:t>Data preparation &amp; 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Roboto"/>
                <a:ea typeface="Roboto"/>
                <a:cs typeface="Roboto"/>
                <a:sym typeface="Roboto"/>
              </a:rPr>
              <a:t>Exploratory Data Analysis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4"/>
          <p:cNvSpPr/>
          <p:nvPr/>
        </p:nvSpPr>
        <p:spPr>
          <a:xfrm>
            <a:off x="1720904" y="2819228"/>
            <a:ext cx="6403914" cy="93376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Roboto"/>
                <a:ea typeface="Roboto"/>
                <a:cs typeface="Roboto"/>
                <a:sym typeface="Roboto"/>
              </a:rPr>
              <a:t>Features Engineering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4"/>
          <p:cNvSpPr/>
          <p:nvPr/>
        </p:nvSpPr>
        <p:spPr>
          <a:xfrm>
            <a:off x="1609725" y="3866893"/>
            <a:ext cx="6403914" cy="93376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Roboto"/>
                <a:ea typeface="Roboto"/>
                <a:cs typeface="Roboto"/>
                <a:sym typeface="Roboto"/>
              </a:rPr>
              <a:t>Model Building &amp; KPI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4"/>
          <p:cNvSpPr/>
          <p:nvPr/>
        </p:nvSpPr>
        <p:spPr>
          <a:xfrm>
            <a:off x="1720904" y="4914557"/>
            <a:ext cx="6403914" cy="93376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Roboto"/>
                <a:ea typeface="Roboto"/>
                <a:cs typeface="Roboto"/>
                <a:sym typeface="Roboto"/>
              </a:rPr>
              <a:t>Recommendation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4"/>
          <p:cNvSpPr/>
          <p:nvPr/>
        </p:nvSpPr>
        <p:spPr>
          <a:xfrm>
            <a:off x="1019175" y="723900"/>
            <a:ext cx="2095500" cy="57603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>
            <a:spLocks noGrp="1"/>
          </p:cNvSpPr>
          <p:nvPr>
            <p:ph type="sldNum" idx="12"/>
          </p:nvPr>
        </p:nvSpPr>
        <p:spPr>
          <a:xfrm>
            <a:off x="8647272" y="6407945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24" name="Google Shape;124;p15"/>
          <p:cNvSpPr txBox="1"/>
          <p:nvPr/>
        </p:nvSpPr>
        <p:spPr>
          <a:xfrm>
            <a:off x="130968" y="166563"/>
            <a:ext cx="8882100" cy="6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Objective</a:t>
            </a:r>
            <a:endParaRPr sz="3000" b="1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u="sng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 develop a market mix model for 3 product sub-categories</a:t>
            </a:r>
            <a:endParaRPr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Camera accessory, Gaming accessory and Home Audio to observe the actual impact of different marketing levers over sale of one year (July 2015 -June 2016) and recommend the optimal budget allocation for different marketing levers for the next year.</a:t>
            </a:r>
            <a:endParaRPr sz="24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>
            <a:spLocks noGrp="1"/>
          </p:cNvSpPr>
          <p:nvPr>
            <p:ph type="body" idx="1"/>
          </p:nvPr>
        </p:nvSpPr>
        <p:spPr>
          <a:xfrm>
            <a:off x="247650" y="1162200"/>
            <a:ext cx="85341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760" lvl="0" indent="-256032" algn="just" rtl="0"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ElecKart is an e-commerce firm dealing mainly with electronic products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365760" lvl="0" indent="-256032" algn="just" rtl="0">
              <a:spcBef>
                <a:spcPts val="0"/>
              </a:spcBef>
              <a:spcAft>
                <a:spcPts val="0"/>
              </a:spcAft>
              <a:buSzPts val="1360"/>
              <a:buNone/>
            </a:pP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365760" lvl="0" indent="-256032" algn="just" rtl="0">
              <a:spcBef>
                <a:spcPts val="0"/>
              </a:spcBef>
              <a:spcAft>
                <a:spcPts val="0"/>
              </a:spcAft>
              <a:buSzPts val="1360"/>
              <a:buNone/>
            </a:pP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0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Our Understanding of the Scope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1" name="Google Shape;131;p16"/>
          <p:cNvGrpSpPr/>
          <p:nvPr/>
        </p:nvGrpSpPr>
        <p:grpSpPr>
          <a:xfrm>
            <a:off x="1408750" y="1857699"/>
            <a:ext cx="6656986" cy="4519276"/>
            <a:chOff x="-2" y="4547"/>
            <a:chExt cx="4191001" cy="3800905"/>
          </a:xfrm>
        </p:grpSpPr>
        <p:sp>
          <p:nvSpPr>
            <p:cNvPr id="132" name="Google Shape;132;p16"/>
            <p:cNvSpPr/>
            <p:nvPr/>
          </p:nvSpPr>
          <p:spPr>
            <a:xfrm rot="5400000">
              <a:off x="-81264" y="85811"/>
              <a:ext cx="541762" cy="379234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7C0000"/>
                </a:gs>
                <a:gs pos="50000">
                  <a:srgbClr val="C50000"/>
                </a:gs>
                <a:gs pos="70000">
                  <a:srgbClr val="DB0002"/>
                </a:gs>
                <a:gs pos="100000">
                  <a:srgbClr val="FF181F"/>
                </a:gs>
              </a:gsLst>
              <a:lin ang="162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6"/>
            <p:cNvSpPr txBox="1"/>
            <p:nvPr/>
          </p:nvSpPr>
          <p:spPr>
            <a:xfrm>
              <a:off x="-2" y="194161"/>
              <a:ext cx="379200" cy="30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75" tIns="6975" rIns="6975" bIns="69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50"/>
                <a:buFont typeface="Lucida Sans"/>
                <a:buNone/>
              </a:pPr>
              <a:r>
                <a:rPr lang="en-US" sz="105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" name="Google Shape;134;p16"/>
            <p:cNvSpPr/>
            <p:nvPr/>
          </p:nvSpPr>
          <p:spPr>
            <a:xfrm rot="5400000">
              <a:off x="2108951" y="-1725170"/>
              <a:ext cx="352331" cy="3811765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rgbClr val="DA1C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6"/>
            <p:cNvSpPr txBox="1"/>
            <p:nvPr/>
          </p:nvSpPr>
          <p:spPr>
            <a:xfrm>
              <a:off x="379235" y="21745"/>
              <a:ext cx="3794566" cy="3179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8225" tIns="6975" rIns="6975" bIns="6975" anchor="ctr" anchorCtr="0">
              <a:noAutofit/>
            </a:bodyPr>
            <a:lstStyle/>
            <a:p>
              <a:pPr marL="57150" marR="0" lvl="1" indent="-101600" algn="just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Roboto"/>
                <a:buChar char="•"/>
              </a:pPr>
              <a:r>
                <a:rPr lang="en-US" sz="160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Gather e-commerce domain knowledge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" name="Google Shape;136;p16"/>
            <p:cNvSpPr/>
            <p:nvPr/>
          </p:nvSpPr>
          <p:spPr>
            <a:xfrm rot="5400000">
              <a:off x="-81264" y="551403"/>
              <a:ext cx="541762" cy="379234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861F00"/>
                </a:gs>
                <a:gs pos="50000">
                  <a:srgbClr val="D53500"/>
                </a:gs>
                <a:gs pos="70000">
                  <a:srgbClr val="ED4400"/>
                </a:gs>
                <a:gs pos="100000">
                  <a:srgbClr val="FF5C13"/>
                </a:gs>
              </a:gsLst>
              <a:lin ang="162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6"/>
            <p:cNvSpPr txBox="1"/>
            <p:nvPr/>
          </p:nvSpPr>
          <p:spPr>
            <a:xfrm>
              <a:off x="-2" y="659767"/>
              <a:ext cx="379200" cy="30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75" tIns="6975" rIns="6975" bIns="69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50"/>
                <a:buFont typeface="Lucida Sans"/>
                <a:buNone/>
              </a:pPr>
              <a:r>
                <a:rPr lang="en-US" sz="105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" name="Google Shape;138;p16"/>
            <p:cNvSpPr/>
            <p:nvPr/>
          </p:nvSpPr>
          <p:spPr>
            <a:xfrm rot="5400000">
              <a:off x="2109044" y="-1259671"/>
              <a:ext cx="352145" cy="3811765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6"/>
            <p:cNvSpPr txBox="1"/>
            <p:nvPr/>
          </p:nvSpPr>
          <p:spPr>
            <a:xfrm>
              <a:off x="379234" y="487329"/>
              <a:ext cx="3794575" cy="3177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8225" tIns="6975" rIns="6975" bIns="6975" anchor="ctr" anchorCtr="0">
              <a:noAutofit/>
            </a:bodyPr>
            <a:lstStyle/>
            <a:p>
              <a:pPr marL="57150" marR="0" lvl="1" indent="-101600" algn="just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Roboto"/>
                <a:buChar char="•"/>
              </a:pPr>
              <a:r>
                <a:rPr lang="en-US" sz="160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Understand the given dataset and questions that can be answered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0" name="Google Shape;140;p16"/>
            <p:cNvSpPr/>
            <p:nvPr/>
          </p:nvSpPr>
          <p:spPr>
            <a:xfrm rot="5400000">
              <a:off x="-81264" y="1016995"/>
              <a:ext cx="541762" cy="379234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062651"/>
                </a:gs>
                <a:gs pos="50000">
                  <a:srgbClr val="0D4084"/>
                </a:gs>
                <a:gs pos="70000">
                  <a:srgbClr val="1C4F96"/>
                </a:gs>
                <a:gs pos="100000">
                  <a:srgbClr val="396BB8"/>
                </a:gs>
              </a:gsLst>
              <a:lin ang="162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6"/>
            <p:cNvSpPr txBox="1"/>
            <p:nvPr/>
          </p:nvSpPr>
          <p:spPr>
            <a:xfrm>
              <a:off x="-2" y="1125338"/>
              <a:ext cx="379200" cy="30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75" tIns="6975" rIns="6975" bIns="69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50"/>
                <a:buFont typeface="Lucida Sans"/>
                <a:buNone/>
              </a:pPr>
              <a:r>
                <a:rPr lang="en-US" sz="105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" name="Google Shape;142;p16"/>
            <p:cNvSpPr/>
            <p:nvPr/>
          </p:nvSpPr>
          <p:spPr>
            <a:xfrm rot="5400000">
              <a:off x="2109044" y="-794079"/>
              <a:ext cx="352145" cy="3811765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rgbClr val="37639C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43" name="Google Shape;143;p16"/>
            <p:cNvSpPr txBox="1"/>
            <p:nvPr/>
          </p:nvSpPr>
          <p:spPr>
            <a:xfrm>
              <a:off x="379234" y="952921"/>
              <a:ext cx="3794575" cy="3177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8225" tIns="6975" rIns="6975" bIns="6975" anchor="ctr" anchorCtr="0">
              <a:noAutofit/>
            </a:bodyPr>
            <a:lstStyle/>
            <a:p>
              <a:pPr marL="57150" marR="0" lvl="1" indent="-101600" algn="just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Roboto"/>
                <a:buChar char="•"/>
              </a:pPr>
              <a:r>
                <a:rPr lang="en-US" sz="160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Cleaning and prepare the data; with 3 category-wise data sets creation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4" name="Google Shape;144;p16"/>
            <p:cNvSpPr/>
            <p:nvPr/>
          </p:nvSpPr>
          <p:spPr>
            <a:xfrm rot="5400000">
              <a:off x="-81264" y="1482587"/>
              <a:ext cx="541762" cy="379234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14183A"/>
                </a:gs>
                <a:gs pos="50000">
                  <a:srgbClr val="252A5E"/>
                </a:gs>
                <a:gs pos="70000">
                  <a:srgbClr val="33386E"/>
                </a:gs>
                <a:gs pos="100000">
                  <a:srgbClr val="4F538D"/>
                </a:gs>
              </a:gsLst>
              <a:lin ang="162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6"/>
            <p:cNvSpPr txBox="1"/>
            <p:nvPr/>
          </p:nvSpPr>
          <p:spPr>
            <a:xfrm>
              <a:off x="-2" y="1590947"/>
              <a:ext cx="379200" cy="30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75" tIns="6975" rIns="6975" bIns="69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50"/>
                <a:buFont typeface="Lucida Sans"/>
                <a:buNone/>
              </a:pPr>
              <a:r>
                <a:rPr lang="en-US" sz="105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" name="Google Shape;146;p16"/>
            <p:cNvSpPr/>
            <p:nvPr/>
          </p:nvSpPr>
          <p:spPr>
            <a:xfrm rot="5400000">
              <a:off x="2109044" y="-328487"/>
              <a:ext cx="352145" cy="3811765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6"/>
            <p:cNvSpPr txBox="1"/>
            <p:nvPr/>
          </p:nvSpPr>
          <p:spPr>
            <a:xfrm>
              <a:off x="379234" y="1418513"/>
              <a:ext cx="3794575" cy="3177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8225" tIns="6975" rIns="6975" bIns="6975" anchor="ctr" anchorCtr="0">
              <a:noAutofit/>
            </a:bodyPr>
            <a:lstStyle/>
            <a:p>
              <a:pPr marL="57150" marR="0" lvl="1" indent="-101600" algn="just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Roboto"/>
                <a:buChar char="•"/>
              </a:pPr>
              <a:r>
                <a:rPr lang="en-US" sz="160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Derived variable creation and grouping by weeks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8" name="Google Shape;148;p16"/>
            <p:cNvSpPr/>
            <p:nvPr/>
          </p:nvSpPr>
          <p:spPr>
            <a:xfrm rot="5400000">
              <a:off x="-81264" y="1948178"/>
              <a:ext cx="541762" cy="379234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3D0D18"/>
                </a:gs>
                <a:gs pos="50000">
                  <a:srgbClr val="641928"/>
                </a:gs>
                <a:gs pos="70000">
                  <a:srgbClr val="732738"/>
                </a:gs>
                <a:gs pos="100000">
                  <a:srgbClr val="934353"/>
                </a:gs>
              </a:gsLst>
              <a:lin ang="162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6"/>
            <p:cNvSpPr txBox="1"/>
            <p:nvPr/>
          </p:nvSpPr>
          <p:spPr>
            <a:xfrm>
              <a:off x="-2" y="2056519"/>
              <a:ext cx="379200" cy="30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75" tIns="6975" rIns="6975" bIns="69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50"/>
                <a:buFont typeface="Lucida Sans"/>
                <a:buNone/>
              </a:pPr>
              <a:r>
                <a:rPr lang="en-US" sz="105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" name="Google Shape;150;p16"/>
            <p:cNvSpPr/>
            <p:nvPr/>
          </p:nvSpPr>
          <p:spPr>
            <a:xfrm rot="5400000">
              <a:off x="2109044" y="137104"/>
              <a:ext cx="352145" cy="3811765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rgbClr val="7B3B49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6"/>
            <p:cNvSpPr txBox="1"/>
            <p:nvPr/>
          </p:nvSpPr>
          <p:spPr>
            <a:xfrm>
              <a:off x="379234" y="1884104"/>
              <a:ext cx="3794575" cy="3177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8225" tIns="6975" rIns="6975" bIns="6975" anchor="ctr" anchorCtr="0">
              <a:noAutofit/>
            </a:bodyPr>
            <a:lstStyle/>
            <a:p>
              <a:pPr marL="57150" marR="0" lvl="1" indent="-101600" algn="just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Roboto"/>
                <a:buChar char="•"/>
              </a:pPr>
              <a:r>
                <a:rPr lang="en-US" sz="160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EDA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2" name="Google Shape;152;p16"/>
            <p:cNvSpPr/>
            <p:nvPr/>
          </p:nvSpPr>
          <p:spPr>
            <a:xfrm rot="5400000">
              <a:off x="-81264" y="2413770"/>
              <a:ext cx="541762" cy="379234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7C0000"/>
                </a:gs>
                <a:gs pos="50000">
                  <a:srgbClr val="C50000"/>
                </a:gs>
                <a:gs pos="70000">
                  <a:srgbClr val="DB0002"/>
                </a:gs>
                <a:gs pos="100000">
                  <a:srgbClr val="FF181F"/>
                </a:gs>
              </a:gsLst>
              <a:lin ang="162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6"/>
            <p:cNvSpPr txBox="1"/>
            <p:nvPr/>
          </p:nvSpPr>
          <p:spPr>
            <a:xfrm>
              <a:off x="-2" y="2522127"/>
              <a:ext cx="3792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75" tIns="6975" rIns="6975" bIns="69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50"/>
                <a:buFont typeface="Lucida Sans"/>
                <a:buNone/>
              </a:pPr>
              <a:r>
                <a:rPr lang="en-US" sz="105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6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4" name="Google Shape;154;p16"/>
            <p:cNvSpPr/>
            <p:nvPr/>
          </p:nvSpPr>
          <p:spPr>
            <a:xfrm rot="5400000">
              <a:off x="2109044" y="602696"/>
              <a:ext cx="352145" cy="3811765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rgbClr val="DA1C2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6"/>
            <p:cNvSpPr txBox="1"/>
            <p:nvPr/>
          </p:nvSpPr>
          <p:spPr>
            <a:xfrm>
              <a:off x="379234" y="2349696"/>
              <a:ext cx="3794575" cy="3177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8225" tIns="6975" rIns="6975" bIns="6975" anchor="ctr" anchorCtr="0">
              <a:noAutofit/>
            </a:bodyPr>
            <a:lstStyle/>
            <a:p>
              <a:pPr marL="57150" marR="0" lvl="1" indent="-101600" algn="just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Roboto"/>
                <a:buChar char="•"/>
              </a:pPr>
              <a:r>
                <a:rPr lang="en-US" sz="160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Uni and bi -variate analysis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6" name="Google Shape;156;p16"/>
            <p:cNvSpPr/>
            <p:nvPr/>
          </p:nvSpPr>
          <p:spPr>
            <a:xfrm rot="5400000">
              <a:off x="-81264" y="2879362"/>
              <a:ext cx="541762" cy="379234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861F00"/>
                </a:gs>
                <a:gs pos="50000">
                  <a:srgbClr val="D53500"/>
                </a:gs>
                <a:gs pos="70000">
                  <a:srgbClr val="ED4400"/>
                </a:gs>
                <a:gs pos="100000">
                  <a:srgbClr val="FF5C13"/>
                </a:gs>
              </a:gsLst>
              <a:lin ang="162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6"/>
            <p:cNvSpPr txBox="1"/>
            <p:nvPr/>
          </p:nvSpPr>
          <p:spPr>
            <a:xfrm>
              <a:off x="-2" y="2987707"/>
              <a:ext cx="3792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75" tIns="6975" rIns="6975" bIns="69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50"/>
                <a:buFont typeface="Lucida Sans"/>
                <a:buNone/>
              </a:pPr>
              <a:r>
                <a:rPr lang="en-US" sz="105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7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8" name="Google Shape;158;p16"/>
            <p:cNvSpPr/>
            <p:nvPr/>
          </p:nvSpPr>
          <p:spPr>
            <a:xfrm rot="5400000">
              <a:off x="2109044" y="1068288"/>
              <a:ext cx="352145" cy="3811765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6"/>
            <p:cNvSpPr txBox="1"/>
            <p:nvPr/>
          </p:nvSpPr>
          <p:spPr>
            <a:xfrm>
              <a:off x="379234" y="2815288"/>
              <a:ext cx="3794575" cy="3177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8225" tIns="6975" rIns="6975" bIns="6975" anchor="ctr" anchorCtr="0">
              <a:noAutofit/>
            </a:bodyPr>
            <a:lstStyle/>
            <a:p>
              <a:pPr marL="57150" marR="0" lvl="1" indent="-101600" algn="just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Roboto"/>
                <a:buChar char="•"/>
              </a:pPr>
              <a:r>
                <a:rPr lang="en-US" sz="160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Multi-variate analysis; using different modeling techniques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0" name="Google Shape;160;p16"/>
            <p:cNvSpPr/>
            <p:nvPr/>
          </p:nvSpPr>
          <p:spPr>
            <a:xfrm rot="5400000">
              <a:off x="-81264" y="3344954"/>
              <a:ext cx="541762" cy="379234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062651"/>
                </a:gs>
                <a:gs pos="50000">
                  <a:srgbClr val="0D4084"/>
                </a:gs>
                <a:gs pos="70000">
                  <a:srgbClr val="1C4F96"/>
                </a:gs>
                <a:gs pos="100000">
                  <a:srgbClr val="396BB8"/>
                </a:gs>
              </a:gsLst>
              <a:lin ang="162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6"/>
            <p:cNvSpPr txBox="1"/>
            <p:nvPr/>
          </p:nvSpPr>
          <p:spPr>
            <a:xfrm>
              <a:off x="-2" y="3453307"/>
              <a:ext cx="3792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75" tIns="6975" rIns="6975" bIns="69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50"/>
                <a:buFont typeface="Lucida Sans"/>
                <a:buNone/>
              </a:pPr>
              <a:r>
                <a:rPr lang="en-US" sz="105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8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2" name="Google Shape;162;p16"/>
            <p:cNvSpPr/>
            <p:nvPr/>
          </p:nvSpPr>
          <p:spPr>
            <a:xfrm rot="5400000">
              <a:off x="2109044" y="1533880"/>
              <a:ext cx="352145" cy="3811765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rgbClr val="37639C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6"/>
            <p:cNvSpPr txBox="1"/>
            <p:nvPr/>
          </p:nvSpPr>
          <p:spPr>
            <a:xfrm>
              <a:off x="379234" y="3280880"/>
              <a:ext cx="3794575" cy="3177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8225" tIns="6975" rIns="6975" bIns="6975" anchor="ctr" anchorCtr="0">
              <a:noAutofit/>
            </a:bodyPr>
            <a:lstStyle/>
            <a:p>
              <a:pPr marL="57150" marR="0" lvl="1" indent="-101600" algn="just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Roboto"/>
                <a:buChar char="•"/>
              </a:pPr>
              <a:r>
                <a:rPr lang="en-US" sz="160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Choose the  best model for each segment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47272" y="6407945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>
            <a:spLocks noGrp="1"/>
          </p:cNvSpPr>
          <p:nvPr>
            <p:ph type="title"/>
          </p:nvPr>
        </p:nvSpPr>
        <p:spPr>
          <a:xfrm>
            <a:off x="-77400" y="7938"/>
            <a:ext cx="9144000" cy="11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90"/>
              <a:buFont typeface="Lucida Sans"/>
              <a:buNone/>
            </a:pP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Basic understanding of given data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17"/>
          <p:cNvSpPr txBox="1">
            <a:spLocks noGrp="1"/>
          </p:cNvSpPr>
          <p:nvPr>
            <p:ph type="sldNum" idx="12"/>
          </p:nvPr>
        </p:nvSpPr>
        <p:spPr>
          <a:xfrm>
            <a:off x="8569872" y="6484939"/>
            <a:ext cx="365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71" name="Google Shape;171;p17"/>
          <p:cNvSpPr/>
          <p:nvPr/>
        </p:nvSpPr>
        <p:spPr>
          <a:xfrm>
            <a:off x="4896975" y="1108938"/>
            <a:ext cx="2430600" cy="1504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-88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•"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# of units sold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-88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•"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Delivery days and SLA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-88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•"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Categories/sub categories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-88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•"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Vertical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-88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•"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Procurement SLA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-88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•"/>
            </a:pPr>
            <a:r>
              <a:rPr lang="en-US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Item type = Luxury/Mass-Market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17"/>
          <p:cNvSpPr/>
          <p:nvPr/>
        </p:nvSpPr>
        <p:spPr>
          <a:xfrm>
            <a:off x="1693250" y="1708713"/>
            <a:ext cx="1898304" cy="38117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gradFill>
                  <a:gsLst>
                    <a:gs pos="0">
                      <a:srgbClr val="861F00"/>
                    </a:gs>
                    <a:gs pos="50000">
                      <a:srgbClr val="D53500"/>
                    </a:gs>
                    <a:gs pos="70000">
                      <a:srgbClr val="ED4400"/>
                    </a:gs>
                    <a:gs pos="100000">
                      <a:srgbClr val="FF5C13"/>
                    </a:gs>
                  </a:gsLst>
                  <a:lin ang="16198662" scaled="0"/>
                </a:gradFill>
                <a:latin typeface="Roboto"/>
              </a:rPr>
              <a:t>Product</a:t>
            </a:r>
          </a:p>
        </p:txBody>
      </p:sp>
      <p:sp>
        <p:nvSpPr>
          <p:cNvPr id="173" name="Google Shape;173;p17"/>
          <p:cNvSpPr/>
          <p:nvPr/>
        </p:nvSpPr>
        <p:spPr>
          <a:xfrm>
            <a:off x="4102425" y="1768488"/>
            <a:ext cx="665700" cy="261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7"/>
          <p:cNvSpPr/>
          <p:nvPr/>
        </p:nvSpPr>
        <p:spPr>
          <a:xfrm>
            <a:off x="4896975" y="2919913"/>
            <a:ext cx="2198400" cy="1101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-88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•"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Marketing Channel Investments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-88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•"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Customer sentiment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-88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•"/>
            </a:pPr>
            <a:r>
              <a:rPr lang="en-US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Discounts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-88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•"/>
            </a:pPr>
            <a:r>
              <a:rPr lang="en-US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Adstock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17"/>
          <p:cNvSpPr/>
          <p:nvPr/>
        </p:nvSpPr>
        <p:spPr>
          <a:xfrm>
            <a:off x="1355850" y="3241113"/>
            <a:ext cx="2421598" cy="39164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gradFill>
                  <a:gsLst>
                    <a:gs pos="0">
                      <a:srgbClr val="861F00"/>
                    </a:gs>
                    <a:gs pos="50000">
                      <a:srgbClr val="D53500"/>
                    </a:gs>
                    <a:gs pos="70000">
                      <a:srgbClr val="ED4400"/>
                    </a:gs>
                    <a:gs pos="100000">
                      <a:srgbClr val="FF5C13"/>
                    </a:gs>
                  </a:gsLst>
                  <a:lin ang="16198662" scaled="0"/>
                </a:gradFill>
                <a:latin typeface="Roboto"/>
              </a:rPr>
              <a:t>Promotion</a:t>
            </a:r>
          </a:p>
        </p:txBody>
      </p:sp>
      <p:sp>
        <p:nvSpPr>
          <p:cNvPr id="176" name="Google Shape;176;p17"/>
          <p:cNvSpPr/>
          <p:nvPr/>
        </p:nvSpPr>
        <p:spPr>
          <a:xfrm>
            <a:off x="4102425" y="3382763"/>
            <a:ext cx="665700" cy="261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7"/>
          <p:cNvSpPr/>
          <p:nvPr/>
        </p:nvSpPr>
        <p:spPr>
          <a:xfrm>
            <a:off x="4896975" y="4313288"/>
            <a:ext cx="1489800" cy="712200"/>
          </a:xfrm>
          <a:prstGeom prst="rect">
            <a:avLst/>
          </a:prstGeom>
          <a:solidFill>
            <a:schemeClr val="lt2"/>
          </a:solidFill>
          <a:ln w="9525" cap="flat" cmpd="thickThin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-88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•"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gmv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-88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•"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Product mrp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17"/>
          <p:cNvSpPr/>
          <p:nvPr/>
        </p:nvSpPr>
        <p:spPr>
          <a:xfrm>
            <a:off x="4896975" y="5317863"/>
            <a:ext cx="2538900" cy="1167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-88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•"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Pin-code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-88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•"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Order Payment Type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-88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•"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Week of the year – seasonality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-88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•"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Holiday / Events;  </a:t>
            </a:r>
            <a:r>
              <a:rPr lang="en-US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isHoliday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17"/>
          <p:cNvSpPr/>
          <p:nvPr/>
        </p:nvSpPr>
        <p:spPr>
          <a:xfrm>
            <a:off x="1814200" y="4425750"/>
            <a:ext cx="1656399" cy="487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gradFill>
                  <a:gsLst>
                    <a:gs pos="0">
                      <a:srgbClr val="861F00"/>
                    </a:gs>
                    <a:gs pos="50000">
                      <a:srgbClr val="D53500"/>
                    </a:gs>
                    <a:gs pos="70000">
                      <a:srgbClr val="ED4400"/>
                    </a:gs>
                    <a:gs pos="100000">
                      <a:srgbClr val="FF5C13"/>
                    </a:gs>
                  </a:gsLst>
                  <a:lin ang="16198662" scaled="0"/>
                </a:gradFill>
                <a:latin typeface="Roboto"/>
              </a:rPr>
              <a:t>Price</a:t>
            </a:r>
          </a:p>
        </p:txBody>
      </p:sp>
      <p:sp>
        <p:nvSpPr>
          <p:cNvPr id="180" name="Google Shape;180;p17"/>
          <p:cNvSpPr/>
          <p:nvPr/>
        </p:nvSpPr>
        <p:spPr>
          <a:xfrm>
            <a:off x="4117875" y="4538600"/>
            <a:ext cx="634800" cy="261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7"/>
          <p:cNvSpPr/>
          <p:nvPr/>
        </p:nvSpPr>
        <p:spPr>
          <a:xfrm>
            <a:off x="1714150" y="5657725"/>
            <a:ext cx="1856498" cy="48730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gradFill>
                  <a:gsLst>
                    <a:gs pos="0">
                      <a:srgbClr val="861F00"/>
                    </a:gs>
                    <a:gs pos="50000">
                      <a:srgbClr val="D53500"/>
                    </a:gs>
                    <a:gs pos="70000">
                      <a:srgbClr val="ED4400"/>
                    </a:gs>
                    <a:gs pos="100000">
                      <a:srgbClr val="FF5C13"/>
                    </a:gs>
                  </a:gsLst>
                  <a:lin ang="16198662" scaled="0"/>
                </a:gradFill>
                <a:latin typeface="Roboto"/>
              </a:rPr>
              <a:t>Place</a:t>
            </a:r>
          </a:p>
        </p:txBody>
      </p:sp>
      <p:sp>
        <p:nvSpPr>
          <p:cNvPr id="182" name="Google Shape;182;p17"/>
          <p:cNvSpPr/>
          <p:nvPr/>
        </p:nvSpPr>
        <p:spPr>
          <a:xfrm>
            <a:off x="4148775" y="5770575"/>
            <a:ext cx="573000" cy="261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"/>
          <p:cNvSpPr txBox="1">
            <a:spLocks noGrp="1"/>
          </p:cNvSpPr>
          <p:nvPr>
            <p:ph type="body" idx="1"/>
          </p:nvPr>
        </p:nvSpPr>
        <p:spPr>
          <a:xfrm>
            <a:off x="457200" y="1345788"/>
            <a:ext cx="8229600" cy="49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760" lvl="0" indent="-278003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🞂"/>
            </a:pPr>
            <a:r>
              <a:rPr lang="en-US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ConsumerElectronics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6576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736092" lvl="1" indent="-353060" algn="just" rtl="0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en-US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Removing all the rows having NA and duplicate values.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736092" lvl="1" indent="-353060" algn="just" rtl="0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en-US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Checking unique values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736092" lvl="1" indent="-353060" algn="just" rtl="0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en-US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Converting date column’s data type to DATE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736092" lvl="1" indent="-353060" algn="just" rtl="0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en-US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Filtering out data which does not fall within the timelines of this analysis – 1</a:t>
            </a:r>
            <a:r>
              <a:rPr lang="en-US" sz="1400" baseline="30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</a:t>
            </a:r>
            <a:r>
              <a:rPr lang="en-US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July 2015 – 30</a:t>
            </a:r>
            <a:r>
              <a:rPr lang="en-US" sz="1400" baseline="30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</a:t>
            </a:r>
            <a:r>
              <a:rPr lang="en-US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June 2016.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736092" lvl="1" indent="-353060" algn="just" rtl="0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en-US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Creating weeks from the ‘order_id’ data.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736092" lvl="1" indent="-353060" algn="just" rtl="0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en-US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Converting order_id and order_item_id into proper numeric format - from scientific notation.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736092" lvl="1" indent="-353060" algn="just" rtl="0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en-US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Removing rows with negative product MRP; gmv and units. 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736092" lvl="1" indent="-353060" algn="just" rtl="0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en-US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Removing rows where (product_mrp*unit) &lt; gmv.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736092" lvl="1" indent="-353060" algn="just" rtl="0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en-US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Removing rows with negative deliverybdays and deliverycdays; assuming “\N” means no delay.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736092" lvl="1" indent="-353060" algn="just" rtl="0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en-US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Rarely SLA/procurement SLA for any delivery will be more than 2 months (60 days); hence filtering out these value 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736092" lvl="1" indent="-353060" algn="just" rtl="0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en-US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Computing discount % for each transaction.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736092" lvl="1" indent="-353060" algn="just" rtl="0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en-US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Computing gvm/unit.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736092" lvl="1" indent="-353060" algn="just" rtl="0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en-US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Computing ItemType – categorizing items into Luxury (priced more the 80 %tile) and Mass Market.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736092" lvl="1" indent="-353060" algn="just" rtl="0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en-US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Removing Columns which will not be used in analysis.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736092" lvl="1" indent="-353060" algn="just" rtl="0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en-US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Storing the total gmv proportion for each of the 3 categories wrt the total gvm for all items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736092" lvl="1" indent="-353060" algn="just" rtl="0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en-US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Filtering and keeping only the 3 required categories.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18"/>
          <p:cNvSpPr txBox="1">
            <a:spLocks noGrp="1"/>
          </p:cNvSpPr>
          <p:nvPr>
            <p:ph type="title"/>
          </p:nvPr>
        </p:nvSpPr>
        <p:spPr>
          <a:xfrm>
            <a:off x="0" y="129625"/>
            <a:ext cx="9144000" cy="10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90"/>
              <a:buFont typeface="Lucida Sans"/>
              <a:buNone/>
            </a:pP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Data Cleaning and Preparation of consumer Electronics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18"/>
          <p:cNvSpPr txBox="1">
            <a:spLocks noGrp="1"/>
          </p:cNvSpPr>
          <p:nvPr>
            <p:ph type="sldNum" idx="12"/>
          </p:nvPr>
        </p:nvSpPr>
        <p:spPr>
          <a:xfrm>
            <a:off x="8647272" y="6407945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 txBox="1">
            <a:spLocks noGrp="1"/>
          </p:cNvSpPr>
          <p:nvPr>
            <p:ph type="body" idx="1"/>
          </p:nvPr>
        </p:nvSpPr>
        <p:spPr>
          <a:xfrm>
            <a:off x="457200" y="1080600"/>
            <a:ext cx="8555700" cy="57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760" lvl="0" indent="-284479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🞂"/>
            </a:pPr>
            <a:r>
              <a:rPr lang="en-US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Media data and other information.xlsx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736092" lvl="1" indent="-360680" algn="just" rtl="0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en-US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Loading all the 4 spreadsheets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736092" lvl="1" indent="-360680" algn="just" rtl="0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en-US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Special Sale Calendar – 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73836" lvl="2" indent="-369569" algn="just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en-US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Splitting the event name and date; also converting the date in proper format.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73836" lvl="2" indent="-369569" algn="just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en-US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Creating event start and end date.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73836" lvl="2" indent="-369569" algn="just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en-US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Producing a dataframe – having all dates possible within the timeframe of analysis and corresponding event names (if any).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73836" lvl="2" indent="-369569" algn="just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en-US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Merging this with consumer data – produced earlier.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736092" lvl="1" indent="-360680" algn="just" rtl="0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en-US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Monthly NPS Score –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73836" lvl="2" indent="-369569" algn="just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en-US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Transposing the columns into rows.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73836" lvl="2" indent="-369569" algn="just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en-US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Cleaning the naming issues wrt months.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73836" lvl="2" indent="-369569" algn="just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en-US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Populating the same monthly scores to each day of the month.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73836" lvl="2" indent="-369569" algn="just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en-US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Convert it to weekly basis.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73836" lvl="2" indent="-369569" algn="just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en-US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Merging this with consumer data – produced earlier.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736092" lvl="1" indent="-360680" algn="just" rtl="0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en-US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Media Investment –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73836" lvl="2" indent="-369569" algn="just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en-US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Distributing the monthly investing data for each channel into daily investment – proportionate to “days in that month”.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73836" lvl="2" indent="-369569" algn="just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en-US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Converting it on weekly basis.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73836" lvl="2" indent="-369569" algn="just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en-US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Extracting category-wise investment – proportionately to gvm of each of the 3 category wrt the total gvm.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73836" lvl="2" indent="-369569" algn="just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en-US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Creating 3 category-wise dataframes - Merging this with consumer data – produced earlier.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73836" lvl="2" indent="-369569" algn="just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en-US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Converging CR(10000000) to Total Investment, TV, Digital, Sponsorship, Content-Marketing, Online-Marketing, Affiliates, SEM, Radio, Other attributes.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736092" lvl="1" indent="-360680" algn="just" rtl="0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en-US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Any item having gmv/unit more at 80%tile is assumed to be Luxury else Mass-market.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736092" lvl="1" indent="-271780" algn="just" rtl="0">
              <a:lnSpc>
                <a:spcPct val="80000"/>
              </a:lnSpc>
              <a:spcBef>
                <a:spcPts val="324"/>
              </a:spcBef>
              <a:spcAft>
                <a:spcPts val="0"/>
              </a:spcAft>
              <a:buSzPts val="1120"/>
              <a:buFont typeface="Lucida Sans"/>
              <a:buNone/>
            </a:pP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80060" lvl="0" indent="-342900" algn="just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857"/>
              <a:buNone/>
            </a:pPr>
            <a:r>
              <a:rPr lang="en-US" sz="14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Please note: At the end of this analysis we are producing 3 category wise clean .csv .files</a:t>
            </a:r>
            <a:endParaRPr sz="14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19"/>
          <p:cNvSpPr txBox="1">
            <a:spLocks noGrp="1"/>
          </p:cNvSpPr>
          <p:nvPr>
            <p:ph type="title"/>
          </p:nvPr>
        </p:nvSpPr>
        <p:spPr>
          <a:xfrm>
            <a:off x="0" y="1"/>
            <a:ext cx="9144000" cy="10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90"/>
              <a:buFont typeface="Lucida Sans"/>
              <a:buNone/>
            </a:pP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Data Cleaning Preparation of Media data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19"/>
          <p:cNvSpPr txBox="1">
            <a:spLocks noGrp="1"/>
          </p:cNvSpPr>
          <p:nvPr>
            <p:ph type="sldNum" idx="12"/>
          </p:nvPr>
        </p:nvSpPr>
        <p:spPr>
          <a:xfrm>
            <a:off x="8647272" y="6407945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"/>
          <p:cNvSpPr txBox="1">
            <a:spLocks noGrp="1"/>
          </p:cNvSpPr>
          <p:nvPr>
            <p:ph type="body" idx="1"/>
          </p:nvPr>
        </p:nvSpPr>
        <p:spPr>
          <a:xfrm>
            <a:off x="457200" y="1143001"/>
            <a:ext cx="8458200" cy="4864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Local factors impacts: Ontario local holidays are considered along with other holidays for said FY(July-15 to June-16).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20"/>
          <p:cNvSpPr txBox="1">
            <a:spLocks noGrp="1"/>
          </p:cNvSpPr>
          <p:nvPr>
            <p:ph type="title"/>
          </p:nvPr>
        </p:nvSpPr>
        <p:spPr>
          <a:xfrm>
            <a:off x="0" y="274647"/>
            <a:ext cx="9144000" cy="8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ucida Sans"/>
              <a:buNone/>
            </a:pP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Local Factors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20"/>
          <p:cNvSpPr txBox="1">
            <a:spLocks noGrp="1"/>
          </p:cNvSpPr>
          <p:nvPr>
            <p:ph type="sldNum" idx="12"/>
          </p:nvPr>
        </p:nvSpPr>
        <p:spPr>
          <a:xfrm>
            <a:off x="8647272" y="6407945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204" name="Google Shape;204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10" y="2249675"/>
            <a:ext cx="4038600" cy="3262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3" y="2242700"/>
            <a:ext cx="4364832" cy="334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"/>
          <p:cNvSpPr txBox="1">
            <a:spLocks noGrp="1"/>
          </p:cNvSpPr>
          <p:nvPr>
            <p:ph type="sldNum" idx="12"/>
          </p:nvPr>
        </p:nvSpPr>
        <p:spPr>
          <a:xfrm>
            <a:off x="8647272" y="6407945"/>
            <a:ext cx="365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11" name="Google Shape;211;p21"/>
          <p:cNvSpPr txBox="1">
            <a:spLocks noGrp="1"/>
          </p:cNvSpPr>
          <p:nvPr>
            <p:ph type="title"/>
          </p:nvPr>
        </p:nvSpPr>
        <p:spPr>
          <a:xfrm>
            <a:off x="0" y="19725"/>
            <a:ext cx="9144000" cy="5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US" sz="2400">
                <a:latin typeface="Roboto"/>
                <a:ea typeface="Roboto"/>
                <a:cs typeface="Roboto"/>
                <a:sym typeface="Roboto"/>
              </a:rPr>
              <a:t>Bar charts and Graphs of master dataframe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2" name="Google Shape;2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050" y="603825"/>
            <a:ext cx="4140950" cy="2830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050" y="3630800"/>
            <a:ext cx="4140950" cy="283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7150" y="603825"/>
            <a:ext cx="4095875" cy="2823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17150" y="3630794"/>
            <a:ext cx="4095875" cy="2834732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1"/>
          <p:cNvSpPr txBox="1"/>
          <p:nvPr/>
        </p:nvSpPr>
        <p:spPr>
          <a:xfrm>
            <a:off x="3328375" y="866925"/>
            <a:ext cx="1006200" cy="36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Units sold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21"/>
          <p:cNvSpPr/>
          <p:nvPr/>
        </p:nvSpPr>
        <p:spPr>
          <a:xfrm>
            <a:off x="5464725" y="866925"/>
            <a:ext cx="1006200" cy="480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Special day sales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21"/>
          <p:cNvSpPr/>
          <p:nvPr/>
        </p:nvSpPr>
        <p:spPr>
          <a:xfrm>
            <a:off x="2554325" y="3777325"/>
            <a:ext cx="1006200" cy="480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Monthly GMV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21"/>
          <p:cNvSpPr/>
          <p:nvPr/>
        </p:nvSpPr>
        <p:spPr>
          <a:xfrm>
            <a:off x="6548375" y="3839250"/>
            <a:ext cx="1191900" cy="584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Weekly holiday sales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1203</Words>
  <Application>Microsoft Office PowerPoint</Application>
  <PresentationFormat>On-screen Show (4:3)</PresentationFormat>
  <Paragraphs>244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Roboto Medium</vt:lpstr>
      <vt:lpstr>Arial</vt:lpstr>
      <vt:lpstr>Noto Sans Symbols</vt:lpstr>
      <vt:lpstr>Lucida Sans</vt:lpstr>
      <vt:lpstr>Roboto</vt:lpstr>
      <vt:lpstr>Verdana</vt:lpstr>
      <vt:lpstr>Calibri</vt:lpstr>
      <vt:lpstr>Concourse</vt:lpstr>
      <vt:lpstr>Capstone Project </vt:lpstr>
      <vt:lpstr>PowerPoint Presentation</vt:lpstr>
      <vt:lpstr>PowerPoint Presentation</vt:lpstr>
      <vt:lpstr>Our Understanding of the Scope</vt:lpstr>
      <vt:lpstr>Basic understanding of given data</vt:lpstr>
      <vt:lpstr>Data Cleaning and Preparation of consumer Electronics</vt:lpstr>
      <vt:lpstr>Data Cleaning Preparation of Media data</vt:lpstr>
      <vt:lpstr>Local Factors</vt:lpstr>
      <vt:lpstr>Bar charts and Graphs of master dataframe</vt:lpstr>
      <vt:lpstr>EDA (Camera Accessory)</vt:lpstr>
      <vt:lpstr>EDA (Gaming Accessory)</vt:lpstr>
      <vt:lpstr>EDA (Home Audio)</vt:lpstr>
      <vt:lpstr>Adstock</vt:lpstr>
      <vt:lpstr>Derived KPIs &amp; Modeling</vt:lpstr>
      <vt:lpstr>Model Dashboard</vt:lpstr>
      <vt:lpstr>Camera Accessories – Recommendations </vt:lpstr>
      <vt:lpstr>Gaming Accessories – Recommendations </vt:lpstr>
      <vt:lpstr>Home Audio – Recommendations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</dc:title>
  <cp:lastModifiedBy>ROS1/Yedla Ajay Kumar, DM(SS1-AC)</cp:lastModifiedBy>
  <cp:revision>2</cp:revision>
  <dcterms:modified xsi:type="dcterms:W3CDTF">2023-01-10T16:34:01Z</dcterms:modified>
</cp:coreProperties>
</file>