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6" r:id="rId3"/>
    <p:sldId id="257" r:id="rId4"/>
    <p:sldId id="258" r:id="rId5"/>
    <p:sldId id="261" r:id="rId6"/>
    <p:sldId id="263" r:id="rId7"/>
    <p:sldId id="264" r:id="rId8"/>
    <p:sldId id="270" r:id="rId9"/>
    <p:sldId id="281" r:id="rId10"/>
    <p:sldId id="274" r:id="rId11"/>
    <p:sldId id="278" r:id="rId12"/>
    <p:sldId id="280" r:id="rId13"/>
    <p:sldId id="282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86FFF-CFD0-4A16-AF31-4A497C242EA2}" type="datetimeFigureOut">
              <a:rPr lang="en-US"/>
              <a:t>6/16/2017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99DA0-FFEB-4435-98CA-C7367B561A9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5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99DA0-FFEB-4435-98CA-C7367B561A9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16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99DA0-FFEB-4435-98CA-C7367B561A9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26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99DA0-FFEB-4435-98CA-C7367B561A9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1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99DA0-FFEB-4435-98CA-C7367B561A9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69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99DA0-FFEB-4435-98CA-C7367B561A91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53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99DA0-FFEB-4435-98CA-C7367B561A91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37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99DA0-FFEB-4435-98CA-C7367B561A91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2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99DA0-FFEB-4435-98CA-C7367B561A9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2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99DA0-FFEB-4435-98CA-C7367B561A9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99DA0-FFEB-4435-98CA-C7367B561A9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10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99DA0-FFEB-4435-98CA-C7367B561A9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87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99DA0-FFEB-4435-98CA-C7367B561A9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32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99DA0-FFEB-4435-98CA-C7367B561A9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99DA0-FFEB-4435-98CA-C7367B561A9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52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99DA0-FFEB-4435-98CA-C7367B561A9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6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532737814"/>
              </p:ext>
            </p:extLst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Translation with the Magic of Sequences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570185428"/>
              </p:ext>
            </p:extLst>
          </p:nvPr>
        </p:nvSpPr>
        <p:spPr>
          <a:xfrm>
            <a:off x="1524000" y="466725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/>
              <a:t> Cesar Duarte</a:t>
            </a:r>
          </a:p>
          <a:p>
            <a:r>
              <a:rPr lang="en-US" b="1" i="1" dirty="0"/>
              <a:t>Neural Network</a:t>
            </a:r>
          </a:p>
          <a:p>
            <a:r>
              <a:rPr lang="en-US" b="1" i="1" dirty="0"/>
              <a:t>SKKU/Spring 2017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357677019"/>
              </p:ext>
            </p:extLst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801036551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Tensorflow 1.1.0 GPU</a:t>
            </a:r>
          </a:p>
          <a:p>
            <a:r>
              <a:rPr lang="en-US" b="1" dirty="0"/>
              <a:t>Python 3</a:t>
            </a:r>
            <a:r>
              <a:rPr lang="en-US" dirty="0"/>
              <a:t>/Jupyter Notebook</a:t>
            </a:r>
          </a:p>
          <a:p>
            <a:r>
              <a:rPr lang="en-US" dirty="0"/>
              <a:t>GeForce GTX 750 – Memory 1024 MB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970" y="3400425"/>
            <a:ext cx="6407969" cy="32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1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836634342"/>
              </p:ext>
            </p:extLst>
          </p:nvPr>
        </p:nvSpPr>
        <p:spPr/>
        <p:txBody>
          <a:bodyPr/>
          <a:lstStyle/>
          <a:p>
            <a:r>
              <a:rPr lang="en-US" dirty="0"/>
              <a:t>System Tuning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593481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Tuning parameters is more an art than a Science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Epoch   9 Batch 1073/1077 - Train Accuracy:  0.978, Validation Accuracy:  0.950, Loss:  2.579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97" y="2390775"/>
            <a:ext cx="6755835" cy="217011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736" y="2295525"/>
            <a:ext cx="3763461" cy="252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0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722166798"/>
              </p:ext>
            </p:extLst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474518208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5248275"/>
            <a:ext cx="7773195" cy="1260273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4104139256"/>
              </p:ext>
            </p:extLst>
          </p:nvPr>
        </p:nvSpPr>
        <p:spPr>
          <a:xfrm>
            <a:off x="971404" y="4143375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paris</a:t>
            </a:r>
            <a:r>
              <a:rPr lang="en-US" dirty="0"/>
              <a:t> is sometimes wonderful in </a:t>
            </a:r>
            <a:r>
              <a:rPr lang="en-US" dirty="0" err="1"/>
              <a:t>september</a:t>
            </a:r>
          </a:p>
        </p:txBody>
      </p:sp>
      <p:sp>
        <p:nvSpPr>
          <p:cNvPr id="11" name="Text Placeholder 4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1091892195"/>
              </p:ext>
            </p:extLst>
          </p:nvPr>
        </p:nvSpPr>
        <p:spPr>
          <a:xfrm>
            <a:off x="809503" y="1952625"/>
            <a:ext cx="5183188" cy="823912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Paris is sometimes wonderful in </a:t>
            </a:r>
            <a:r>
              <a:rPr lang="en-US" dirty="0" err="1"/>
              <a:t>september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2838450"/>
            <a:ext cx="7819605" cy="1191728"/>
          </a:xfrm>
          <a:prstGeom prst="rect">
            <a:avLst/>
          </a:prstGeom>
        </p:spPr>
      </p:pic>
      <p:pic>
        <p:nvPicPr>
          <p:cNvPr id="15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280" y="223838"/>
            <a:ext cx="6058358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3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008145498"/>
              </p:ext>
            </p:extLst>
          </p:nvPr>
        </p:nvSpPr>
        <p:spPr/>
        <p:txBody>
          <a:bodyPr/>
          <a:lstStyle/>
          <a:p>
            <a:r>
              <a:rPr lang="en-US" dirty="0"/>
              <a:t>3-Nearest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827417130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Character recognition</a:t>
            </a:r>
          </a:p>
          <a:p>
            <a:r>
              <a:rPr lang="en-US" dirty="0"/>
              <a:t>Generate a string and translate string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3" y="2838450"/>
            <a:ext cx="4542713" cy="2272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3" y="5324475"/>
            <a:ext cx="9498789" cy="131354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761" y="2838450"/>
            <a:ext cx="5680075" cy="227730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203" y="459699"/>
            <a:ext cx="4808472" cy="18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9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384565256"/>
              </p:ext>
            </p:extLst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160001395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Sentence length, poor performance for long sentences (attention mechanism)</a:t>
            </a:r>
          </a:p>
          <a:p>
            <a:r>
              <a:rPr lang="en-US" dirty="0"/>
              <a:t>GPU card doesn't have enough memory for long sentences</a:t>
            </a:r>
          </a:p>
          <a:p>
            <a:r>
              <a:rPr lang="en-US" dirty="0"/>
              <a:t>Language complexity, handle differently depending of the difference of structural between languages</a:t>
            </a:r>
          </a:p>
        </p:txBody>
      </p:sp>
    </p:spTree>
    <p:extLst>
      <p:ext uri="{BB962C8B-B14F-4D97-AF65-F5344CB8AC3E}">
        <p14:creationId xmlns:p14="http://schemas.microsoft.com/office/powerpoint/2010/main" val="1706552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355505466"/>
              </p:ext>
            </p:extLst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921356668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Thanks for the attention/Gracias por la atención/</a:t>
            </a:r>
            <a:r>
              <a:rPr lang="ja-JP" altLang="en-US"/>
              <a:t>注目してくれてありがとう</a:t>
            </a:r>
            <a:r>
              <a:rPr lang="ja-JP" altLang="en-US">
                <a:latin typeface="ＭＳ Ｐゴシック"/>
                <a:ea typeface="ＭＳ Ｐゴシック"/>
              </a:rPr>
              <a:t>/</a:t>
            </a:r>
            <a:r>
              <a:rPr lang="en-US" altLang="ja-JP" b="1" dirty="0"/>
              <a:t>Grato</a:t>
            </a:r>
            <a:r>
              <a:rPr lang="ja-JP" altLang="en-US" b="1" dirty="0"/>
              <a:t> </a:t>
            </a:r>
            <a:r>
              <a:rPr lang="en-US" altLang="ja-JP" b="1" dirty="0"/>
              <a:t>pela</a:t>
            </a:r>
            <a:r>
              <a:rPr lang="ja-JP" altLang="en-US" b="1" dirty="0"/>
              <a:t> </a:t>
            </a:r>
            <a:r>
              <a:rPr lang="en-US" altLang="ja-JP" b="1" dirty="0"/>
              <a:t>atenção</a:t>
            </a:r>
            <a:r>
              <a:rPr lang="en-US" altLang="ja-JP" dirty="0"/>
              <a:t>/</a:t>
            </a:r>
            <a:r>
              <a:rPr lang="en-US" dirty="0"/>
              <a:t>Merci pour l'attention/</a:t>
            </a:r>
            <a:r>
              <a:rPr lang="ko-KR" altLang="en-US" dirty="0"/>
              <a:t>관심을</a:t>
            </a:r>
            <a:r>
              <a:rPr lang="en-US" dirty="0"/>
              <a:t> </a:t>
            </a:r>
            <a:r>
              <a:rPr lang="ko-KR" altLang="en-US" dirty="0"/>
              <a:t>가져</a:t>
            </a:r>
            <a:r>
              <a:rPr lang="en-US" dirty="0"/>
              <a:t> </a:t>
            </a:r>
            <a:r>
              <a:rPr lang="ko-KR" altLang="en-US" dirty="0"/>
              <a:t>주셔서</a:t>
            </a:r>
            <a:r>
              <a:rPr lang="en-US" dirty="0"/>
              <a:t> </a:t>
            </a:r>
            <a:r>
              <a:rPr lang="ko-KR" altLang="en-US" dirty="0"/>
              <a:t>감사합니다</a:t>
            </a:r>
            <a:r>
              <a:rPr lang="ko-KR" altLang="en-US" dirty="0">
                <a:latin typeface="맑은 고딕"/>
                <a:ea typeface="맑은 고딕"/>
              </a:rPr>
              <a:t>/</a:t>
            </a:r>
            <a:r>
              <a:rPr lang="ko-KR" altLang="en-US" err="1"/>
              <a:t>感谢您的关注</a:t>
            </a:r>
            <a:r>
              <a:rPr lang="ko-KR" altLang="en-US" dirty="0">
                <a:latin typeface="맑은 고딕"/>
                <a:ea typeface="맑은 고딕"/>
              </a:rPr>
              <a:t>/</a:t>
            </a:r>
            <a:r>
              <a:rPr lang="en-US" altLang="ko-KR" dirty="0"/>
              <a:t>Спасибо</a:t>
            </a:r>
            <a:r>
              <a:rPr lang="ko-KR" altLang="en-US" dirty="0"/>
              <a:t> </a:t>
            </a:r>
            <a:r>
              <a:rPr lang="en-US" altLang="ko-KR" dirty="0"/>
              <a:t>за</a:t>
            </a:r>
            <a:r>
              <a:rPr lang="ko-KR" altLang="en-US" dirty="0"/>
              <a:t> </a:t>
            </a:r>
            <a:r>
              <a:rPr lang="en-US" altLang="ko-KR" dirty="0"/>
              <a:t>внимание</a:t>
            </a:r>
            <a:endParaRPr lang="en-US" dirty="0"/>
          </a:p>
        </p:txBody>
      </p:sp>
      <p:pic>
        <p:nvPicPr>
          <p:cNvPr id="4" name="Picture 4" descr="t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033" y="3305175"/>
            <a:ext cx="6465492" cy="296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88204470"/>
              </p:ext>
            </p:extLst>
          </p:nvPr>
        </p:nvSpPr>
        <p:spPr/>
        <p:txBody>
          <a:bodyPr/>
          <a:lstStyle/>
          <a:p>
            <a:r>
              <a:rPr lang="en-US" dirty="0"/>
              <a:t>How many languages are there?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572748103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6909 living languages, 94% of the world speaks roughly 6% of them</a:t>
            </a:r>
          </a:p>
        </p:txBody>
      </p:sp>
      <p:pic>
        <p:nvPicPr>
          <p:cNvPr id="5" name="Picture 4" descr="Image result for top languages on the intern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2255124"/>
            <a:ext cx="9790113" cy="452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1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115698908"/>
              </p:ext>
            </p:extLst>
          </p:nvPr>
        </p:nvSpPr>
        <p:spPr/>
        <p:txBody>
          <a:bodyPr/>
          <a:lstStyle/>
          <a:p>
            <a:r>
              <a:rPr lang="en-US" dirty="0"/>
              <a:t>Making Computers 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438871703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simplest approach is replace every word in a sentence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Easy, right?! But naïve, ignores grammar and context, maybe swap the order of the nouns....</a:t>
            </a:r>
          </a:p>
        </p:txBody>
      </p:sp>
      <p:pic>
        <p:nvPicPr>
          <p:cNvPr id="4" name="Picture 4" descr="engsp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593" y="2438400"/>
            <a:ext cx="4677405" cy="1149350"/>
          </a:xfrm>
          <a:prstGeom prst="rect">
            <a:avLst/>
          </a:prstGeom>
        </p:spPr>
      </p:pic>
      <p:pic>
        <p:nvPicPr>
          <p:cNvPr id="6" name="Picture 6" descr="es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288" y="4848225"/>
            <a:ext cx="4767262" cy="13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2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724774879"/>
              </p:ext>
            </p:extLst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Statistics-Based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66470049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That was the base of the earliest machine translation systems</a:t>
            </a:r>
          </a:p>
          <a:p>
            <a:r>
              <a:rPr lang="en-US" dirty="0"/>
              <a:t>Developed during the Cold War, Georgetown IBM experiment 1954 - 6 grammar rules and 250 lexical items IBM 701 mainframe,  60 Russian sentences</a:t>
            </a:r>
            <a:endParaRPr dirty="0"/>
          </a:p>
          <a:p>
            <a:r>
              <a:rPr lang="en-US" dirty="0"/>
              <a:t>Statistics-based translation system, double </a:t>
            </a:r>
            <a:br>
              <a:rPr lang="en-US" dirty="0">
                <a:latin typeface="+mn-ea"/>
                <a:cs typeface="+mn-ea"/>
              </a:rPr>
            </a:br>
            <a:r>
              <a:rPr lang="en-US" dirty="0"/>
              <a:t>translated texts –</a:t>
            </a:r>
            <a:r>
              <a:rPr lang="en-US" b="1" dirty="0"/>
              <a:t> parallel corpora</a:t>
            </a:r>
          </a:p>
          <a:p>
            <a:r>
              <a:rPr lang="en-US" dirty="0"/>
              <a:t>Rosetta Stone – three languages – Ancient Egyptian,</a:t>
            </a:r>
            <a:br>
              <a:rPr lang="en-US" dirty="0">
                <a:latin typeface="+mn-ea"/>
                <a:cs typeface="+mn-ea"/>
              </a:rPr>
            </a:br>
            <a:r>
              <a:rPr lang="en-US" dirty="0"/>
              <a:t> hieroglyphic and Demotic and Ancient Greek.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Rosetta_Sto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750" y="3695700"/>
            <a:ext cx="3254727" cy="3078163"/>
          </a:xfrm>
          <a:prstGeom prst="rect">
            <a:avLst/>
          </a:prstGeom>
        </p:spPr>
      </p:pic>
      <p:pic>
        <p:nvPicPr>
          <p:cNvPr id="4" name="Picture 4" descr="1-GTArMUvb-aZARXxIiXuBX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38" y="5437414"/>
            <a:ext cx="6762646" cy="1341454"/>
          </a:xfrm>
          <a:prstGeom prst="rect">
            <a:avLst/>
          </a:prstGeom>
        </p:spPr>
      </p:pic>
      <p:sp>
        <p:nvSpPr>
          <p:cNvPr id="6" name="Arrow: Left-Right 5"/>
          <p:cNvSpPr/>
          <p:nvPr/>
        </p:nvSpPr>
        <p:spPr>
          <a:xfrm>
            <a:off x="7675070" y="5926754"/>
            <a:ext cx="1066758" cy="359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202630588"/>
              </p:ext>
            </p:extLst>
          </p:nvPr>
        </p:nvSpPr>
        <p:spPr/>
        <p:txBody>
          <a:bodyPr/>
          <a:lstStyle/>
          <a:p>
            <a:r>
              <a:rPr lang="en-US" dirty="0"/>
              <a:t>Probabilities and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56743115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idea behind is use statistical translation, to generate thousands of possible translations ranking them by likelihood of being correct</a:t>
            </a:r>
          </a:p>
          <a:p>
            <a:r>
              <a:rPr lang="en-US" dirty="0"/>
              <a:t>The first step is to break the data into sentences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different translations for each chunk</a:t>
            </a:r>
            <a:endParaRPr dirty="0"/>
          </a:p>
          <a:p>
            <a:endParaRPr lang="en-US" dirty="0"/>
          </a:p>
        </p:txBody>
      </p:sp>
      <p:pic>
        <p:nvPicPr>
          <p:cNvPr id="4" name="Picture 4" descr="1-zYf5RGSI4nlpm_yUUqbgj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002" y="3238500"/>
            <a:ext cx="3468687" cy="734246"/>
          </a:xfrm>
          <a:prstGeom prst="rect">
            <a:avLst/>
          </a:prstGeom>
        </p:spPr>
      </p:pic>
      <p:pic>
        <p:nvPicPr>
          <p:cNvPr id="6" name="Picture 6" descr="s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97" y="4765676"/>
            <a:ext cx="5687061" cy="1957388"/>
          </a:xfrm>
          <a:prstGeom prst="rect">
            <a:avLst/>
          </a:prstGeom>
        </p:spPr>
      </p:pic>
      <p:sp>
        <p:nvSpPr>
          <p:cNvPr id="5" name="TextBox 4"/>
          <p:cNvSpPr txBox="1"/>
          <p:nvPr>
            <p:extLst>
              <p:ext uri="{D42A27DB-BD31-4B8C-83A1-F6EECF244321}">
                <p14:modId xmlns:p14="http://schemas.microsoft.com/office/powerpoint/2010/main" val="1167740978"/>
              </p:ext>
            </p:extLst>
          </p:nvPr>
        </p:nvSpPr>
        <p:spPr>
          <a:xfrm>
            <a:off x="6697087" y="4876800"/>
            <a:ext cx="5138654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4472C4"/>
                </a:solidFill>
              </a:rPr>
              <a:t>I want | to go | to | the prettiest | beach.  +++</a:t>
            </a:r>
            <a:r>
              <a:rPr dirty="0"/>
              <a:t>​</a:t>
            </a:r>
            <a:r>
              <a:rPr lang="en-US" i="1" dirty="0">
                <a:solidFill>
                  <a:srgbClr val="4472C4"/>
                </a:solidFill>
              </a:rPr>
              <a:t>        </a:t>
            </a:r>
            <a:endParaRPr lang="en-US" dirty="0"/>
          </a:p>
          <a:p>
            <a:endParaRPr>
              <a:solidFill>
                <a:srgbClr val="00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I try | to leave | per | the most lovely | open space.  ---</a:t>
            </a:r>
            <a:endParaRPr dirty="0"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46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61166192"/>
              </p:ext>
            </p:extLst>
          </p:nvPr>
        </p:nvSpPr>
        <p:spPr/>
        <p:txBody>
          <a:bodyPr/>
          <a:lstStyle/>
          <a:p>
            <a:r>
              <a:rPr lang="en-US" dirty="0"/>
              <a:t>Statistical Machine and Ruled-Based</a:t>
            </a:r>
            <a:br>
              <a:rPr lang="en-US" dirty="0">
                <a:latin typeface="+mj-ea"/>
                <a:cs typeface="+mj-ea"/>
              </a:rPr>
            </a:br>
            <a:r>
              <a:rPr lang="en-US" dirty="0"/>
              <a:t>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253250381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Franz Josef Och improved the idea behind Statistical Machine Translation, giving birth the Google Translate in the early 2000s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sans-serif"/>
              </a:rPr>
              <a:t>  "</a:t>
            </a:r>
            <a:r>
              <a:rPr lang="en-US" i="1" dirty="0">
                <a:solidFill>
                  <a:srgbClr val="222222"/>
                </a:solidFill>
                <a:latin typeface="Batang"/>
                <a:ea typeface="Batang"/>
              </a:rPr>
              <a:t>Every time I fire a linguist, the performance of our speech   recognition system goes up."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222222"/>
                </a:solidFill>
                <a:latin typeface="Batang"/>
                <a:ea typeface="Batang"/>
              </a:rPr>
              <a:t>-</a:t>
            </a:r>
            <a:r>
              <a:rPr lang="en-US" sz="1400" i="1" u="sng" dirty="0">
                <a:solidFill>
                  <a:srgbClr val="222222"/>
                </a:solidFill>
                <a:latin typeface="Batang"/>
                <a:ea typeface="Batang"/>
              </a:rPr>
              <a:t>Frederick Jelinek   </a:t>
            </a:r>
            <a:r>
              <a:rPr lang="en-US" sz="1400" i="1" dirty="0">
                <a:solidFill>
                  <a:srgbClr val="222222"/>
                </a:solidFill>
                <a:latin typeface="Batang"/>
                <a:ea typeface="Batang"/>
              </a:rPr>
              <a:t>- A Pioneer at speech recognition</a:t>
            </a:r>
          </a:p>
          <a:p>
            <a:pPr>
              <a:buNone/>
            </a:pPr>
            <a:endParaRPr lang="en-US" sz="1400" dirty="0">
              <a:solidFill>
                <a:srgbClr val="222222"/>
              </a:solidFill>
              <a:latin typeface="Batang"/>
              <a:ea typeface="Batang"/>
            </a:endParaRPr>
          </a:p>
          <a:p>
            <a:pPr marL="0" indent="0">
              <a:buNone/>
            </a:pPr>
            <a:endParaRPr lang="en-US" i="1" dirty="0">
              <a:solidFill>
                <a:srgbClr val="222222"/>
              </a:solidFill>
              <a:latin typeface="Batang"/>
              <a:ea typeface="Batang"/>
            </a:endParaRPr>
          </a:p>
        </p:txBody>
      </p:sp>
      <p:pic>
        <p:nvPicPr>
          <p:cNvPr id="4" name="Picture 4" descr="Babel fis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961" y="4086225"/>
            <a:ext cx="4852280" cy="2628900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extLst>
              <p:ext uri="{D42A27DB-BD31-4B8C-83A1-F6EECF244321}">
                <p14:modId xmlns:p14="http://schemas.microsoft.com/office/powerpoint/2010/main" val="321100737"/>
              </p:ext>
            </p:extLst>
          </p:nvPr>
        </p:nvSpPr>
        <p:spPr>
          <a:xfrm>
            <a:off x="683227" y="5029200"/>
            <a:ext cx="5573111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222222"/>
                </a:solidFill>
              </a:rPr>
              <a:t>The Hitchhiker's Guide to the Galaxy" features a Babel Fish, which you can insert into your ear in order to understand what aliens are saying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296418456"/>
              </p:ext>
            </p:extLst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865171235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2014 KyungHyun Cho's team breakthrough </a:t>
            </a:r>
          </a:p>
          <a:p>
            <a:r>
              <a:rPr lang="en-US" dirty="0"/>
              <a:t>A deep learning model that translate two languages without human intervention, Recurrent Neural Networks and encodings</a:t>
            </a:r>
          </a:p>
          <a:p>
            <a:endParaRPr lang="en-US" dirty="0"/>
          </a:p>
        </p:txBody>
      </p:sp>
      <p:pic>
        <p:nvPicPr>
          <p:cNvPr id="4" name="Picture 4" descr="Figure2_NMT_syste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928" y="3143250"/>
            <a:ext cx="4392277" cy="3629817"/>
          </a:xfrm>
          <a:prstGeom prst="rect">
            <a:avLst/>
          </a:prstGeom>
        </p:spPr>
      </p:pic>
      <p:pic>
        <p:nvPicPr>
          <p:cNvPr id="8" name="Picture 6" descr="figure1_encoder-decoder1-300x12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88" y="3615055"/>
            <a:ext cx="3972842" cy="24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6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372751992"/>
              </p:ext>
            </p:extLst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pic>
        <p:nvPicPr>
          <p:cNvPr id="4" name="Picture 4" descr="on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225" y="1688544"/>
            <a:ext cx="7241802" cy="41481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606" y="1924050"/>
            <a:ext cx="3959911" cy="323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4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39715431"/>
              </p:ext>
            </p:extLst>
          </p:nvPr>
        </p:nvSpPr>
        <p:spPr/>
        <p:txBody>
          <a:bodyPr/>
          <a:lstStyle/>
          <a:p>
            <a:r>
              <a:rPr lang="en-US" dirty="0"/>
              <a:t>Sequence-to-Sequence(seq2seq)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107439141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Maximize the log probability of the output sequence conditioned on the input sequence</a:t>
            </a:r>
          </a:p>
        </p:txBody>
      </p:sp>
      <p:pic>
        <p:nvPicPr>
          <p:cNvPr id="4" name="Picture 4" descr="seq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074" y="2790825"/>
            <a:ext cx="6727766" cy="39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8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Language Translation with the Magic of Sequences</vt:lpstr>
      <vt:lpstr>How many languages are there?</vt:lpstr>
      <vt:lpstr>Making Computers Translate</vt:lpstr>
      <vt:lpstr>Statistics-Based Translation</vt:lpstr>
      <vt:lpstr>Probabilities and Stats</vt:lpstr>
      <vt:lpstr>Statistical Machine and Ruled-Based Translation</vt:lpstr>
      <vt:lpstr>Recurrent Neural Networks</vt:lpstr>
      <vt:lpstr>One-hot Encoding</vt:lpstr>
      <vt:lpstr>Sequence-to-Sequence(seq2seq)</vt:lpstr>
      <vt:lpstr>Training</vt:lpstr>
      <vt:lpstr>System Tuning</vt:lpstr>
      <vt:lpstr>Results</vt:lpstr>
      <vt:lpstr>3-Nearest Neighbors</vt:lpstr>
      <vt:lpstr>Limitations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</cp:revision>
  <dcterms:created xsi:type="dcterms:W3CDTF">2013-07-15T20:26:40Z</dcterms:created>
  <dcterms:modified xsi:type="dcterms:W3CDTF">2017-06-16T01:13:35Z</dcterms:modified>
</cp:coreProperties>
</file>