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6550" y="1867989"/>
            <a:ext cx="8917820" cy="3252651"/>
          </a:xfrm>
        </p:spPr>
        <p:txBody>
          <a:bodyPr/>
          <a:lstStyle/>
          <a:p>
            <a:r>
              <a:rPr lang="pt-BR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Making</a:t>
            </a:r>
            <a:r>
              <a:rPr lang="pt-B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requests</a:t>
            </a:r>
            <a:r>
              <a:rPr lang="pt-B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lang="pt-B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pt-BR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41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795" y="842555"/>
            <a:ext cx="9601200" cy="1485900"/>
          </a:xfrm>
        </p:spPr>
        <p:txBody>
          <a:bodyPr>
            <a:noAutofit/>
          </a:bodyPr>
          <a:lstStyle/>
          <a:p>
            <a:r>
              <a:rPr lang="pt-BR" sz="6000" b="1" dirty="0" smtClean="0"/>
              <a:t>Informal:</a:t>
            </a:r>
            <a:br>
              <a:rPr lang="pt-BR" sz="6000" b="1" dirty="0" smtClean="0"/>
            </a:br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6000" b="1" u="sng" dirty="0" err="1" smtClean="0"/>
              <a:t>Can</a:t>
            </a:r>
            <a:r>
              <a:rPr lang="pt-BR" sz="6000" b="1" u="sng" dirty="0" smtClean="0"/>
              <a:t> I </a:t>
            </a:r>
            <a:r>
              <a:rPr lang="pt-BR" sz="6000" b="1" u="sng" dirty="0" err="1" smtClean="0"/>
              <a:t>have</a:t>
            </a:r>
            <a:r>
              <a:rPr lang="pt-BR" sz="6000" b="1" u="sng" dirty="0" smtClean="0"/>
              <a:t> </a:t>
            </a:r>
            <a:r>
              <a:rPr lang="pt-BR" sz="6000" dirty="0" smtClean="0"/>
              <a:t>a hot </a:t>
            </a:r>
            <a:r>
              <a:rPr lang="pt-BR" sz="6000" dirty="0" err="1" smtClean="0"/>
              <a:t>dog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 smtClean="0"/>
              <a:t>?</a:t>
            </a:r>
            <a:br>
              <a:rPr lang="pt-BR" sz="60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b="1" u="sng" dirty="0" err="1" smtClean="0"/>
              <a:t>Can</a:t>
            </a:r>
            <a:r>
              <a:rPr lang="pt-BR" sz="6000" b="1" u="sng" dirty="0" smtClean="0"/>
              <a:t> I </a:t>
            </a:r>
            <a:r>
              <a:rPr lang="pt-BR" sz="6000" b="1" u="sng" dirty="0" err="1" smtClean="0"/>
              <a:t>get</a:t>
            </a:r>
            <a:r>
              <a:rPr lang="pt-BR" sz="6000" b="1" u="sng" dirty="0" smtClean="0"/>
              <a:t> </a:t>
            </a:r>
            <a:r>
              <a:rPr lang="pt-BR" sz="6000" dirty="0" smtClean="0"/>
              <a:t>a burrito, </a:t>
            </a:r>
            <a:r>
              <a:rPr lang="pt-BR" sz="6000" dirty="0" err="1" smtClean="0"/>
              <a:t>please</a:t>
            </a:r>
            <a:r>
              <a:rPr lang="pt-BR" sz="6000" dirty="0"/>
              <a:t>?</a:t>
            </a:r>
            <a:r>
              <a:rPr lang="pt-BR" sz="6000" dirty="0" smtClean="0"/>
              <a:t> </a:t>
            </a:r>
            <a:endParaRPr lang="pt-BR" sz="6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9" y="501288"/>
            <a:ext cx="2168434" cy="216843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531" y="2328455"/>
            <a:ext cx="2041709" cy="20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9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0800" y="2645227"/>
            <a:ext cx="9601200" cy="1485900"/>
          </a:xfrm>
        </p:spPr>
        <p:txBody>
          <a:bodyPr>
            <a:normAutofit/>
          </a:bodyPr>
          <a:lstStyle/>
          <a:p>
            <a:r>
              <a:rPr lang="pt-BR" sz="5400" b="1" u="sng" dirty="0" err="1" smtClean="0"/>
              <a:t>Now</a:t>
            </a:r>
            <a:r>
              <a:rPr lang="pt-BR" sz="5400" b="1" u="sng" dirty="0" smtClean="0"/>
              <a:t> </a:t>
            </a:r>
            <a:r>
              <a:rPr lang="pt-BR" sz="5400" b="1" u="sng" dirty="0" err="1" smtClean="0"/>
              <a:t>it’s</a:t>
            </a:r>
            <a:r>
              <a:rPr lang="pt-BR" sz="5400" b="1" u="sng" dirty="0" smtClean="0"/>
              <a:t> time </a:t>
            </a:r>
            <a:r>
              <a:rPr lang="pt-BR" sz="5400" b="1" u="sng" dirty="0" err="1" smtClean="0"/>
              <a:t>to</a:t>
            </a:r>
            <a:r>
              <a:rPr lang="pt-BR" sz="5400" b="1" u="sng" dirty="0" smtClean="0"/>
              <a:t> </a:t>
            </a:r>
            <a:r>
              <a:rPr lang="pt-BR" sz="5400" b="1" u="sng" dirty="0" err="1" smtClean="0"/>
              <a:t>practice</a:t>
            </a:r>
            <a:r>
              <a:rPr lang="pt-BR" sz="5400" b="1" u="sng" dirty="0" smtClean="0"/>
              <a:t>!</a:t>
            </a:r>
            <a:endParaRPr lang="pt-BR" sz="5400" b="1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2" y="3740058"/>
            <a:ext cx="3139126" cy="19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33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3994"/>
          </a:xfrm>
        </p:spPr>
        <p:txBody>
          <a:bodyPr>
            <a:noAutofit/>
          </a:bodyPr>
          <a:lstStyle/>
          <a:p>
            <a:r>
              <a:rPr lang="pt-BR" sz="5400" b="1" dirty="0" err="1" smtClean="0">
                <a:solidFill>
                  <a:schemeClr val="tx1"/>
                </a:solidFill>
              </a:rPr>
              <a:t>When</a:t>
            </a:r>
            <a:r>
              <a:rPr lang="pt-BR" sz="5400" b="1" dirty="0" smtClean="0">
                <a:solidFill>
                  <a:schemeClr val="tx1"/>
                </a:solidFill>
              </a:rPr>
              <a:t> </a:t>
            </a:r>
            <a:r>
              <a:rPr lang="pt-BR" sz="5400" b="1" dirty="0" err="1" smtClean="0">
                <a:solidFill>
                  <a:schemeClr val="tx1"/>
                </a:solidFill>
              </a:rPr>
              <a:t>will</a:t>
            </a:r>
            <a:r>
              <a:rPr lang="pt-BR" sz="5400" b="1" dirty="0" smtClean="0">
                <a:solidFill>
                  <a:schemeClr val="tx1"/>
                </a:solidFill>
              </a:rPr>
              <a:t> </a:t>
            </a:r>
            <a:r>
              <a:rPr lang="pt-BR" sz="5400" b="1" dirty="0" err="1" smtClean="0">
                <a:solidFill>
                  <a:schemeClr val="tx1"/>
                </a:solidFill>
              </a:rPr>
              <a:t>you</a:t>
            </a:r>
            <a:r>
              <a:rPr lang="pt-BR" sz="5400" b="1" dirty="0" smtClean="0">
                <a:solidFill>
                  <a:schemeClr val="tx1"/>
                </a:solidFill>
              </a:rPr>
              <a:t> use </a:t>
            </a:r>
            <a:r>
              <a:rPr lang="pt-BR" sz="5400" b="1" dirty="0" err="1" smtClean="0">
                <a:solidFill>
                  <a:schemeClr val="tx1"/>
                </a:solidFill>
              </a:rPr>
              <a:t>requests</a:t>
            </a:r>
            <a:r>
              <a:rPr lang="pt-BR" sz="5400" b="1" dirty="0" smtClean="0">
                <a:solidFill>
                  <a:schemeClr val="tx1"/>
                </a:solidFill>
              </a:rPr>
              <a:t>? 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sz="4800" dirty="0"/>
              <a:t/>
            </a:r>
            <a:br>
              <a:rPr lang="pt-BR" sz="4800" dirty="0"/>
            </a:br>
            <a:r>
              <a:rPr lang="pt-BR" sz="4800" dirty="0" smtClean="0"/>
              <a:t>&gt; </a:t>
            </a:r>
            <a:r>
              <a:rPr lang="pt-BR" sz="4800" dirty="0" err="1" smtClean="0"/>
              <a:t>Favors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sz="4800" dirty="0"/>
              <a:t/>
            </a:r>
            <a:br>
              <a:rPr lang="pt-BR" sz="4800" dirty="0"/>
            </a:br>
            <a:r>
              <a:rPr lang="pt-BR" sz="4800" dirty="0" smtClean="0"/>
              <a:t>&gt; </a:t>
            </a:r>
            <a:r>
              <a:rPr lang="pt-BR" sz="4800" dirty="0" err="1" smtClean="0"/>
              <a:t>Permission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sz="4800" dirty="0"/>
              <a:t/>
            </a:r>
            <a:br>
              <a:rPr lang="pt-BR" sz="4800" dirty="0"/>
            </a:br>
            <a:r>
              <a:rPr lang="pt-BR" sz="4800" b="1" u="sng" dirty="0" err="1" smtClean="0"/>
              <a:t>Today</a:t>
            </a:r>
            <a:r>
              <a:rPr lang="pt-BR" sz="4800" b="1" u="sng" dirty="0" smtClean="0"/>
              <a:t> </a:t>
            </a:r>
            <a:r>
              <a:rPr lang="pt-BR" sz="4800" b="1" u="sng" dirty="0" err="1" smtClean="0"/>
              <a:t>we</a:t>
            </a:r>
            <a:r>
              <a:rPr lang="pt-BR" sz="4800" b="1" u="sng" dirty="0" smtClean="0"/>
              <a:t> </a:t>
            </a:r>
            <a:r>
              <a:rPr lang="pt-BR" sz="4800" b="1" u="sng" dirty="0" err="1" smtClean="0"/>
              <a:t>will</a:t>
            </a:r>
            <a:r>
              <a:rPr lang="pt-BR" sz="4800" b="1" u="sng" dirty="0" smtClean="0"/>
              <a:t> </a:t>
            </a:r>
            <a:r>
              <a:rPr lang="pt-BR" sz="4800" b="1" u="sng" dirty="0" err="1" smtClean="0"/>
              <a:t>focus</a:t>
            </a:r>
            <a:r>
              <a:rPr lang="pt-BR" sz="4800" b="1" u="sng" dirty="0" smtClean="0"/>
              <a:t> </a:t>
            </a:r>
            <a:r>
              <a:rPr lang="pt-BR" sz="4800" b="1" u="sng" dirty="0" err="1" smtClean="0"/>
              <a:t>on</a:t>
            </a:r>
            <a:r>
              <a:rPr lang="pt-BR" sz="4800" b="1" u="sng" dirty="0" smtClean="0"/>
              <a:t> </a:t>
            </a:r>
            <a:r>
              <a:rPr lang="pt-BR" sz="4800" b="1" u="sng" dirty="0" err="1" smtClean="0"/>
              <a:t>requests</a:t>
            </a:r>
            <a:r>
              <a:rPr lang="pt-BR" sz="4800" b="1" u="sng" dirty="0" smtClean="0"/>
              <a:t> </a:t>
            </a:r>
            <a:r>
              <a:rPr lang="pt-BR" sz="4800" b="1" u="sng" dirty="0" err="1" smtClean="0"/>
              <a:t>when</a:t>
            </a:r>
            <a:r>
              <a:rPr lang="pt-BR" sz="4800" b="1" u="sng" dirty="0" smtClean="0"/>
              <a:t> </a:t>
            </a:r>
            <a:r>
              <a:rPr lang="pt-BR" sz="4800" b="1" u="sng" dirty="0" err="1" smtClean="0"/>
              <a:t>we</a:t>
            </a:r>
            <a:r>
              <a:rPr lang="pt-BR" sz="4800" b="1" u="sng" dirty="0" smtClean="0"/>
              <a:t> </a:t>
            </a:r>
            <a:r>
              <a:rPr lang="pt-BR" sz="4800" b="1" u="sng" dirty="0" err="1" smtClean="0"/>
              <a:t>want</a:t>
            </a:r>
            <a:r>
              <a:rPr lang="pt-BR" sz="4800" b="1" u="sng" dirty="0" smtClean="0"/>
              <a:t> </a:t>
            </a:r>
            <a:r>
              <a:rPr lang="pt-BR" sz="4800" b="1" u="sng" dirty="0" err="1" smtClean="0">
                <a:solidFill>
                  <a:srgbClr val="FF0000"/>
                </a:solidFill>
              </a:rPr>
              <a:t>to</a:t>
            </a:r>
            <a:r>
              <a:rPr lang="pt-BR" sz="4800" b="1" u="sng" dirty="0" smtClean="0">
                <a:solidFill>
                  <a:srgbClr val="FF0000"/>
                </a:solidFill>
              </a:rPr>
              <a:t> </a:t>
            </a:r>
            <a:r>
              <a:rPr lang="pt-BR" sz="4800" b="1" u="sng" dirty="0" err="1" smtClean="0">
                <a:solidFill>
                  <a:srgbClr val="FF0000"/>
                </a:solidFill>
              </a:rPr>
              <a:t>order</a:t>
            </a:r>
            <a:r>
              <a:rPr lang="pt-BR" sz="4800" b="1" u="sng" dirty="0" smtClean="0">
                <a:solidFill>
                  <a:srgbClr val="FF0000"/>
                </a:solidFill>
              </a:rPr>
              <a:t> </a:t>
            </a:r>
            <a:r>
              <a:rPr lang="pt-BR" sz="4800" b="1" u="sng" dirty="0" err="1" smtClean="0">
                <a:solidFill>
                  <a:srgbClr val="FF0000"/>
                </a:solidFill>
              </a:rPr>
              <a:t>food</a:t>
            </a:r>
            <a:r>
              <a:rPr lang="pt-BR" sz="4800" b="1" u="sng" dirty="0" smtClean="0"/>
              <a:t>!</a:t>
            </a:r>
            <a:endParaRPr lang="pt-BR" sz="4800" b="1" u="sng" dirty="0"/>
          </a:p>
        </p:txBody>
      </p:sp>
    </p:spTree>
    <p:extLst>
      <p:ext uri="{BB962C8B-B14F-4D97-AF65-F5344CB8AC3E}">
        <p14:creationId xmlns:p14="http://schemas.microsoft.com/office/powerpoint/2010/main" val="3458384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5737" y="1848393"/>
            <a:ext cx="9509760" cy="5153298"/>
          </a:xfrm>
        </p:spPr>
        <p:txBody>
          <a:bodyPr>
            <a:normAutofit/>
          </a:bodyPr>
          <a:lstStyle/>
          <a:p>
            <a:r>
              <a:rPr lang="pt-BR" dirty="0" smtClean="0"/>
              <a:t>In </a:t>
            </a:r>
            <a:r>
              <a:rPr lang="pt-BR" dirty="0" err="1" smtClean="0"/>
              <a:t>English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b="1" dirty="0" smtClean="0"/>
              <a:t>MUST NEVER </a:t>
            </a:r>
            <a:r>
              <a:rPr lang="pt-BR" dirty="0" smtClean="0"/>
              <a:t>use </a:t>
            </a:r>
            <a:r>
              <a:rPr lang="pt-BR" i="1" dirty="0" smtClean="0"/>
              <a:t>“I </a:t>
            </a:r>
            <a:r>
              <a:rPr lang="pt-BR" i="1" dirty="0" err="1" smtClean="0"/>
              <a:t>want</a:t>
            </a:r>
            <a:r>
              <a:rPr lang="pt-BR" i="1" dirty="0" smtClean="0"/>
              <a:t>”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food</a:t>
            </a:r>
            <a:r>
              <a:rPr lang="pt-BR" dirty="0" smtClean="0"/>
              <a:t>. It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been</a:t>
            </a:r>
            <a:r>
              <a:rPr lang="pt-BR" dirty="0" smtClean="0"/>
              <a:t> </a:t>
            </a:r>
            <a:r>
              <a:rPr lang="pt-BR" dirty="0" err="1" smtClean="0"/>
              <a:t>seen</a:t>
            </a:r>
            <a:r>
              <a:rPr lang="pt-BR" dirty="0" smtClean="0"/>
              <a:t> as </a:t>
            </a:r>
            <a:r>
              <a:rPr lang="pt-BR" dirty="0" err="1" smtClean="0"/>
              <a:t>unpolite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rude.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how</a:t>
            </a:r>
            <a:r>
              <a:rPr lang="pt-BR" dirty="0" smtClean="0"/>
              <a:t> do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food</a:t>
            </a:r>
            <a:r>
              <a:rPr lang="pt-BR" dirty="0" smtClean="0"/>
              <a:t> in </a:t>
            </a:r>
            <a:r>
              <a:rPr lang="pt-BR" dirty="0" err="1" smtClean="0"/>
              <a:t>English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14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795" y="842555"/>
            <a:ext cx="9601200" cy="1485900"/>
          </a:xfrm>
        </p:spPr>
        <p:txBody>
          <a:bodyPr>
            <a:noAutofit/>
          </a:bodyPr>
          <a:lstStyle/>
          <a:p>
            <a:r>
              <a:rPr lang="pt-BR" sz="6000" b="1" dirty="0" err="1" smtClean="0"/>
              <a:t>We</a:t>
            </a:r>
            <a:r>
              <a:rPr lang="pt-BR" sz="6000" b="1" dirty="0" smtClean="0"/>
              <a:t> use </a:t>
            </a:r>
            <a:r>
              <a:rPr lang="pt-BR" sz="6000" b="1" dirty="0" err="1" smtClean="0"/>
              <a:t>these</a:t>
            </a:r>
            <a:r>
              <a:rPr lang="pt-BR" sz="6000" b="1" dirty="0" smtClean="0"/>
              <a:t> modal </a:t>
            </a:r>
            <a:r>
              <a:rPr lang="pt-BR" sz="6000" b="1" dirty="0" err="1" smtClean="0"/>
              <a:t>verbs</a:t>
            </a:r>
            <a:r>
              <a:rPr lang="pt-BR" sz="6000" b="1" dirty="0" smtClean="0"/>
              <a:t>:</a:t>
            </a:r>
            <a:br>
              <a:rPr lang="pt-BR" sz="6000" b="1" dirty="0" smtClean="0"/>
            </a:br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6000" dirty="0" smtClean="0"/>
              <a:t>1) </a:t>
            </a:r>
            <a:r>
              <a:rPr lang="pt-BR" sz="6000" dirty="0" err="1" smtClean="0"/>
              <a:t>Can</a:t>
            </a:r>
            <a:r>
              <a:rPr lang="pt-BR" sz="6000" dirty="0" smtClean="0"/>
              <a:t> I</a:t>
            </a:r>
            <a:br>
              <a:rPr lang="pt-BR" sz="6000" dirty="0" smtClean="0"/>
            </a:br>
            <a:r>
              <a:rPr lang="pt-BR" sz="6000" dirty="0" smtClean="0"/>
              <a:t>2) May I</a:t>
            </a:r>
            <a:br>
              <a:rPr lang="pt-BR" sz="6000" dirty="0" smtClean="0"/>
            </a:br>
            <a:r>
              <a:rPr lang="pt-BR" sz="6000" dirty="0" smtClean="0"/>
              <a:t>3) </a:t>
            </a:r>
            <a:r>
              <a:rPr lang="pt-BR" sz="6000" dirty="0" err="1" smtClean="0"/>
              <a:t>Could</a:t>
            </a:r>
            <a:r>
              <a:rPr lang="pt-BR" sz="6000" dirty="0" smtClean="0"/>
              <a:t> I</a:t>
            </a:r>
            <a:br>
              <a:rPr lang="pt-BR" sz="6000" dirty="0" smtClean="0"/>
            </a:br>
            <a:r>
              <a:rPr lang="pt-BR" sz="6000" dirty="0" smtClean="0"/>
              <a:t>4) I </a:t>
            </a:r>
            <a:r>
              <a:rPr lang="pt-BR" sz="6000" dirty="0" err="1" smtClean="0"/>
              <a:t>would</a:t>
            </a:r>
            <a:r>
              <a:rPr lang="pt-BR" sz="6000" dirty="0" smtClean="0"/>
              <a:t> </a:t>
            </a:r>
            <a:r>
              <a:rPr lang="pt-BR" sz="6000" dirty="0" err="1" smtClean="0"/>
              <a:t>like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790313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795" y="842555"/>
            <a:ext cx="9601200" cy="1485900"/>
          </a:xfrm>
        </p:spPr>
        <p:txBody>
          <a:bodyPr>
            <a:noAutofit/>
          </a:bodyPr>
          <a:lstStyle/>
          <a:p>
            <a:r>
              <a:rPr lang="pt-BR" sz="6000" b="1" dirty="0" err="1" smtClean="0"/>
              <a:t>They</a:t>
            </a:r>
            <a:r>
              <a:rPr lang="pt-BR" sz="6000" b="1" dirty="0" smtClean="0"/>
              <a:t> </a:t>
            </a:r>
            <a:r>
              <a:rPr lang="pt-BR" sz="6000" b="1" dirty="0" err="1" smtClean="0"/>
              <a:t>can</a:t>
            </a:r>
            <a:r>
              <a:rPr lang="pt-BR" sz="6000" b="1" dirty="0" smtClean="0"/>
              <a:t> </a:t>
            </a:r>
            <a:r>
              <a:rPr lang="pt-BR" sz="6000" b="1" dirty="0" err="1" smtClean="0"/>
              <a:t>be</a:t>
            </a:r>
            <a:r>
              <a:rPr lang="pt-BR" sz="6000" b="1" dirty="0"/>
              <a:t> </a:t>
            </a:r>
            <a:r>
              <a:rPr lang="pt-BR" sz="6000" b="1" dirty="0" smtClean="0"/>
              <a:t>formal </a:t>
            </a:r>
            <a:r>
              <a:rPr lang="pt-BR" sz="6000" b="1" dirty="0" err="1" smtClean="0"/>
              <a:t>or</a:t>
            </a:r>
            <a:r>
              <a:rPr lang="pt-BR" sz="6000" b="1" dirty="0" smtClean="0"/>
              <a:t> informal</a:t>
            </a:r>
            <a:r>
              <a:rPr lang="pt-BR" sz="6000" b="1" dirty="0" smtClean="0"/>
              <a:t>:</a:t>
            </a:r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6000" dirty="0" smtClean="0"/>
              <a:t>1) </a:t>
            </a:r>
            <a:r>
              <a:rPr lang="pt-BR" sz="6000" dirty="0" err="1" smtClean="0"/>
              <a:t>Can</a:t>
            </a:r>
            <a:r>
              <a:rPr lang="pt-BR" sz="6000" dirty="0" smtClean="0"/>
              <a:t> I (informal)</a:t>
            </a:r>
            <a:br>
              <a:rPr lang="pt-BR" sz="6000" dirty="0" smtClean="0"/>
            </a:br>
            <a:r>
              <a:rPr lang="pt-BR" sz="6000" dirty="0" smtClean="0"/>
              <a:t>2) May I (++formal)</a:t>
            </a:r>
            <a:br>
              <a:rPr lang="pt-BR" sz="6000" dirty="0" smtClean="0"/>
            </a:br>
            <a:r>
              <a:rPr lang="pt-BR" sz="6000" dirty="0" smtClean="0"/>
              <a:t>3) </a:t>
            </a:r>
            <a:r>
              <a:rPr lang="pt-BR" sz="6000" dirty="0" err="1" smtClean="0"/>
              <a:t>Could</a:t>
            </a:r>
            <a:r>
              <a:rPr lang="pt-BR" sz="6000" dirty="0" smtClean="0"/>
              <a:t> I (++neutral)</a:t>
            </a:r>
            <a:br>
              <a:rPr lang="pt-BR" sz="6000" dirty="0" smtClean="0"/>
            </a:br>
            <a:r>
              <a:rPr lang="pt-BR" sz="6000" dirty="0" smtClean="0"/>
              <a:t>4) I </a:t>
            </a:r>
            <a:r>
              <a:rPr lang="pt-BR" sz="6000" dirty="0" err="1" smtClean="0"/>
              <a:t>would</a:t>
            </a:r>
            <a:r>
              <a:rPr lang="pt-BR" sz="6000" dirty="0" smtClean="0"/>
              <a:t> </a:t>
            </a:r>
            <a:r>
              <a:rPr lang="pt-BR" sz="6000" dirty="0" err="1" smtClean="0"/>
              <a:t>like</a:t>
            </a:r>
            <a:r>
              <a:rPr lang="pt-BR" sz="6000" dirty="0" smtClean="0"/>
              <a:t> (+neutral</a:t>
            </a:r>
            <a:r>
              <a:rPr lang="pt-BR" sz="6000" dirty="0" smtClean="0"/>
              <a:t>)</a:t>
            </a:r>
            <a:br>
              <a:rPr lang="pt-BR" sz="6000" dirty="0" smtClean="0"/>
            </a:br>
            <a:r>
              <a:rPr lang="pt-BR" sz="6000" dirty="0" smtClean="0"/>
              <a:t>5) I </a:t>
            </a:r>
            <a:r>
              <a:rPr lang="pt-BR" sz="6000" dirty="0" err="1" smtClean="0"/>
              <a:t>will</a:t>
            </a:r>
            <a:r>
              <a:rPr lang="pt-BR" sz="6000" dirty="0" smtClean="0"/>
              <a:t> </a:t>
            </a:r>
            <a:r>
              <a:rPr lang="pt-BR" sz="6000" dirty="0" err="1" smtClean="0"/>
              <a:t>have</a:t>
            </a:r>
            <a:r>
              <a:rPr lang="pt-BR" sz="6000" dirty="0" smtClean="0"/>
              <a:t> (neutral)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040517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795" y="842555"/>
            <a:ext cx="9601200" cy="1485900"/>
          </a:xfrm>
        </p:spPr>
        <p:txBody>
          <a:bodyPr>
            <a:noAutofit/>
          </a:bodyPr>
          <a:lstStyle/>
          <a:p>
            <a:r>
              <a:rPr lang="pt-BR" sz="6000" b="1" dirty="0" smtClean="0"/>
              <a:t>More formal:</a:t>
            </a:r>
            <a:br>
              <a:rPr lang="pt-BR" sz="6000" b="1" dirty="0" smtClean="0"/>
            </a:br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6000" b="1" u="sng" dirty="0" smtClean="0"/>
              <a:t>May I </a:t>
            </a:r>
            <a:r>
              <a:rPr lang="pt-BR" sz="6000" b="1" u="sng" dirty="0" err="1" smtClean="0"/>
              <a:t>have</a:t>
            </a:r>
            <a:r>
              <a:rPr lang="pt-BR" sz="6000" b="1" u="sng" dirty="0" smtClean="0"/>
              <a:t> </a:t>
            </a:r>
            <a:r>
              <a:rPr lang="pt-BR" sz="6000" dirty="0" smtClean="0"/>
              <a:t>a </a:t>
            </a:r>
            <a:r>
              <a:rPr lang="pt-BR" sz="6000" dirty="0" err="1" smtClean="0"/>
              <a:t>cup</a:t>
            </a:r>
            <a:r>
              <a:rPr lang="pt-BR" sz="6000" dirty="0" smtClean="0"/>
              <a:t> </a:t>
            </a:r>
            <a:r>
              <a:rPr lang="pt-BR" sz="6000" dirty="0" err="1" smtClean="0"/>
              <a:t>of</a:t>
            </a:r>
            <a:r>
              <a:rPr lang="pt-BR" sz="6000" dirty="0" smtClean="0"/>
              <a:t> </a:t>
            </a:r>
            <a:r>
              <a:rPr lang="pt-BR" sz="6000" dirty="0" err="1" smtClean="0"/>
              <a:t>tea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 smtClean="0"/>
              <a:t>?</a:t>
            </a:r>
            <a:br>
              <a:rPr lang="pt-BR" sz="60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b="1" u="sng" dirty="0" smtClean="0"/>
              <a:t>May I </a:t>
            </a:r>
            <a:r>
              <a:rPr lang="pt-BR" sz="6000" b="1" u="sng" dirty="0" err="1" smtClean="0"/>
              <a:t>have</a:t>
            </a:r>
            <a:r>
              <a:rPr lang="pt-BR" sz="6000" b="1" u="sng" dirty="0" smtClean="0"/>
              <a:t> </a:t>
            </a:r>
            <a:r>
              <a:rPr lang="pt-BR" sz="6000" dirty="0" smtClean="0"/>
              <a:t>some </a:t>
            </a:r>
            <a:r>
              <a:rPr lang="pt-BR" sz="6000" dirty="0" err="1" smtClean="0"/>
              <a:t>water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 smtClean="0"/>
              <a:t>? </a:t>
            </a:r>
            <a:endParaRPr lang="pt-BR" sz="6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95" y="174912"/>
            <a:ext cx="2366249" cy="23662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49" y="2541161"/>
            <a:ext cx="3779520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795" y="842555"/>
            <a:ext cx="9601200" cy="1485900"/>
          </a:xfrm>
        </p:spPr>
        <p:txBody>
          <a:bodyPr>
            <a:noAutofit/>
          </a:bodyPr>
          <a:lstStyle/>
          <a:p>
            <a:r>
              <a:rPr lang="pt-BR" sz="6000" b="1" dirty="0"/>
              <a:t>F</a:t>
            </a:r>
            <a:r>
              <a:rPr lang="pt-BR" sz="6000" b="1" dirty="0" smtClean="0"/>
              <a:t>ormal:</a:t>
            </a:r>
            <a:br>
              <a:rPr lang="pt-BR" sz="6000" b="1" dirty="0" smtClean="0"/>
            </a:br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6000" b="1" u="sng" dirty="0" err="1" smtClean="0"/>
              <a:t>Could</a:t>
            </a:r>
            <a:r>
              <a:rPr lang="pt-BR" sz="6000" b="1" u="sng" dirty="0" smtClean="0"/>
              <a:t> I </a:t>
            </a:r>
            <a:r>
              <a:rPr lang="pt-BR" sz="6000" b="1" u="sng" dirty="0" err="1" smtClean="0"/>
              <a:t>have</a:t>
            </a:r>
            <a:r>
              <a:rPr lang="pt-BR" sz="6000" b="1" u="sng" dirty="0" smtClean="0"/>
              <a:t> </a:t>
            </a:r>
            <a:r>
              <a:rPr lang="pt-BR" sz="6000" dirty="0" smtClean="0"/>
              <a:t>a </a:t>
            </a:r>
            <a:r>
              <a:rPr lang="pt-BR" sz="6000" dirty="0" err="1" smtClean="0"/>
              <a:t>double</a:t>
            </a:r>
            <a:r>
              <a:rPr lang="pt-BR" sz="6000" dirty="0" smtClean="0"/>
              <a:t> </a:t>
            </a:r>
            <a:r>
              <a:rPr lang="pt-BR" sz="6000" dirty="0" err="1" smtClean="0"/>
              <a:t>cheeseburguer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 smtClean="0"/>
              <a:t>?</a:t>
            </a:r>
            <a:br>
              <a:rPr lang="pt-BR" sz="60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b="1" u="sng" dirty="0" err="1" smtClean="0"/>
              <a:t>Could</a:t>
            </a:r>
            <a:r>
              <a:rPr lang="pt-BR" sz="6000" b="1" u="sng" dirty="0" smtClean="0"/>
              <a:t> I </a:t>
            </a:r>
            <a:r>
              <a:rPr lang="pt-BR" sz="6000" b="1" u="sng" dirty="0" err="1" smtClean="0"/>
              <a:t>have</a:t>
            </a:r>
            <a:r>
              <a:rPr lang="pt-BR" sz="6000" b="1" u="sng" dirty="0"/>
              <a:t> </a:t>
            </a:r>
            <a:r>
              <a:rPr lang="pt-BR" sz="6000" dirty="0" smtClean="0"/>
              <a:t>some </a:t>
            </a:r>
            <a:r>
              <a:rPr lang="pt-BR" sz="6000" dirty="0" err="1" smtClean="0"/>
              <a:t>cake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 smtClean="0"/>
              <a:t>? </a:t>
            </a:r>
            <a:endParaRPr lang="pt-BR" sz="6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71" y="1585505"/>
            <a:ext cx="3602899" cy="36028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83" y="440056"/>
            <a:ext cx="2033064" cy="18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795" y="842555"/>
            <a:ext cx="9601200" cy="1485900"/>
          </a:xfrm>
        </p:spPr>
        <p:txBody>
          <a:bodyPr>
            <a:noAutofit/>
          </a:bodyPr>
          <a:lstStyle/>
          <a:p>
            <a:r>
              <a:rPr lang="pt-BR" sz="6000" b="1" dirty="0" smtClean="0"/>
              <a:t>Neutral:</a:t>
            </a:r>
            <a:br>
              <a:rPr lang="pt-BR" sz="6000" b="1" dirty="0" smtClean="0"/>
            </a:br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6000" b="1" u="sng" dirty="0" smtClean="0"/>
              <a:t>I </a:t>
            </a:r>
            <a:r>
              <a:rPr lang="pt-BR" sz="6000" b="1" u="sng" dirty="0" err="1" smtClean="0"/>
              <a:t>would</a:t>
            </a:r>
            <a:r>
              <a:rPr lang="pt-BR" sz="6000" b="1" u="sng" dirty="0" smtClean="0"/>
              <a:t> </a:t>
            </a:r>
            <a:r>
              <a:rPr lang="pt-BR" sz="6000" b="1" u="sng" dirty="0" err="1" smtClean="0"/>
              <a:t>like</a:t>
            </a:r>
            <a:r>
              <a:rPr lang="pt-BR" sz="6000" b="1" u="sng" dirty="0" smtClean="0"/>
              <a:t> </a:t>
            </a:r>
            <a:r>
              <a:rPr lang="pt-BR" sz="6000" dirty="0" smtClean="0"/>
              <a:t>a </a:t>
            </a:r>
            <a:r>
              <a:rPr lang="pt-BR" sz="6000" dirty="0" err="1" smtClean="0"/>
              <a:t>glass</a:t>
            </a:r>
            <a:r>
              <a:rPr lang="pt-BR" sz="6000" dirty="0" smtClean="0"/>
              <a:t> </a:t>
            </a:r>
            <a:r>
              <a:rPr lang="pt-BR" sz="6000" dirty="0" err="1" smtClean="0"/>
              <a:t>of</a:t>
            </a:r>
            <a:r>
              <a:rPr lang="pt-BR" sz="6000" dirty="0" smtClean="0"/>
              <a:t> </a:t>
            </a:r>
            <a:r>
              <a:rPr lang="pt-BR" sz="6000" dirty="0" err="1" smtClean="0"/>
              <a:t>wine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 smtClean="0"/>
              <a:t>.</a:t>
            </a:r>
            <a:br>
              <a:rPr lang="pt-BR" sz="60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b="1" u="sng" dirty="0" smtClean="0"/>
              <a:t>I </a:t>
            </a:r>
            <a:r>
              <a:rPr lang="pt-BR" sz="6000" b="1" u="sng" dirty="0" err="1" smtClean="0"/>
              <a:t>would</a:t>
            </a:r>
            <a:r>
              <a:rPr lang="pt-BR" sz="6000" b="1" u="sng" dirty="0" smtClean="0"/>
              <a:t> </a:t>
            </a:r>
            <a:r>
              <a:rPr lang="pt-BR" sz="6000" b="1" u="sng" dirty="0" err="1" smtClean="0"/>
              <a:t>like</a:t>
            </a:r>
            <a:r>
              <a:rPr lang="pt-BR" sz="6000" b="1" u="sng" dirty="0" smtClean="0"/>
              <a:t> </a:t>
            </a:r>
            <a:r>
              <a:rPr lang="pt-BR" sz="6000" dirty="0" smtClean="0"/>
              <a:t>a </a:t>
            </a:r>
            <a:r>
              <a:rPr lang="pt-BR" sz="6000" dirty="0" err="1" smtClean="0"/>
              <a:t>salad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 smtClean="0"/>
              <a:t>. </a:t>
            </a:r>
            <a:endParaRPr lang="pt-BR" sz="6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46" y="2328455"/>
            <a:ext cx="3553098" cy="355309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647" y="695597"/>
            <a:ext cx="1640548" cy="16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795" y="842555"/>
            <a:ext cx="9601200" cy="1485900"/>
          </a:xfrm>
        </p:spPr>
        <p:txBody>
          <a:bodyPr>
            <a:noAutofit/>
          </a:bodyPr>
          <a:lstStyle/>
          <a:p>
            <a:r>
              <a:rPr lang="pt-BR" sz="6000" b="1" dirty="0" smtClean="0"/>
              <a:t>Neutral:</a:t>
            </a:r>
            <a:br>
              <a:rPr lang="pt-BR" sz="6000" b="1" dirty="0" smtClean="0"/>
            </a:br>
            <a:r>
              <a:rPr lang="pt-BR" sz="6000" b="1" dirty="0"/>
              <a:t/>
            </a:r>
            <a:br>
              <a:rPr lang="pt-BR" sz="6000" b="1" dirty="0"/>
            </a:br>
            <a:r>
              <a:rPr lang="pt-BR" sz="6000" b="1" u="sng" dirty="0" err="1" smtClean="0"/>
              <a:t>I’ll</a:t>
            </a:r>
            <a:r>
              <a:rPr lang="pt-BR" sz="6000" b="1" u="sng" dirty="0" smtClean="0"/>
              <a:t> </a:t>
            </a:r>
            <a:r>
              <a:rPr lang="pt-BR" sz="6000" b="1" u="sng" dirty="0" err="1" smtClean="0"/>
              <a:t>have</a:t>
            </a:r>
            <a:r>
              <a:rPr lang="pt-BR" sz="6000" b="1" u="sng" dirty="0" smtClean="0"/>
              <a:t> </a:t>
            </a:r>
            <a:r>
              <a:rPr lang="pt-BR" sz="6000" dirty="0" smtClean="0"/>
              <a:t>some </a:t>
            </a:r>
            <a:r>
              <a:rPr lang="pt-BR" sz="6000" dirty="0" err="1" smtClean="0"/>
              <a:t>carbonara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 smtClean="0"/>
              <a:t>.</a:t>
            </a:r>
            <a:br>
              <a:rPr lang="pt-BR" sz="6000" dirty="0" smtClean="0"/>
            </a:br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6000" b="1" u="sng" dirty="0" err="1" smtClean="0"/>
              <a:t>I’ll</a:t>
            </a:r>
            <a:r>
              <a:rPr lang="pt-BR" sz="6000" b="1" u="sng" dirty="0" smtClean="0"/>
              <a:t> </a:t>
            </a:r>
            <a:r>
              <a:rPr lang="pt-BR" sz="6000" b="1" u="sng" dirty="0" err="1" smtClean="0"/>
              <a:t>have</a:t>
            </a:r>
            <a:r>
              <a:rPr lang="pt-BR" sz="6000" b="1" u="sng" dirty="0" smtClean="0"/>
              <a:t> </a:t>
            </a:r>
            <a:r>
              <a:rPr lang="pt-BR" sz="6000" dirty="0" smtClean="0"/>
              <a:t>a </a:t>
            </a:r>
            <a:r>
              <a:rPr lang="pt-BR" sz="6000" dirty="0" err="1" smtClean="0"/>
              <a:t>beer</a:t>
            </a:r>
            <a:r>
              <a:rPr lang="pt-BR" sz="6000" dirty="0" smtClean="0"/>
              <a:t>, </a:t>
            </a:r>
            <a:r>
              <a:rPr lang="pt-BR" sz="6000" dirty="0" err="1" smtClean="0"/>
              <a:t>please</a:t>
            </a:r>
            <a:r>
              <a:rPr lang="pt-BR" sz="6000" dirty="0"/>
              <a:t>.</a:t>
            </a:r>
            <a:endParaRPr lang="pt-BR" sz="6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88" y="1944188"/>
            <a:ext cx="3980407" cy="39804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5" y="102326"/>
            <a:ext cx="2614749" cy="26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55</TotalTime>
  <Words>61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Century Gothic</vt:lpstr>
      <vt:lpstr>Franklin Gothic Book</vt:lpstr>
      <vt:lpstr>Crop</vt:lpstr>
      <vt:lpstr>Making requests </vt:lpstr>
      <vt:lpstr>When will you use requests?   &gt; Favors  &gt; Permission  Today we will focus on requests when we want to order food!</vt:lpstr>
      <vt:lpstr>In English we MUST NEVER use “I want” to order food. It can been seen as unpolite and rude.   So how do we order food in English?</vt:lpstr>
      <vt:lpstr>We use these modal verbs:  1) Can I 2) May I 3) Could I 4) I would like</vt:lpstr>
      <vt:lpstr>They can be formal or informal: 1) Can I (informal) 2) May I (++formal) 3) Could I (++neutral) 4) I would like (+neutral) 5) I will have (neutral)</vt:lpstr>
      <vt:lpstr>More formal:  May I have a cup of tea, please?  May I have some water, please? </vt:lpstr>
      <vt:lpstr>Formal:  Could I have a double cheeseburguer, please?  Could I have some cake, please? </vt:lpstr>
      <vt:lpstr>Neutral:  I would like a glass of wine, please.  I would like a salad, please. </vt:lpstr>
      <vt:lpstr>Neutral:  I’ll have some carbonara, please.  I’ll have a beer, please.</vt:lpstr>
      <vt:lpstr>Informal:  Can I have a hot dog, please?  Can I get a burrito, please? </vt:lpstr>
      <vt:lpstr>Now it’s time to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requests</dc:title>
  <dc:creator>Aparecida</dc:creator>
  <cp:lastModifiedBy>Aparecida</cp:lastModifiedBy>
  <cp:revision>8</cp:revision>
  <dcterms:created xsi:type="dcterms:W3CDTF">2023-12-08T13:35:10Z</dcterms:created>
  <dcterms:modified xsi:type="dcterms:W3CDTF">2023-12-08T17:21:26Z</dcterms:modified>
</cp:coreProperties>
</file>