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046" y="2782389"/>
            <a:ext cx="8765177" cy="1946366"/>
          </a:xfrm>
        </p:spPr>
        <p:txBody>
          <a:bodyPr/>
          <a:lstStyle/>
          <a:p>
            <a:r>
              <a:rPr lang="pt-BR" sz="8000" b="1" dirty="0" err="1" smtClean="0">
                <a:latin typeface="Arial Black" panose="020B0A04020102020204" pitchFamily="34" charset="0"/>
              </a:rPr>
              <a:t>Present</a:t>
            </a:r>
            <a:r>
              <a:rPr lang="pt-BR" sz="8000" b="1" dirty="0" smtClean="0">
                <a:latin typeface="Arial Black" panose="020B0A04020102020204" pitchFamily="34" charset="0"/>
              </a:rPr>
              <a:t> </a:t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dirty="0" err="1" smtClean="0">
                <a:latin typeface="Arial Black" panose="020B0A04020102020204" pitchFamily="34" charset="0"/>
              </a:rPr>
              <a:t>continuous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8090" y="287384"/>
            <a:ext cx="111339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u="sng" dirty="0" smtClean="0"/>
              <a:t>FOR EXAMPLE:</a:t>
            </a:r>
          </a:p>
          <a:p>
            <a:endParaRPr lang="pt-BR" sz="3600" b="1" u="sng" dirty="0"/>
          </a:p>
          <a:p>
            <a:endParaRPr lang="pt-BR" sz="3600" b="1" u="sng" dirty="0" smtClean="0"/>
          </a:p>
          <a:p>
            <a:endParaRPr lang="pt-BR" sz="3600" b="1" u="sng" dirty="0"/>
          </a:p>
          <a:p>
            <a:endParaRPr lang="pt-BR" sz="3600" b="1" u="sng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22" y="1330235"/>
            <a:ext cx="6305836" cy="422148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083115" y="6009791"/>
            <a:ext cx="4655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 smtClean="0"/>
              <a:t>Exactly</a:t>
            </a:r>
            <a:r>
              <a:rPr lang="pt-BR" sz="3200" b="1" dirty="0" smtClean="0"/>
              <a:t>! </a:t>
            </a:r>
            <a:r>
              <a:rPr lang="pt-BR" sz="3200" b="1" dirty="0" err="1" smtClean="0"/>
              <a:t>You</a:t>
            </a:r>
            <a:r>
              <a:rPr lang="pt-BR" sz="3200" b="1" dirty="0"/>
              <a:t> </a:t>
            </a:r>
            <a:r>
              <a:rPr lang="pt-BR" sz="3200" b="1" dirty="0" smtClean="0"/>
              <a:t>are </a:t>
            </a:r>
            <a:r>
              <a:rPr lang="pt-BR" sz="3200" b="1" dirty="0" err="1" smtClean="0"/>
              <a:t>studying</a:t>
            </a:r>
            <a:r>
              <a:rPr lang="pt-BR" sz="3200" b="1" dirty="0" smtClean="0"/>
              <a:t>!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86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>
            <a:normAutofit/>
          </a:bodyPr>
          <a:lstStyle/>
          <a:p>
            <a:r>
              <a:rPr lang="pt-BR" sz="4800" b="1" dirty="0" err="1" smtClean="0"/>
              <a:t>Present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continuous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form</a:t>
            </a:r>
            <a:r>
              <a:rPr lang="pt-BR" sz="4800" b="1" dirty="0" smtClean="0"/>
              <a:t>:</a:t>
            </a:r>
            <a:endParaRPr lang="pt-BR" sz="4800" b="1" dirty="0"/>
          </a:p>
        </p:txBody>
      </p:sp>
      <p:sp>
        <p:nvSpPr>
          <p:cNvPr id="4" name="Retângulo 3"/>
          <p:cNvSpPr/>
          <p:nvPr/>
        </p:nvSpPr>
        <p:spPr>
          <a:xfrm>
            <a:off x="1587740" y="2173179"/>
            <a:ext cx="357091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/>
              <a:t>I </a:t>
            </a:r>
            <a:r>
              <a:rPr lang="pt-BR" sz="3600" dirty="0" err="1" smtClean="0"/>
              <a:t>am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She</a:t>
            </a:r>
            <a:r>
              <a:rPr lang="pt-BR" sz="3600" dirty="0" smtClean="0"/>
              <a:t>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smtClean="0"/>
              <a:t>He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smtClean="0"/>
              <a:t>It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We</a:t>
            </a:r>
            <a:r>
              <a:rPr lang="pt-BR" sz="3600" dirty="0" smtClean="0"/>
              <a:t> are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You</a:t>
            </a:r>
            <a:r>
              <a:rPr lang="pt-BR" sz="3600" dirty="0" smtClean="0"/>
              <a:t> are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They</a:t>
            </a:r>
            <a:r>
              <a:rPr lang="pt-BR" sz="3600" dirty="0" smtClean="0"/>
              <a:t> are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96" y="2394993"/>
            <a:ext cx="5054601" cy="2843213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184511">
            <a:off x="4512264" y="3212501"/>
            <a:ext cx="2087055" cy="4621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940438" y="1632857"/>
            <a:ext cx="2055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u="sng" dirty="0" err="1" smtClean="0"/>
              <a:t>Affirmative</a:t>
            </a:r>
            <a:endParaRPr lang="pt-BR" b="1" u="sng" dirty="0"/>
          </a:p>
        </p:txBody>
      </p:sp>
      <p:sp>
        <p:nvSpPr>
          <p:cNvPr id="12" name="Retângulo 11"/>
          <p:cNvSpPr/>
          <p:nvPr/>
        </p:nvSpPr>
        <p:spPr>
          <a:xfrm>
            <a:off x="9791214" y="5820331"/>
            <a:ext cx="1834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-</a:t>
            </a:r>
            <a:r>
              <a:rPr lang="pt-BR" sz="3600" dirty="0" smtClean="0"/>
              <a:t>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67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>
            <a:normAutofit/>
          </a:bodyPr>
          <a:lstStyle/>
          <a:p>
            <a:r>
              <a:rPr lang="pt-BR" sz="4800" b="1" dirty="0" err="1" smtClean="0"/>
              <a:t>Present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continuous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form</a:t>
            </a:r>
            <a:r>
              <a:rPr lang="pt-BR" sz="4800" b="1" dirty="0" smtClean="0"/>
              <a:t>:</a:t>
            </a:r>
            <a:endParaRPr lang="pt-BR" sz="4800" b="1" dirty="0"/>
          </a:p>
        </p:txBody>
      </p:sp>
      <p:sp>
        <p:nvSpPr>
          <p:cNvPr id="4" name="Retângulo 3"/>
          <p:cNvSpPr/>
          <p:nvPr/>
        </p:nvSpPr>
        <p:spPr>
          <a:xfrm>
            <a:off x="1587740" y="2173179"/>
            <a:ext cx="431592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/>
              <a:t>I </a:t>
            </a:r>
            <a:r>
              <a:rPr lang="pt-BR" sz="3600" dirty="0" err="1" smtClean="0"/>
              <a:t>am</a:t>
            </a:r>
            <a:r>
              <a:rPr lang="pt-BR" sz="3600" dirty="0" smtClean="0"/>
              <a:t>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She</a:t>
            </a:r>
            <a:r>
              <a:rPr lang="pt-BR" sz="3600" dirty="0" smtClean="0"/>
              <a:t>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smtClean="0"/>
              <a:t>He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smtClean="0"/>
              <a:t>It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We</a:t>
            </a:r>
            <a:r>
              <a:rPr lang="pt-BR" sz="3600" dirty="0" smtClean="0"/>
              <a:t> are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You</a:t>
            </a:r>
            <a:r>
              <a:rPr lang="pt-BR" sz="3600" dirty="0" smtClean="0"/>
              <a:t> are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endParaRPr lang="pt-BR" sz="3600" dirty="0" smtClean="0"/>
          </a:p>
          <a:p>
            <a:r>
              <a:rPr lang="pt-BR" sz="3600" dirty="0" err="1" smtClean="0"/>
              <a:t>They</a:t>
            </a:r>
            <a:r>
              <a:rPr lang="pt-BR" sz="3600" dirty="0" smtClean="0"/>
              <a:t> are </a:t>
            </a:r>
            <a:r>
              <a:rPr lang="pt-BR" sz="3600" dirty="0" err="1" smtClean="0"/>
              <a:t>not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98" y="2242843"/>
            <a:ext cx="4346448" cy="281951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203926">
            <a:off x="5332217" y="3234173"/>
            <a:ext cx="204092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371513" y="1632857"/>
            <a:ext cx="169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u="sng" dirty="0" smtClean="0"/>
              <a:t>Negative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81512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>
            <a:normAutofit/>
          </a:bodyPr>
          <a:lstStyle/>
          <a:p>
            <a:r>
              <a:rPr lang="pt-BR" sz="4800" b="1" dirty="0" err="1" smtClean="0"/>
              <a:t>Present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continuous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form</a:t>
            </a:r>
            <a:r>
              <a:rPr lang="pt-BR" sz="4800" b="1" dirty="0" smtClean="0"/>
              <a:t>:</a:t>
            </a:r>
            <a:endParaRPr lang="pt-BR" sz="4800" b="1" dirty="0"/>
          </a:p>
        </p:txBody>
      </p:sp>
      <p:sp>
        <p:nvSpPr>
          <p:cNvPr id="4" name="Retângulo 3"/>
          <p:cNvSpPr/>
          <p:nvPr/>
        </p:nvSpPr>
        <p:spPr>
          <a:xfrm>
            <a:off x="1587740" y="2173179"/>
            <a:ext cx="361098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err="1" smtClean="0"/>
              <a:t>Am</a:t>
            </a:r>
            <a:r>
              <a:rPr lang="pt-BR" sz="3600" dirty="0" smtClean="0"/>
              <a:t> I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?</a:t>
            </a:r>
          </a:p>
          <a:p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she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?</a:t>
            </a:r>
          </a:p>
          <a:p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dirty="0" err="1" smtClean="0"/>
              <a:t>he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?</a:t>
            </a:r>
          </a:p>
          <a:p>
            <a:r>
              <a:rPr lang="pt-BR" sz="3600" dirty="0" err="1" smtClean="0"/>
              <a:t>Is</a:t>
            </a:r>
            <a:r>
              <a:rPr lang="pt-BR" sz="3600" dirty="0" smtClean="0"/>
              <a:t> it </a:t>
            </a:r>
            <a:r>
              <a:rPr lang="pt-BR" sz="3600" dirty="0" err="1" smtClean="0"/>
              <a:t>working</a:t>
            </a:r>
            <a:r>
              <a:rPr lang="pt-BR" sz="3600" dirty="0"/>
              <a:t>?</a:t>
            </a:r>
            <a:endParaRPr lang="pt-BR" sz="3600" dirty="0" smtClean="0"/>
          </a:p>
          <a:p>
            <a:r>
              <a:rPr lang="pt-BR" sz="3600" dirty="0" smtClean="0"/>
              <a:t>Are </a:t>
            </a:r>
            <a:r>
              <a:rPr lang="pt-BR" sz="3600" dirty="0" err="1" smtClean="0"/>
              <a:t>we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?</a:t>
            </a:r>
          </a:p>
          <a:p>
            <a:r>
              <a:rPr lang="pt-BR" sz="3600" dirty="0" smtClean="0"/>
              <a:t>Are </a:t>
            </a:r>
            <a:r>
              <a:rPr lang="pt-BR" sz="3600" dirty="0" err="1" smtClean="0"/>
              <a:t>you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r>
              <a:rPr lang="pt-BR" sz="3600" dirty="0" smtClean="0"/>
              <a:t>?</a:t>
            </a:r>
          </a:p>
          <a:p>
            <a:r>
              <a:rPr lang="pt-BR" sz="3600" dirty="0" smtClean="0"/>
              <a:t>Are </a:t>
            </a:r>
            <a:r>
              <a:rPr lang="pt-BR" sz="3600" dirty="0" err="1" smtClean="0"/>
              <a:t>they</a:t>
            </a:r>
            <a:r>
              <a:rPr lang="pt-BR" sz="3600" dirty="0" smtClean="0"/>
              <a:t> </a:t>
            </a:r>
            <a:r>
              <a:rPr lang="pt-BR" sz="3600" dirty="0" err="1" smtClean="0"/>
              <a:t>working</a:t>
            </a:r>
            <a:r>
              <a:rPr lang="pt-BR" sz="3600" dirty="0"/>
              <a:t>?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2253947" y="1588404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u="sng" dirty="0" err="1" smtClean="0"/>
              <a:t>Question</a:t>
            </a:r>
            <a:endParaRPr lang="pt-BR" b="1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09" y="1588405"/>
            <a:ext cx="3411300" cy="22128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10" y="4488417"/>
            <a:ext cx="3471714" cy="19528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87" y="3325993"/>
            <a:ext cx="1637722" cy="1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6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60679" y="1389408"/>
            <a:ext cx="54792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/>
              <a:t>(</a:t>
            </a:r>
            <a:r>
              <a:rPr lang="pt-BR" sz="4000" dirty="0" err="1" smtClean="0"/>
              <a:t>what</a:t>
            </a:r>
            <a:r>
              <a:rPr lang="pt-BR" sz="4000" dirty="0" smtClean="0"/>
              <a:t>) </a:t>
            </a:r>
            <a:r>
              <a:rPr lang="pt-BR" sz="4000" dirty="0" err="1" smtClean="0"/>
              <a:t>is</a:t>
            </a:r>
            <a:r>
              <a:rPr lang="pt-BR" sz="4000" dirty="0" smtClean="0"/>
              <a:t> </a:t>
            </a:r>
            <a:r>
              <a:rPr lang="pt-BR" sz="4000" dirty="0" err="1" smtClean="0"/>
              <a:t>she</a:t>
            </a:r>
            <a:r>
              <a:rPr lang="pt-BR" sz="4000" dirty="0" smtClean="0"/>
              <a:t> </a:t>
            </a:r>
            <a:r>
              <a:rPr lang="pt-BR" sz="4000" dirty="0" err="1" smtClean="0"/>
              <a:t>doing</a:t>
            </a:r>
            <a:r>
              <a:rPr lang="pt-BR" sz="4000" dirty="0" smtClean="0"/>
              <a:t>?</a:t>
            </a:r>
          </a:p>
          <a:p>
            <a:r>
              <a:rPr lang="pt-BR" sz="4000" dirty="0" smtClean="0"/>
              <a:t>(</a:t>
            </a:r>
            <a:r>
              <a:rPr lang="pt-BR" sz="4000" dirty="0" err="1" smtClean="0"/>
              <a:t>what</a:t>
            </a:r>
            <a:r>
              <a:rPr lang="pt-BR" sz="4000" dirty="0" smtClean="0"/>
              <a:t>) are </a:t>
            </a:r>
            <a:r>
              <a:rPr lang="pt-BR" sz="4000" dirty="0" err="1" smtClean="0"/>
              <a:t>they</a:t>
            </a:r>
            <a:r>
              <a:rPr lang="pt-BR" sz="4000" dirty="0" smtClean="0"/>
              <a:t> </a:t>
            </a:r>
            <a:r>
              <a:rPr lang="pt-BR" sz="4000" dirty="0" err="1" smtClean="0"/>
              <a:t>doing</a:t>
            </a:r>
            <a:endParaRPr lang="pt-BR" sz="4000" dirty="0" smtClean="0"/>
          </a:p>
          <a:p>
            <a:r>
              <a:rPr lang="pt-BR" sz="4000" dirty="0" smtClean="0"/>
              <a:t>(</a:t>
            </a:r>
            <a:r>
              <a:rPr lang="pt-BR" sz="4000" dirty="0" err="1" smtClean="0"/>
              <a:t>what</a:t>
            </a:r>
            <a:r>
              <a:rPr lang="pt-BR" sz="4000" dirty="0" smtClean="0"/>
              <a:t>) are </a:t>
            </a:r>
            <a:r>
              <a:rPr lang="pt-BR" sz="4000" dirty="0" err="1" smtClean="0"/>
              <a:t>you</a:t>
            </a:r>
            <a:r>
              <a:rPr lang="pt-BR" sz="4000" dirty="0" smtClean="0"/>
              <a:t> </a:t>
            </a:r>
            <a:r>
              <a:rPr lang="pt-BR" sz="4000" dirty="0" err="1" smtClean="0"/>
              <a:t>doing</a:t>
            </a:r>
            <a:r>
              <a:rPr lang="pt-BR" sz="4000" dirty="0" smtClean="0"/>
              <a:t>?</a:t>
            </a:r>
          </a:p>
          <a:p>
            <a:endParaRPr lang="pt-BR" sz="4000" dirty="0"/>
          </a:p>
          <a:p>
            <a:r>
              <a:rPr lang="pt-BR" sz="4000" dirty="0" smtClean="0"/>
              <a:t>(</a:t>
            </a:r>
            <a:r>
              <a:rPr lang="pt-BR" sz="4000" dirty="0" err="1" smtClean="0"/>
              <a:t>where</a:t>
            </a:r>
            <a:r>
              <a:rPr lang="pt-BR" sz="4000" dirty="0" smtClean="0"/>
              <a:t>) are </a:t>
            </a:r>
            <a:r>
              <a:rPr lang="pt-BR" sz="4000" dirty="0" err="1" smtClean="0"/>
              <a:t>you</a:t>
            </a:r>
            <a:r>
              <a:rPr lang="pt-BR" sz="4000" dirty="0" smtClean="0"/>
              <a:t> </a:t>
            </a:r>
            <a:r>
              <a:rPr lang="pt-BR" sz="4000" dirty="0" err="1" smtClean="0"/>
              <a:t>going</a:t>
            </a:r>
            <a:r>
              <a:rPr lang="pt-BR" sz="4000" dirty="0" smtClean="0"/>
              <a:t>?</a:t>
            </a:r>
          </a:p>
          <a:p>
            <a:r>
              <a:rPr lang="pt-BR" sz="4000" dirty="0" smtClean="0"/>
              <a:t>(</a:t>
            </a:r>
            <a:r>
              <a:rPr lang="pt-BR" sz="4000" dirty="0" err="1" smtClean="0"/>
              <a:t>where</a:t>
            </a:r>
            <a:r>
              <a:rPr lang="pt-BR" sz="4000" dirty="0" smtClean="0"/>
              <a:t>) </a:t>
            </a:r>
            <a:r>
              <a:rPr lang="pt-BR" sz="4000" dirty="0" err="1" smtClean="0"/>
              <a:t>is</a:t>
            </a:r>
            <a:r>
              <a:rPr lang="pt-BR" sz="4000" dirty="0" smtClean="0"/>
              <a:t> </a:t>
            </a:r>
            <a:r>
              <a:rPr lang="pt-BR" sz="4000" dirty="0" err="1" smtClean="0"/>
              <a:t>he</a:t>
            </a:r>
            <a:r>
              <a:rPr lang="pt-BR" sz="4000" dirty="0" smtClean="0"/>
              <a:t> </a:t>
            </a:r>
            <a:r>
              <a:rPr lang="pt-BR" sz="4000" dirty="0" err="1" smtClean="0"/>
              <a:t>going</a:t>
            </a:r>
            <a:r>
              <a:rPr lang="pt-BR" sz="4000" dirty="0" smtClean="0"/>
              <a:t>?</a:t>
            </a:r>
          </a:p>
          <a:p>
            <a:r>
              <a:rPr lang="pt-BR" sz="4000" dirty="0" smtClean="0"/>
              <a:t>(</a:t>
            </a:r>
            <a:r>
              <a:rPr lang="pt-BR" sz="4000" dirty="0" err="1" smtClean="0"/>
              <a:t>where</a:t>
            </a:r>
            <a:r>
              <a:rPr lang="pt-BR" sz="4000" dirty="0" smtClean="0"/>
              <a:t>) </a:t>
            </a:r>
            <a:r>
              <a:rPr lang="pt-BR" sz="4000" dirty="0" err="1" smtClean="0"/>
              <a:t>is</a:t>
            </a:r>
            <a:r>
              <a:rPr lang="pt-BR" sz="4000" dirty="0" smtClean="0"/>
              <a:t> </a:t>
            </a:r>
            <a:r>
              <a:rPr lang="pt-BR" sz="4000" dirty="0" err="1" smtClean="0"/>
              <a:t>she</a:t>
            </a:r>
            <a:r>
              <a:rPr lang="pt-BR" sz="4000" dirty="0" smtClean="0"/>
              <a:t> </a:t>
            </a:r>
            <a:r>
              <a:rPr lang="pt-BR" sz="4000" dirty="0" err="1" smtClean="0"/>
              <a:t>going</a:t>
            </a:r>
            <a:r>
              <a:rPr lang="pt-BR" sz="4000" dirty="0" smtClean="0"/>
              <a:t>?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663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30754" y="1137714"/>
            <a:ext cx="125372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 smtClean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ahnschrift Light" panose="020B0502040204020203" pitchFamily="34" charset="0"/>
              </a:rPr>
              <a:t>Eu estou trabalhando. Te ligo depois.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 smtClean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ahnschrift Light" panose="020B0502040204020203" pitchFamily="34" charset="0"/>
              </a:rPr>
              <a:t>Ela está estudando inglês.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Bahnschrift Light" panose="020B0502040204020203" pitchFamily="34" charset="0"/>
              </a:rPr>
              <a:t>Nós estamos indo para praia semana </a:t>
            </a:r>
          </a:p>
          <a:p>
            <a:r>
              <a:rPr lang="pt-BR" sz="4000" dirty="0" smtClean="0">
                <a:latin typeface="Bahnschrift Light" panose="020B0502040204020203" pitchFamily="34" charset="0"/>
              </a:rPr>
              <a:t>que vem.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>
              <a:latin typeface="Bahnschrift Light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30754" y="521268"/>
            <a:ext cx="63994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/>
              <a:t>Observe as seguintes frases:</a:t>
            </a:r>
            <a:endParaRPr lang="pt-BR" sz="4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71" y="4666082"/>
            <a:ext cx="2191918" cy="2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15293" y="1776549"/>
            <a:ext cx="122628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u="sng" dirty="0" smtClean="0">
                <a:latin typeface="Bahnschrift Light" panose="020B0502040204020203" pitchFamily="34" charset="0"/>
              </a:rPr>
              <a:t>I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am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working</a:t>
            </a:r>
            <a:r>
              <a:rPr lang="pt-BR" sz="4000" dirty="0" smtClean="0">
                <a:latin typeface="Bahnschrift Light" panose="020B0502040204020203" pitchFamily="34" charset="0"/>
              </a:rPr>
              <a:t>. I </a:t>
            </a:r>
            <a:r>
              <a:rPr lang="pt-BR" sz="4000" dirty="0" err="1" smtClean="0">
                <a:latin typeface="Bahnschrift Light" panose="020B0502040204020203" pitchFamily="34" charset="0"/>
              </a:rPr>
              <a:t>call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you</a:t>
            </a:r>
            <a:r>
              <a:rPr lang="pt-BR" sz="4000" dirty="0" smtClean="0">
                <a:latin typeface="Bahnschrift Light" panose="020B0502040204020203" pitchFamily="34" charset="0"/>
              </a:rPr>
              <a:t> later.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 smtClean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u="sng" dirty="0" err="1" smtClean="0">
                <a:latin typeface="Bahnschrift Light" panose="020B0502040204020203" pitchFamily="34" charset="0"/>
              </a:rPr>
              <a:t>She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is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studying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English</a:t>
            </a:r>
            <a:r>
              <a:rPr lang="pt-BR" sz="4000" dirty="0" smtClean="0">
                <a:latin typeface="Bahnschrift Light" panose="020B0502040204020203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 smtClean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u="sng" dirty="0" err="1" smtClean="0">
                <a:latin typeface="Bahnschrift Light" panose="020B0502040204020203" pitchFamily="34" charset="0"/>
              </a:rPr>
              <a:t>We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are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going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to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the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beach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next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week</a:t>
            </a:r>
            <a:r>
              <a:rPr lang="pt-BR" sz="4000" dirty="0" smtClean="0">
                <a:latin typeface="Bahnschrift Light" panose="020B0502040204020203" pitchFamily="34" charset="0"/>
              </a:rPr>
              <a:t>.</a:t>
            </a:r>
            <a:endParaRPr lang="pt-BR" sz="4000" dirty="0">
              <a:latin typeface="Bahnschrift Light" panose="020B05020402040202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71154" y="548641"/>
            <a:ext cx="791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/>
              <a:t>PRESENT CONTINUOUS: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770621" y="5987534"/>
            <a:ext cx="8817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KEY-WORDS: </a:t>
            </a:r>
            <a:r>
              <a:rPr lang="pt-BR" sz="2400" b="1" u="sng" dirty="0" smtClean="0">
                <a:solidFill>
                  <a:srgbClr val="FF0000"/>
                </a:solidFill>
              </a:rPr>
              <a:t>NOW</a:t>
            </a:r>
            <a:r>
              <a:rPr lang="pt-BR" sz="2400" b="1" dirty="0" smtClean="0">
                <a:solidFill>
                  <a:srgbClr val="FF0000"/>
                </a:solidFill>
              </a:rPr>
              <a:t>, RIGHT NOW, AT THE MOMENT, TODAY, TONIGHT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2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93670" y="1776549"/>
            <a:ext cx="122628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u="sng" dirty="0" smtClean="0">
                <a:latin typeface="Bahnschrift Light" panose="020B0502040204020203" pitchFamily="34" charset="0"/>
              </a:rPr>
              <a:t>I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am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working</a:t>
            </a:r>
            <a:r>
              <a:rPr lang="pt-BR" sz="4000" dirty="0" smtClean="0">
                <a:latin typeface="Bahnschrift Light" panose="020B0502040204020203" pitchFamily="34" charset="0"/>
              </a:rPr>
              <a:t>. I </a:t>
            </a:r>
            <a:r>
              <a:rPr lang="pt-BR" sz="4000" dirty="0" err="1" smtClean="0">
                <a:latin typeface="Bahnschrift Light" panose="020B0502040204020203" pitchFamily="34" charset="0"/>
              </a:rPr>
              <a:t>call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you</a:t>
            </a:r>
            <a:r>
              <a:rPr lang="pt-BR" sz="4000" dirty="0" smtClean="0">
                <a:latin typeface="Bahnschrift Light" panose="020B0502040204020203" pitchFamily="34" charset="0"/>
              </a:rPr>
              <a:t> later.</a:t>
            </a:r>
          </a:p>
          <a:p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(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doing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at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the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moment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 smtClean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u="sng" dirty="0" err="1" smtClean="0">
                <a:latin typeface="Bahnschrift Light" panose="020B0502040204020203" pitchFamily="34" charset="0"/>
              </a:rPr>
              <a:t>She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is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studying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English</a:t>
            </a:r>
            <a:r>
              <a:rPr lang="pt-BR" sz="4000" dirty="0" smtClean="0">
                <a:latin typeface="Bahnschrift Light" panose="020B0502040204020203" pitchFamily="34" charset="0"/>
              </a:rPr>
              <a:t>.</a:t>
            </a:r>
          </a:p>
          <a:p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(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doing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at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the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moment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 smtClean="0"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u="sng" dirty="0" err="1" smtClean="0">
                <a:latin typeface="Bahnschrift Light" panose="020B0502040204020203" pitchFamily="34" charset="0"/>
              </a:rPr>
              <a:t>We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are </a:t>
            </a:r>
            <a:r>
              <a:rPr lang="pt-BR" sz="4000" b="1" u="sng" dirty="0" err="1" smtClean="0">
                <a:latin typeface="Bahnschrift Light" panose="020B0502040204020203" pitchFamily="34" charset="0"/>
              </a:rPr>
              <a:t>going</a:t>
            </a:r>
            <a:r>
              <a:rPr lang="pt-BR" sz="4000" b="1" u="sng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to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the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beach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next</a:t>
            </a:r>
            <a:r>
              <a:rPr lang="pt-BR" sz="4000" dirty="0" smtClean="0">
                <a:latin typeface="Bahnschrift Light" panose="020B0502040204020203" pitchFamily="34" charset="0"/>
              </a:rPr>
              <a:t> </a:t>
            </a:r>
            <a:r>
              <a:rPr lang="pt-BR" sz="4000" dirty="0" err="1" smtClean="0">
                <a:latin typeface="Bahnschrift Light" panose="020B0502040204020203" pitchFamily="34" charset="0"/>
              </a:rPr>
              <a:t>week</a:t>
            </a:r>
            <a:r>
              <a:rPr lang="pt-BR" sz="4000" dirty="0" smtClean="0">
                <a:latin typeface="Bahnschrift Light" panose="020B0502040204020203" pitchFamily="34" charset="0"/>
              </a:rPr>
              <a:t>.</a:t>
            </a:r>
          </a:p>
          <a:p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(a future </a:t>
            </a:r>
            <a:r>
              <a:rPr lang="pt-BR" sz="4000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plan</a:t>
            </a:r>
            <a:r>
              <a:rPr lang="pt-BR" sz="40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)</a:t>
            </a:r>
            <a:endParaRPr lang="pt-BR" sz="40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71154" y="548641"/>
            <a:ext cx="791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/>
              <a:t>PRESENT CONTINUOUS: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80949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8091" y="287384"/>
            <a:ext cx="7916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u="sng" dirty="0" smtClean="0"/>
              <a:t>FOR EXAMPLE:</a:t>
            </a:r>
          </a:p>
          <a:p>
            <a:r>
              <a:rPr lang="pt-BR" sz="3600" b="1" dirty="0" smtClean="0"/>
              <a:t>                    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What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is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she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doing</a:t>
            </a:r>
            <a:r>
              <a:rPr lang="pt-BR" sz="4400" b="1" dirty="0" smtClean="0">
                <a:latin typeface="Bahnschrift Light" panose="020B0502040204020203" pitchFamily="34" charset="0"/>
              </a:rPr>
              <a:t>?</a:t>
            </a:r>
            <a:endParaRPr lang="pt-BR" sz="4400" b="1" dirty="0">
              <a:latin typeface="Bahnschrift Light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67" y="1983871"/>
            <a:ext cx="6501879" cy="37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8091" y="287384"/>
            <a:ext cx="7916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u="sng" dirty="0" smtClean="0"/>
              <a:t>FOR EXAMPLE:</a:t>
            </a:r>
          </a:p>
          <a:p>
            <a:r>
              <a:rPr lang="pt-BR" sz="3600" b="1" dirty="0" smtClean="0"/>
              <a:t>                    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What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is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she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doing</a:t>
            </a:r>
            <a:r>
              <a:rPr lang="pt-BR" sz="4400" b="1" dirty="0" smtClean="0">
                <a:latin typeface="Bahnschrift Light" panose="020B0502040204020203" pitchFamily="34" charset="0"/>
              </a:rPr>
              <a:t>?</a:t>
            </a:r>
            <a:endParaRPr lang="pt-BR" sz="4400" b="1" dirty="0">
              <a:latin typeface="Bahnschrift Light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67" y="1983871"/>
            <a:ext cx="6501879" cy="378991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37785" y="5950887"/>
            <a:ext cx="281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err="1" smtClean="0"/>
              <a:t>She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is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eating</a:t>
            </a:r>
            <a:r>
              <a:rPr lang="pt-BR" sz="3600" b="1" dirty="0" smtClean="0"/>
              <a:t>!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99177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8091" y="287384"/>
            <a:ext cx="7916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u="sng" dirty="0" smtClean="0"/>
              <a:t>FOR EXAMPLE:</a:t>
            </a:r>
          </a:p>
          <a:p>
            <a:r>
              <a:rPr lang="pt-BR" sz="3600" b="1" dirty="0" smtClean="0"/>
              <a:t>                    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What</a:t>
            </a:r>
            <a:r>
              <a:rPr lang="pt-BR" sz="4400" b="1" dirty="0" smtClean="0">
                <a:latin typeface="Bahnschrift Light" panose="020B0502040204020203" pitchFamily="34" charset="0"/>
              </a:rPr>
              <a:t> are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they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doing</a:t>
            </a:r>
            <a:r>
              <a:rPr lang="pt-BR" sz="4400" b="1" dirty="0" smtClean="0">
                <a:latin typeface="Bahnschrift Light" panose="020B0502040204020203" pitchFamily="34" charset="0"/>
              </a:rPr>
              <a:t>?</a:t>
            </a:r>
            <a:endParaRPr lang="pt-BR" sz="4400" b="1" dirty="0">
              <a:latin typeface="Bahnschrift Light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2" y="1677735"/>
            <a:ext cx="63093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8091" y="287384"/>
            <a:ext cx="7916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u="sng" dirty="0" smtClean="0"/>
              <a:t>FOR EXAMPLE:</a:t>
            </a:r>
          </a:p>
          <a:p>
            <a:r>
              <a:rPr lang="pt-BR" sz="3600" b="1" dirty="0" smtClean="0"/>
              <a:t>                    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What</a:t>
            </a:r>
            <a:r>
              <a:rPr lang="pt-BR" sz="4400" b="1" dirty="0" smtClean="0">
                <a:latin typeface="Bahnschrift Light" panose="020B0502040204020203" pitchFamily="34" charset="0"/>
              </a:rPr>
              <a:t> are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they</a:t>
            </a:r>
            <a:r>
              <a:rPr lang="pt-BR" sz="4400" b="1" dirty="0" smtClean="0">
                <a:latin typeface="Bahnschrift Light" panose="020B0502040204020203" pitchFamily="34" charset="0"/>
              </a:rPr>
              <a:t> </a:t>
            </a:r>
            <a:r>
              <a:rPr lang="pt-BR" sz="4400" b="1" dirty="0" err="1" smtClean="0">
                <a:latin typeface="Bahnschrift Light" panose="020B0502040204020203" pitchFamily="34" charset="0"/>
              </a:rPr>
              <a:t>doing</a:t>
            </a:r>
            <a:r>
              <a:rPr lang="pt-BR" sz="4400" b="1" dirty="0" smtClean="0">
                <a:latin typeface="Bahnschrift Light" panose="020B0502040204020203" pitchFamily="34" charset="0"/>
              </a:rPr>
              <a:t>?</a:t>
            </a:r>
            <a:endParaRPr lang="pt-BR" sz="4400" b="1" dirty="0">
              <a:latin typeface="Bahnschrift Light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2" y="1677735"/>
            <a:ext cx="6309360" cy="42062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455729" y="6052848"/>
            <a:ext cx="535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 smtClean="0"/>
              <a:t>They</a:t>
            </a:r>
            <a:r>
              <a:rPr lang="pt-BR" sz="3200" b="1" dirty="0" smtClean="0"/>
              <a:t> are </a:t>
            </a:r>
            <a:r>
              <a:rPr lang="pt-BR" sz="3200" b="1" dirty="0" err="1" smtClean="0"/>
              <a:t>playing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video</a:t>
            </a:r>
            <a:r>
              <a:rPr lang="pt-BR" sz="3200" b="1" dirty="0" smtClean="0"/>
              <a:t> games!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0988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8090" y="287384"/>
            <a:ext cx="111339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u="sng" dirty="0" smtClean="0"/>
              <a:t>FOR EXAMPLE:</a:t>
            </a:r>
          </a:p>
          <a:p>
            <a:endParaRPr lang="pt-BR" sz="3600" b="1" u="sng" dirty="0"/>
          </a:p>
          <a:p>
            <a:endParaRPr lang="pt-BR" sz="3600" b="1" u="sng" dirty="0" smtClean="0"/>
          </a:p>
          <a:p>
            <a:endParaRPr lang="pt-BR" sz="3600" b="1" u="sng" dirty="0"/>
          </a:p>
          <a:p>
            <a:endParaRPr lang="pt-BR" sz="3600" b="1" u="sng" dirty="0" smtClean="0"/>
          </a:p>
          <a:p>
            <a:r>
              <a:rPr lang="pt-BR" sz="5400" b="1" dirty="0" smtClean="0"/>
              <a:t>               </a:t>
            </a:r>
            <a:r>
              <a:rPr lang="pt-BR" sz="5400" b="1" dirty="0" err="1" smtClean="0"/>
              <a:t>What</a:t>
            </a:r>
            <a:r>
              <a:rPr lang="pt-BR" sz="5400" b="1" dirty="0" smtClean="0"/>
              <a:t> are </a:t>
            </a:r>
            <a:r>
              <a:rPr lang="pt-BR" sz="5400" b="1" dirty="0" err="1" smtClean="0"/>
              <a:t>you</a:t>
            </a:r>
            <a:r>
              <a:rPr lang="pt-BR" sz="5400" b="1" dirty="0" smtClean="0"/>
              <a:t> </a:t>
            </a:r>
            <a:r>
              <a:rPr lang="pt-BR" sz="5400" b="1" dirty="0" err="1" smtClean="0"/>
              <a:t>doing</a:t>
            </a:r>
            <a:r>
              <a:rPr lang="pt-BR" sz="5400" b="1" dirty="0" smtClean="0"/>
              <a:t>?</a:t>
            </a:r>
            <a:endParaRPr lang="pt-BR" sz="66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88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42</TotalTime>
  <Words>310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Bahnschrift Light</vt:lpstr>
      <vt:lpstr>Franklin Gothic Book</vt:lpstr>
      <vt:lpstr>Crop</vt:lpstr>
      <vt:lpstr>Present  continuous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Present continuous form:</vt:lpstr>
      <vt:lpstr>Present continuous form:</vt:lpstr>
      <vt:lpstr>Present continuous form: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 continuous</dc:title>
  <dc:creator>Aparecida</dc:creator>
  <cp:lastModifiedBy>Aparecida</cp:lastModifiedBy>
  <cp:revision>5</cp:revision>
  <dcterms:created xsi:type="dcterms:W3CDTF">2024-02-05T17:32:06Z</dcterms:created>
  <dcterms:modified xsi:type="dcterms:W3CDTF">2024-02-05T18:14:14Z</dcterms:modified>
</cp:coreProperties>
</file>