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997460"/>
            <a:ext cx="8361229" cy="2098226"/>
          </a:xfrm>
        </p:spPr>
        <p:txBody>
          <a:bodyPr/>
          <a:lstStyle/>
          <a:p>
            <a:r>
              <a:rPr lang="en-US" sz="4400" b="1" dirty="0" smtClean="0"/>
              <a:t>Grammar time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Simple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present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8537" y="267789"/>
            <a:ext cx="9601200" cy="803365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 regra gramatical é: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7542" y="1854926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I </a:t>
            </a:r>
            <a:r>
              <a:rPr lang="pt-BR" sz="2800" dirty="0" err="1"/>
              <a:t>eat</a:t>
            </a:r>
            <a:r>
              <a:rPr lang="pt-BR" sz="2800" dirty="0"/>
              <a:t> pasta            -    I </a:t>
            </a:r>
            <a:r>
              <a:rPr lang="pt-BR" sz="2800" dirty="0" err="1"/>
              <a:t>don’t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 err="1"/>
              <a:t>You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       -    </a:t>
            </a:r>
            <a:r>
              <a:rPr lang="pt-BR" sz="2800" dirty="0" err="1"/>
              <a:t>You</a:t>
            </a:r>
            <a:r>
              <a:rPr lang="pt-BR" sz="2800" dirty="0"/>
              <a:t> </a:t>
            </a:r>
            <a:r>
              <a:rPr lang="pt-BR" sz="2800" dirty="0" err="1"/>
              <a:t>don’t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 err="1"/>
              <a:t>She</a:t>
            </a:r>
            <a:r>
              <a:rPr lang="pt-BR" sz="2800" dirty="0"/>
              <a:t> </a:t>
            </a:r>
            <a:r>
              <a:rPr lang="pt-BR" sz="2800" dirty="0" err="1"/>
              <a:t>eats</a:t>
            </a:r>
            <a:r>
              <a:rPr lang="pt-BR" sz="2800" dirty="0"/>
              <a:t> pasta    -    </a:t>
            </a:r>
            <a:r>
              <a:rPr lang="pt-BR" sz="2800" dirty="0" err="1"/>
              <a:t>She</a:t>
            </a:r>
            <a:r>
              <a:rPr lang="pt-BR" sz="2800" dirty="0"/>
              <a:t> </a:t>
            </a:r>
            <a:r>
              <a:rPr lang="pt-BR" sz="2800" dirty="0" err="1"/>
              <a:t>doesn’t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/>
              <a:t>He </a:t>
            </a:r>
            <a:r>
              <a:rPr lang="pt-BR" sz="2800" dirty="0" err="1"/>
              <a:t>eats</a:t>
            </a:r>
            <a:r>
              <a:rPr lang="pt-BR" sz="2800" dirty="0"/>
              <a:t> pasta      -   He </a:t>
            </a:r>
            <a:r>
              <a:rPr lang="pt-BR" sz="2800" dirty="0" err="1"/>
              <a:t>doesn’t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/>
              <a:t>It </a:t>
            </a:r>
            <a:r>
              <a:rPr lang="pt-BR" sz="2800" dirty="0" err="1"/>
              <a:t>eats</a:t>
            </a:r>
            <a:r>
              <a:rPr lang="pt-BR" sz="2800" dirty="0"/>
              <a:t> pasta        -      It </a:t>
            </a:r>
            <a:r>
              <a:rPr lang="pt-BR" sz="2800" dirty="0" err="1"/>
              <a:t>doesn’t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 err="1"/>
              <a:t>We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       -      </a:t>
            </a:r>
            <a:r>
              <a:rPr lang="pt-BR" sz="2800" dirty="0" err="1"/>
              <a:t>We</a:t>
            </a:r>
            <a:r>
              <a:rPr lang="pt-BR" sz="2800" dirty="0"/>
              <a:t> </a:t>
            </a:r>
            <a:r>
              <a:rPr lang="pt-BR" sz="2800" dirty="0" err="1"/>
              <a:t>don’t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 err="1"/>
              <a:t>You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       -      </a:t>
            </a:r>
            <a:r>
              <a:rPr lang="pt-BR" sz="2800" dirty="0" err="1"/>
              <a:t>You</a:t>
            </a:r>
            <a:r>
              <a:rPr lang="pt-BR" sz="2800" dirty="0"/>
              <a:t> </a:t>
            </a:r>
            <a:r>
              <a:rPr lang="pt-BR" sz="2800" dirty="0" err="1"/>
              <a:t>don’t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  <a:p>
            <a:pPr marL="0" indent="0">
              <a:buNone/>
            </a:pPr>
            <a:r>
              <a:rPr lang="pt-BR" sz="2800" dirty="0" err="1"/>
              <a:t>They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     -     </a:t>
            </a:r>
            <a:r>
              <a:rPr lang="pt-BR" sz="2800" dirty="0" err="1"/>
              <a:t>They</a:t>
            </a:r>
            <a:r>
              <a:rPr lang="pt-BR" sz="2800" dirty="0"/>
              <a:t> </a:t>
            </a:r>
            <a:r>
              <a:rPr lang="pt-BR" sz="2800" dirty="0" err="1"/>
              <a:t>don’t</a:t>
            </a:r>
            <a:r>
              <a:rPr lang="pt-BR" sz="2800" dirty="0"/>
              <a:t> </a:t>
            </a:r>
            <a:r>
              <a:rPr lang="pt-BR" sz="2800" dirty="0" err="1"/>
              <a:t>eat</a:t>
            </a:r>
            <a:r>
              <a:rPr lang="pt-BR" sz="2800" dirty="0"/>
              <a:t> pasta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78786" y="1278374"/>
            <a:ext cx="13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>
                <a:solidFill>
                  <a:srgbClr val="0070C0"/>
                </a:solidFill>
              </a:rPr>
              <a:t>Positivo</a:t>
            </a:r>
            <a:endParaRPr lang="pt-BR" b="1" u="sng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431795" y="1278374"/>
            <a:ext cx="1508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 smtClean="0">
                <a:solidFill>
                  <a:srgbClr val="0070C0"/>
                </a:solidFill>
              </a:rPr>
              <a:t>Negativo</a:t>
            </a:r>
            <a:endParaRPr lang="pt-BR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343" y="163286"/>
            <a:ext cx="9601200" cy="14859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 regra gramatical é: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0971" y="1854926"/>
            <a:ext cx="9927771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2800" dirty="0" smtClean="0"/>
              <a:t>I eat pasta            -    I don’t eat pasta         -   Do I eat pasta?</a:t>
            </a:r>
          </a:p>
          <a:p>
            <a:pPr marL="0" indent="0">
              <a:buNone/>
            </a:pPr>
            <a:r>
              <a:rPr lang="en-NZ" sz="2800" dirty="0" smtClean="0"/>
              <a:t>You eat pasta       -    You don’t eat pasta    -   Do you eat pasta?</a:t>
            </a:r>
          </a:p>
          <a:p>
            <a:pPr marL="0" indent="0">
              <a:buNone/>
            </a:pPr>
            <a:r>
              <a:rPr lang="en-NZ" sz="2800" dirty="0" smtClean="0"/>
              <a:t>She eats pasta   -  She doesn’t eat pasta   -  Does she eat pasta?</a:t>
            </a:r>
          </a:p>
          <a:p>
            <a:pPr marL="0" indent="0">
              <a:buNone/>
            </a:pPr>
            <a:r>
              <a:rPr lang="en-NZ" sz="2800" dirty="0" smtClean="0"/>
              <a:t>He eats pasta      -   He doesn’t eat pasta   -   Does he eat pasta?</a:t>
            </a:r>
          </a:p>
          <a:p>
            <a:pPr marL="0" indent="0">
              <a:buNone/>
            </a:pPr>
            <a:r>
              <a:rPr lang="en-NZ" sz="2800" dirty="0" smtClean="0"/>
              <a:t>It eats pasta        -      It doesn’t eat pasta  -    Does it eat pasta?</a:t>
            </a:r>
          </a:p>
          <a:p>
            <a:pPr marL="0" indent="0">
              <a:buNone/>
            </a:pPr>
            <a:r>
              <a:rPr lang="en-NZ" sz="2800" dirty="0" smtClean="0"/>
              <a:t>We eat pasta       -      We don’t eat pasta   -    Do we eat pasta?</a:t>
            </a:r>
          </a:p>
          <a:p>
            <a:pPr marL="0" indent="0">
              <a:buNone/>
            </a:pPr>
            <a:r>
              <a:rPr lang="en-NZ" sz="2800" dirty="0" smtClean="0"/>
              <a:t>You eat pasta       -      You don’t eat pasta   -  Do you eat pasta?</a:t>
            </a:r>
          </a:p>
          <a:p>
            <a:pPr marL="0" indent="0">
              <a:buNone/>
            </a:pPr>
            <a:r>
              <a:rPr lang="en-NZ" sz="2800" dirty="0" smtClean="0"/>
              <a:t>They eat pasta     -     They don’t eat pasta  -  Do they eat pasta?</a:t>
            </a:r>
            <a:endParaRPr lang="en-NZ" sz="2800" dirty="0"/>
          </a:p>
        </p:txBody>
      </p:sp>
      <p:sp>
        <p:nvSpPr>
          <p:cNvPr id="6" name="Retângulo 5"/>
          <p:cNvSpPr/>
          <p:nvPr/>
        </p:nvSpPr>
        <p:spPr>
          <a:xfrm>
            <a:off x="1526896" y="1228836"/>
            <a:ext cx="1352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>
                <a:solidFill>
                  <a:srgbClr val="0070C0"/>
                </a:solidFill>
              </a:rPr>
              <a:t>Positivo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94936" y="1228836"/>
            <a:ext cx="1511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 smtClean="0">
                <a:solidFill>
                  <a:srgbClr val="0070C0"/>
                </a:solidFill>
              </a:rPr>
              <a:t>Negativo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606965" y="1228836"/>
            <a:ext cx="1552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 smtClean="0">
                <a:solidFill>
                  <a:srgbClr val="0070C0"/>
                </a:solidFill>
              </a:rPr>
              <a:t>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3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343" y="163286"/>
            <a:ext cx="9601200" cy="14859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 regra gramatical é: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0971" y="1854926"/>
            <a:ext cx="9927771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2800" dirty="0" smtClean="0"/>
              <a:t>I eat pasta            -    I don’t eat pasta         -   Do I eat pasta?</a:t>
            </a:r>
          </a:p>
          <a:p>
            <a:pPr marL="0" indent="0">
              <a:buNone/>
            </a:pPr>
            <a:r>
              <a:rPr lang="en-NZ" sz="2800" dirty="0" smtClean="0"/>
              <a:t>You eat pasta       -    You don’t eat pasta    -   Do you eat pasta?</a:t>
            </a:r>
          </a:p>
          <a:p>
            <a:pPr marL="0" indent="0">
              <a:buNone/>
            </a:pPr>
            <a:r>
              <a:rPr lang="en-NZ" sz="2800" b="1" dirty="0" smtClean="0">
                <a:solidFill>
                  <a:srgbClr val="FF0000"/>
                </a:solidFill>
              </a:rPr>
              <a:t>She eats pasta   -  She doesn’t eat pasta   -  Does she eat pasta?</a:t>
            </a:r>
          </a:p>
          <a:p>
            <a:pPr marL="0" indent="0">
              <a:buNone/>
            </a:pPr>
            <a:r>
              <a:rPr lang="en-NZ" sz="2800" b="1" dirty="0" smtClean="0">
                <a:solidFill>
                  <a:srgbClr val="FF0000"/>
                </a:solidFill>
              </a:rPr>
              <a:t>He eats pasta      -   He doesn’t eat pasta   -   Does he eat pasta?</a:t>
            </a:r>
          </a:p>
          <a:p>
            <a:pPr marL="0" indent="0">
              <a:buNone/>
            </a:pPr>
            <a:r>
              <a:rPr lang="en-NZ" sz="2800" b="1" dirty="0" smtClean="0">
                <a:solidFill>
                  <a:srgbClr val="FF0000"/>
                </a:solidFill>
              </a:rPr>
              <a:t>It eats pasta        </a:t>
            </a:r>
            <a:r>
              <a:rPr lang="en-NZ" sz="2800" dirty="0" smtClean="0"/>
              <a:t>-      </a:t>
            </a:r>
            <a:r>
              <a:rPr lang="en-NZ" sz="2800" b="1" dirty="0" smtClean="0">
                <a:solidFill>
                  <a:srgbClr val="FF0000"/>
                </a:solidFill>
              </a:rPr>
              <a:t>It doesn’t eat pasta  -    Does it eat pasta?</a:t>
            </a:r>
          </a:p>
          <a:p>
            <a:pPr marL="0" indent="0">
              <a:buNone/>
            </a:pPr>
            <a:r>
              <a:rPr lang="en-NZ" sz="2800" dirty="0" smtClean="0"/>
              <a:t>We eat pasta       -      We don’t eat pasta   -    Do we eat pasta?</a:t>
            </a:r>
          </a:p>
          <a:p>
            <a:pPr marL="0" indent="0">
              <a:buNone/>
            </a:pPr>
            <a:r>
              <a:rPr lang="en-NZ" sz="2800" dirty="0" smtClean="0"/>
              <a:t>You eat pasta       -      You don’t eat pasta   -  Do you eat pasta?</a:t>
            </a:r>
          </a:p>
          <a:p>
            <a:pPr marL="0" indent="0">
              <a:buNone/>
            </a:pPr>
            <a:r>
              <a:rPr lang="en-NZ" sz="2800" dirty="0" smtClean="0"/>
              <a:t>They eat pasta     -     They don’t eat pasta  -  Do they eat pasta?</a:t>
            </a:r>
            <a:endParaRPr lang="en-NZ" sz="2800" dirty="0"/>
          </a:p>
        </p:txBody>
      </p:sp>
      <p:sp>
        <p:nvSpPr>
          <p:cNvPr id="6" name="Retângulo 5"/>
          <p:cNvSpPr/>
          <p:nvPr/>
        </p:nvSpPr>
        <p:spPr>
          <a:xfrm>
            <a:off x="1526896" y="1228836"/>
            <a:ext cx="1352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>
                <a:solidFill>
                  <a:srgbClr val="0070C0"/>
                </a:solidFill>
              </a:rPr>
              <a:t>Positivo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94936" y="1228836"/>
            <a:ext cx="1511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 smtClean="0">
                <a:solidFill>
                  <a:srgbClr val="0070C0"/>
                </a:solidFill>
              </a:rPr>
              <a:t>Negativo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606965" y="1228836"/>
            <a:ext cx="1552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u="sng" dirty="0" smtClean="0">
                <a:solidFill>
                  <a:srgbClr val="0070C0"/>
                </a:solidFill>
              </a:rPr>
              <a:t>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0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097" y="2527663"/>
            <a:ext cx="9601200" cy="1485900"/>
          </a:xfrm>
        </p:spPr>
        <p:txBody>
          <a:bodyPr>
            <a:normAutofit/>
          </a:bodyPr>
          <a:lstStyle/>
          <a:p>
            <a:r>
              <a:rPr lang="pt-BR" sz="5400" b="1" dirty="0" err="1" smtClean="0"/>
              <a:t>Now</a:t>
            </a:r>
            <a:r>
              <a:rPr lang="pt-BR" sz="5400" b="1" dirty="0" smtClean="0"/>
              <a:t> </a:t>
            </a:r>
            <a:r>
              <a:rPr lang="pt-BR" sz="5400" b="1" dirty="0" err="1" smtClean="0"/>
              <a:t>let’s</a:t>
            </a:r>
            <a:r>
              <a:rPr lang="pt-BR" sz="5400" b="1" dirty="0" smtClean="0"/>
              <a:t> </a:t>
            </a:r>
            <a:r>
              <a:rPr lang="pt-BR" sz="5400" b="1" dirty="0" err="1" smtClean="0"/>
              <a:t>practice</a:t>
            </a:r>
            <a:r>
              <a:rPr lang="pt-BR" sz="5400" b="1" dirty="0" smtClean="0"/>
              <a:t>!</a:t>
            </a:r>
            <a:endParaRPr lang="pt-BR" sz="5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00" y="3433013"/>
            <a:ext cx="2536712" cy="2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1417" y="604157"/>
            <a:ext cx="9601200" cy="14859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Observe as frases a seguir </a:t>
            </a:r>
            <a:r>
              <a:rPr lang="pt-BR" b="1" u="sng" dirty="0" smtClean="0">
                <a:solidFill>
                  <a:srgbClr val="FF0000"/>
                </a:solidFill>
              </a:rPr>
              <a:t>sobre você </a:t>
            </a:r>
            <a:r>
              <a:rPr lang="pt-BR" b="1" dirty="0" smtClean="0">
                <a:solidFill>
                  <a:srgbClr val="0070C0"/>
                </a:solidFill>
              </a:rPr>
              <a:t>e aponte quais dela estão no </a:t>
            </a:r>
            <a:r>
              <a:rPr lang="pt-BR" b="1" u="sng" dirty="0" smtClean="0">
                <a:solidFill>
                  <a:srgbClr val="0070C0"/>
                </a:solidFill>
              </a:rPr>
              <a:t>presente</a:t>
            </a:r>
            <a:r>
              <a:rPr lang="pt-BR" b="1" dirty="0" smtClean="0">
                <a:solidFill>
                  <a:srgbClr val="0070C0"/>
                </a:solidFill>
              </a:rPr>
              <a:t>: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9977" y="2429690"/>
            <a:ext cx="9784080" cy="415398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Eu me exercito toda semana;</a:t>
            </a:r>
          </a:p>
          <a:p>
            <a:r>
              <a:rPr lang="pt-BR" sz="2800" dirty="0" smtClean="0"/>
              <a:t>Eu almoço com minha família aos domingos;</a:t>
            </a:r>
          </a:p>
          <a:p>
            <a:r>
              <a:rPr lang="pt-BR" sz="2800" dirty="0" smtClean="0"/>
              <a:t>Eu trabalho de segunda à sexta-feira;</a:t>
            </a:r>
          </a:p>
          <a:p>
            <a:r>
              <a:rPr lang="pt-BR" sz="2800" dirty="0" smtClean="0"/>
              <a:t>Eu faço yoga regularmente;</a:t>
            </a:r>
          </a:p>
          <a:p>
            <a:r>
              <a:rPr lang="pt-BR" sz="2800" dirty="0" smtClean="0"/>
              <a:t>Eu converso com a minha terapeuta uma vez </a:t>
            </a:r>
          </a:p>
          <a:p>
            <a:pPr marL="0" indent="0">
              <a:buNone/>
            </a:pPr>
            <a:r>
              <a:rPr lang="pt-BR" sz="2800" dirty="0" smtClean="0"/>
              <a:t>na semana.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1" y="2664821"/>
            <a:ext cx="3683725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926" y="2710543"/>
            <a:ext cx="9601200" cy="14859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Exatamente! Todas estão no </a:t>
            </a:r>
            <a:r>
              <a:rPr lang="pt-BR" b="1" u="sng" dirty="0" smtClean="0">
                <a:solidFill>
                  <a:srgbClr val="0070C0"/>
                </a:solidFill>
              </a:rPr>
              <a:t>presente</a:t>
            </a:r>
            <a:r>
              <a:rPr lang="pt-BR" b="1" dirty="0" smtClean="0">
                <a:solidFill>
                  <a:srgbClr val="0070C0"/>
                </a:solidFill>
              </a:rPr>
              <a:t>!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52" y="3793127"/>
            <a:ext cx="2085158" cy="20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Agora observe as mesmas frases, porém em inglês: 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160" y="2351313"/>
            <a:ext cx="9692640" cy="4077789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 smtClean="0"/>
              <a:t>I</a:t>
            </a:r>
            <a:r>
              <a:rPr lang="en-CA" sz="3200" b="1" dirty="0" smtClean="0"/>
              <a:t> </a:t>
            </a:r>
            <a:r>
              <a:rPr lang="en-CA" sz="3200" b="1" u="sng" dirty="0" smtClean="0"/>
              <a:t>work out </a:t>
            </a:r>
            <a:r>
              <a:rPr lang="en-CA" sz="3200" dirty="0" smtClean="0"/>
              <a:t>every week;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have</a:t>
            </a:r>
            <a:r>
              <a:rPr lang="en-CA" sz="3200" b="1" dirty="0" smtClean="0"/>
              <a:t> </a:t>
            </a:r>
            <a:r>
              <a:rPr lang="en-CA" sz="3200" dirty="0" smtClean="0"/>
              <a:t>lunch with my family on Sundays;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work</a:t>
            </a:r>
            <a:r>
              <a:rPr lang="en-CA" sz="3200" dirty="0" smtClean="0"/>
              <a:t> from Monday to Friday;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do</a:t>
            </a:r>
            <a:r>
              <a:rPr lang="en-CA" sz="3200" dirty="0" smtClean="0"/>
              <a:t> yoga regularly;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talk</a:t>
            </a:r>
            <a:r>
              <a:rPr lang="en-CA" sz="3200" dirty="0" smtClean="0"/>
              <a:t> with my therapist once a week.</a:t>
            </a:r>
          </a:p>
          <a:p>
            <a:endParaRPr lang="en-CA" sz="3200" dirty="0" smtClean="0"/>
          </a:p>
          <a:p>
            <a:pPr marL="0" indent="0">
              <a:buNone/>
            </a:pPr>
            <a:r>
              <a:rPr lang="pt-BR" sz="3900" b="1" dirty="0">
                <a:solidFill>
                  <a:srgbClr val="0070C0"/>
                </a:solidFill>
              </a:rPr>
              <a:t>O que todas essas frases falam sobre?</a:t>
            </a:r>
            <a:endParaRPr lang="en-CA" sz="39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3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Agora observe as mesmas frases, porém em inglês: 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160" y="2351313"/>
            <a:ext cx="9692640" cy="4077789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 smtClean="0"/>
              <a:t>I</a:t>
            </a:r>
            <a:r>
              <a:rPr lang="en-CA" sz="3200" b="1" dirty="0" smtClean="0"/>
              <a:t> </a:t>
            </a:r>
            <a:r>
              <a:rPr lang="en-CA" sz="3200" b="1" u="sng" dirty="0" smtClean="0"/>
              <a:t>work out </a:t>
            </a:r>
            <a:r>
              <a:rPr lang="en-CA" sz="3200" dirty="0" smtClean="0"/>
              <a:t>every week;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have</a:t>
            </a:r>
            <a:r>
              <a:rPr lang="en-CA" sz="3200" b="1" dirty="0" smtClean="0"/>
              <a:t> </a:t>
            </a:r>
            <a:r>
              <a:rPr lang="en-CA" sz="3200" dirty="0" smtClean="0"/>
              <a:t>lunch with my family on Sundays;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work</a:t>
            </a:r>
            <a:r>
              <a:rPr lang="en-CA" sz="3200" dirty="0" smtClean="0"/>
              <a:t> from Monday to Friday;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do</a:t>
            </a:r>
            <a:r>
              <a:rPr lang="en-CA" sz="3200" dirty="0" smtClean="0"/>
              <a:t> yoga regularly;</a:t>
            </a:r>
          </a:p>
          <a:p>
            <a:r>
              <a:rPr lang="en-CA" sz="3200" dirty="0" smtClean="0"/>
              <a:t>I </a:t>
            </a:r>
            <a:r>
              <a:rPr lang="en-CA" sz="3200" b="1" u="sng" dirty="0" smtClean="0"/>
              <a:t>talk</a:t>
            </a:r>
            <a:r>
              <a:rPr lang="en-CA" sz="3200" dirty="0" smtClean="0"/>
              <a:t> with my therapist once a week.</a:t>
            </a:r>
          </a:p>
          <a:p>
            <a:endParaRPr lang="en-CA" sz="3200" dirty="0" smtClean="0"/>
          </a:p>
          <a:p>
            <a:pPr marL="0" indent="0">
              <a:buNone/>
            </a:pPr>
            <a:r>
              <a:rPr lang="pt-BR" sz="3900" b="1" dirty="0">
                <a:solidFill>
                  <a:srgbClr val="0070C0"/>
                </a:solidFill>
              </a:rPr>
              <a:t>O que todas essas frases falam sobre</a:t>
            </a:r>
            <a:r>
              <a:rPr lang="pt-BR" sz="3900" b="1" dirty="0" smtClean="0">
                <a:solidFill>
                  <a:srgbClr val="0070C0"/>
                </a:solidFill>
              </a:rPr>
              <a:t>? </a:t>
            </a:r>
            <a:r>
              <a:rPr lang="pt-BR" sz="3900" b="1" u="sng" dirty="0" smtClean="0">
                <a:solidFill>
                  <a:srgbClr val="FF0000"/>
                </a:solidFill>
              </a:rPr>
              <a:t>Rotina!</a:t>
            </a:r>
            <a:endParaRPr lang="en-CA" sz="3900" b="1" u="sng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8353" y="2214153"/>
            <a:ext cx="9601200" cy="5296989"/>
          </a:xfrm>
        </p:spPr>
        <p:txBody>
          <a:bodyPr>
            <a:norm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pt-BR" sz="4800" b="1" dirty="0" smtClean="0">
                <a:solidFill>
                  <a:schemeClr val="tx1"/>
                </a:solidFill>
              </a:rPr>
              <a:t>Usamos o </a:t>
            </a:r>
            <a:r>
              <a:rPr lang="pt-BR" sz="4800" b="1" u="sng" dirty="0" err="1" smtClean="0">
                <a:solidFill>
                  <a:srgbClr val="0070C0"/>
                </a:solidFill>
              </a:rPr>
              <a:t>Simple</a:t>
            </a:r>
            <a:r>
              <a:rPr lang="pt-BR" sz="4800" b="1" u="sng" dirty="0" smtClean="0">
                <a:solidFill>
                  <a:srgbClr val="0070C0"/>
                </a:solidFill>
              </a:rPr>
              <a:t> </a:t>
            </a:r>
            <a:r>
              <a:rPr lang="pt-BR" sz="4800" b="1" u="sng" dirty="0" err="1" smtClean="0">
                <a:solidFill>
                  <a:srgbClr val="0070C0"/>
                </a:solidFill>
              </a:rPr>
              <a:t>Present</a:t>
            </a:r>
            <a:r>
              <a:rPr lang="pt-BR" sz="4800" b="1" u="sng" dirty="0" smtClean="0">
                <a:solidFill>
                  <a:srgbClr val="0070C0"/>
                </a:solidFill>
              </a:rPr>
              <a:t> </a:t>
            </a:r>
            <a:r>
              <a:rPr lang="pt-BR" sz="4800" b="1" dirty="0" smtClean="0">
                <a:solidFill>
                  <a:schemeClr val="tx1"/>
                </a:solidFill>
              </a:rPr>
              <a:t>para falar sobre </a:t>
            </a:r>
            <a:r>
              <a:rPr lang="pt-BR" sz="4800" b="1" u="sng" dirty="0" smtClean="0">
                <a:solidFill>
                  <a:schemeClr val="tx1"/>
                </a:solidFill>
              </a:rPr>
              <a:t>rotina</a:t>
            </a:r>
            <a:r>
              <a:rPr lang="pt-BR" sz="4800" b="1" dirty="0" smtClean="0">
                <a:solidFill>
                  <a:schemeClr val="tx1"/>
                </a:solidFill>
              </a:rPr>
              <a:t>, </a:t>
            </a:r>
            <a:r>
              <a:rPr lang="pt-BR" sz="4800" b="1" u="sng" dirty="0" smtClean="0">
                <a:solidFill>
                  <a:schemeClr val="tx1"/>
                </a:solidFill>
              </a:rPr>
              <a:t>hábitos</a:t>
            </a:r>
            <a:r>
              <a:rPr lang="pt-BR" sz="4800" b="1" dirty="0" smtClean="0">
                <a:solidFill>
                  <a:schemeClr val="tx1"/>
                </a:solidFill>
              </a:rPr>
              <a:t> e </a:t>
            </a:r>
            <a:r>
              <a:rPr lang="pt-BR" sz="4800" b="1" u="sng" dirty="0" smtClean="0">
                <a:solidFill>
                  <a:schemeClr val="tx1"/>
                </a:solidFill>
              </a:rPr>
              <a:t>atividades repetitivas </a:t>
            </a:r>
            <a:r>
              <a:rPr lang="en-CA" sz="3200" dirty="0" smtClean="0">
                <a:solidFill>
                  <a:schemeClr val="tx1"/>
                </a:solidFill>
                <a:ea typeface="+mn-ea"/>
                <a:cs typeface="+mn-cs"/>
              </a:rPr>
              <a:t/>
            </a:r>
            <a:br>
              <a:rPr lang="en-CA" sz="3200" dirty="0" smtClean="0">
                <a:solidFill>
                  <a:schemeClr val="tx1"/>
                </a:solidFill>
                <a:ea typeface="+mn-ea"/>
                <a:cs typeface="+mn-cs"/>
              </a:rPr>
            </a:br>
            <a:endParaRPr lang="pt-BR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443445"/>
            <a:ext cx="9601200" cy="14859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Rotina: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I</a:t>
            </a:r>
            <a:r>
              <a:rPr lang="en-CA" sz="3600" b="1" dirty="0">
                <a:solidFill>
                  <a:srgbClr val="191B0E"/>
                </a:solidFill>
                <a:ea typeface="+mj-ea"/>
                <a:cs typeface="+mj-cs"/>
              </a:rPr>
              <a:t> </a:t>
            </a:r>
            <a:r>
              <a:rPr lang="en-CA" sz="3600" b="1" u="sng" dirty="0">
                <a:solidFill>
                  <a:srgbClr val="191B0E"/>
                </a:solidFill>
                <a:ea typeface="+mj-ea"/>
                <a:cs typeface="+mj-cs"/>
              </a:rPr>
              <a:t>work out </a:t>
            </a:r>
            <a:r>
              <a:rPr lang="en-CA" sz="3600" dirty="0">
                <a:solidFill>
                  <a:srgbClr val="FF0000"/>
                </a:solidFill>
                <a:ea typeface="+mj-ea"/>
                <a:cs typeface="+mj-cs"/>
              </a:rPr>
              <a:t>every week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;</a:t>
            </a:r>
            <a:b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</a:b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I </a:t>
            </a:r>
            <a:r>
              <a:rPr lang="en-CA" sz="3600" b="1" u="sng" dirty="0">
                <a:solidFill>
                  <a:srgbClr val="191B0E"/>
                </a:solidFill>
                <a:ea typeface="+mj-ea"/>
                <a:cs typeface="+mj-cs"/>
              </a:rPr>
              <a:t>have</a:t>
            </a:r>
            <a:r>
              <a:rPr lang="en-CA" sz="3600" b="1" dirty="0">
                <a:solidFill>
                  <a:srgbClr val="191B0E"/>
                </a:solidFill>
                <a:ea typeface="+mj-ea"/>
                <a:cs typeface="+mj-cs"/>
              </a:rPr>
              <a:t> 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lunch with my family on </a:t>
            </a:r>
            <a:r>
              <a:rPr lang="en-CA" sz="3600" dirty="0">
                <a:solidFill>
                  <a:srgbClr val="FF0000"/>
                </a:solidFill>
                <a:ea typeface="+mj-ea"/>
                <a:cs typeface="+mj-cs"/>
              </a:rPr>
              <a:t>Sundays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;</a:t>
            </a:r>
            <a:b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</a:b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I </a:t>
            </a:r>
            <a:r>
              <a:rPr lang="en-CA" sz="3600" b="1" u="sng" dirty="0">
                <a:solidFill>
                  <a:srgbClr val="191B0E"/>
                </a:solidFill>
                <a:ea typeface="+mj-ea"/>
                <a:cs typeface="+mj-cs"/>
              </a:rPr>
              <a:t>work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 from </a:t>
            </a:r>
            <a:r>
              <a:rPr lang="en-CA" sz="3600" dirty="0">
                <a:solidFill>
                  <a:srgbClr val="FF0000"/>
                </a:solidFill>
                <a:ea typeface="+mj-ea"/>
                <a:cs typeface="+mj-cs"/>
              </a:rPr>
              <a:t>Monday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 to </a:t>
            </a:r>
            <a:r>
              <a:rPr lang="en-CA" sz="3600" dirty="0">
                <a:solidFill>
                  <a:srgbClr val="FF0000"/>
                </a:solidFill>
                <a:ea typeface="+mj-ea"/>
                <a:cs typeface="+mj-cs"/>
              </a:rPr>
              <a:t>Friday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;</a:t>
            </a:r>
            <a:b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</a:b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I </a:t>
            </a:r>
            <a:r>
              <a:rPr lang="en-CA" sz="3600" b="1" u="sng" dirty="0">
                <a:solidFill>
                  <a:srgbClr val="191B0E"/>
                </a:solidFill>
                <a:ea typeface="+mj-ea"/>
                <a:cs typeface="+mj-cs"/>
              </a:rPr>
              <a:t>do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 yoga </a:t>
            </a:r>
            <a:r>
              <a:rPr lang="en-CA" sz="3600" dirty="0">
                <a:solidFill>
                  <a:srgbClr val="FF0000"/>
                </a:solidFill>
                <a:ea typeface="+mj-ea"/>
                <a:cs typeface="+mj-cs"/>
              </a:rPr>
              <a:t>regularly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;</a:t>
            </a:r>
            <a:b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</a:b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I </a:t>
            </a:r>
            <a:r>
              <a:rPr lang="en-CA" sz="3600" b="1" u="sng" dirty="0">
                <a:solidFill>
                  <a:srgbClr val="191B0E"/>
                </a:solidFill>
                <a:ea typeface="+mj-ea"/>
                <a:cs typeface="+mj-cs"/>
              </a:rPr>
              <a:t>talk</a:t>
            </a:r>
            <a:r>
              <a:rPr lang="en-CA" sz="3600" dirty="0">
                <a:solidFill>
                  <a:srgbClr val="191B0E"/>
                </a:solidFill>
                <a:ea typeface="+mj-ea"/>
                <a:cs typeface="+mj-cs"/>
              </a:rPr>
              <a:t> with my therapist </a:t>
            </a:r>
            <a:r>
              <a:rPr lang="en-CA" sz="3600" dirty="0">
                <a:solidFill>
                  <a:srgbClr val="FF0000"/>
                </a:solidFill>
                <a:ea typeface="+mj-ea"/>
                <a:cs typeface="+mj-cs"/>
              </a:rPr>
              <a:t>once a week</a:t>
            </a:r>
            <a:r>
              <a:rPr lang="en-CA" sz="3600" dirty="0">
                <a:solidFill>
                  <a:prstClr val="black"/>
                </a:solidFill>
                <a:ea typeface="+mj-ea"/>
                <a:cs typeface="+mj-cs"/>
              </a:rPr>
              <a:t>.</a:t>
            </a:r>
            <a:r>
              <a:rPr lang="en-CA" sz="3200" dirty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CA" sz="3200" dirty="0">
                <a:solidFill>
                  <a:prstClr val="black"/>
                </a:solidFill>
                <a:ea typeface="+mj-ea"/>
                <a:cs typeface="+mj-cs"/>
              </a:rPr>
            </a:b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7" y="3469974"/>
            <a:ext cx="2813261" cy="28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9531" y="850719"/>
            <a:ext cx="9601200" cy="14859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Hábitos e Atividades repetitivas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9531" y="1593669"/>
            <a:ext cx="9823269" cy="4273731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 smtClean="0"/>
              <a:t>The bus </a:t>
            </a:r>
            <a:r>
              <a:rPr lang="en-CA" sz="3200" b="1" dirty="0" smtClean="0"/>
              <a:t>leaves</a:t>
            </a:r>
            <a:r>
              <a:rPr lang="en-CA" sz="3200" dirty="0" smtClean="0"/>
              <a:t> every 10 minutes.</a:t>
            </a:r>
          </a:p>
          <a:p>
            <a:r>
              <a:rPr lang="en-CA" sz="3200" dirty="0" smtClean="0"/>
              <a:t>I </a:t>
            </a:r>
            <a:r>
              <a:rPr lang="en-CA" sz="3200" b="1" dirty="0" smtClean="0"/>
              <a:t>don’t eat </a:t>
            </a:r>
            <a:r>
              <a:rPr lang="en-CA" sz="3200" dirty="0" smtClean="0"/>
              <a:t>meat, because I’m vegan.</a:t>
            </a:r>
          </a:p>
          <a:p>
            <a:endParaRPr lang="en-CA" sz="3200" dirty="0" smtClean="0"/>
          </a:p>
          <a:p>
            <a:pPr marL="0" indent="0">
              <a:buNone/>
            </a:pPr>
            <a:r>
              <a:rPr lang="en-CA" sz="4400" b="1" dirty="0" err="1" smtClean="0">
                <a:solidFill>
                  <a:srgbClr val="0070C0"/>
                </a:solidFill>
              </a:rPr>
              <a:t>Fatos</a:t>
            </a:r>
            <a:endParaRPr lang="en-CA" sz="4400" b="1" dirty="0" smtClean="0">
              <a:solidFill>
                <a:srgbClr val="0070C0"/>
              </a:solidFill>
            </a:endParaRPr>
          </a:p>
          <a:p>
            <a:r>
              <a:rPr lang="en-CA" sz="3200" dirty="0" smtClean="0"/>
              <a:t>The sun </a:t>
            </a:r>
            <a:r>
              <a:rPr lang="en-CA" sz="3200" b="1" dirty="0" smtClean="0"/>
              <a:t>rises</a:t>
            </a:r>
            <a:r>
              <a:rPr lang="en-CA" sz="3200" dirty="0" smtClean="0"/>
              <a:t> at 6 am.</a:t>
            </a:r>
          </a:p>
          <a:p>
            <a:r>
              <a:rPr lang="en-CA" sz="3200" dirty="0" smtClean="0"/>
              <a:t>The sun </a:t>
            </a:r>
            <a:r>
              <a:rPr lang="en-CA" sz="3200" b="1" dirty="0" smtClean="0"/>
              <a:t>falls</a:t>
            </a:r>
            <a:r>
              <a:rPr lang="en-CA" sz="3200" dirty="0" smtClean="0"/>
              <a:t> at 6 pm. </a:t>
            </a:r>
            <a:endParaRPr lang="en-CA" sz="3200" dirty="0" smtClean="0"/>
          </a:p>
          <a:p>
            <a:r>
              <a:rPr lang="en-CA" sz="3200" dirty="0" smtClean="0"/>
              <a:t>My sister </a:t>
            </a:r>
            <a:r>
              <a:rPr lang="en-CA" sz="3200" b="1" dirty="0" smtClean="0"/>
              <a:t>has</a:t>
            </a:r>
            <a:r>
              <a:rPr lang="en-CA" sz="3200" dirty="0" smtClean="0"/>
              <a:t> black hair.</a:t>
            </a:r>
          </a:p>
          <a:p>
            <a:r>
              <a:rPr lang="en-CA" sz="3200" dirty="0" smtClean="0"/>
              <a:t>The cat </a:t>
            </a:r>
            <a:r>
              <a:rPr lang="en-CA" sz="3200" b="1" dirty="0" smtClean="0"/>
              <a:t>has</a:t>
            </a:r>
            <a:r>
              <a:rPr lang="en-CA" sz="3200" dirty="0" smtClean="0"/>
              <a:t> four legs.</a:t>
            </a:r>
            <a:endParaRPr lang="en-CA" sz="3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66" y="1406114"/>
            <a:ext cx="2053365" cy="20533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73" y="3459479"/>
            <a:ext cx="2938395" cy="29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846" y="163285"/>
            <a:ext cx="9601200" cy="1485900"/>
          </a:xfrm>
        </p:spPr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 regra gramatical é: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7542" y="1854926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I </a:t>
            </a:r>
            <a:r>
              <a:rPr lang="pt-BR" sz="2800" dirty="0" err="1" smtClean="0"/>
              <a:t>eat</a:t>
            </a:r>
            <a:r>
              <a:rPr lang="pt-BR" sz="2800" dirty="0" smtClean="0"/>
              <a:t> pasta</a:t>
            </a:r>
          </a:p>
          <a:p>
            <a:pPr marL="0" indent="0">
              <a:buNone/>
            </a:pPr>
            <a:r>
              <a:rPr lang="pt-BR" sz="2800" dirty="0" err="1" smtClean="0"/>
              <a:t>You</a:t>
            </a:r>
            <a:r>
              <a:rPr lang="pt-BR" sz="2800" dirty="0" smtClean="0"/>
              <a:t> </a:t>
            </a:r>
            <a:r>
              <a:rPr lang="pt-BR" sz="2800" dirty="0" err="1" smtClean="0"/>
              <a:t>eat</a:t>
            </a:r>
            <a:r>
              <a:rPr lang="pt-BR" sz="2800" dirty="0" smtClean="0"/>
              <a:t> pasta</a:t>
            </a:r>
          </a:p>
          <a:p>
            <a:pPr marL="0" indent="0">
              <a:buNone/>
            </a:pPr>
            <a:r>
              <a:rPr lang="pt-BR" sz="2800" dirty="0" err="1" smtClean="0"/>
              <a:t>She</a:t>
            </a:r>
            <a:r>
              <a:rPr lang="pt-BR" sz="2800" dirty="0" smtClean="0"/>
              <a:t> </a:t>
            </a:r>
            <a:r>
              <a:rPr lang="pt-BR" sz="2800" dirty="0" err="1" smtClean="0"/>
              <a:t>eats</a:t>
            </a:r>
            <a:r>
              <a:rPr lang="pt-BR" sz="2800" dirty="0" smtClean="0"/>
              <a:t> pasta</a:t>
            </a:r>
          </a:p>
          <a:p>
            <a:pPr marL="0" indent="0">
              <a:buNone/>
            </a:pPr>
            <a:r>
              <a:rPr lang="pt-BR" sz="2800" dirty="0" smtClean="0"/>
              <a:t>He </a:t>
            </a:r>
            <a:r>
              <a:rPr lang="pt-BR" sz="2800" dirty="0" err="1" smtClean="0"/>
              <a:t>eats</a:t>
            </a:r>
            <a:r>
              <a:rPr lang="pt-BR" sz="2800" dirty="0" smtClean="0"/>
              <a:t> pasta</a:t>
            </a:r>
          </a:p>
          <a:p>
            <a:pPr marL="0" indent="0">
              <a:buNone/>
            </a:pPr>
            <a:r>
              <a:rPr lang="pt-BR" sz="2800" dirty="0" smtClean="0"/>
              <a:t>It </a:t>
            </a:r>
            <a:r>
              <a:rPr lang="pt-BR" sz="2800" dirty="0" err="1" smtClean="0"/>
              <a:t>eats</a:t>
            </a:r>
            <a:r>
              <a:rPr lang="pt-BR" sz="2800" dirty="0" smtClean="0"/>
              <a:t> pasta        </a:t>
            </a:r>
          </a:p>
          <a:p>
            <a:pPr marL="0" indent="0">
              <a:buNone/>
            </a:pPr>
            <a:r>
              <a:rPr lang="pt-BR" sz="2800" dirty="0" err="1" smtClean="0"/>
              <a:t>We</a:t>
            </a:r>
            <a:r>
              <a:rPr lang="pt-BR" sz="2800" dirty="0" smtClean="0"/>
              <a:t> </a:t>
            </a:r>
            <a:r>
              <a:rPr lang="pt-BR" sz="2800" dirty="0" err="1" smtClean="0"/>
              <a:t>eat</a:t>
            </a:r>
            <a:r>
              <a:rPr lang="pt-BR" sz="2800" dirty="0" smtClean="0"/>
              <a:t> pasta            </a:t>
            </a:r>
          </a:p>
          <a:p>
            <a:pPr marL="0" indent="0">
              <a:buNone/>
            </a:pPr>
            <a:r>
              <a:rPr lang="pt-BR" sz="2800" dirty="0" err="1" smtClean="0"/>
              <a:t>You</a:t>
            </a:r>
            <a:r>
              <a:rPr lang="pt-BR" sz="2800" dirty="0" smtClean="0"/>
              <a:t> </a:t>
            </a:r>
            <a:r>
              <a:rPr lang="pt-BR" sz="2800" dirty="0" err="1" smtClean="0"/>
              <a:t>eat</a:t>
            </a:r>
            <a:r>
              <a:rPr lang="pt-BR" sz="2800" dirty="0" smtClean="0"/>
              <a:t> pasta</a:t>
            </a:r>
          </a:p>
          <a:p>
            <a:pPr marL="0" indent="0">
              <a:buNone/>
            </a:pPr>
            <a:r>
              <a:rPr lang="pt-BR" sz="2800" dirty="0" err="1" smtClean="0"/>
              <a:t>They</a:t>
            </a:r>
            <a:r>
              <a:rPr lang="pt-BR" sz="2800" dirty="0" smtClean="0"/>
              <a:t> </a:t>
            </a:r>
            <a:r>
              <a:rPr lang="pt-BR" sz="2800" dirty="0" err="1" smtClean="0"/>
              <a:t>eat</a:t>
            </a:r>
            <a:r>
              <a:rPr lang="pt-BR" sz="2800" dirty="0" smtClean="0"/>
              <a:t> pasta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15589" y="12288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u="sng" dirty="0" smtClean="0">
                <a:solidFill>
                  <a:srgbClr val="0070C0"/>
                </a:solidFill>
              </a:rPr>
              <a:t>Positivo</a:t>
            </a:r>
            <a:endParaRPr lang="pt-BR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127</TotalTime>
  <Words>584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Grammar time Simple present</vt:lpstr>
      <vt:lpstr>Observe as frases a seguir sobre você e aponte quais dela estão no presente:</vt:lpstr>
      <vt:lpstr>Exatamente! Todas estão no presente!</vt:lpstr>
      <vt:lpstr>Agora observe as mesmas frases, porém em inglês: </vt:lpstr>
      <vt:lpstr>Agora observe as mesmas frases, porém em inglês: </vt:lpstr>
      <vt:lpstr>Usamos o Simple Present para falar sobre rotina, hábitos e atividades repetitivas  </vt:lpstr>
      <vt:lpstr>Rotina:</vt:lpstr>
      <vt:lpstr>Hábitos e Atividades repetitivas</vt:lpstr>
      <vt:lpstr>A regra gramatical é:</vt:lpstr>
      <vt:lpstr>A regra gramatical é:</vt:lpstr>
      <vt:lpstr>A regra gramatical é:</vt:lpstr>
      <vt:lpstr>A regra gramatical é:</vt:lpstr>
      <vt:lpstr>Now 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time Simple present</dc:title>
  <dc:creator>Aparecida</dc:creator>
  <cp:lastModifiedBy>Aparecida</cp:lastModifiedBy>
  <cp:revision>14</cp:revision>
  <dcterms:created xsi:type="dcterms:W3CDTF">2023-11-14T17:28:35Z</dcterms:created>
  <dcterms:modified xsi:type="dcterms:W3CDTF">2023-11-17T17:45:53Z</dcterms:modified>
</cp:coreProperties>
</file>