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Grammar</a:t>
            </a:r>
            <a:r>
              <a:rPr lang="pt-BR" dirty="0" smtClean="0"/>
              <a:t> time!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5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587830"/>
            <a:ext cx="8589264" cy="515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endParaRPr lang="pt-BR" sz="3600" dirty="0"/>
          </a:p>
          <a:p>
            <a:pPr marL="742950" indent="-742950">
              <a:buAutoNum type="arabicPeriod"/>
            </a:pPr>
            <a:r>
              <a:rPr lang="pt-BR" sz="3600" dirty="0" smtClean="0"/>
              <a:t>I </a:t>
            </a:r>
            <a:r>
              <a:rPr lang="pt-BR" sz="3600" dirty="0" err="1" smtClean="0"/>
              <a:t>have</a:t>
            </a:r>
            <a:r>
              <a:rPr lang="pt-BR" sz="3600" dirty="0" smtClean="0"/>
              <a:t> a </a:t>
            </a:r>
            <a:r>
              <a:rPr lang="pt-BR" sz="3600" dirty="0" err="1" smtClean="0"/>
              <a:t>sofa</a:t>
            </a:r>
            <a:r>
              <a:rPr lang="pt-BR" sz="3600" dirty="0" smtClean="0"/>
              <a:t> in </a:t>
            </a:r>
            <a:r>
              <a:rPr lang="pt-BR" sz="3600" dirty="0" err="1" smtClean="0"/>
              <a:t>the</a:t>
            </a:r>
            <a:r>
              <a:rPr lang="pt-BR" sz="3600" dirty="0" smtClean="0"/>
              <a:t> living </a:t>
            </a:r>
            <a:r>
              <a:rPr lang="pt-BR" sz="3600" dirty="0" err="1" smtClean="0"/>
              <a:t>room</a:t>
            </a:r>
            <a:r>
              <a:rPr lang="pt-BR" sz="3600" dirty="0" smtClean="0"/>
              <a:t>.</a:t>
            </a:r>
          </a:p>
          <a:p>
            <a:pPr marL="742950" indent="-742950">
              <a:buAutoNum type="arabicPeriod"/>
            </a:pPr>
            <a:r>
              <a:rPr lang="pt-BR" sz="3600" dirty="0" smtClean="0"/>
              <a:t>There </a:t>
            </a:r>
            <a:r>
              <a:rPr lang="pt-BR" sz="3600" dirty="0" err="1" smtClean="0"/>
              <a:t>is</a:t>
            </a:r>
            <a:r>
              <a:rPr lang="pt-BR" sz="3600" dirty="0" smtClean="0"/>
              <a:t> a </a:t>
            </a:r>
            <a:r>
              <a:rPr lang="pt-BR" sz="3600" dirty="0" err="1" smtClean="0"/>
              <a:t>bed</a:t>
            </a:r>
            <a:r>
              <a:rPr lang="pt-BR" sz="3600" dirty="0" smtClean="0"/>
              <a:t> in </a:t>
            </a:r>
            <a:r>
              <a:rPr lang="pt-BR" sz="3600" dirty="0" err="1" smtClean="0"/>
              <a:t>my</a:t>
            </a:r>
            <a:r>
              <a:rPr lang="pt-BR" sz="3600" dirty="0" smtClean="0"/>
              <a:t> </a:t>
            </a:r>
            <a:r>
              <a:rPr lang="pt-BR" sz="3600" dirty="0" err="1" smtClean="0"/>
              <a:t>bedroom</a:t>
            </a:r>
            <a:r>
              <a:rPr lang="pt-BR" sz="3600" dirty="0" smtClean="0"/>
              <a:t>.</a:t>
            </a:r>
          </a:p>
          <a:p>
            <a:pPr marL="742950" indent="-742950">
              <a:buAutoNum type="arabicPeriod"/>
            </a:pPr>
            <a:r>
              <a:rPr lang="pt-BR" sz="3600" dirty="0" err="1" smtClean="0"/>
              <a:t>She</a:t>
            </a:r>
            <a:r>
              <a:rPr lang="pt-BR" sz="3600" dirty="0" smtClean="0"/>
              <a:t> </a:t>
            </a:r>
            <a:r>
              <a:rPr lang="pt-BR" sz="3600" dirty="0" err="1" smtClean="0"/>
              <a:t>has</a:t>
            </a:r>
            <a:r>
              <a:rPr lang="pt-BR" sz="3600" dirty="0" smtClean="0"/>
              <a:t> a big </a:t>
            </a:r>
            <a:r>
              <a:rPr lang="pt-BR" sz="3600" dirty="0" err="1" smtClean="0"/>
              <a:t>house</a:t>
            </a:r>
            <a:r>
              <a:rPr lang="pt-BR" sz="3600" dirty="0" smtClean="0"/>
              <a:t>.</a:t>
            </a:r>
          </a:p>
          <a:p>
            <a:pPr marL="742950" indent="-742950">
              <a:buAutoNum type="arabicPeriod"/>
            </a:pPr>
            <a:r>
              <a:rPr lang="pt-BR" sz="3600" dirty="0" smtClean="0"/>
              <a:t>There are </a:t>
            </a:r>
            <a:r>
              <a:rPr lang="pt-BR" sz="3600" dirty="0" err="1" smtClean="0"/>
              <a:t>two</a:t>
            </a:r>
            <a:r>
              <a:rPr lang="pt-BR" sz="3600" dirty="0" smtClean="0"/>
              <a:t> </a:t>
            </a:r>
            <a:r>
              <a:rPr lang="pt-BR" sz="3600" dirty="0" err="1" smtClean="0"/>
              <a:t>tables</a:t>
            </a:r>
            <a:r>
              <a:rPr lang="pt-BR" sz="3600" dirty="0" smtClean="0"/>
              <a:t> </a:t>
            </a:r>
            <a:r>
              <a:rPr lang="pt-BR" sz="3600" dirty="0" err="1" smtClean="0"/>
              <a:t>and</a:t>
            </a:r>
            <a:r>
              <a:rPr lang="pt-BR" sz="3600" dirty="0" smtClean="0"/>
              <a:t> </a:t>
            </a:r>
            <a:r>
              <a:rPr lang="pt-BR" sz="3600" dirty="0" err="1" smtClean="0"/>
              <a:t>two</a:t>
            </a:r>
            <a:r>
              <a:rPr lang="pt-BR" sz="3600" dirty="0" smtClean="0"/>
              <a:t> </a:t>
            </a:r>
            <a:r>
              <a:rPr lang="pt-BR" sz="3600" dirty="0" err="1" smtClean="0"/>
              <a:t>chairs</a:t>
            </a:r>
            <a:r>
              <a:rPr lang="pt-BR" sz="3600" dirty="0" smtClean="0"/>
              <a:t> in </a:t>
            </a:r>
            <a:r>
              <a:rPr lang="pt-BR" sz="3600" dirty="0" err="1" smtClean="0"/>
              <a:t>the</a:t>
            </a:r>
            <a:r>
              <a:rPr lang="pt-BR" sz="3600" dirty="0" smtClean="0"/>
              <a:t> </a:t>
            </a:r>
            <a:r>
              <a:rPr lang="pt-BR" sz="3600" dirty="0" err="1" smtClean="0"/>
              <a:t>kitchen</a:t>
            </a:r>
            <a:r>
              <a:rPr lang="pt-BR" sz="3600" dirty="0" smtClean="0"/>
              <a:t>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900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00605" y="709519"/>
            <a:ext cx="897679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There </a:t>
            </a:r>
            <a:r>
              <a:rPr lang="pt-BR" sz="3200" dirty="0" err="1" smtClean="0"/>
              <a:t>is</a:t>
            </a:r>
            <a:r>
              <a:rPr lang="pt-BR" sz="3200" dirty="0" smtClean="0"/>
              <a:t>/There are para perguntas e no negativo: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463378" y="2304478"/>
            <a:ext cx="554927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Negativo</a:t>
            </a:r>
            <a:endParaRPr lang="en-US" sz="2800" b="1" dirty="0" smtClean="0"/>
          </a:p>
          <a:p>
            <a:endParaRPr lang="en-US" sz="2800" dirty="0"/>
          </a:p>
          <a:p>
            <a:r>
              <a:rPr lang="en-US" sz="2800" u="sng" dirty="0" smtClean="0"/>
              <a:t>There is not </a:t>
            </a:r>
            <a:r>
              <a:rPr lang="en-US" sz="2800" dirty="0" smtClean="0"/>
              <a:t>a chair in my bedroom.</a:t>
            </a:r>
          </a:p>
          <a:p>
            <a:endParaRPr lang="en-US" sz="2800" dirty="0"/>
          </a:p>
          <a:p>
            <a:r>
              <a:rPr lang="en-US" sz="2800" u="sng" dirty="0" smtClean="0"/>
              <a:t>There are not </a:t>
            </a:r>
            <a:r>
              <a:rPr lang="en-US" sz="2800" dirty="0" smtClean="0"/>
              <a:t>two birds on the roof.</a:t>
            </a: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6541700" y="2290779"/>
            <a:ext cx="54021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Pergunta</a:t>
            </a:r>
            <a:endParaRPr lang="en-US" sz="2800" b="1" dirty="0" smtClean="0"/>
          </a:p>
          <a:p>
            <a:endParaRPr lang="en-US" sz="2800" dirty="0"/>
          </a:p>
          <a:p>
            <a:r>
              <a:rPr lang="en-US" sz="2800" u="sng" dirty="0" smtClean="0"/>
              <a:t>Is there </a:t>
            </a:r>
            <a:r>
              <a:rPr lang="en-US" sz="2800" dirty="0" smtClean="0"/>
              <a:t>a chair in my bedroom?</a:t>
            </a:r>
          </a:p>
          <a:p>
            <a:endParaRPr lang="en-US" sz="2800" dirty="0"/>
          </a:p>
          <a:p>
            <a:r>
              <a:rPr lang="en-US" sz="2800" u="sng" dirty="0" smtClean="0"/>
              <a:t>Are there </a:t>
            </a:r>
            <a:r>
              <a:rPr lang="en-US" sz="2800" dirty="0" smtClean="0"/>
              <a:t>two birds on the roof?</a:t>
            </a:r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6189002" y="1841863"/>
            <a:ext cx="0" cy="4519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3753" y="2533540"/>
            <a:ext cx="8584910" cy="408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Contração é um aspecto muito importante no inglês, então não se assuste se no lugar de “</a:t>
            </a:r>
            <a:r>
              <a:rPr lang="pt-BR" sz="3600" dirty="0" err="1" smtClean="0"/>
              <a:t>there</a:t>
            </a:r>
            <a:r>
              <a:rPr lang="pt-BR" sz="3600" dirty="0" smtClean="0"/>
              <a:t> </a:t>
            </a:r>
            <a:r>
              <a:rPr lang="pt-BR" sz="3600" dirty="0" err="1" smtClean="0"/>
              <a:t>is</a:t>
            </a:r>
            <a:r>
              <a:rPr lang="pt-BR" sz="3600" dirty="0" smtClean="0"/>
              <a:t>” você encontrar um “</a:t>
            </a:r>
            <a:r>
              <a:rPr lang="pt-BR" sz="3600" dirty="0" err="1" smtClean="0"/>
              <a:t>there’s</a:t>
            </a:r>
            <a:r>
              <a:rPr lang="pt-BR" sz="3600" dirty="0" smtClean="0"/>
              <a:t>”.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4428308" y="1572287"/>
            <a:ext cx="3082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/>
              <a:t>Importante</a:t>
            </a:r>
            <a:r>
              <a:rPr lang="en-US" sz="4000" b="1" dirty="0" smtClean="0"/>
              <a:t>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267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892732" y="2926081"/>
            <a:ext cx="48189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 err="1" smtClean="0"/>
              <a:t>Let’s</a:t>
            </a:r>
            <a:r>
              <a:rPr lang="pt-BR" sz="4400" dirty="0" smtClean="0"/>
              <a:t> </a:t>
            </a:r>
            <a:r>
              <a:rPr lang="pt-BR" sz="4400" dirty="0" err="1" smtClean="0"/>
              <a:t>watch</a:t>
            </a:r>
            <a:r>
              <a:rPr lang="pt-BR" sz="4400" dirty="0" smtClean="0"/>
              <a:t> a </a:t>
            </a:r>
            <a:r>
              <a:rPr lang="pt-BR" sz="4400" dirty="0" err="1" smtClean="0"/>
              <a:t>video</a:t>
            </a:r>
            <a:r>
              <a:rPr lang="pt-BR" sz="4400" dirty="0" smtClean="0"/>
              <a:t>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72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Preste atenção nas seguintes frases: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31136" y="2729484"/>
            <a:ext cx="7729728" cy="3101983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Eu </a:t>
            </a:r>
            <a:r>
              <a:rPr lang="pt-BR" sz="3600" dirty="0"/>
              <a:t>tenho um cachorro.</a:t>
            </a:r>
          </a:p>
          <a:p>
            <a:r>
              <a:rPr lang="pt-BR" sz="3600" dirty="0"/>
              <a:t>Tem um cachorro na sala.</a:t>
            </a:r>
          </a:p>
        </p:txBody>
      </p:sp>
    </p:spTree>
    <p:extLst>
      <p:ext uri="{BB962C8B-B14F-4D97-AF65-F5344CB8AC3E}">
        <p14:creationId xmlns:p14="http://schemas.microsoft.com/office/powerpoint/2010/main" val="3499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Preste atenção nas seguintes frases: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3600" dirty="0" smtClean="0"/>
              <a:t>Eu </a:t>
            </a:r>
            <a:r>
              <a:rPr lang="pt-BR" sz="3600" dirty="0"/>
              <a:t>tenho um cachorro.</a:t>
            </a:r>
          </a:p>
          <a:p>
            <a:r>
              <a:rPr lang="pt-BR" sz="3600" dirty="0"/>
              <a:t>Tem um cachorro na sala</a:t>
            </a:r>
            <a:r>
              <a:rPr lang="pt-BR" sz="3600" dirty="0" smtClean="0"/>
              <a:t>.</a:t>
            </a:r>
          </a:p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r>
              <a:rPr lang="pt-BR" sz="3000" b="1" u="sng" dirty="0">
                <a:solidFill>
                  <a:schemeClr val="tx1"/>
                </a:solidFill>
              </a:rPr>
              <a:t>O que o verbo “ter” significa na primeira frase?</a:t>
            </a:r>
          </a:p>
          <a:p>
            <a:r>
              <a:rPr lang="pt-BR" sz="3000" b="1" u="sng" dirty="0">
                <a:solidFill>
                  <a:schemeClr val="tx1"/>
                </a:solidFill>
              </a:rPr>
              <a:t>E o que significa na segunda frase?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44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62323" y="1456357"/>
            <a:ext cx="7729728" cy="3101983"/>
          </a:xfrm>
        </p:spPr>
        <p:txBody>
          <a:bodyPr>
            <a:noAutofit/>
          </a:bodyPr>
          <a:lstStyle/>
          <a:p>
            <a:r>
              <a:rPr lang="pt-BR" sz="3600" dirty="0"/>
              <a:t>Eu </a:t>
            </a:r>
            <a:r>
              <a:rPr lang="pt-BR" sz="3600" b="1" dirty="0">
                <a:solidFill>
                  <a:srgbClr val="FF0000"/>
                </a:solidFill>
              </a:rPr>
              <a:t>tenho</a:t>
            </a:r>
            <a:r>
              <a:rPr lang="pt-BR" sz="3600" dirty="0"/>
              <a:t> um cachorro</a:t>
            </a:r>
            <a:r>
              <a:rPr lang="pt-BR" sz="3600" dirty="0" smtClean="0"/>
              <a:t>. (posse)</a:t>
            </a:r>
            <a:endParaRPr lang="pt-BR" sz="3600" dirty="0"/>
          </a:p>
          <a:p>
            <a:r>
              <a:rPr lang="pt-BR" sz="3600" b="1" dirty="0">
                <a:solidFill>
                  <a:srgbClr val="FF0000"/>
                </a:solidFill>
              </a:rPr>
              <a:t>Tem</a:t>
            </a:r>
            <a:r>
              <a:rPr lang="pt-BR" sz="3600" dirty="0"/>
              <a:t> um cachorro na sala</a:t>
            </a:r>
            <a:r>
              <a:rPr lang="pt-BR" sz="3600" dirty="0" smtClean="0"/>
              <a:t>. (existência)</a:t>
            </a:r>
            <a:endParaRPr lang="pt-BR" sz="3600" dirty="0"/>
          </a:p>
          <a:p>
            <a:pPr marL="0" indent="0">
              <a:buNone/>
            </a:pPr>
            <a:endParaRPr lang="pt-BR" sz="3600" dirty="0"/>
          </a:p>
          <a:p>
            <a:r>
              <a:rPr lang="en-US" sz="3600" dirty="0"/>
              <a:t>I </a:t>
            </a:r>
            <a:r>
              <a:rPr lang="en-US" sz="3600" b="1" dirty="0">
                <a:solidFill>
                  <a:srgbClr val="FF0000"/>
                </a:solidFill>
              </a:rPr>
              <a:t>have</a:t>
            </a:r>
            <a:r>
              <a:rPr lang="en-US" sz="3600" dirty="0"/>
              <a:t> a dog. (possession)</a:t>
            </a:r>
            <a:endParaRPr lang="pt-BR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There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is</a:t>
            </a:r>
            <a:r>
              <a:rPr lang="en-US" sz="3600" dirty="0"/>
              <a:t> a dog in the room. (existence</a:t>
            </a:r>
            <a:r>
              <a:rPr lang="en-US" sz="3600" dirty="0" smtClean="0"/>
              <a:t>)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pt-BR" sz="36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82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4395" y="858129"/>
            <a:ext cx="8932984" cy="4895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/>
              <a:t>Em inglês, usamos </a:t>
            </a:r>
            <a:r>
              <a:rPr lang="pt-BR" sz="2800" dirty="0" err="1"/>
              <a:t>have</a:t>
            </a:r>
            <a:r>
              <a:rPr lang="pt-BR" sz="2800" dirty="0"/>
              <a:t>/</a:t>
            </a:r>
            <a:r>
              <a:rPr lang="pt-BR" sz="2800" dirty="0" err="1"/>
              <a:t>has</a:t>
            </a:r>
            <a:r>
              <a:rPr lang="pt-BR" sz="2800" dirty="0"/>
              <a:t> para falar sobre </a:t>
            </a:r>
            <a:r>
              <a:rPr lang="pt-BR" sz="2800" b="1" dirty="0">
                <a:solidFill>
                  <a:srgbClr val="FF0000"/>
                </a:solidFill>
              </a:rPr>
              <a:t>posse</a:t>
            </a:r>
            <a:r>
              <a:rPr lang="pt-BR" sz="2800" dirty="0"/>
              <a:t>, tanto sobre coisas concretas quanto abstratas! </a:t>
            </a:r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Exemplos: </a:t>
            </a:r>
          </a:p>
          <a:p>
            <a:endParaRPr lang="pt-BR" sz="2800" dirty="0"/>
          </a:p>
          <a:p>
            <a:pPr lvl="0"/>
            <a:r>
              <a:rPr lang="en-US" sz="2800" dirty="0"/>
              <a:t>I </a:t>
            </a:r>
            <a:r>
              <a:rPr lang="en-US" sz="2800" b="1" dirty="0"/>
              <a:t>have</a:t>
            </a:r>
            <a:r>
              <a:rPr lang="en-US" sz="2800" dirty="0"/>
              <a:t> a blue dress and a white </a:t>
            </a:r>
            <a:r>
              <a:rPr lang="en-US" sz="2800" dirty="0" smtClean="0"/>
              <a:t>jacket.</a:t>
            </a:r>
            <a:endParaRPr lang="pt-BR" sz="2800" dirty="0"/>
          </a:p>
          <a:p>
            <a:pPr lvl="0"/>
            <a:r>
              <a:rPr lang="en-US" sz="2800" dirty="0"/>
              <a:t>John doesn’t come to work today, because he </a:t>
            </a:r>
            <a:r>
              <a:rPr lang="en-US" sz="2800" b="1" dirty="0"/>
              <a:t>has</a:t>
            </a:r>
            <a:r>
              <a:rPr lang="en-US" sz="2800" dirty="0"/>
              <a:t> headache.</a:t>
            </a:r>
            <a:endParaRPr lang="pt-BR" sz="2800" dirty="0"/>
          </a:p>
          <a:p>
            <a:pPr lvl="0"/>
            <a:r>
              <a:rPr lang="en-US" sz="2800" dirty="0"/>
              <a:t>She doesn’t </a:t>
            </a:r>
            <a:r>
              <a:rPr lang="en-US" sz="2800" b="1" dirty="0"/>
              <a:t>have</a:t>
            </a:r>
            <a:r>
              <a:rPr lang="en-US" sz="2800" dirty="0"/>
              <a:t> plans tonight. I will </a:t>
            </a:r>
            <a:r>
              <a:rPr lang="en-US" sz="2800" dirty="0" smtClean="0"/>
              <a:t>invite </a:t>
            </a:r>
            <a:r>
              <a:rPr lang="en-US" sz="2800" dirty="0"/>
              <a:t>her to </a:t>
            </a:r>
            <a:r>
              <a:rPr lang="en-US" sz="2800" dirty="0" smtClean="0"/>
              <a:t>dinner!</a:t>
            </a:r>
            <a:endParaRPr lang="pt-BR" sz="2800" dirty="0"/>
          </a:p>
          <a:p>
            <a:pPr lvl="0"/>
            <a:r>
              <a:rPr lang="en-US" sz="2800" dirty="0"/>
              <a:t>They </a:t>
            </a:r>
            <a:r>
              <a:rPr lang="en-US" sz="2800" b="1" dirty="0"/>
              <a:t>have</a:t>
            </a:r>
            <a:r>
              <a:rPr lang="en-US" sz="2800" dirty="0"/>
              <a:t> a good taste for food.</a:t>
            </a:r>
            <a:endParaRPr lang="pt-BR" sz="2800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238" y="1938829"/>
            <a:ext cx="2342271" cy="23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06731" y="822960"/>
            <a:ext cx="8510887" cy="468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Já </a:t>
            </a:r>
            <a:r>
              <a:rPr lang="pt-BR" sz="2600" dirty="0" err="1"/>
              <a:t>there</a:t>
            </a:r>
            <a:r>
              <a:rPr lang="pt-BR" sz="2600" dirty="0"/>
              <a:t> </a:t>
            </a:r>
            <a:r>
              <a:rPr lang="pt-BR" sz="2600" dirty="0" err="1"/>
              <a:t>is</a:t>
            </a:r>
            <a:r>
              <a:rPr lang="pt-BR" sz="2600" dirty="0"/>
              <a:t>/</a:t>
            </a:r>
            <a:r>
              <a:rPr lang="pt-BR" sz="2600" dirty="0" err="1"/>
              <a:t>there</a:t>
            </a:r>
            <a:r>
              <a:rPr lang="pt-BR" sz="2600" dirty="0"/>
              <a:t> are usamos para falar sobre </a:t>
            </a:r>
            <a:r>
              <a:rPr lang="pt-BR" sz="2600" dirty="0" smtClean="0"/>
              <a:t>a </a:t>
            </a:r>
            <a:r>
              <a:rPr lang="pt-BR" sz="2600" b="1" dirty="0" smtClean="0">
                <a:solidFill>
                  <a:srgbClr val="FF0000"/>
                </a:solidFill>
              </a:rPr>
              <a:t>existência</a:t>
            </a:r>
            <a:r>
              <a:rPr lang="pt-BR" sz="2600" dirty="0" smtClean="0"/>
              <a:t> </a:t>
            </a:r>
            <a:r>
              <a:rPr lang="pt-BR" sz="2600" dirty="0"/>
              <a:t>de algo</a:t>
            </a:r>
            <a:r>
              <a:rPr lang="pt-BR" sz="2600" dirty="0" smtClean="0"/>
              <a:t>!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 smtClean="0"/>
              <a:t>Exemplos:</a:t>
            </a:r>
          </a:p>
          <a:p>
            <a:pPr marL="0" indent="0">
              <a:buNone/>
            </a:pPr>
            <a:endParaRPr lang="pt-BR" sz="2600" dirty="0"/>
          </a:p>
          <a:p>
            <a:pPr lvl="0"/>
            <a:r>
              <a:rPr lang="en-US" sz="2600" dirty="0"/>
              <a:t>In Paris, </a:t>
            </a:r>
            <a:r>
              <a:rPr lang="en-US" sz="2600" b="1" dirty="0"/>
              <a:t>there is </a:t>
            </a:r>
            <a:r>
              <a:rPr lang="en-US" sz="2600" dirty="0"/>
              <a:t>a big tower.</a:t>
            </a:r>
            <a:endParaRPr lang="pt-BR" sz="2600" dirty="0"/>
          </a:p>
          <a:p>
            <a:pPr lvl="0"/>
            <a:r>
              <a:rPr lang="en-US" sz="2600" b="1" dirty="0"/>
              <a:t>There are </a:t>
            </a:r>
            <a:r>
              <a:rPr lang="en-US" sz="2600" dirty="0"/>
              <a:t>two cats sleeping on my sofa.</a:t>
            </a:r>
            <a:endParaRPr lang="pt-BR" sz="2600" dirty="0"/>
          </a:p>
          <a:p>
            <a:pPr lvl="0"/>
            <a:r>
              <a:rPr lang="en-US" sz="2600" dirty="0"/>
              <a:t>I like living here because </a:t>
            </a:r>
            <a:r>
              <a:rPr lang="en-US" sz="2600" b="1" dirty="0"/>
              <a:t>there are </a:t>
            </a:r>
            <a:r>
              <a:rPr lang="en-US" sz="2600" dirty="0"/>
              <a:t>lots of nice restaurants nearby.</a:t>
            </a:r>
            <a:endParaRPr lang="pt-BR" sz="26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09" y="1838493"/>
            <a:ext cx="1513367" cy="23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0971" y="862150"/>
            <a:ext cx="9392194" cy="4611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Usamos </a:t>
            </a:r>
            <a:r>
              <a:rPr lang="pt-BR" sz="2800" dirty="0" err="1" smtClean="0"/>
              <a:t>there</a:t>
            </a:r>
            <a:r>
              <a:rPr lang="pt-BR" sz="2800" dirty="0" smtClean="0"/>
              <a:t> </a:t>
            </a:r>
            <a:r>
              <a:rPr lang="pt-BR" sz="2800" dirty="0" err="1" smtClean="0"/>
              <a:t>is</a:t>
            </a:r>
            <a:r>
              <a:rPr lang="pt-BR" sz="2800" dirty="0" smtClean="0"/>
              <a:t> quando queremos falar sobre a existência de apenas UMA coisa, enquanto </a:t>
            </a:r>
            <a:r>
              <a:rPr lang="pt-BR" sz="2800" dirty="0" err="1" smtClean="0"/>
              <a:t>there</a:t>
            </a:r>
            <a:r>
              <a:rPr lang="pt-BR" sz="2800" dirty="0" smtClean="0"/>
              <a:t> are para várias.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 smtClean="0"/>
              <a:t>There </a:t>
            </a:r>
            <a:r>
              <a:rPr lang="pt-BR" sz="2800" dirty="0" err="1" smtClean="0"/>
              <a:t>is</a:t>
            </a:r>
            <a:r>
              <a:rPr lang="pt-BR" sz="2800" dirty="0" smtClean="0"/>
              <a:t> (singular)</a:t>
            </a:r>
          </a:p>
          <a:p>
            <a:pPr marL="0" indent="0" algn="ctr">
              <a:buNone/>
            </a:pPr>
            <a:r>
              <a:rPr lang="pt-BR" sz="2800" b="1" dirty="0" smtClean="0">
                <a:solidFill>
                  <a:srgbClr val="FF0000"/>
                </a:solidFill>
              </a:rPr>
              <a:t>Exemplo:  There </a:t>
            </a:r>
            <a:r>
              <a:rPr lang="pt-BR" sz="2800" b="1" dirty="0" err="1" smtClean="0">
                <a:solidFill>
                  <a:srgbClr val="FF0000"/>
                </a:solidFill>
              </a:rPr>
              <a:t>is</a:t>
            </a:r>
            <a:r>
              <a:rPr lang="pt-BR" sz="2800" b="1" dirty="0" smtClean="0">
                <a:solidFill>
                  <a:srgbClr val="FF0000"/>
                </a:solidFill>
              </a:rPr>
              <a:t> a </a:t>
            </a:r>
            <a:r>
              <a:rPr lang="pt-BR" sz="2800" b="1" dirty="0" err="1" smtClean="0">
                <a:solidFill>
                  <a:srgbClr val="FF0000"/>
                </a:solidFill>
              </a:rPr>
              <a:t>bird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on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the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roof</a:t>
            </a:r>
            <a:r>
              <a:rPr lang="pt-BR" sz="2800" b="1" dirty="0" smtClean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2800" dirty="0" smtClean="0"/>
              <a:t>There are (plural)</a:t>
            </a:r>
          </a:p>
          <a:p>
            <a:pPr marL="0" indent="0" algn="ctr">
              <a:buNone/>
            </a:pPr>
            <a:r>
              <a:rPr lang="pt-BR" sz="2800" b="1" dirty="0" smtClean="0">
                <a:solidFill>
                  <a:srgbClr val="00B050"/>
                </a:solidFill>
              </a:rPr>
              <a:t>Exemplo:  There are </a:t>
            </a:r>
            <a:r>
              <a:rPr lang="pt-BR" sz="2800" b="1" dirty="0" err="1" smtClean="0">
                <a:solidFill>
                  <a:srgbClr val="00B050"/>
                </a:solidFill>
              </a:rPr>
              <a:t>two</a:t>
            </a:r>
            <a:r>
              <a:rPr lang="pt-BR" sz="2800" b="1" dirty="0" smtClean="0">
                <a:solidFill>
                  <a:srgbClr val="00B050"/>
                </a:solidFill>
              </a:rPr>
              <a:t> </a:t>
            </a:r>
            <a:r>
              <a:rPr lang="pt-BR" sz="2800" b="1" dirty="0" err="1" smtClean="0">
                <a:solidFill>
                  <a:srgbClr val="00B050"/>
                </a:solidFill>
              </a:rPr>
              <a:t>birds</a:t>
            </a:r>
            <a:r>
              <a:rPr lang="pt-BR" sz="2800" b="1" dirty="0" smtClean="0">
                <a:solidFill>
                  <a:srgbClr val="00B050"/>
                </a:solidFill>
              </a:rPr>
              <a:t> </a:t>
            </a:r>
            <a:r>
              <a:rPr lang="pt-BR" sz="2800" b="1" dirty="0" err="1" smtClean="0">
                <a:solidFill>
                  <a:srgbClr val="00B050"/>
                </a:solidFill>
              </a:rPr>
              <a:t>on</a:t>
            </a:r>
            <a:r>
              <a:rPr lang="pt-BR" sz="2800" b="1" dirty="0" smtClean="0">
                <a:solidFill>
                  <a:srgbClr val="00B050"/>
                </a:solidFill>
              </a:rPr>
              <a:t> </a:t>
            </a:r>
            <a:r>
              <a:rPr lang="pt-BR" sz="2800" b="1" dirty="0" err="1" smtClean="0">
                <a:solidFill>
                  <a:srgbClr val="00B050"/>
                </a:solidFill>
              </a:rPr>
              <a:t>the</a:t>
            </a:r>
            <a:r>
              <a:rPr lang="pt-BR" sz="2800" b="1" dirty="0" smtClean="0">
                <a:solidFill>
                  <a:srgbClr val="00B050"/>
                </a:solidFill>
              </a:rPr>
              <a:t> </a:t>
            </a:r>
            <a:r>
              <a:rPr lang="pt-BR" sz="2800" b="1" dirty="0" err="1" smtClean="0">
                <a:solidFill>
                  <a:srgbClr val="00B050"/>
                </a:solidFill>
              </a:rPr>
              <a:t>roof</a:t>
            </a:r>
            <a:r>
              <a:rPr lang="pt-BR" sz="28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53" y="2717076"/>
            <a:ext cx="23317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04012" y="2952205"/>
            <a:ext cx="10261309" cy="4851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err="1" smtClean="0"/>
              <a:t>Now</a:t>
            </a:r>
            <a:r>
              <a:rPr lang="pt-BR" sz="4400" dirty="0" smtClean="0"/>
              <a:t> </a:t>
            </a:r>
            <a:r>
              <a:rPr lang="pt-BR" sz="4400" dirty="0" err="1" smtClean="0"/>
              <a:t>it’s</a:t>
            </a:r>
            <a:r>
              <a:rPr lang="pt-BR" sz="4400" dirty="0" smtClean="0"/>
              <a:t> time </a:t>
            </a:r>
            <a:r>
              <a:rPr lang="pt-BR" sz="4400" dirty="0" err="1" smtClean="0"/>
              <a:t>to</a:t>
            </a:r>
            <a:r>
              <a:rPr lang="pt-BR" sz="4400" dirty="0" smtClean="0"/>
              <a:t> </a:t>
            </a:r>
            <a:r>
              <a:rPr lang="pt-BR" sz="4400" dirty="0" err="1" smtClean="0"/>
              <a:t>practice</a:t>
            </a:r>
            <a:r>
              <a:rPr lang="pt-BR" sz="4400" dirty="0" smtClean="0"/>
              <a:t> a bit!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2882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587830"/>
            <a:ext cx="8589264" cy="515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Traduza:</a:t>
            </a:r>
          </a:p>
          <a:p>
            <a:pPr marL="0" indent="0">
              <a:buNone/>
            </a:pPr>
            <a:endParaRPr lang="pt-BR" sz="3600" dirty="0"/>
          </a:p>
          <a:p>
            <a:pPr marL="742950" indent="-742950">
              <a:buAutoNum type="arabicPeriod"/>
            </a:pPr>
            <a:r>
              <a:rPr lang="pt-BR" sz="3600" dirty="0" smtClean="0"/>
              <a:t>Eu tenho um sofá na sala.</a:t>
            </a:r>
          </a:p>
          <a:p>
            <a:pPr marL="742950" indent="-742950">
              <a:buAutoNum type="arabicPeriod"/>
            </a:pPr>
            <a:r>
              <a:rPr lang="pt-BR" sz="3600" dirty="0" smtClean="0"/>
              <a:t>Tem uma cama no meu quarto.</a:t>
            </a:r>
          </a:p>
          <a:p>
            <a:pPr marL="742950" indent="-742950">
              <a:buAutoNum type="arabicPeriod"/>
            </a:pPr>
            <a:r>
              <a:rPr lang="pt-BR" sz="3600" dirty="0" smtClean="0"/>
              <a:t>Ela tem uma casa grande.</a:t>
            </a:r>
          </a:p>
          <a:p>
            <a:pPr marL="742950" indent="-742950">
              <a:buAutoNum type="arabicPeriod"/>
            </a:pPr>
            <a:r>
              <a:rPr lang="pt-BR" sz="3600" dirty="0" smtClean="0"/>
              <a:t>Tem duas mesas e duas cadeiras na cozinha.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586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146</TotalTime>
  <Words>383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Grammar time!</vt:lpstr>
      <vt:lpstr>Preste atenção nas seguintes frases:</vt:lpstr>
      <vt:lpstr>Preste atenção nas seguintes frases: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time!</dc:title>
  <dc:creator>Aparecida</dc:creator>
  <cp:lastModifiedBy>Aparecida</cp:lastModifiedBy>
  <cp:revision>7</cp:revision>
  <dcterms:created xsi:type="dcterms:W3CDTF">2023-10-30T19:23:35Z</dcterms:created>
  <dcterms:modified xsi:type="dcterms:W3CDTF">2023-10-30T21:49:59Z</dcterms:modified>
</cp:coreProperties>
</file>