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  <p:sldMasterId id="2147483726" r:id="rId2"/>
    <p:sldMasterId id="2147483957" r:id="rId3"/>
    <p:sldMasterId id="2147483981" r:id="rId4"/>
    <p:sldMasterId id="2147483993" r:id="rId5"/>
    <p:sldMasterId id="2147484029" r:id="rId6"/>
  </p:sldMasterIdLst>
  <p:notesMasterIdLst>
    <p:notesMasterId r:id="rId17"/>
  </p:notesMasterIdLst>
  <p:handoutMasterIdLst>
    <p:handoutMasterId r:id="rId18"/>
  </p:handoutMasterIdLst>
  <p:sldIdLst>
    <p:sldId id="256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8"/>
    <p:restoredTop sz="96327"/>
  </p:normalViewPr>
  <p:slideViewPr>
    <p:cSldViewPr snapToGrid="0">
      <p:cViewPr varScale="1">
        <p:scale>
          <a:sx n="114" d="100"/>
          <a:sy n="114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3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4BEBB1-88A1-BB96-716A-403945E53D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8BD0D-072F-A13A-3568-EA349F6352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B9502-ED94-124A-89A3-6AC7DBCCF39A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9001-C4B3-CF21-377C-B316811557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54F21-3C70-7C4A-CF43-F449E2649E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B5B25-96E6-8442-B857-17A05ADF9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0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EC637-9E9F-9344-B8B9-A6BC98744753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DD79E-234F-CD41-BD91-44D8189F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1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473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30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8270-D98A-257A-1549-35B96A4D2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FAC2C-6FE4-5A89-BDAB-B221381F2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D76E-854F-90EC-FB4C-7CF70B86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5A00-15A5-2D31-62F0-BC5E83A4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75E95-6CB1-59E1-83C5-E9F7C06F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1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83CA-7DC5-C826-3EF8-13BE457B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02C4-C92D-C4F6-6326-370554DF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F2AA-BF00-CB3A-2434-ACA73F82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FD4E-A2A0-FD6F-E8DC-B122AB31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6A4E-EDE8-BB92-09C7-4332013A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FB02-4238-4C79-6757-CCC624C6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C09D7-C85E-BF9D-E19E-3E0072D00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9103-ED01-8CE8-82D4-FFF2F844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FBCA-E78D-567D-68DF-2A862F19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2760-F5B8-7702-DDDA-B323D2C9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20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62FD-E1B8-3C3F-76CE-29A0FD0D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F627-6DF8-3FC9-912E-1B86EEFEB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E93A-0F95-09A2-C07F-AFF9588D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E79B0-2028-E003-A0A2-6B06D4B8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24,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7F26C-48AF-8B94-3F87-85E2406A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B5C0-940E-259A-FA2B-65B90773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28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C51-7AEE-0E14-2246-A76A86AC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97969-6DE9-DA9C-00CB-EAEEE5B7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A3CD-2A16-7BE8-0E32-B15F050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C2BA6-8FCA-BA22-2F02-FFCC72C1B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59DE1-4124-B583-439A-9FE68F82C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52E4F-08FC-364D-249A-C92C634D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99A8C-6F57-9E79-BC0C-B2153F70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F2F4A-B6A3-4547-398A-AEFEF390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84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178-2882-AA18-4DC0-A659A49D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22B76-93E9-0CEE-A737-C2FE985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D5675-8D01-F855-8AB1-1BEF6FE1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9BD62-A1EE-B347-6B83-CCB84644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0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EB459-3F78-0423-26E6-DA8FAE8B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0FEB5-C0BA-9DDD-8B38-B7D65E2A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7AFF-98B0-913D-9E90-DE4DC1C4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9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D047-1E45-562D-1D29-7B95262A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0D25-88A0-C2B7-DFC4-2763BCAD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ED5BA-4EAE-4903-424F-01F4B6CF7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F5F89-B718-5D0A-E9DE-08A3628E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445BC-EC79-7A1C-2F56-8F105111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D0DD7-72F0-8CC0-074A-7FEEF8B5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0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05ED-71CC-0117-236D-37998EE0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2A8E7-803D-E436-58DA-F357BFECF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15768-2D96-75E8-CCD3-7E6180D7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CD783-4E7F-9428-F315-93FD173E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9F882-9CDA-1E09-0ADE-AD570EA5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BE89-2AED-A207-DA54-43E1CD41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23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2A68-2681-3F7B-8EEC-1CA234EE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6007B-8167-DC8C-C0F5-12296222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4BFF-C190-B83F-164D-02A7129D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DB07-3DB5-5C5B-FFBF-905F99DB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BA21-0337-B768-6CD5-000340C0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2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2812A-AA10-C17C-B9CF-220683B77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D8FE4-1393-A216-D24B-449EC2630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68B0C-8C00-94D9-3F8B-E39119BE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44BE2-E720-97A0-EBB4-3FAF5CE2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2040-4FDE-A7B8-9DCB-8E74718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56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8270-D98A-257A-1549-35B96A4D2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FAC2C-6FE4-5A89-BDAB-B221381F2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D76E-854F-90EC-FB4C-7CF70B86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5A00-15A5-2D31-62F0-BC5E83A4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75E95-6CB1-59E1-83C5-E9F7C06F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34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83CA-7DC5-C826-3EF8-13BE457B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02C4-C92D-C4F6-6326-370554DF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F2AA-BF00-CB3A-2434-ACA73F82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FD4E-A2A0-FD6F-E8DC-B122AB31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6A4E-EDE8-BB92-09C7-4332013A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2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FB02-4238-4C79-6757-CCC624C6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C09D7-C85E-BF9D-E19E-3E0072D00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9103-ED01-8CE8-82D4-FFF2F844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FBCA-E78D-567D-68DF-2A862F19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2760-F5B8-7702-DDDA-B323D2C9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64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62FD-E1B8-3C3F-76CE-29A0FD0D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F627-6DF8-3FC9-912E-1B86EEFEB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E93A-0F95-09A2-C07F-AFF9588D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E79B0-2028-E003-A0A2-6B06D4B8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24,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7F26C-48AF-8B94-3F87-85E2406A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B5C0-940E-259A-FA2B-65B90773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578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C51-7AEE-0E14-2246-A76A86AC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97969-6DE9-DA9C-00CB-EAEEE5B7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A3CD-2A16-7BE8-0E32-B15F050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C2BA6-8FCA-BA22-2F02-FFCC72C1B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59DE1-4124-B583-439A-9FE68F82C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52E4F-08FC-364D-249A-C92C634D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99A8C-6F57-9E79-BC0C-B2153F70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F2F4A-B6A3-4547-398A-AEFEF390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95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178-2882-AA18-4DC0-A659A49D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22B76-93E9-0CEE-A737-C2FE985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D5675-8D01-F855-8AB1-1BEF6FE1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9BD62-A1EE-B347-6B83-CCB84644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20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EB459-3F78-0423-26E6-DA8FAE8B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0FEB5-C0BA-9DDD-8B38-B7D65E2A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7AFF-98B0-913D-9E90-DE4DC1C4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24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D047-1E45-562D-1D29-7B95262A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0D25-88A0-C2B7-DFC4-2763BCAD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ED5BA-4EAE-4903-424F-01F4B6CF7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F5F89-B718-5D0A-E9DE-08A3628E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445BC-EC79-7A1C-2F56-8F105111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D0DD7-72F0-8CC0-074A-7FEEF8B5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3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05ED-71CC-0117-236D-37998EE0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2A8E7-803D-E436-58DA-F357BFECF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15768-2D96-75E8-CCD3-7E6180D7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CD783-4E7F-9428-F315-93FD173E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24,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9F882-9CDA-1E09-0ADE-AD570EA5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BE89-2AED-A207-DA54-43E1CD41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782312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2A68-2681-3F7B-8EEC-1CA234EE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6007B-8167-DC8C-C0F5-12296222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4BFF-C190-B83F-164D-02A7129D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DB07-3DB5-5C5B-FFBF-905F99DB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BA21-0337-B768-6CD5-000340C0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09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2812A-AA10-C17C-B9CF-220683B77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D8FE4-1393-A216-D24B-449EC2630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68B0C-8C00-94D9-3F8B-E39119BE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44BE2-E720-97A0-EBB4-3FAF5CE2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2040-4FDE-A7B8-9DCB-8E74718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416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88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1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63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85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28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24,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166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9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50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86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53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8270-D98A-257A-1549-35B96A4D2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FAC2C-6FE4-5A89-BDAB-B221381F2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D76E-854F-90EC-FB4C-7CF70B86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5A00-15A5-2D31-62F0-BC5E83A4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75E95-6CB1-59E1-83C5-E9F7C06F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72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83CA-7DC5-C826-3EF8-13BE457B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02C4-C92D-C4F6-6326-370554DF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F2AA-BF00-CB3A-2434-ACA73F82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0FD4E-A2A0-FD6F-E8DC-B122AB31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6A4E-EDE8-BB92-09C7-4332013A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83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FB02-4238-4C79-6757-CCC624C6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C09D7-C85E-BF9D-E19E-3E0072D00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9103-ED01-8CE8-82D4-FFF2F844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2FBCA-E78D-567D-68DF-2A862F19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2760-F5B8-7702-DDDA-B323D2C9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20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62FD-E1B8-3C3F-76CE-29A0FD0D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F627-6DF8-3FC9-912E-1B86EEFEB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E93A-0F95-09A2-C07F-AFF9588DD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E79B0-2028-E003-A0A2-6B06D4B8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24,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7F26C-48AF-8B94-3F87-85E2406A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B5C0-940E-259A-FA2B-65B90773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164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C51-7AEE-0E14-2246-A76A86AC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97969-6DE9-DA9C-00CB-EAEEE5B7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A3CD-2A16-7BE8-0E32-B15F050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C2BA6-8FCA-BA22-2F02-FFCC72C1B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59DE1-4124-B583-439A-9FE68F82C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52E4F-08FC-364D-249A-C92C634D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99A8C-6F57-9E79-BC0C-B2153F70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F2F4A-B6A3-4547-398A-AEFEF390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7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93125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178-2882-AA18-4DC0-A659A49D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22B76-93E9-0CEE-A737-C2FE9853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D5675-8D01-F855-8AB1-1BEF6FE1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9BD62-A1EE-B347-6B83-CCB84644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169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EB459-3F78-0423-26E6-DA8FAE8B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0FEB5-C0BA-9DDD-8B38-B7D65E2A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7AFF-98B0-913D-9E90-DE4DC1C4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698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D047-1E45-562D-1D29-7B95262A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0D25-88A0-C2B7-DFC4-2763BCAD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ED5BA-4EAE-4903-424F-01F4B6CF7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F5F89-B718-5D0A-E9DE-08A3628E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445BC-EC79-7A1C-2F56-8F105111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D0DD7-72F0-8CC0-074A-7FEEF8B5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187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05ED-71CC-0117-236D-37998EE0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2A8E7-803D-E436-58DA-F357BFECF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15768-2D96-75E8-CCD3-7E6180D71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CD783-4E7F-9428-F315-93FD173E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9F882-9CDA-1E09-0ADE-AD570EA5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7BE89-2AED-A207-DA54-43E1CD41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572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2A68-2681-3F7B-8EEC-1CA234EE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6007B-8167-DC8C-C0F5-12296222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4BFF-C190-B83F-164D-02A7129D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9DB07-3DB5-5C5B-FFBF-905F99DB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BA21-0337-B768-6CD5-000340C0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025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2812A-AA10-C17C-B9CF-220683B77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D8FE4-1393-A216-D24B-449EC2630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68B0C-8C00-94D9-3F8B-E39119BE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44BE2-E720-97A0-EBB4-3FAF5CE2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2040-4FDE-A7B8-9DCB-8E74718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5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29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485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830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April 24,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1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0822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April 24,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7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April 24,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340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24,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73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24,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3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April 24, 2023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3202265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808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April 24,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April 24,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8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April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4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April 24,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6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April 24,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35CFF-E037-04CE-FB6A-479D0E7F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D463B-B928-3090-DF08-2441A8D0B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D277-000F-781B-A8BB-AC5125D36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April 24,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54688-15CB-B3F9-0813-C9F4D9559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FE7C-68CE-BA55-9433-93980A534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65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35CFF-E037-04CE-FB6A-479D0E7F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D463B-B928-3090-DF08-2441A8D0B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D277-000F-781B-A8BB-AC5125D36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April 24,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54688-15CB-B3F9-0813-C9F4D9559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FE7C-68CE-BA55-9433-93980A534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697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April 24,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750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35CFF-E037-04CE-FB6A-479D0E7F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D463B-B928-3090-DF08-2441A8D0B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D277-000F-781B-A8BB-AC5125D36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April 24,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54688-15CB-B3F9-0813-C9F4D9559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4FE7C-68CE-BA55-9433-93980A534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059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April 24,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630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alex.paredes" TargetMode="Externa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1B7F218A-54B4-B070-A183-E258AA0A5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46" b="759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561308AD-F95B-4430-886C-40173A45B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0850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63500" dist="127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7">
            <a:extLst>
              <a:ext uri="{FF2B5EF4-FFF2-40B4-BE49-F238E27FC236}">
                <a16:creationId xmlns:a16="http://schemas.microsoft.com/office/drawing/2014/main" id="{DB8C0BEF-1AD9-4002-9C03-EBFDBBE5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6538" y="475884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9FF05-6C78-2825-E313-B04A057F3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436" y="641442"/>
            <a:ext cx="8993875" cy="702861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Rockwell" panose="02060603020205020403" pitchFamily="18" charset="77"/>
              </a:rPr>
              <a:t>RockBuster Stealth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9A1D5-55D7-9DA2-D177-F39164BCC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359" y="1398896"/>
            <a:ext cx="7124132" cy="545911"/>
          </a:xfrm>
        </p:spPr>
        <p:txBody>
          <a:bodyPr>
            <a:normAutofit/>
          </a:bodyPr>
          <a:lstStyle/>
          <a:p>
            <a:r>
              <a:rPr lang="en-US" sz="1800">
                <a:latin typeface="Rockwell" panose="02060603020205020403" pitchFamily="18" charset="77"/>
              </a:rPr>
              <a:t>Presenter: Alex Paredes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9" y="25635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2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DD642-245B-89DD-C26A-6E790D85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227108"/>
            <a:ext cx="8448802" cy="1953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Rockwell" panose="02060603020205020403" pitchFamily="18" charset="77"/>
              </a:rPr>
              <a:t>Questions?</a:t>
            </a:r>
            <a:endParaRPr lang="en-US" sz="6000" kern="1200" dirty="0">
              <a:solidFill>
                <a:srgbClr val="FFFFFF"/>
              </a:solidFill>
              <a:latin typeface="Rockwell" panose="02060603020205020403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5C4BE-00F9-96BA-EA95-0E5D95C314A8}"/>
              </a:ext>
            </a:extLst>
          </p:cNvPr>
          <p:cNvSpPr txBox="1"/>
          <p:nvPr/>
        </p:nvSpPr>
        <p:spPr>
          <a:xfrm>
            <a:off x="561474" y="2406317"/>
            <a:ext cx="11020926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ckwell" panose="02060603020205020403" pitchFamily="18" charset="77"/>
              </a:rPr>
              <a:t>Should you have any questions or concerns, please contact Alex via email at </a:t>
            </a:r>
            <a:r>
              <a:rPr lang="en-US" sz="4000" u="sng" dirty="0">
                <a:solidFill>
                  <a:schemeClr val="bg1"/>
                </a:solidFill>
                <a:latin typeface="Rockwell" panose="02060603020205020403" pitchFamily="18" charset="77"/>
              </a:rPr>
              <a:t>aparedes@rockbuster.com</a:t>
            </a:r>
          </a:p>
          <a:p>
            <a:pPr>
              <a:spcBef>
                <a:spcPts val="1200"/>
              </a:spcBef>
            </a:pPr>
            <a:r>
              <a:rPr lang="en-US" sz="4000" dirty="0">
                <a:solidFill>
                  <a:schemeClr val="bg1"/>
                </a:solidFill>
                <a:latin typeface="Rockwell" panose="02060603020205020403" pitchFamily="18" charset="77"/>
              </a:rPr>
              <a:t>Tableau Visualizations:</a:t>
            </a:r>
          </a:p>
          <a:p>
            <a:r>
              <a:rPr lang="en-US" sz="4000" dirty="0">
                <a:solidFill>
                  <a:schemeClr val="bg1"/>
                </a:solidFill>
                <a:latin typeface="Rockwell" panose="02060603020205020403" pitchFamily="18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Public Profile</a:t>
            </a:r>
            <a:endParaRPr lang="en-US" sz="4000" dirty="0">
              <a:solidFill>
                <a:schemeClr val="bg1"/>
              </a:solidFill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9503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5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59">
            <a:extLst>
              <a:ext uri="{FF2B5EF4-FFF2-40B4-BE49-F238E27FC236}">
                <a16:creationId xmlns:a16="http://schemas.microsoft.com/office/drawing/2014/main" id="{C7465CB2-E160-4D8E-B8B3-B7AFCAFC5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1" name="Picture 61">
            <a:extLst>
              <a:ext uri="{FF2B5EF4-FFF2-40B4-BE49-F238E27FC236}">
                <a16:creationId xmlns:a16="http://schemas.microsoft.com/office/drawing/2014/main" id="{BF79C704-FD27-4BBA-A751-4A80EDB17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02" name="Rectangle 63">
            <a:extLst>
              <a:ext uri="{FF2B5EF4-FFF2-40B4-BE49-F238E27FC236}">
                <a16:creationId xmlns:a16="http://schemas.microsoft.com/office/drawing/2014/main" id="{1A8FFABF-F1A6-4C80-A0A6-29F3162F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ED4C1E4B-EA97-41D4-855C-680107905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094A0-5DD1-9D08-F9DE-138A08F8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322" y="2032754"/>
            <a:ext cx="3687543" cy="2470988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Rockwell" panose="02060603020205020403" pitchFamily="18" charset="77"/>
              </a:rPr>
              <a:t>Goal:</a:t>
            </a:r>
            <a:br>
              <a:rPr lang="en-US" sz="3200" dirty="0">
                <a:latin typeface="Rockwell" panose="02060603020205020403" pitchFamily="18" charset="77"/>
              </a:rPr>
            </a:br>
            <a:r>
              <a:rPr lang="en-US" sz="1800" dirty="0">
                <a:latin typeface="Rockwell" panose="02060603020205020403" pitchFamily="18" charset="77"/>
              </a:rPr>
              <a:t>To develop a launch strategy for the new online video service</a:t>
            </a:r>
            <a:endParaRPr lang="en-US" sz="3200" dirty="0">
              <a:latin typeface="Rockwell" panose="02060603020205020403" pitchFamily="18" charset="77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CFD04AD-8CD4-2ECD-B31A-637926A6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910" y="2700738"/>
            <a:ext cx="5285814" cy="4371022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Rockwell" panose="02060603020205020403" pitchFamily="18" charset="77"/>
              </a:rPr>
              <a:t>Key Questions: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Rockwell" panose="02060603020205020403" pitchFamily="18" charset="77"/>
              </a:rPr>
              <a:t>Which movies contributed the most/least to revenue gain?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Rockwell" panose="02060603020205020403" pitchFamily="18" charset="77"/>
              </a:rPr>
              <a:t>What was the average rental duration for all videos?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Rockwell" panose="02060603020205020403" pitchFamily="18" charset="77"/>
              </a:rPr>
              <a:t>Which countries are Rockbuster customers based in?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Rockwell" panose="02060603020205020403" pitchFamily="18" charset="77"/>
              </a:rPr>
              <a:t>Where are customers with a high lifetime value based?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Rockwell" panose="02060603020205020403" pitchFamily="18" charset="77"/>
              </a:rPr>
              <a:t>Do sales figures vary between geographic regions?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5EACF1-0AFA-89D6-0D1F-D3F26578D54B}"/>
              </a:ext>
            </a:extLst>
          </p:cNvPr>
          <p:cNvCxnSpPr/>
          <p:nvPr/>
        </p:nvCxnSpPr>
        <p:spPr>
          <a:xfrm>
            <a:off x="5478865" y="1932370"/>
            <a:ext cx="0" cy="299764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4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12918-56F5-3F87-A711-E76FEA83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95" y="128337"/>
            <a:ext cx="3877403" cy="23736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dirty="0">
                <a:solidFill>
                  <a:srgbClr val="FFFFFF"/>
                </a:solidFill>
                <a:latin typeface="Rockwell" panose="02060603020205020403" pitchFamily="18" charset="77"/>
              </a:rPr>
              <a:t>Which movies contributed the </a:t>
            </a:r>
            <a:r>
              <a:rPr lang="en-US" sz="3700" dirty="0">
                <a:solidFill>
                  <a:srgbClr val="00B050"/>
                </a:solidFill>
                <a:latin typeface="Rockwell" panose="02060603020205020403" pitchFamily="18" charset="77"/>
              </a:rPr>
              <a:t>most</a:t>
            </a:r>
            <a:r>
              <a:rPr lang="en-US" sz="3700" dirty="0">
                <a:solidFill>
                  <a:srgbClr val="FFFFFF"/>
                </a:solidFill>
                <a:latin typeface="Rockwell" panose="02060603020205020403" pitchFamily="18" charset="77"/>
              </a:rPr>
              <a:t>/</a:t>
            </a:r>
            <a:r>
              <a:rPr lang="en-US" sz="3700" dirty="0">
                <a:solidFill>
                  <a:srgbClr val="FF0000"/>
                </a:solidFill>
                <a:latin typeface="Rockwell" panose="02060603020205020403" pitchFamily="18" charset="77"/>
              </a:rPr>
              <a:t>least</a:t>
            </a:r>
            <a:r>
              <a:rPr lang="en-US" sz="3700" dirty="0">
                <a:solidFill>
                  <a:srgbClr val="FFFFFF"/>
                </a:solidFill>
                <a:latin typeface="Rockwell" panose="02060603020205020403" pitchFamily="18" charset="77"/>
              </a:rPr>
              <a:t> to revenue gain? 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80C7CD-14F5-DA1E-C5BE-3C5F53A9A58A}"/>
              </a:ext>
            </a:extLst>
          </p:cNvPr>
          <p:cNvSpPr txBox="1"/>
          <p:nvPr/>
        </p:nvSpPr>
        <p:spPr>
          <a:xfrm>
            <a:off x="176146" y="2145434"/>
            <a:ext cx="3724827" cy="4584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00B050"/>
                </a:solidFill>
                <a:latin typeface="Rockwell" panose="02060603020205020403" pitchFamily="18" charset="77"/>
              </a:rPr>
              <a:t>Telegraph Voyage </a:t>
            </a:r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77"/>
              </a:rPr>
              <a:t>is the top-selling film with </a:t>
            </a:r>
            <a:r>
              <a:rPr lang="en-US" sz="2800" dirty="0">
                <a:solidFill>
                  <a:srgbClr val="00B050"/>
                </a:solidFill>
                <a:latin typeface="Rockwell" panose="02060603020205020403" pitchFamily="18" charset="77"/>
              </a:rPr>
              <a:t>$215.75 in revenue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FF0000"/>
                </a:solidFill>
                <a:latin typeface="Rockwell" panose="02060603020205020403" pitchFamily="18" charset="77"/>
              </a:rPr>
              <a:t>Duffel Apocalypse</a:t>
            </a:r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77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Rockwell" panose="02060603020205020403" pitchFamily="18" charset="77"/>
              </a:rPr>
              <a:t>Oklahoma Jumanji</a:t>
            </a:r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77"/>
              </a:rPr>
              <a:t>, and </a:t>
            </a:r>
            <a:r>
              <a:rPr lang="en-US" sz="2800" dirty="0">
                <a:solidFill>
                  <a:srgbClr val="FF0000"/>
                </a:solidFill>
                <a:latin typeface="Rockwell" panose="02060603020205020403" pitchFamily="18" charset="77"/>
              </a:rPr>
              <a:t>Texas Watch </a:t>
            </a:r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77"/>
              </a:rPr>
              <a:t>are the lowest revenue films with </a:t>
            </a:r>
            <a:r>
              <a:rPr lang="en-US" sz="2800" dirty="0">
                <a:solidFill>
                  <a:srgbClr val="FF0000"/>
                </a:solidFill>
                <a:latin typeface="Rockwell" panose="02060603020205020403" pitchFamily="18" charset="77"/>
              </a:rPr>
              <a:t>$5.94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6" name="Picture 45" descr="Chart, background pattern, bar chart&#10;&#10;Description automatically generated">
            <a:extLst>
              <a:ext uri="{FF2B5EF4-FFF2-40B4-BE49-F238E27FC236}">
                <a16:creationId xmlns:a16="http://schemas.microsoft.com/office/drawing/2014/main" id="{5794A05B-C95F-2E37-C636-797D7CEB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68" y="3687910"/>
            <a:ext cx="7772400" cy="2608606"/>
          </a:xfrm>
          <a:prstGeom prst="rect">
            <a:avLst/>
          </a:prstGeom>
        </p:spPr>
      </p:pic>
      <p:pic>
        <p:nvPicPr>
          <p:cNvPr id="48" name="Picture 47" descr="Background pattern&#10;&#10;Description automatically generated">
            <a:extLst>
              <a:ext uri="{FF2B5EF4-FFF2-40B4-BE49-F238E27FC236}">
                <a16:creationId xmlns:a16="http://schemas.microsoft.com/office/drawing/2014/main" id="{59966A3D-6098-79EE-6A15-5B04F20B2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519" y="788932"/>
            <a:ext cx="7772400" cy="26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0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B3937-E547-0AC0-B4B3-FAF22816748E}"/>
              </a:ext>
            </a:extLst>
          </p:cNvPr>
          <p:cNvSpPr txBox="1"/>
          <p:nvPr/>
        </p:nvSpPr>
        <p:spPr>
          <a:xfrm>
            <a:off x="428363" y="207554"/>
            <a:ext cx="11335269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rgbClr val="FFFFFF"/>
                </a:solidFill>
                <a:latin typeface="Rockwell" panose="02060603020205020403" pitchFamily="18" charset="77"/>
                <a:ea typeface="+mj-ea"/>
                <a:cs typeface="+mj-cs"/>
              </a:rPr>
              <a:t>What was the average rental duration for all videos? </a:t>
            </a:r>
          </a:p>
        </p:txBody>
      </p:sp>
      <p:pic>
        <p:nvPicPr>
          <p:cNvPr id="23" name="Picture 2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B22165-2D57-2BDF-0E8C-961CF368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8" y="1781864"/>
            <a:ext cx="7772400" cy="1931670"/>
          </a:xfrm>
          <a:prstGeom prst="rect">
            <a:avLst/>
          </a:prstGeom>
        </p:spPr>
      </p:pic>
      <p:pic>
        <p:nvPicPr>
          <p:cNvPr id="35" name="Picture 34" descr="Chart, bar chart, histogram&#10;&#10;Description automatically generated">
            <a:extLst>
              <a:ext uri="{FF2B5EF4-FFF2-40B4-BE49-F238E27FC236}">
                <a16:creationId xmlns:a16="http://schemas.microsoft.com/office/drawing/2014/main" id="{E4EA23C6-D2EA-165D-A907-8752693F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72" y="1738492"/>
            <a:ext cx="3304084" cy="49119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2AFE23D-EE21-45CE-35E8-019C6565A000}"/>
              </a:ext>
            </a:extLst>
          </p:cNvPr>
          <p:cNvSpPr txBox="1"/>
          <p:nvPr/>
        </p:nvSpPr>
        <p:spPr>
          <a:xfrm>
            <a:off x="178228" y="3979898"/>
            <a:ext cx="79506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600" dirty="0">
                <a:latin typeface="Rockwell" panose="02060603020205020403" pitchFamily="18" charset="77"/>
              </a:rPr>
              <a:t>Average rental duration is </a:t>
            </a:r>
            <a:r>
              <a:rPr lang="en-US" sz="2600" dirty="0">
                <a:solidFill>
                  <a:schemeClr val="accent1"/>
                </a:solidFill>
                <a:latin typeface="Rockwell" panose="02060603020205020403" pitchFamily="18" charset="77"/>
              </a:rPr>
              <a:t>5 days</a:t>
            </a:r>
          </a:p>
          <a:p>
            <a:pPr>
              <a:spcAft>
                <a:spcPts val="600"/>
              </a:spcAft>
            </a:pPr>
            <a:r>
              <a:rPr lang="en-US" sz="2600" dirty="0">
                <a:latin typeface="Rockwell" panose="02060603020205020403" pitchFamily="18" charset="77"/>
              </a:rPr>
              <a:t>Maximum rental duration is </a:t>
            </a:r>
            <a:r>
              <a:rPr lang="en-US" sz="2600" dirty="0">
                <a:solidFill>
                  <a:schemeClr val="accent1"/>
                </a:solidFill>
                <a:latin typeface="Rockwell" panose="02060603020205020403" pitchFamily="18" charset="77"/>
              </a:rPr>
              <a:t>7 days</a:t>
            </a:r>
          </a:p>
          <a:p>
            <a:pPr>
              <a:spcAft>
                <a:spcPts val="600"/>
              </a:spcAft>
            </a:pPr>
            <a:r>
              <a:rPr lang="en-US" sz="2600" dirty="0">
                <a:latin typeface="Rockwell" panose="02060603020205020403" pitchFamily="18" charset="77"/>
              </a:rPr>
              <a:t>Minimum rental duration is </a:t>
            </a:r>
            <a:r>
              <a:rPr lang="en-US" sz="2600" dirty="0">
                <a:solidFill>
                  <a:schemeClr val="accent1"/>
                </a:solidFill>
                <a:latin typeface="Rockwell" panose="02060603020205020403" pitchFamily="18" charset="77"/>
              </a:rPr>
              <a:t>3 days</a:t>
            </a:r>
          </a:p>
          <a:p>
            <a:pPr>
              <a:spcAft>
                <a:spcPts val="600"/>
              </a:spcAft>
            </a:pPr>
            <a:r>
              <a:rPr lang="en-US" sz="2600" dirty="0">
                <a:latin typeface="Rockwell" panose="02060603020205020403" pitchFamily="18" charset="77"/>
              </a:rPr>
              <a:t>NC-17 is the top rating in rental duration with </a:t>
            </a:r>
            <a:r>
              <a:rPr lang="en-US" sz="2600" dirty="0">
                <a:solidFill>
                  <a:schemeClr val="accent1"/>
                </a:solidFill>
                <a:latin typeface="Rockwell" panose="02060603020205020403" pitchFamily="18" charset="77"/>
              </a:rPr>
              <a:t>5.14</a:t>
            </a:r>
          </a:p>
          <a:p>
            <a:pPr>
              <a:spcAft>
                <a:spcPts val="600"/>
              </a:spcAft>
            </a:pPr>
            <a:r>
              <a:rPr lang="en-US" sz="2600" dirty="0">
                <a:latin typeface="Rockwell" panose="02060603020205020403" pitchFamily="18" charset="77"/>
              </a:rPr>
              <a:t>R is the lowest rating in rental duration with </a:t>
            </a:r>
            <a:r>
              <a:rPr lang="en-US" sz="2600" dirty="0">
                <a:solidFill>
                  <a:schemeClr val="accent1"/>
                </a:solidFill>
                <a:latin typeface="Rockwell" panose="02060603020205020403" pitchFamily="18" charset="77"/>
              </a:rPr>
              <a:t>4.77</a:t>
            </a:r>
          </a:p>
        </p:txBody>
      </p:sp>
    </p:spTree>
    <p:extLst>
      <p:ext uri="{BB962C8B-B14F-4D97-AF65-F5344CB8AC3E}">
        <p14:creationId xmlns:p14="http://schemas.microsoft.com/office/powerpoint/2010/main" val="50494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5" name="Rectangle 287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8359A90-4D75-4AFD-4DA6-B26095B57D0D}"/>
              </a:ext>
            </a:extLst>
          </p:cNvPr>
          <p:cNvSpPr txBox="1"/>
          <p:nvPr/>
        </p:nvSpPr>
        <p:spPr>
          <a:xfrm>
            <a:off x="198474" y="346888"/>
            <a:ext cx="6154107" cy="12997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3200" dirty="0">
                <a:latin typeface="Rockwell" panose="02060603020205020403" pitchFamily="18" charset="77"/>
              </a:rPr>
              <a:t>Which countries are Rockbuster customers based in? </a:t>
            </a:r>
          </a:p>
          <a:p>
            <a:pPr indent="-228600" algn="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283" name="Picture 282" descr="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9092F458-5753-79EF-F358-954D8DF84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744"/>
          <a:stretch/>
        </p:blipFill>
        <p:spPr>
          <a:xfrm>
            <a:off x="6356484" y="78430"/>
            <a:ext cx="5637042" cy="4451339"/>
          </a:xfrm>
          <a:prstGeom prst="rect">
            <a:avLst/>
          </a:prstGeom>
        </p:spPr>
      </p:pic>
      <p:sp>
        <p:nvSpPr>
          <p:cNvPr id="286" name="Rectangle 289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7" name="Picture 286" descr="Table&#10;&#10;Description automatically generated">
            <a:extLst>
              <a:ext uri="{FF2B5EF4-FFF2-40B4-BE49-F238E27FC236}">
                <a16:creationId xmlns:a16="http://schemas.microsoft.com/office/drawing/2014/main" id="{A23556AF-8139-A465-5580-317C3F80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3" y="1647031"/>
            <a:ext cx="6108015" cy="4365978"/>
          </a:xfrm>
          <a:prstGeom prst="rect">
            <a:avLst/>
          </a:prstGeom>
        </p:spPr>
      </p:pic>
      <p:sp>
        <p:nvSpPr>
          <p:cNvPr id="289" name="TextBox 288">
            <a:extLst>
              <a:ext uri="{FF2B5EF4-FFF2-40B4-BE49-F238E27FC236}">
                <a16:creationId xmlns:a16="http://schemas.microsoft.com/office/drawing/2014/main" id="{4F8AE822-3CDB-570C-7106-6EA6DBBB8D3C}"/>
              </a:ext>
            </a:extLst>
          </p:cNvPr>
          <p:cNvSpPr txBox="1"/>
          <p:nvPr/>
        </p:nvSpPr>
        <p:spPr>
          <a:xfrm>
            <a:off x="6352581" y="4608199"/>
            <a:ext cx="563704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Rockwell" panose="02060603020205020403" pitchFamily="18" charset="77"/>
              </a:rPr>
              <a:t>Rockbuster customers are based in </a:t>
            </a:r>
            <a:r>
              <a:rPr lang="en-US" sz="2000" dirty="0">
                <a:solidFill>
                  <a:schemeClr val="accent1"/>
                </a:solidFill>
                <a:latin typeface="Rockwell" panose="02060603020205020403" pitchFamily="18" charset="77"/>
              </a:rPr>
              <a:t>108 countries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Rockwell" panose="02060603020205020403" pitchFamily="18" charset="77"/>
              </a:rPr>
              <a:t>The </a:t>
            </a:r>
            <a:r>
              <a:rPr lang="en-US" sz="2000" dirty="0">
                <a:solidFill>
                  <a:schemeClr val="accent1"/>
                </a:solidFill>
                <a:latin typeface="Rockwell" panose="02060603020205020403" pitchFamily="18" charset="77"/>
              </a:rPr>
              <a:t>top 5 countries </a:t>
            </a:r>
            <a:r>
              <a:rPr lang="en-US" sz="2000" dirty="0">
                <a:latin typeface="Rockwell" panose="02060603020205020403" pitchFamily="18" charset="77"/>
              </a:rPr>
              <a:t>with the highest number of customers: </a:t>
            </a:r>
            <a:r>
              <a:rPr lang="en-US" sz="2000" dirty="0">
                <a:solidFill>
                  <a:schemeClr val="accent1"/>
                </a:solidFill>
                <a:latin typeface="Rockwell" panose="02060603020205020403" pitchFamily="18" charset="77"/>
              </a:rPr>
              <a:t>India</a:t>
            </a:r>
            <a:r>
              <a:rPr lang="en-US" sz="2000" dirty="0">
                <a:latin typeface="Rockwell" panose="02060603020205020403" pitchFamily="18" charset="77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Rockwell" panose="02060603020205020403" pitchFamily="18" charset="77"/>
              </a:rPr>
              <a:t>China</a:t>
            </a:r>
            <a:r>
              <a:rPr lang="en-US" sz="2000" dirty="0">
                <a:latin typeface="Rockwell" panose="02060603020205020403" pitchFamily="18" charset="77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Rockwell" panose="02060603020205020403" pitchFamily="18" charset="77"/>
              </a:rPr>
              <a:t>United States</a:t>
            </a:r>
            <a:r>
              <a:rPr lang="en-US" sz="2000" dirty="0">
                <a:latin typeface="Rockwell" panose="02060603020205020403" pitchFamily="18" charset="77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Rockwell" panose="02060603020205020403" pitchFamily="18" charset="77"/>
              </a:rPr>
              <a:t>Japan</a:t>
            </a:r>
            <a:r>
              <a:rPr lang="en-US" sz="2000" dirty="0">
                <a:latin typeface="Rockwell" panose="02060603020205020403" pitchFamily="18" charset="77"/>
              </a:rPr>
              <a:t>, and </a:t>
            </a:r>
            <a:r>
              <a:rPr lang="en-US" sz="2000" dirty="0">
                <a:solidFill>
                  <a:schemeClr val="accent1"/>
                </a:solidFill>
                <a:latin typeface="Rockwell" panose="02060603020205020403" pitchFamily="18" charset="77"/>
              </a:rPr>
              <a:t>Mexico</a:t>
            </a:r>
          </a:p>
        </p:txBody>
      </p:sp>
      <p:pic>
        <p:nvPicPr>
          <p:cNvPr id="316" name="Picture 315" descr="Text&#10;&#10;Description automatically generated with medium confidence">
            <a:extLst>
              <a:ext uri="{FF2B5EF4-FFF2-40B4-BE49-F238E27FC236}">
                <a16:creationId xmlns:a16="http://schemas.microsoft.com/office/drawing/2014/main" id="{C844D6A3-700B-35E3-0EB1-21D8035BB6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41" t="5269" r="6987" b="6146"/>
          <a:stretch/>
        </p:blipFill>
        <p:spPr>
          <a:xfrm>
            <a:off x="6352581" y="3765550"/>
            <a:ext cx="1035050" cy="7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7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5BC80-8247-710C-DE2A-3769C332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77"/>
              </a:rPr>
              <a:t>Where are customers with a high lifetime value based?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73">
            <a:extLst>
              <a:ext uri="{FF2B5EF4-FFF2-40B4-BE49-F238E27FC236}">
                <a16:creationId xmlns:a16="http://schemas.microsoft.com/office/drawing/2014/main" id="{B2F9A09F-AEA9-73AF-B28F-AFBC8017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6"/>
            <a:ext cx="6733314" cy="15267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Rockwell" panose="02060603020205020403" pitchFamily="18" charset="77"/>
              </a:rPr>
              <a:t>The </a:t>
            </a:r>
            <a:r>
              <a:rPr lang="en-US" sz="2600" dirty="0">
                <a:solidFill>
                  <a:schemeClr val="accent1"/>
                </a:solidFill>
                <a:latin typeface="Rockwell" panose="02060603020205020403" pitchFamily="18" charset="77"/>
              </a:rPr>
              <a:t>top 5 cities </a:t>
            </a:r>
            <a:r>
              <a:rPr lang="en-US" sz="2600" dirty="0">
                <a:solidFill>
                  <a:schemeClr val="bg1"/>
                </a:solidFill>
                <a:latin typeface="Rockwell" panose="02060603020205020403" pitchFamily="18" charset="77"/>
              </a:rPr>
              <a:t>of customers with high lifetime value: </a:t>
            </a:r>
            <a:r>
              <a:rPr lang="en-US" sz="2600" dirty="0">
                <a:solidFill>
                  <a:schemeClr val="accent1"/>
                </a:solidFill>
                <a:latin typeface="Rockwell" panose="02060603020205020403" pitchFamily="18" charset="77"/>
              </a:rPr>
              <a:t>Aurora</a:t>
            </a:r>
            <a:r>
              <a:rPr lang="en-US" sz="2600" dirty="0">
                <a:solidFill>
                  <a:schemeClr val="bg1"/>
                </a:solidFill>
                <a:latin typeface="Rockwell" panose="02060603020205020403" pitchFamily="18" charset="77"/>
              </a:rPr>
              <a:t>, </a:t>
            </a:r>
            <a:r>
              <a:rPr lang="en-US" sz="2600" dirty="0">
                <a:solidFill>
                  <a:schemeClr val="accent1"/>
                </a:solidFill>
                <a:latin typeface="Rockwell" panose="02060603020205020403" pitchFamily="18" charset="77"/>
              </a:rPr>
              <a:t>Atlixco</a:t>
            </a:r>
            <a:r>
              <a:rPr lang="en-US" sz="2600" dirty="0">
                <a:solidFill>
                  <a:schemeClr val="bg1"/>
                </a:solidFill>
                <a:latin typeface="Rockwell" panose="02060603020205020403" pitchFamily="18" charset="77"/>
              </a:rPr>
              <a:t>, </a:t>
            </a:r>
            <a:r>
              <a:rPr lang="en-US" sz="2600" dirty="0">
                <a:solidFill>
                  <a:schemeClr val="accent1"/>
                </a:solidFill>
                <a:latin typeface="Rockwell" panose="02060603020205020403" pitchFamily="18" charset="77"/>
              </a:rPr>
              <a:t>Sivas</a:t>
            </a:r>
            <a:r>
              <a:rPr lang="en-US" sz="2600" dirty="0">
                <a:solidFill>
                  <a:schemeClr val="bg1"/>
                </a:solidFill>
                <a:latin typeface="Rockwell" panose="02060603020205020403" pitchFamily="18" charset="77"/>
              </a:rPr>
              <a:t>, </a:t>
            </a:r>
            <a:r>
              <a:rPr lang="en-US" sz="2600" dirty="0">
                <a:solidFill>
                  <a:schemeClr val="accent1"/>
                </a:solidFill>
                <a:latin typeface="Rockwell" panose="02060603020205020403" pitchFamily="18" charset="77"/>
              </a:rPr>
              <a:t>Celaya</a:t>
            </a:r>
            <a:r>
              <a:rPr lang="en-US" sz="2600" dirty="0">
                <a:solidFill>
                  <a:schemeClr val="bg1"/>
                </a:solidFill>
                <a:latin typeface="Rockwell" panose="02060603020205020403" pitchFamily="18" charset="77"/>
              </a:rPr>
              <a:t>, and </a:t>
            </a:r>
            <a:r>
              <a:rPr lang="en-US" sz="2600" dirty="0">
                <a:solidFill>
                  <a:schemeClr val="accent1"/>
                </a:solidFill>
                <a:latin typeface="Rockwell" panose="02060603020205020403" pitchFamily="18" charset="77"/>
              </a:rPr>
              <a:t>Adoni</a:t>
            </a: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793E2824-5344-DA8D-50AD-CBACF0B64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6" b="1"/>
          <a:stretch/>
        </p:blipFill>
        <p:spPr>
          <a:xfrm>
            <a:off x="393308" y="2992014"/>
            <a:ext cx="5559480" cy="2812841"/>
          </a:xfrm>
          <a:prstGeom prst="rect">
            <a:avLst/>
          </a:prstGeom>
        </p:spPr>
      </p:pic>
      <p:pic>
        <p:nvPicPr>
          <p:cNvPr id="20" name="Picture 19" descr="Map&#10;&#10;Description automatically generated">
            <a:extLst>
              <a:ext uri="{FF2B5EF4-FFF2-40B4-BE49-F238E27FC236}">
                <a16:creationId xmlns:a16="http://schemas.microsoft.com/office/drawing/2014/main" id="{D0AC9CDA-708C-8A73-BD24-7BBE4E89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675" y="2582046"/>
            <a:ext cx="4751431" cy="3888503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56864AB-C6AD-44A4-7AF5-CCDCC725F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5495" y="5985522"/>
            <a:ext cx="994611" cy="4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9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Map&#10;&#10;Description automatically generated">
            <a:extLst>
              <a:ext uri="{FF2B5EF4-FFF2-40B4-BE49-F238E27FC236}">
                <a16:creationId xmlns:a16="http://schemas.microsoft.com/office/drawing/2014/main" id="{DA6DF5EE-5227-0D37-7CF6-8341BAE92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67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CDFD8-B7DC-51C3-1F85-F21F935E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" y="165264"/>
            <a:ext cx="3804852" cy="31897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Rockwell" panose="02060603020205020403" pitchFamily="18" charset="77"/>
              </a:rPr>
              <a:t>Do sales figures vary between geographic regions?</a:t>
            </a:r>
            <a:br>
              <a:rPr lang="en-US" sz="3200" dirty="0">
                <a:solidFill>
                  <a:srgbClr val="FFFFFF"/>
                </a:solidFill>
                <a:latin typeface="Rockwell" panose="02060603020205020403" pitchFamily="18" charset="77"/>
              </a:rPr>
            </a:br>
            <a:endParaRPr lang="en-US" sz="3200" dirty="0">
              <a:solidFill>
                <a:srgbClr val="FFFFFF"/>
              </a:solidFill>
              <a:latin typeface="Rockwell" panose="02060603020205020403" pitchFamily="18" charset="77"/>
            </a:endParaRPr>
          </a:p>
        </p:txBody>
      </p:sp>
      <p:pic>
        <p:nvPicPr>
          <p:cNvPr id="29" name="Picture 2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C59013-B905-C775-4F9B-A66E68208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6138298"/>
            <a:ext cx="1447801" cy="728397"/>
          </a:xfrm>
          <a:prstGeom prst="rect">
            <a:avLst/>
          </a:prstGeom>
        </p:spPr>
      </p:pic>
      <p:pic>
        <p:nvPicPr>
          <p:cNvPr id="32" name="Picture 31" descr="A picture containing PowerPoint&#10;&#10;Description automatically generated">
            <a:extLst>
              <a:ext uri="{FF2B5EF4-FFF2-40B4-BE49-F238E27FC236}">
                <a16:creationId xmlns:a16="http://schemas.microsoft.com/office/drawing/2014/main" id="{2C72116B-EE8D-A35F-BD7B-5B1F15B6E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201" y="6138297"/>
            <a:ext cx="1403424" cy="69745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D41B617-B05F-0724-72D9-865064A3BF23}"/>
              </a:ext>
            </a:extLst>
          </p:cNvPr>
          <p:cNvSpPr txBox="1"/>
          <p:nvPr/>
        </p:nvSpPr>
        <p:spPr>
          <a:xfrm>
            <a:off x="130648" y="2660863"/>
            <a:ext cx="38048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Rockwell" panose="02060603020205020403" pitchFamily="18" charset="77"/>
              </a:rPr>
              <a:t>Yes, based on the shaded colors and circle sizes, countries with the highest number of customers generate the most revenue</a:t>
            </a:r>
          </a:p>
        </p:txBody>
      </p:sp>
    </p:spTree>
    <p:extLst>
      <p:ext uri="{BB962C8B-B14F-4D97-AF65-F5344CB8AC3E}">
        <p14:creationId xmlns:p14="http://schemas.microsoft.com/office/powerpoint/2010/main" val="8211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A8339-CCAF-2168-98CE-F0DA2FDE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Rockwell" panose="02060603020205020403" pitchFamily="18" charset="77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CC52-1CEB-B1AC-AA8A-0CF39A57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07" y="1764632"/>
            <a:ext cx="11732646" cy="5387906"/>
          </a:xfrm>
        </p:spPr>
        <p:txBody>
          <a:bodyPr anchor="ctr"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en-US" dirty="0">
                <a:latin typeface="Rockwell" panose="02060603020205020403" pitchFamily="18" charset="77"/>
              </a:rPr>
              <a:t>Rockbuster has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1000 movies </a:t>
            </a:r>
            <a:r>
              <a:rPr lang="en-US" dirty="0">
                <a:latin typeface="Rockwell" panose="02060603020205020403" pitchFamily="18" charset="77"/>
              </a:rPr>
              <a:t>available with an average rental rate of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$2.98 </a:t>
            </a:r>
            <a:r>
              <a:rPr lang="en-US" dirty="0">
                <a:latin typeface="Rockwell" panose="02060603020205020403" pitchFamily="18" charset="77"/>
              </a:rPr>
              <a:t>and an average rental duration of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5 days</a:t>
            </a:r>
            <a:r>
              <a:rPr lang="en-US" dirty="0">
                <a:latin typeface="Rockwell" panose="02060603020205020403" pitchFamily="18" charset="77"/>
              </a:rPr>
              <a:t>. NC-17 is the top rating in rental duration with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5.14</a:t>
            </a:r>
            <a:r>
              <a:rPr lang="en-US" dirty="0">
                <a:latin typeface="Rockwell" panose="02060603020205020403" pitchFamily="18" charset="77"/>
              </a:rPr>
              <a:t>. R is the lowest rating in rental duration with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4.77</a:t>
            </a:r>
            <a:r>
              <a:rPr lang="en-US" dirty="0">
                <a:latin typeface="Rockwell" panose="02060603020205020403" pitchFamily="18" charset="77"/>
              </a:rPr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en-US" dirty="0">
                <a:latin typeface="Rockwell" panose="02060603020205020403" pitchFamily="18" charset="77"/>
              </a:rPr>
              <a:t>Rockbuster customers are based in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108 countries</a:t>
            </a:r>
            <a:r>
              <a:rPr lang="en-US" dirty="0">
                <a:latin typeface="Rockwell" panose="02060603020205020403" pitchFamily="18" charset="77"/>
              </a:rPr>
              <a:t>. The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top 5 countries</a:t>
            </a:r>
            <a:r>
              <a:rPr lang="en-US" dirty="0">
                <a:latin typeface="Rockwell" panose="02060603020205020403" pitchFamily="18" charset="77"/>
              </a:rPr>
              <a:t> with the highest number of customers: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India</a:t>
            </a:r>
            <a:r>
              <a:rPr lang="en-US" dirty="0">
                <a:latin typeface="Rockwell" panose="02060603020205020403" pitchFamily="18" charset="77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China</a:t>
            </a:r>
            <a:r>
              <a:rPr lang="en-US" dirty="0">
                <a:latin typeface="Rockwell" panose="02060603020205020403" pitchFamily="18" charset="77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United States</a:t>
            </a:r>
            <a:r>
              <a:rPr lang="en-US" dirty="0">
                <a:latin typeface="Rockwell" panose="02060603020205020403" pitchFamily="18" charset="77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Japan</a:t>
            </a:r>
            <a:r>
              <a:rPr lang="en-US" dirty="0">
                <a:latin typeface="Rockwell" panose="02060603020205020403" pitchFamily="18" charset="77"/>
              </a:rPr>
              <a:t>, and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Mexico</a:t>
            </a:r>
            <a:r>
              <a:rPr lang="en-US" dirty="0">
                <a:latin typeface="Rockwell" panose="02060603020205020403" pitchFamily="18" charset="77"/>
              </a:rPr>
              <a:t>. The majority of Rockbuster customers are based in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Asia and North America</a:t>
            </a:r>
            <a:r>
              <a:rPr lang="en-US" dirty="0">
                <a:latin typeface="Rockwell" panose="02060603020205020403" pitchFamily="18" charset="77"/>
              </a:rPr>
              <a:t>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en-US" dirty="0">
                <a:latin typeface="Rockwell" panose="02060603020205020403" pitchFamily="18" charset="77"/>
              </a:rPr>
              <a:t>Countries with the highest number of customers generate the most revenue. Since the maximum rental duration is </a:t>
            </a:r>
            <a:r>
              <a:rPr lang="en-US" dirty="0">
                <a:solidFill>
                  <a:schemeClr val="accent1"/>
                </a:solidFill>
                <a:latin typeface="Rockwell" panose="02060603020205020403" pitchFamily="18" charset="77"/>
              </a:rPr>
              <a:t>7 days</a:t>
            </a:r>
            <a:r>
              <a:rPr lang="en-US" dirty="0">
                <a:latin typeface="Rockwell" panose="02060603020205020403" pitchFamily="18" charset="77"/>
              </a:rPr>
              <a:t>, Rockbuster customers are more likely to rent movies for longer periods of time.</a:t>
            </a:r>
          </a:p>
          <a:p>
            <a:pPr marL="0" indent="0">
              <a:buNone/>
            </a:pPr>
            <a:endParaRPr lang="en-US" dirty="0"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949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C63CE-3A39-BF87-C309-4C19458C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413791"/>
            <a:ext cx="9688296" cy="893642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77"/>
              </a:rPr>
              <a:t>Recommendations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FC53-428F-F523-A3EA-FFC92FE5C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175" y="1395664"/>
            <a:ext cx="11829487" cy="496031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>
                <a:latin typeface="Rockwell" panose="02060603020205020403" pitchFamily="18" charset="77"/>
              </a:rPr>
              <a:t>Rockbuster has </a:t>
            </a:r>
            <a:r>
              <a:rPr lang="en-US" sz="3200" dirty="0">
                <a:solidFill>
                  <a:srgbClr val="FF0000"/>
                </a:solidFill>
                <a:latin typeface="Rockwell" panose="02060603020205020403" pitchFamily="18" charset="77"/>
              </a:rPr>
              <a:t>negative film revenues </a:t>
            </a:r>
            <a:r>
              <a:rPr lang="en-US" sz="3200" dirty="0">
                <a:latin typeface="Rockwell" panose="02060603020205020403" pitchFamily="18" charset="77"/>
              </a:rPr>
              <a:t>that have not surpassed $10. It is recommended Rockbuster investigate the reason behind the </a:t>
            </a:r>
            <a:r>
              <a:rPr lang="en-US" sz="3200" dirty="0">
                <a:solidFill>
                  <a:srgbClr val="FF0000"/>
                </a:solidFill>
                <a:latin typeface="Rockwell" panose="02060603020205020403" pitchFamily="18" charset="77"/>
              </a:rPr>
              <a:t>low revenue </a:t>
            </a:r>
            <a:r>
              <a:rPr lang="en-US" sz="3200" dirty="0">
                <a:latin typeface="Rockwell" panose="02060603020205020403" pitchFamily="18" charset="77"/>
              </a:rPr>
              <a:t>for these movies.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>
                <a:latin typeface="Rockwell" panose="02060603020205020403" pitchFamily="18" charset="77"/>
              </a:rPr>
              <a:t>The majority of Rockbuster customers are based in </a:t>
            </a:r>
            <a:r>
              <a:rPr lang="en-US" sz="3200" dirty="0">
                <a:solidFill>
                  <a:schemeClr val="accent1"/>
                </a:solidFill>
                <a:latin typeface="Rockwell" panose="02060603020205020403" pitchFamily="18" charset="77"/>
              </a:rPr>
              <a:t>Asia and North America; </a:t>
            </a:r>
            <a:r>
              <a:rPr lang="en-US" sz="3200" dirty="0">
                <a:latin typeface="Rockwell" panose="02060603020205020403" pitchFamily="18" charset="77"/>
              </a:rPr>
              <a:t>it is recommended Rockbuster provide a marketing strategy to see what they can invest in for other regions and understand their preferences.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>
                <a:latin typeface="Rockwell" panose="02060603020205020403" pitchFamily="18" charset="77"/>
              </a:rPr>
              <a:t>Countries with the </a:t>
            </a:r>
            <a:r>
              <a:rPr lang="en-US" sz="3200" dirty="0">
                <a:solidFill>
                  <a:schemeClr val="accent1"/>
                </a:solidFill>
                <a:latin typeface="Rockwell" panose="02060603020205020403" pitchFamily="18" charset="77"/>
              </a:rPr>
              <a:t>highest number of customers</a:t>
            </a:r>
            <a:r>
              <a:rPr lang="en-US" sz="3200" dirty="0">
                <a:latin typeface="Rockwell" panose="02060603020205020403" pitchFamily="18" charset="77"/>
              </a:rPr>
              <a:t> should be rewarded for their loyalty with special promotions.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4550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4855</TotalTime>
  <Words>491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Bembo</vt:lpstr>
      <vt:lpstr>Calibri</vt:lpstr>
      <vt:lpstr>Calibri Light</vt:lpstr>
      <vt:lpstr>Rockwell</vt:lpstr>
      <vt:lpstr>ArchiveVTI</vt:lpstr>
      <vt:lpstr>Office Theme</vt:lpstr>
      <vt:lpstr>1_Office Theme</vt:lpstr>
      <vt:lpstr>2_Office Theme</vt:lpstr>
      <vt:lpstr>3_Office Theme</vt:lpstr>
      <vt:lpstr>4_Office Theme</vt:lpstr>
      <vt:lpstr>RockBuster Stealth Data Analysis</vt:lpstr>
      <vt:lpstr>Goal: To develop a launch strategy for the new online video service</vt:lpstr>
      <vt:lpstr>Which movies contributed the most/least to revenue gain?  </vt:lpstr>
      <vt:lpstr>PowerPoint Presentation</vt:lpstr>
      <vt:lpstr>PowerPoint Presentation</vt:lpstr>
      <vt:lpstr>Where are customers with a high lifetime value based?</vt:lpstr>
      <vt:lpstr>Do sales figures vary between geographic regions? </vt:lpstr>
      <vt:lpstr>Summary</vt:lpstr>
      <vt:lpstr>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Data Analysis</dc:title>
  <dc:creator>Alex Paredes</dc:creator>
  <cp:lastModifiedBy>Alex Paredes</cp:lastModifiedBy>
  <cp:revision>27</cp:revision>
  <dcterms:created xsi:type="dcterms:W3CDTF">2023-02-20T18:57:40Z</dcterms:created>
  <dcterms:modified xsi:type="dcterms:W3CDTF">2023-04-24T21:10:14Z</dcterms:modified>
</cp:coreProperties>
</file>