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8" r:id="rId2"/>
    <p:sldId id="279" r:id="rId3"/>
    <p:sldId id="286" r:id="rId4"/>
    <p:sldId id="287" r:id="rId5"/>
    <p:sldId id="289" r:id="rId6"/>
    <p:sldId id="290" r:id="rId7"/>
    <p:sldId id="291" r:id="rId8"/>
    <p:sldId id="282" r:id="rId9"/>
    <p:sldId id="280" r:id="rId10"/>
    <p:sldId id="281" r:id="rId11"/>
    <p:sldId id="283" r:id="rId12"/>
    <p:sldId id="284"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660"/>
  </p:normalViewPr>
  <p:slideViewPr>
    <p:cSldViewPr snapToGrid="0">
      <p:cViewPr varScale="1">
        <p:scale>
          <a:sx n="113" d="100"/>
          <a:sy n="113"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16C8D-4517-4D19-9B27-F6167584736B}" type="datetimeFigureOut">
              <a:rPr lang="es-ES" smtClean="0"/>
              <a:t>08/02/2023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2026E-2DE7-4B88-BFB8-64C9D9D53082}" type="slidenum">
              <a:rPr lang="es-ES" smtClean="0"/>
              <a:t>‹Nº›</a:t>
            </a:fld>
            <a:endParaRPr lang="es-ES"/>
          </a:p>
        </p:txBody>
      </p:sp>
    </p:spTree>
    <p:extLst>
      <p:ext uri="{BB962C8B-B14F-4D97-AF65-F5344CB8AC3E}">
        <p14:creationId xmlns:p14="http://schemas.microsoft.com/office/powerpoint/2010/main" val="25286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1</a:t>
            </a:fld>
            <a:endParaRPr lang="ca-ES"/>
          </a:p>
        </p:txBody>
      </p:sp>
    </p:spTree>
    <p:extLst>
      <p:ext uri="{BB962C8B-B14F-4D97-AF65-F5344CB8AC3E}">
        <p14:creationId xmlns:p14="http://schemas.microsoft.com/office/powerpoint/2010/main" val="1747131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10</a:t>
            </a:fld>
            <a:endParaRPr lang="ca-ES"/>
          </a:p>
        </p:txBody>
      </p:sp>
    </p:spTree>
    <p:extLst>
      <p:ext uri="{BB962C8B-B14F-4D97-AF65-F5344CB8AC3E}">
        <p14:creationId xmlns:p14="http://schemas.microsoft.com/office/powerpoint/2010/main" val="3580263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11</a:t>
            </a:fld>
            <a:endParaRPr lang="ca-ES"/>
          </a:p>
        </p:txBody>
      </p:sp>
    </p:spTree>
    <p:extLst>
      <p:ext uri="{BB962C8B-B14F-4D97-AF65-F5344CB8AC3E}">
        <p14:creationId xmlns:p14="http://schemas.microsoft.com/office/powerpoint/2010/main" val="207076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12</a:t>
            </a:fld>
            <a:endParaRPr lang="ca-ES"/>
          </a:p>
        </p:txBody>
      </p:sp>
    </p:spTree>
    <p:extLst>
      <p:ext uri="{BB962C8B-B14F-4D97-AF65-F5344CB8AC3E}">
        <p14:creationId xmlns:p14="http://schemas.microsoft.com/office/powerpoint/2010/main" val="257495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2</a:t>
            </a:fld>
            <a:endParaRPr lang="ca-ES"/>
          </a:p>
        </p:txBody>
      </p:sp>
    </p:spTree>
    <p:extLst>
      <p:ext uri="{BB962C8B-B14F-4D97-AF65-F5344CB8AC3E}">
        <p14:creationId xmlns:p14="http://schemas.microsoft.com/office/powerpoint/2010/main" val="133049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3</a:t>
            </a:fld>
            <a:endParaRPr lang="ca-ES"/>
          </a:p>
        </p:txBody>
      </p:sp>
    </p:spTree>
    <p:extLst>
      <p:ext uri="{BB962C8B-B14F-4D97-AF65-F5344CB8AC3E}">
        <p14:creationId xmlns:p14="http://schemas.microsoft.com/office/powerpoint/2010/main" val="399693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4</a:t>
            </a:fld>
            <a:endParaRPr lang="ca-ES"/>
          </a:p>
        </p:txBody>
      </p:sp>
    </p:spTree>
    <p:extLst>
      <p:ext uri="{BB962C8B-B14F-4D97-AF65-F5344CB8AC3E}">
        <p14:creationId xmlns:p14="http://schemas.microsoft.com/office/powerpoint/2010/main" val="98250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5</a:t>
            </a:fld>
            <a:endParaRPr lang="ca-ES"/>
          </a:p>
        </p:txBody>
      </p:sp>
    </p:spTree>
    <p:extLst>
      <p:ext uri="{BB962C8B-B14F-4D97-AF65-F5344CB8AC3E}">
        <p14:creationId xmlns:p14="http://schemas.microsoft.com/office/powerpoint/2010/main" val="359416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6</a:t>
            </a:fld>
            <a:endParaRPr lang="ca-ES"/>
          </a:p>
        </p:txBody>
      </p:sp>
    </p:spTree>
    <p:extLst>
      <p:ext uri="{BB962C8B-B14F-4D97-AF65-F5344CB8AC3E}">
        <p14:creationId xmlns:p14="http://schemas.microsoft.com/office/powerpoint/2010/main" val="324317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7</a:t>
            </a:fld>
            <a:endParaRPr lang="ca-ES"/>
          </a:p>
        </p:txBody>
      </p:sp>
    </p:spTree>
    <p:extLst>
      <p:ext uri="{BB962C8B-B14F-4D97-AF65-F5344CB8AC3E}">
        <p14:creationId xmlns:p14="http://schemas.microsoft.com/office/powerpoint/2010/main" val="6929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8</a:t>
            </a:fld>
            <a:endParaRPr lang="ca-ES"/>
          </a:p>
        </p:txBody>
      </p:sp>
    </p:spTree>
    <p:extLst>
      <p:ext uri="{BB962C8B-B14F-4D97-AF65-F5344CB8AC3E}">
        <p14:creationId xmlns:p14="http://schemas.microsoft.com/office/powerpoint/2010/main" val="360189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dirty="0" smtClean="0"/>
              <a:t>Presentació Chus</a:t>
            </a:r>
            <a:r>
              <a:rPr lang="ca-ES" baseline="0" dirty="0" smtClean="0"/>
              <a:t> i Roger</a:t>
            </a:r>
          </a:p>
          <a:p>
            <a:r>
              <a:rPr lang="ca-ES" baseline="0" dirty="0" err="1" smtClean="0"/>
              <a:t>Presentación</a:t>
            </a:r>
            <a:r>
              <a:rPr lang="ca-ES" baseline="0" dirty="0" smtClean="0"/>
              <a:t> de los </a:t>
            </a:r>
            <a:r>
              <a:rPr lang="ca-ES" baseline="0" dirty="0" err="1" smtClean="0"/>
              <a:t>Asistentes</a:t>
            </a:r>
            <a:r>
              <a:rPr lang="ca-ES" baseline="0" dirty="0" smtClean="0"/>
              <a:t> de la Empresa (Nombre, Rol, </a:t>
            </a:r>
            <a:r>
              <a:rPr lang="ca-ES" baseline="0" dirty="0" err="1" smtClean="0"/>
              <a:t>tiempo</a:t>
            </a:r>
            <a:r>
              <a:rPr lang="ca-ES" baseline="0" dirty="0" smtClean="0"/>
              <a:t> que lleva en el </a:t>
            </a:r>
            <a:r>
              <a:rPr lang="ca-ES" baseline="0" dirty="0" err="1" smtClean="0"/>
              <a:t>cargo</a:t>
            </a:r>
            <a:r>
              <a:rPr lang="ca-ES" baseline="0" dirty="0" smtClean="0"/>
              <a:t>)</a:t>
            </a:r>
            <a:endParaRPr lang="ca-ES" dirty="0"/>
          </a:p>
        </p:txBody>
      </p:sp>
      <p:sp>
        <p:nvSpPr>
          <p:cNvPr id="4" name="Marcador de número de diapositiva 3"/>
          <p:cNvSpPr>
            <a:spLocks noGrp="1"/>
          </p:cNvSpPr>
          <p:nvPr>
            <p:ph type="sldNum" sz="quarter" idx="10"/>
          </p:nvPr>
        </p:nvSpPr>
        <p:spPr/>
        <p:txBody>
          <a:bodyPr/>
          <a:lstStyle/>
          <a:p>
            <a:fld id="{01743926-C052-43B9-A390-C91FC9585969}" type="slidenum">
              <a:rPr lang="ca-ES" smtClean="0"/>
              <a:t>9</a:t>
            </a:fld>
            <a:endParaRPr lang="ca-ES"/>
          </a:p>
        </p:txBody>
      </p:sp>
    </p:spTree>
    <p:extLst>
      <p:ext uri="{BB962C8B-B14F-4D97-AF65-F5344CB8AC3E}">
        <p14:creationId xmlns:p14="http://schemas.microsoft.com/office/powerpoint/2010/main" val="137516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FB72708-9193-4DB5-BF9D-C1E54748C6BB}" type="datetimeFigureOut">
              <a:rPr lang="es-ES" smtClean="0"/>
              <a:t>08/02/2023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3375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B72708-9193-4DB5-BF9D-C1E54748C6BB}" type="datetimeFigureOut">
              <a:rPr lang="es-ES" smtClean="0"/>
              <a:t>08/02/2023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389699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B72708-9193-4DB5-BF9D-C1E54748C6BB}" type="datetimeFigureOut">
              <a:rPr lang="es-ES" smtClean="0"/>
              <a:t>08/02/2023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301322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B72708-9193-4DB5-BF9D-C1E54748C6BB}" type="datetimeFigureOut">
              <a:rPr lang="es-ES" smtClean="0"/>
              <a:t>08/02/2023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196530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FB72708-9193-4DB5-BF9D-C1E54748C6BB}" type="datetimeFigureOut">
              <a:rPr lang="es-ES" smtClean="0"/>
              <a:t>08/02/2023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64584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FB72708-9193-4DB5-BF9D-C1E54748C6BB}" type="datetimeFigureOut">
              <a:rPr lang="es-ES" smtClean="0"/>
              <a:t>08/02/2023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376816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FB72708-9193-4DB5-BF9D-C1E54748C6BB}" type="datetimeFigureOut">
              <a:rPr lang="es-ES" smtClean="0"/>
              <a:t>08/02/2023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123720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FB72708-9193-4DB5-BF9D-C1E54748C6BB}" type="datetimeFigureOut">
              <a:rPr lang="es-ES" smtClean="0"/>
              <a:t>08/02/2023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921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FB72708-9193-4DB5-BF9D-C1E54748C6BB}" type="datetimeFigureOut">
              <a:rPr lang="es-ES" smtClean="0"/>
              <a:t>08/02/2023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77071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B72708-9193-4DB5-BF9D-C1E54748C6BB}" type="datetimeFigureOut">
              <a:rPr lang="es-ES" smtClean="0"/>
              <a:t>08/02/2023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166187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B72708-9193-4DB5-BF9D-C1E54748C6BB}" type="datetimeFigureOut">
              <a:rPr lang="es-ES" smtClean="0"/>
              <a:t>08/02/2023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AB1D2DF-0603-4314-9EDD-F4CC01F454DB}" type="slidenum">
              <a:rPr lang="es-ES" smtClean="0"/>
              <a:t>‹Nº›</a:t>
            </a:fld>
            <a:endParaRPr lang="es-ES"/>
          </a:p>
        </p:txBody>
      </p:sp>
    </p:spTree>
    <p:extLst>
      <p:ext uri="{BB962C8B-B14F-4D97-AF65-F5344CB8AC3E}">
        <p14:creationId xmlns:p14="http://schemas.microsoft.com/office/powerpoint/2010/main" val="237853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72708-9193-4DB5-BF9D-C1E54748C6BB}" type="datetimeFigureOut">
              <a:rPr lang="es-ES" smtClean="0"/>
              <a:t>08/02/2023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1D2DF-0603-4314-9EDD-F4CC01F454DB}" type="slidenum">
              <a:rPr lang="es-ES" smtClean="0"/>
              <a:t>‹Nº›</a:t>
            </a:fld>
            <a:endParaRPr lang="es-ES"/>
          </a:p>
        </p:txBody>
      </p:sp>
    </p:spTree>
    <p:extLst>
      <p:ext uri="{BB962C8B-B14F-4D97-AF65-F5344CB8AC3E}">
        <p14:creationId xmlns:p14="http://schemas.microsoft.com/office/powerpoint/2010/main" val="288613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help.activecampaign.com/hc/en-us/articles/360001106459#set-up-your-custom-domain-for-salesforce-lightning-0-2"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png"/><Relationship Id="rId18" Type="http://schemas.openxmlformats.org/officeDocument/2006/relationships/image" Target="../media/image10.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3.png"/><Relationship Id="rId17"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image" Target="../media/image8.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5.png"/><Relationship Id="rId15" Type="http://schemas.openxmlformats.org/officeDocument/2006/relationships/image" Target="../media/image7.png"/><Relationship Id="rId10" Type="http://schemas.openxmlformats.org/officeDocument/2006/relationships/image" Target="../media/image18.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7.png"/><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20.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2.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image" Target="../media/image4.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2.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6.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18.png"/><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3.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png"/><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5.png"/><Relationship Id="rId12" Type="http://schemas.openxmlformats.org/officeDocument/2006/relationships/image" Target="../media/image26.png"/><Relationship Id="rId17"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1</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Pantalla blocs Accions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sp>
        <p:nvSpPr>
          <p:cNvPr id="3" name="Rectángulo 2"/>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22" name="CuadroTexto 21"/>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26" name="Imagen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34" name="CuadroTexto 33"/>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36" name="Imagen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37" name="Imagen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38" name="CuadroTexto 37"/>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39" name="CuadroTexto 38"/>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40" name="Imagen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41" name="CuadroTexto 40"/>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42" name="Imagen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43" name="CuadroTexto 42"/>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44" name="Imagen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46" name="CuadroTexto 45"/>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47" name="CuadroTexto 46"/>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48" name="Imagen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49" name="CuadroTexto 48"/>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50" name="CuadroTexto 49"/>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51" name="Imagen 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52" name="Imagen 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53" name="CuadroTexto 52"/>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54" name="CuadroTexto 53"/>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61" name="CuadroTexto 60"/>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62" name="CuadroTexto 61"/>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63" name="CuadroTexto 62"/>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69" name="Imagen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70" name="CuadroTexto 69"/>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71" name="Imagen 7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73" name="Imagen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102" name="Imagen 10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103" name="CuadroTexto 102"/>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
        <p:nvSpPr>
          <p:cNvPr id="86" name="CuadroTexto 85"/>
          <p:cNvSpPr txBox="1"/>
          <p:nvPr/>
        </p:nvSpPr>
        <p:spPr>
          <a:xfrm>
            <a:off x="466673" y="1272495"/>
            <a:ext cx="4586927" cy="2031325"/>
          </a:xfrm>
          <a:prstGeom prst="rect">
            <a:avLst/>
          </a:prstGeom>
          <a:noFill/>
        </p:spPr>
        <p:txBody>
          <a:bodyPr wrap="square" rtlCol="0">
            <a:spAutoFit/>
          </a:bodyPr>
          <a:lstStyle/>
          <a:p>
            <a:r>
              <a:rPr lang="en-US" sz="1050" b="1" dirty="0" smtClean="0">
                <a:solidFill>
                  <a:srgbClr val="46506E"/>
                </a:solidFill>
              </a:rPr>
              <a:t>AUTOMATITZACIÓ</a:t>
            </a:r>
          </a:p>
          <a:p>
            <a:pPr marL="171450" indent="-171450">
              <a:buFontTx/>
              <a:buChar char="-"/>
            </a:pPr>
            <a:r>
              <a:rPr lang="en-US" sz="1050" dirty="0" err="1" smtClean="0">
                <a:solidFill>
                  <a:srgbClr val="46506E"/>
                </a:solidFill>
              </a:rPr>
              <a:t>Tota</a:t>
            </a:r>
            <a:r>
              <a:rPr lang="en-US" sz="1050" dirty="0" smtClean="0">
                <a:solidFill>
                  <a:srgbClr val="46506E"/>
                </a:solidFill>
              </a:rPr>
              <a:t> </a:t>
            </a:r>
            <a:r>
              <a:rPr lang="en-US" sz="1050" dirty="0" err="1" smtClean="0">
                <a:solidFill>
                  <a:srgbClr val="46506E"/>
                </a:solidFill>
              </a:rPr>
              <a:t>automatització</a:t>
            </a:r>
            <a:r>
              <a:rPr lang="en-US" sz="1050" dirty="0" smtClean="0">
                <a:solidFill>
                  <a:srgbClr val="46506E"/>
                </a:solidFill>
              </a:rPr>
              <a:t> </a:t>
            </a:r>
            <a:r>
              <a:rPr lang="en-US" sz="1050" dirty="0" err="1" smtClean="0">
                <a:solidFill>
                  <a:srgbClr val="46506E"/>
                </a:solidFill>
              </a:rPr>
              <a:t>té</a:t>
            </a:r>
            <a:r>
              <a:rPr lang="en-US" sz="1050" dirty="0" smtClean="0">
                <a:solidFill>
                  <a:srgbClr val="46506E"/>
                </a:solidFill>
              </a:rPr>
              <a:t> un Nom I se li pot </a:t>
            </a:r>
            <a:r>
              <a:rPr lang="en-US" sz="1050" dirty="0" err="1" smtClean="0">
                <a:solidFill>
                  <a:srgbClr val="46506E"/>
                </a:solidFill>
              </a:rPr>
              <a:t>afegir</a:t>
            </a:r>
            <a:r>
              <a:rPr lang="en-US" sz="1050" dirty="0" smtClean="0">
                <a:solidFill>
                  <a:srgbClr val="46506E"/>
                </a:solidFill>
              </a:rPr>
              <a:t> un o </a:t>
            </a:r>
            <a:r>
              <a:rPr lang="en-US" sz="1050" dirty="0" err="1" smtClean="0">
                <a:solidFill>
                  <a:srgbClr val="46506E"/>
                </a:solidFill>
              </a:rPr>
              <a:t>varisTags</a:t>
            </a:r>
            <a:endParaRPr lang="en-US" sz="1050" dirty="0" smtClean="0">
              <a:solidFill>
                <a:srgbClr val="46506E"/>
              </a:solidFill>
            </a:endParaRPr>
          </a:p>
          <a:p>
            <a:pPr marL="171450" indent="-171450">
              <a:buFontTx/>
              <a:buChar char="-"/>
            </a:pPr>
            <a:r>
              <a:rPr lang="en-US" sz="1050" dirty="0" smtClean="0">
                <a:solidFill>
                  <a:srgbClr val="46506E"/>
                </a:solidFill>
              </a:rPr>
              <a:t>Pot </a:t>
            </a:r>
            <a:r>
              <a:rPr lang="en-US" sz="1050" dirty="0" err="1" smtClean="0">
                <a:solidFill>
                  <a:srgbClr val="46506E"/>
                </a:solidFill>
              </a:rPr>
              <a:t>estar</a:t>
            </a:r>
            <a:r>
              <a:rPr lang="en-US" sz="1050" dirty="0" smtClean="0">
                <a:solidFill>
                  <a:srgbClr val="46506E"/>
                </a:solidFill>
              </a:rPr>
              <a:t> </a:t>
            </a:r>
            <a:r>
              <a:rPr lang="en-US" sz="1050" dirty="0" err="1" smtClean="0">
                <a:solidFill>
                  <a:srgbClr val="46506E"/>
                </a:solidFill>
              </a:rPr>
              <a:t>Activa</a:t>
            </a:r>
            <a:r>
              <a:rPr lang="en-US" sz="1050" dirty="0" smtClean="0">
                <a:solidFill>
                  <a:srgbClr val="46506E"/>
                </a:solidFill>
              </a:rPr>
              <a:t> / </a:t>
            </a:r>
            <a:r>
              <a:rPr lang="en-US" sz="1050" dirty="0" err="1" smtClean="0">
                <a:solidFill>
                  <a:srgbClr val="46506E"/>
                </a:solidFill>
              </a:rPr>
              <a:t>Inactiva</a:t>
            </a:r>
            <a:endParaRPr lang="en-US" sz="1050" dirty="0" smtClean="0">
              <a:solidFill>
                <a:srgbClr val="46506E"/>
              </a:solidFill>
            </a:endParaRPr>
          </a:p>
          <a:p>
            <a:pPr marL="171450" indent="-171450">
              <a:buFontTx/>
              <a:buChar char="-"/>
            </a:pPr>
            <a:r>
              <a:rPr lang="en-US" sz="1050" dirty="0" smtClean="0">
                <a:solidFill>
                  <a:srgbClr val="46506E"/>
                </a:solidFill>
              </a:rPr>
              <a:t>Pot </a:t>
            </a:r>
            <a:r>
              <a:rPr lang="en-US" sz="1050" dirty="0" err="1" smtClean="0">
                <a:solidFill>
                  <a:srgbClr val="46506E"/>
                </a:solidFill>
              </a:rPr>
              <a:t>tenir</a:t>
            </a:r>
            <a:r>
              <a:rPr lang="en-US" sz="1050" dirty="0" smtClean="0">
                <a:solidFill>
                  <a:srgbClr val="46506E"/>
                </a:solidFill>
              </a:rPr>
              <a:t> </a:t>
            </a:r>
            <a:r>
              <a:rPr lang="en-US" sz="1050" dirty="0" err="1" smtClean="0">
                <a:solidFill>
                  <a:srgbClr val="46506E"/>
                </a:solidFill>
              </a:rPr>
              <a:t>una</a:t>
            </a:r>
            <a:r>
              <a:rPr lang="en-US" sz="1050" dirty="0" smtClean="0">
                <a:solidFill>
                  <a:srgbClr val="46506E"/>
                </a:solidFill>
              </a:rPr>
              <a:t> data de </a:t>
            </a:r>
            <a:r>
              <a:rPr lang="en-US" sz="1050" dirty="0" err="1" smtClean="0">
                <a:solidFill>
                  <a:srgbClr val="46506E"/>
                </a:solidFill>
              </a:rPr>
              <a:t>començament</a:t>
            </a:r>
            <a:r>
              <a:rPr lang="en-US" sz="1050" dirty="0" smtClean="0">
                <a:solidFill>
                  <a:srgbClr val="46506E"/>
                </a:solidFill>
              </a:rPr>
              <a:t> I </a:t>
            </a:r>
            <a:r>
              <a:rPr lang="en-US" sz="1050" dirty="0" err="1" smtClean="0">
                <a:solidFill>
                  <a:srgbClr val="46506E"/>
                </a:solidFill>
              </a:rPr>
              <a:t>finalització</a:t>
            </a:r>
            <a:endParaRPr lang="en-US" sz="1050" dirty="0" smtClean="0">
              <a:solidFill>
                <a:srgbClr val="46506E"/>
              </a:solidFill>
            </a:endParaRPr>
          </a:p>
          <a:p>
            <a:pPr marL="171450" indent="-171450">
              <a:buFontTx/>
              <a:buChar char="-"/>
            </a:pPr>
            <a:r>
              <a:rPr lang="en-US" sz="1050" dirty="0" smtClean="0">
                <a:solidFill>
                  <a:srgbClr val="46506E"/>
                </a:solidFill>
              </a:rPr>
              <a:t>Pot </a:t>
            </a:r>
            <a:r>
              <a:rPr lang="en-US" sz="1050" dirty="0" err="1" smtClean="0">
                <a:solidFill>
                  <a:srgbClr val="46506E"/>
                </a:solidFill>
              </a:rPr>
              <a:t>funcionar</a:t>
            </a:r>
            <a:r>
              <a:rPr lang="en-US" sz="1050" dirty="0" smtClean="0">
                <a:solidFill>
                  <a:srgbClr val="46506E"/>
                </a:solidFill>
              </a:rPr>
              <a:t> </a:t>
            </a:r>
            <a:r>
              <a:rPr lang="en-US" sz="1050" dirty="0" err="1" smtClean="0">
                <a:solidFill>
                  <a:srgbClr val="46506E"/>
                </a:solidFill>
              </a:rPr>
              <a:t>una</a:t>
            </a:r>
            <a:r>
              <a:rPr lang="en-US" sz="1050" dirty="0" smtClean="0">
                <a:solidFill>
                  <a:srgbClr val="46506E"/>
                </a:solidFill>
              </a:rPr>
              <a:t> sola </a:t>
            </a:r>
            <a:r>
              <a:rPr lang="en-US" sz="1050" dirty="0" err="1" smtClean="0">
                <a:solidFill>
                  <a:srgbClr val="46506E"/>
                </a:solidFill>
              </a:rPr>
              <a:t>vegada</a:t>
            </a:r>
            <a:r>
              <a:rPr lang="en-US" sz="1050" dirty="0" smtClean="0">
                <a:solidFill>
                  <a:srgbClr val="46506E"/>
                </a:solidFill>
              </a:rPr>
              <a:t> per Persona o </a:t>
            </a:r>
            <a:r>
              <a:rPr lang="en-US" sz="1050" dirty="0" err="1" smtClean="0">
                <a:solidFill>
                  <a:srgbClr val="46506E"/>
                </a:solidFill>
              </a:rPr>
              <a:t>Vàries</a:t>
            </a:r>
            <a:endParaRPr lang="en-US" sz="1050" dirty="0" smtClean="0">
              <a:solidFill>
                <a:srgbClr val="46506E"/>
              </a:solidFill>
            </a:endParaRPr>
          </a:p>
          <a:p>
            <a:pPr marL="171450" indent="-171450">
              <a:buFontTx/>
              <a:buChar char="-"/>
            </a:pPr>
            <a:r>
              <a:rPr lang="en-US" sz="1050" dirty="0" smtClean="0">
                <a:solidFill>
                  <a:srgbClr val="46506E"/>
                </a:solidFill>
              </a:rPr>
              <a:t>Les </a:t>
            </a:r>
            <a:r>
              <a:rPr lang="en-US" sz="1050" dirty="0" err="1" smtClean="0">
                <a:solidFill>
                  <a:srgbClr val="46506E"/>
                </a:solidFill>
              </a:rPr>
              <a:t>Automatitzacions</a:t>
            </a:r>
            <a:r>
              <a:rPr lang="en-US" sz="1050" dirty="0" smtClean="0">
                <a:solidFill>
                  <a:srgbClr val="46506E"/>
                </a:solidFill>
              </a:rPr>
              <a:t> </a:t>
            </a:r>
            <a:r>
              <a:rPr lang="en-US" sz="1050" dirty="0" err="1" smtClean="0">
                <a:solidFill>
                  <a:srgbClr val="46506E"/>
                </a:solidFill>
              </a:rPr>
              <a:t>es</a:t>
            </a:r>
            <a:r>
              <a:rPr lang="en-US" sz="1050" dirty="0" smtClean="0">
                <a:solidFill>
                  <a:srgbClr val="46506E"/>
                </a:solidFill>
              </a:rPr>
              <a:t> </a:t>
            </a:r>
            <a:r>
              <a:rPr lang="en-US" sz="1050" dirty="0" err="1" smtClean="0">
                <a:solidFill>
                  <a:srgbClr val="46506E"/>
                </a:solidFill>
              </a:rPr>
              <a:t>poden</a:t>
            </a:r>
            <a:r>
              <a:rPr lang="en-US" sz="1050" dirty="0" smtClean="0">
                <a:solidFill>
                  <a:srgbClr val="46506E"/>
                </a:solidFill>
              </a:rPr>
              <a:t> </a:t>
            </a:r>
            <a:r>
              <a:rPr lang="en-US" sz="1050" dirty="0" err="1" smtClean="0">
                <a:solidFill>
                  <a:srgbClr val="46506E"/>
                </a:solidFill>
              </a:rPr>
              <a:t>Crear</a:t>
            </a:r>
            <a:r>
              <a:rPr lang="en-US" sz="1050" dirty="0" smtClean="0">
                <a:solidFill>
                  <a:srgbClr val="46506E"/>
                </a:solidFill>
              </a:rPr>
              <a:t>, </a:t>
            </a:r>
            <a:r>
              <a:rPr lang="en-US" sz="1050" dirty="0" err="1" smtClean="0">
                <a:solidFill>
                  <a:srgbClr val="46506E"/>
                </a:solidFill>
              </a:rPr>
              <a:t>Clonar</a:t>
            </a:r>
            <a:r>
              <a:rPr lang="en-US" sz="1050" dirty="0" smtClean="0">
                <a:solidFill>
                  <a:srgbClr val="46506E"/>
                </a:solidFill>
              </a:rPr>
              <a:t>, </a:t>
            </a:r>
            <a:r>
              <a:rPr lang="en-US" sz="1050" dirty="0" err="1" smtClean="0">
                <a:solidFill>
                  <a:srgbClr val="46506E"/>
                </a:solidFill>
              </a:rPr>
              <a:t>Eliminar</a:t>
            </a:r>
            <a:r>
              <a:rPr lang="en-US" sz="1050" dirty="0" smtClean="0">
                <a:solidFill>
                  <a:srgbClr val="46506E"/>
                </a:solidFill>
              </a:rPr>
              <a:t>, </a:t>
            </a:r>
            <a:r>
              <a:rPr lang="en-US" sz="1050" dirty="0" err="1" smtClean="0">
                <a:solidFill>
                  <a:srgbClr val="46506E"/>
                </a:solidFill>
              </a:rPr>
              <a:t>Editar</a:t>
            </a:r>
            <a:r>
              <a:rPr lang="en-US" sz="1050" dirty="0" smtClean="0">
                <a:solidFill>
                  <a:srgbClr val="46506E"/>
                </a:solidFill>
              </a:rPr>
              <a:t>, </a:t>
            </a:r>
            <a:r>
              <a:rPr lang="en-US" sz="1050" dirty="0" err="1" smtClean="0">
                <a:solidFill>
                  <a:srgbClr val="46506E"/>
                </a:solidFill>
              </a:rPr>
              <a:t>Guardar</a:t>
            </a:r>
            <a:endParaRPr lang="en-US" sz="1050" dirty="0" smtClean="0">
              <a:solidFill>
                <a:srgbClr val="46506E"/>
              </a:solidFill>
            </a:endParaRPr>
          </a:p>
          <a:p>
            <a:pPr marL="171450" indent="-171450">
              <a:buFontTx/>
              <a:buChar char="-"/>
            </a:pPr>
            <a:endParaRPr lang="en-US" sz="1050" dirty="0" smtClean="0">
              <a:solidFill>
                <a:srgbClr val="46506E"/>
              </a:solidFill>
            </a:endParaRPr>
          </a:p>
          <a:p>
            <a:r>
              <a:rPr lang="en-US" sz="1050" b="1" dirty="0" smtClean="0">
                <a:solidFill>
                  <a:srgbClr val="46506E"/>
                </a:solidFill>
              </a:rPr>
              <a:t>ACCIÓ</a:t>
            </a:r>
            <a:endParaRPr lang="en-US" sz="1050" b="1" dirty="0">
              <a:solidFill>
                <a:srgbClr val="46506E"/>
              </a:solidFill>
            </a:endParaRPr>
          </a:p>
          <a:p>
            <a:pPr marL="171450" indent="-171450">
              <a:buFontTx/>
              <a:buChar char="-"/>
            </a:pPr>
            <a:r>
              <a:rPr lang="en-US" sz="1050" dirty="0" smtClean="0">
                <a:solidFill>
                  <a:srgbClr val="46506E"/>
                </a:solidFill>
              </a:rPr>
              <a:t>Les </a:t>
            </a:r>
            <a:r>
              <a:rPr lang="en-US" sz="1050" dirty="0" err="1" smtClean="0">
                <a:solidFill>
                  <a:srgbClr val="46506E"/>
                </a:solidFill>
              </a:rPr>
              <a:t>Accions</a:t>
            </a:r>
            <a:r>
              <a:rPr lang="en-US" sz="1050" dirty="0" smtClean="0">
                <a:solidFill>
                  <a:srgbClr val="46506E"/>
                </a:solidFill>
              </a:rPr>
              <a:t> </a:t>
            </a:r>
            <a:r>
              <a:rPr lang="en-US" sz="1050" dirty="0" err="1" smtClean="0">
                <a:solidFill>
                  <a:srgbClr val="46506E"/>
                </a:solidFill>
              </a:rPr>
              <a:t>s’afegeixen</a:t>
            </a:r>
            <a:r>
              <a:rPr lang="en-US" sz="1050" dirty="0" smtClean="0">
                <a:solidFill>
                  <a:srgbClr val="46506E"/>
                </a:solidFill>
              </a:rPr>
              <a:t> </a:t>
            </a:r>
            <a:r>
              <a:rPr lang="en-US" sz="1050" dirty="0" smtClean="0">
                <a:solidFill>
                  <a:srgbClr val="46506E"/>
                </a:solidFill>
              </a:rPr>
              <a:t>(</a:t>
            </a:r>
            <a:r>
              <a:rPr lang="en-US" sz="1050" dirty="0" err="1" smtClean="0">
                <a:solidFill>
                  <a:srgbClr val="46506E"/>
                </a:solidFill>
              </a:rPr>
              <a:t>amb</a:t>
            </a:r>
            <a:r>
              <a:rPr lang="en-US" sz="1050" dirty="0" smtClean="0">
                <a:solidFill>
                  <a:srgbClr val="46506E"/>
                </a:solidFill>
              </a:rPr>
              <a:t> </a:t>
            </a:r>
            <a:r>
              <a:rPr lang="en-US" sz="1050" dirty="0" smtClean="0">
                <a:solidFill>
                  <a:srgbClr val="46506E"/>
                </a:solidFill>
              </a:rPr>
              <a:t>el drag/drop </a:t>
            </a:r>
            <a:r>
              <a:rPr lang="en-US" sz="1050" dirty="0" err="1" smtClean="0">
                <a:solidFill>
                  <a:srgbClr val="46506E"/>
                </a:solidFill>
              </a:rPr>
              <a:t>dels</a:t>
            </a:r>
            <a:r>
              <a:rPr lang="en-US" sz="1050" dirty="0" smtClean="0">
                <a:solidFill>
                  <a:srgbClr val="46506E"/>
                </a:solidFill>
              </a:rPr>
              <a:t> </a:t>
            </a:r>
            <a:r>
              <a:rPr lang="en-US" sz="1050" dirty="0" smtClean="0">
                <a:solidFill>
                  <a:srgbClr val="46506E"/>
                </a:solidFill>
              </a:rPr>
              <a:t>blocs)</a:t>
            </a:r>
            <a:endParaRPr lang="en-US" sz="1050" dirty="0" smtClean="0">
              <a:solidFill>
                <a:srgbClr val="46506E"/>
              </a:solidFill>
            </a:endParaRPr>
          </a:p>
          <a:p>
            <a:pPr marL="171450" indent="-171450">
              <a:buFontTx/>
              <a:buChar char="-"/>
            </a:pPr>
            <a:r>
              <a:rPr lang="en-US" sz="1050" dirty="0">
                <a:solidFill>
                  <a:srgbClr val="46506E"/>
                </a:solidFill>
              </a:rPr>
              <a:t>Les </a:t>
            </a:r>
            <a:r>
              <a:rPr lang="en-US" sz="1050" dirty="0" err="1">
                <a:solidFill>
                  <a:srgbClr val="46506E"/>
                </a:solidFill>
              </a:rPr>
              <a:t>Accions</a:t>
            </a:r>
            <a:r>
              <a:rPr lang="en-US" sz="1050" dirty="0">
                <a:solidFill>
                  <a:srgbClr val="46506E"/>
                </a:solidFill>
              </a:rPr>
              <a:t> </a:t>
            </a:r>
            <a:r>
              <a:rPr lang="en-US" sz="1050" dirty="0" err="1" smtClean="0">
                <a:solidFill>
                  <a:srgbClr val="46506E"/>
                </a:solidFill>
              </a:rPr>
              <a:t>es</a:t>
            </a:r>
            <a:r>
              <a:rPr lang="en-US" sz="1050" dirty="0" smtClean="0">
                <a:solidFill>
                  <a:srgbClr val="46506E"/>
                </a:solidFill>
              </a:rPr>
              <a:t> </a:t>
            </a:r>
            <a:r>
              <a:rPr lang="en-US" sz="1050" dirty="0" err="1" smtClean="0">
                <a:solidFill>
                  <a:srgbClr val="46506E"/>
                </a:solidFill>
              </a:rPr>
              <a:t>poden</a:t>
            </a:r>
            <a:r>
              <a:rPr lang="en-US" sz="1050" dirty="0" smtClean="0">
                <a:solidFill>
                  <a:srgbClr val="46506E"/>
                </a:solidFill>
              </a:rPr>
              <a:t> </a:t>
            </a:r>
            <a:r>
              <a:rPr lang="en-US" sz="1050" dirty="0" err="1" smtClean="0">
                <a:solidFill>
                  <a:srgbClr val="46506E"/>
                </a:solidFill>
              </a:rPr>
              <a:t>eliminar</a:t>
            </a:r>
            <a:endParaRPr lang="en-US" sz="1050" dirty="0" smtClean="0">
              <a:solidFill>
                <a:srgbClr val="46506E"/>
              </a:solidFill>
            </a:endParaRPr>
          </a:p>
          <a:p>
            <a:pPr marL="171450" indent="-171450">
              <a:buFontTx/>
              <a:buChar char="-"/>
            </a:pPr>
            <a:r>
              <a:rPr lang="en-US" sz="1050" dirty="0" smtClean="0">
                <a:solidFill>
                  <a:srgbClr val="46506E"/>
                </a:solidFill>
              </a:rPr>
              <a:t>Les </a:t>
            </a:r>
            <a:r>
              <a:rPr lang="en-US" sz="1050" dirty="0" err="1" smtClean="0">
                <a:solidFill>
                  <a:srgbClr val="46506E"/>
                </a:solidFill>
              </a:rPr>
              <a:t>Accions</a:t>
            </a:r>
            <a:r>
              <a:rPr lang="en-US" sz="1050" dirty="0" smtClean="0">
                <a:solidFill>
                  <a:srgbClr val="46506E"/>
                </a:solidFill>
              </a:rPr>
              <a:t> </a:t>
            </a:r>
            <a:r>
              <a:rPr lang="en-US" sz="1050" dirty="0" err="1" smtClean="0">
                <a:solidFill>
                  <a:srgbClr val="46506E"/>
                </a:solidFill>
              </a:rPr>
              <a:t>es</a:t>
            </a:r>
            <a:r>
              <a:rPr lang="en-US" sz="1050" dirty="0" smtClean="0">
                <a:solidFill>
                  <a:srgbClr val="46506E"/>
                </a:solidFill>
              </a:rPr>
              <a:t> </a:t>
            </a:r>
            <a:r>
              <a:rPr lang="en-US" sz="1050" dirty="0" err="1" smtClean="0">
                <a:solidFill>
                  <a:srgbClr val="46506E"/>
                </a:solidFill>
              </a:rPr>
              <a:t>poden</a:t>
            </a:r>
            <a:r>
              <a:rPr lang="en-US" sz="1050" dirty="0" smtClean="0">
                <a:solidFill>
                  <a:srgbClr val="46506E"/>
                </a:solidFill>
              </a:rPr>
              <a:t> </a:t>
            </a:r>
            <a:r>
              <a:rPr lang="en-US" sz="1050" dirty="0" err="1" smtClean="0">
                <a:solidFill>
                  <a:srgbClr val="46506E"/>
                </a:solidFill>
              </a:rPr>
              <a:t>duplicar</a:t>
            </a:r>
            <a:endParaRPr lang="en-US" sz="1050" dirty="0" smtClean="0">
              <a:solidFill>
                <a:srgbClr val="46506E"/>
              </a:solidFill>
            </a:endParaRPr>
          </a:p>
          <a:p>
            <a:pPr marL="171450" indent="-171450">
              <a:buFontTx/>
              <a:buChar char="-"/>
            </a:pPr>
            <a:r>
              <a:rPr lang="en-US" sz="1050" dirty="0">
                <a:solidFill>
                  <a:srgbClr val="46506E"/>
                </a:solidFill>
              </a:rPr>
              <a:t>Les </a:t>
            </a:r>
            <a:r>
              <a:rPr lang="en-US" sz="1050" dirty="0" err="1">
                <a:solidFill>
                  <a:srgbClr val="46506E"/>
                </a:solidFill>
              </a:rPr>
              <a:t>Accions</a:t>
            </a:r>
            <a:r>
              <a:rPr lang="en-US" sz="1050" dirty="0">
                <a:solidFill>
                  <a:srgbClr val="46506E"/>
                </a:solidFill>
              </a:rPr>
              <a:t> </a:t>
            </a:r>
            <a:r>
              <a:rPr lang="en-US" sz="1050" dirty="0" err="1">
                <a:solidFill>
                  <a:srgbClr val="46506E"/>
                </a:solidFill>
              </a:rPr>
              <a:t>es</a:t>
            </a:r>
            <a:r>
              <a:rPr lang="en-US" sz="1050" dirty="0">
                <a:solidFill>
                  <a:srgbClr val="46506E"/>
                </a:solidFill>
              </a:rPr>
              <a:t> </a:t>
            </a:r>
            <a:r>
              <a:rPr lang="en-US" sz="1050" dirty="0" err="1">
                <a:solidFill>
                  <a:srgbClr val="46506E"/>
                </a:solidFill>
              </a:rPr>
              <a:t>poden</a:t>
            </a:r>
            <a:r>
              <a:rPr lang="en-US" sz="1050" dirty="0">
                <a:solidFill>
                  <a:srgbClr val="46506E"/>
                </a:solidFill>
              </a:rPr>
              <a:t> </a:t>
            </a:r>
            <a:r>
              <a:rPr lang="en-US" sz="1050" dirty="0" err="1" smtClean="0">
                <a:solidFill>
                  <a:srgbClr val="46506E"/>
                </a:solidFill>
              </a:rPr>
              <a:t>moure</a:t>
            </a:r>
            <a:endParaRPr lang="en-US" sz="1050" dirty="0">
              <a:solidFill>
                <a:srgbClr val="46506E"/>
              </a:solidFill>
            </a:endParaRPr>
          </a:p>
        </p:txBody>
      </p:sp>
      <p:sp>
        <p:nvSpPr>
          <p:cNvPr id="93" name="CuadroTexto 92"/>
          <p:cNvSpPr txBox="1"/>
          <p:nvPr/>
        </p:nvSpPr>
        <p:spPr>
          <a:xfrm>
            <a:off x="5268897" y="4532440"/>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a:t>
            </a:r>
            <a:r>
              <a:rPr lang="en-US" sz="900" dirty="0" smtClean="0">
                <a:solidFill>
                  <a:srgbClr val="46506E"/>
                </a:solidFill>
                <a:latin typeface="Barlow" panose="00000500000000000000" pitchFamily="50" charset="0"/>
              </a:rPr>
              <a:t>until 7 day</a:t>
            </a:r>
          </a:p>
        </p:txBody>
      </p:sp>
      <p:sp>
        <p:nvSpPr>
          <p:cNvPr id="94" name="Rectángulo redondeado 93"/>
          <p:cNvSpPr/>
          <p:nvPr/>
        </p:nvSpPr>
        <p:spPr>
          <a:xfrm>
            <a:off x="4896362" y="4473195"/>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5" name="Imagen 9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30230" y="4512856"/>
            <a:ext cx="270000" cy="270000"/>
          </a:xfrm>
          <a:prstGeom prst="rect">
            <a:avLst/>
          </a:prstGeom>
        </p:spPr>
      </p:pic>
      <p:pic>
        <p:nvPicPr>
          <p:cNvPr id="96" name="Imagen 9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55589" y="4299573"/>
            <a:ext cx="144000" cy="144000"/>
          </a:xfrm>
          <a:prstGeom prst="rect">
            <a:avLst/>
          </a:prstGeom>
        </p:spPr>
      </p:pic>
      <p:pic>
        <p:nvPicPr>
          <p:cNvPr id="97" name="Imagen 9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42651" y="4299573"/>
            <a:ext cx="144000" cy="144000"/>
          </a:xfrm>
          <a:prstGeom prst="rect">
            <a:avLst/>
          </a:prstGeom>
        </p:spPr>
      </p:pic>
      <p:pic>
        <p:nvPicPr>
          <p:cNvPr id="98" name="Imagen 9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5998" y="4299573"/>
            <a:ext cx="144000" cy="144000"/>
          </a:xfrm>
          <a:prstGeom prst="rect">
            <a:avLst/>
          </a:prstGeom>
        </p:spPr>
      </p:pic>
      <p:sp>
        <p:nvSpPr>
          <p:cNvPr id="99" name="Rectángulo 98"/>
          <p:cNvSpPr/>
          <p:nvPr/>
        </p:nvSpPr>
        <p:spPr>
          <a:xfrm>
            <a:off x="6744448" y="4254873"/>
            <a:ext cx="586181" cy="223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0" name="Imagen 9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92201" y="2975787"/>
            <a:ext cx="144000" cy="144000"/>
          </a:xfrm>
          <a:prstGeom prst="rect">
            <a:avLst/>
          </a:prstGeom>
        </p:spPr>
      </p:pic>
      <p:pic>
        <p:nvPicPr>
          <p:cNvPr id="101" name="Imagen 10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92201" y="2808175"/>
            <a:ext cx="144000" cy="144000"/>
          </a:xfrm>
          <a:prstGeom prst="rect">
            <a:avLst/>
          </a:prstGeom>
        </p:spPr>
      </p:pic>
      <p:pic>
        <p:nvPicPr>
          <p:cNvPr id="104" name="Imagen 10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482920" y="3136388"/>
            <a:ext cx="144000" cy="144000"/>
          </a:xfrm>
          <a:prstGeom prst="rect">
            <a:avLst/>
          </a:prstGeom>
        </p:spPr>
      </p:pic>
      <p:sp>
        <p:nvSpPr>
          <p:cNvPr id="2" name="Forma libre 1"/>
          <p:cNvSpPr/>
          <p:nvPr/>
        </p:nvSpPr>
        <p:spPr>
          <a:xfrm>
            <a:off x="6341533" y="3226640"/>
            <a:ext cx="3208867" cy="1057493"/>
          </a:xfrm>
          <a:custGeom>
            <a:avLst/>
            <a:gdLst>
              <a:gd name="connsiteX0" fmla="*/ 3208867 w 3208867"/>
              <a:gd name="connsiteY0" fmla="*/ 75360 h 1057493"/>
              <a:gd name="connsiteX1" fmla="*/ 1888067 w 3208867"/>
              <a:gd name="connsiteY1" fmla="*/ 100760 h 1057493"/>
              <a:gd name="connsiteX2" fmla="*/ 0 w 3208867"/>
              <a:gd name="connsiteY2" fmla="*/ 1057493 h 1057493"/>
            </a:gdLst>
            <a:ahLst/>
            <a:cxnLst>
              <a:cxn ang="0">
                <a:pos x="connsiteX0" y="connsiteY0"/>
              </a:cxn>
              <a:cxn ang="0">
                <a:pos x="connsiteX1" y="connsiteY1"/>
              </a:cxn>
              <a:cxn ang="0">
                <a:pos x="connsiteX2" y="connsiteY2"/>
              </a:cxn>
            </a:cxnLst>
            <a:rect l="l" t="t" r="r" b="b"/>
            <a:pathLst>
              <a:path w="3208867" h="1057493">
                <a:moveTo>
                  <a:pt x="3208867" y="75360"/>
                </a:moveTo>
                <a:cubicBezTo>
                  <a:pt x="2815872" y="6215"/>
                  <a:pt x="2422878" y="-62929"/>
                  <a:pt x="1888067" y="100760"/>
                </a:cubicBezTo>
                <a:cubicBezTo>
                  <a:pt x="1353256" y="264449"/>
                  <a:pt x="676628" y="660971"/>
                  <a:pt x="0" y="1057493"/>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p:cNvSpPr txBox="1"/>
          <p:nvPr/>
        </p:nvSpPr>
        <p:spPr>
          <a:xfrm>
            <a:off x="7426765" y="3325047"/>
            <a:ext cx="967403" cy="253916"/>
          </a:xfrm>
          <a:prstGeom prst="rect">
            <a:avLst/>
          </a:prstGeom>
          <a:solidFill>
            <a:schemeClr val="bg1"/>
          </a:solidFill>
        </p:spPr>
        <p:txBody>
          <a:bodyPr wrap="square" rtlCol="0">
            <a:spAutoFit/>
          </a:bodyPr>
          <a:lstStyle/>
          <a:p>
            <a:pPr algn="ctr"/>
            <a:r>
              <a:rPr lang="en-US" sz="1050" i="1" dirty="0" err="1" smtClean="0">
                <a:solidFill>
                  <a:srgbClr val="46506E"/>
                </a:solidFill>
                <a:latin typeface="Barlow" panose="00000500000000000000" pitchFamily="50" charset="0"/>
              </a:rPr>
              <a:t>Drag&amp;Drop</a:t>
            </a:r>
            <a:endParaRPr lang="en-US" sz="1050" i="1" dirty="0" smtClean="0">
              <a:solidFill>
                <a:srgbClr val="46506E"/>
              </a:solidFill>
              <a:latin typeface="Barlow" panose="00000500000000000000" pitchFamily="50" charset="0"/>
            </a:endParaRPr>
          </a:p>
        </p:txBody>
      </p:sp>
      <p:sp>
        <p:nvSpPr>
          <p:cNvPr id="109" name="CuadroTexto 108"/>
          <p:cNvSpPr txBox="1"/>
          <p:nvPr/>
        </p:nvSpPr>
        <p:spPr>
          <a:xfrm>
            <a:off x="9694434" y="297219"/>
            <a:ext cx="1791549" cy="261610"/>
          </a:xfrm>
          <a:prstGeom prst="rect">
            <a:avLst/>
          </a:prstGeom>
          <a:noFill/>
        </p:spPr>
        <p:txBody>
          <a:bodyPr wrap="square" rtlCol="0">
            <a:spAutoFit/>
          </a:bodyPr>
          <a:lstStyle/>
          <a:p>
            <a:pPr algn="ctr"/>
            <a:r>
              <a:rPr lang="en-US" sz="1100" b="1" dirty="0" smtClean="0">
                <a:solidFill>
                  <a:srgbClr val="46506E"/>
                </a:solidFill>
                <a:latin typeface="Barlow" panose="00000500000000000000" pitchFamily="50" charset="0"/>
              </a:rPr>
              <a:t>ACCIONS</a:t>
            </a:r>
            <a:endParaRPr lang="en-US" sz="1100" b="1" dirty="0">
              <a:solidFill>
                <a:srgbClr val="46506E"/>
              </a:solidFill>
              <a:latin typeface="Barlow" panose="00000500000000000000" pitchFamily="50" charset="0"/>
            </a:endParaRPr>
          </a:p>
        </p:txBody>
      </p:sp>
    </p:spTree>
    <p:extLst>
      <p:ext uri="{BB962C8B-B14F-4D97-AF65-F5344CB8AC3E}">
        <p14:creationId xmlns:p14="http://schemas.microsoft.com/office/powerpoint/2010/main" val="317471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10</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ACTIONS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graphicFrame>
        <p:nvGraphicFramePr>
          <p:cNvPr id="2" name="Tabla 1"/>
          <p:cNvGraphicFramePr>
            <a:graphicFrameLocks noGrp="1"/>
          </p:cNvGraphicFramePr>
          <p:nvPr>
            <p:extLst>
              <p:ext uri="{D42A27DB-BD31-4B8C-83A1-F6EECF244321}">
                <p14:modId xmlns:p14="http://schemas.microsoft.com/office/powerpoint/2010/main" val="2769981489"/>
              </p:ext>
            </p:extLst>
          </p:nvPr>
        </p:nvGraphicFramePr>
        <p:xfrm>
          <a:off x="435790" y="647803"/>
          <a:ext cx="11309108" cy="5725160"/>
        </p:xfrm>
        <a:graphic>
          <a:graphicData uri="http://schemas.openxmlformats.org/drawingml/2006/table">
            <a:tbl>
              <a:tblPr firstRow="1" bandRow="1">
                <a:tableStyleId>{F5AB1C69-6EDB-4FF4-983F-18BD219EF322}</a:tableStyleId>
              </a:tblPr>
              <a:tblGrid>
                <a:gridCol w="537547"/>
                <a:gridCol w="934296"/>
                <a:gridCol w="5858934"/>
                <a:gridCol w="1439333"/>
                <a:gridCol w="1159933"/>
                <a:gridCol w="1379065"/>
              </a:tblGrid>
              <a:tr h="370840">
                <a:tc>
                  <a:txBody>
                    <a:bodyPr/>
                    <a:lstStyle/>
                    <a:p>
                      <a:r>
                        <a:rPr lang="es-ES" sz="900" dirty="0" err="1" smtClean="0">
                          <a:latin typeface="Barlow" panose="00000500000000000000" pitchFamily="50" charset="0"/>
                        </a:rPr>
                        <a:t>Icon</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Action</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Description</a:t>
                      </a:r>
                    </a:p>
                  </a:txBody>
                  <a:tcPr/>
                </a:tc>
                <a:tc>
                  <a:txBody>
                    <a:bodyPr/>
                    <a:lstStyle/>
                    <a:p>
                      <a:r>
                        <a:rPr lang="es-ES" sz="900" dirty="0" err="1" smtClean="0">
                          <a:latin typeface="Barlow" panose="00000500000000000000" pitchFamily="50" charset="0"/>
                        </a:rPr>
                        <a:t>Dinosol</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Kenya</a:t>
                      </a:r>
                      <a:endParaRPr lang="es-ES" sz="900" dirty="0">
                        <a:latin typeface="Barlow" panose="00000500000000000000" pitchFamily="50" charset="0"/>
                      </a:endParaRPr>
                    </a:p>
                  </a:txBody>
                  <a:tcPr/>
                </a:tc>
                <a:tc>
                  <a:txBody>
                    <a:bodyPr/>
                    <a:lstStyle/>
                    <a:p>
                      <a:r>
                        <a:rPr lang="es-ES" sz="900" dirty="0" smtClean="0">
                          <a:latin typeface="Barlow" panose="00000500000000000000" pitchFamily="50" charset="0"/>
                        </a:rPr>
                        <a:t>CCOO</a:t>
                      </a:r>
                      <a:endParaRPr lang="es-ES" sz="900" dirty="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Wait</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The wait action pauses the automation for the contact at this step. You are able to specify how long they wait before proceeding to the next action in their automation path. There are two types of wait actions that you can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noProof="0" dirty="0" smtClean="0">
                          <a:latin typeface="Barlow" panose="00000500000000000000" pitchFamily="50" charset="0"/>
                        </a:rPr>
                        <a:t>- Timed wait: </a:t>
                      </a:r>
                      <a:r>
                        <a:rPr lang="en-US" sz="900" noProof="0" dirty="0" smtClean="0">
                          <a:latin typeface="Barlow" panose="00000500000000000000" pitchFamily="50" charset="0"/>
                        </a:rPr>
                        <a:t>Contacts will wait in this action for a period of time you specify, then proceed to the next action in the automation.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 Conditional wait: Contacts will wait in this action until certain conditions are met, for example, until they perform a certain behavior or until you collect certain information about them. Wait conditions are created with the segment builder. In addition, you have the option to set a time limit for how long a contact will wait in this action if they don't meet the conditions to proceed.</a:t>
                      </a: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If</a:t>
                      </a:r>
                      <a:r>
                        <a:rPr lang="es-ES" sz="900" dirty="0" smtClean="0">
                          <a:latin typeface="Barlow" panose="00000500000000000000" pitchFamily="50" charset="0"/>
                        </a:rPr>
                        <a:t>/</a:t>
                      </a:r>
                      <a:r>
                        <a:rPr lang="es-ES" sz="900" dirty="0" err="1" smtClean="0">
                          <a:latin typeface="Barlow" panose="00000500000000000000" pitchFamily="50" charset="0"/>
                        </a:rPr>
                        <a:t>Else</a:t>
                      </a:r>
                      <a:endParaRPr lang="es-ES" sz="900" dirty="0">
                        <a:latin typeface="Barlow" panose="00000500000000000000" pitchFamily="50" charset="0"/>
                      </a:endParaRPr>
                    </a:p>
                  </a:txBody>
                  <a:tcPr/>
                </a:tc>
                <a:tc>
                  <a:txBody>
                    <a:bodyPr/>
                    <a:lstStyle/>
                    <a:p>
                      <a:r>
                        <a:rPr lang="en-US" sz="900" dirty="0" smtClean="0">
                          <a:latin typeface="Barlow" panose="00000500000000000000" pitchFamily="50" charset="0"/>
                        </a:rPr>
                        <a:t>An “If/Else” action creates a fork in your automation. There are two paths in this fork: A "Yes" path and a "No" path.</a:t>
                      </a:r>
                    </a:p>
                    <a:p>
                      <a:r>
                        <a:rPr lang="en-US" sz="900" dirty="0" smtClean="0">
                          <a:latin typeface="Barlow" panose="00000500000000000000" pitchFamily="50" charset="0"/>
                        </a:rPr>
                        <a:t>The “Yes” path is for contacts who match the conditions you define and then “No” path is for contacts who do not match the conditions. "If/Else" conditions are created with the segment builder.</a:t>
                      </a:r>
                      <a:endParaRPr lang="es-ES" sz="900" dirty="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s-ES" sz="900" dirty="0" smtClean="0">
                          <a:latin typeface="Barlow" panose="00000500000000000000" pitchFamily="50" charset="0"/>
                        </a:rPr>
                        <a:t>Split</a:t>
                      </a:r>
                      <a:endParaRPr lang="es-ES" sz="900" dirty="0">
                        <a:latin typeface="Barlow" panose="00000500000000000000" pitchFamily="50" charset="0"/>
                      </a:endParaRPr>
                    </a:p>
                  </a:txBody>
                  <a:tcPr/>
                </a:tc>
                <a:tc>
                  <a:txBody>
                    <a:bodyPr/>
                    <a:lstStyle/>
                    <a:p>
                      <a:r>
                        <a:rPr lang="en-US" sz="900" dirty="0" smtClean="0">
                          <a:latin typeface="Barlow" panose="00000500000000000000" pitchFamily="50" charset="0"/>
                        </a:rPr>
                        <a:t>The “Split” action allows you to create split test automations.</a:t>
                      </a:r>
                    </a:p>
                    <a:p>
                      <a:r>
                        <a:rPr lang="en-US" sz="900" dirty="0" smtClean="0">
                          <a:latin typeface="Barlow" panose="00000500000000000000" pitchFamily="50" charset="0"/>
                        </a:rPr>
                        <a:t>- Even split: A traditional A/B split test determines a winning path.</a:t>
                      </a:r>
                    </a:p>
                    <a:p>
                      <a:r>
                        <a:rPr lang="en-US" sz="900" dirty="0" smtClean="0">
                          <a:latin typeface="Barlow" panose="00000500000000000000" pitchFamily="50" charset="0"/>
                        </a:rPr>
                        <a:t>- Conditional split: This split will send all contacts down one path until specific conditions are met and then a different path after. This is not a traditional split test and no winning path is determined. Conditions for this split are created with the segment builder. There are three options to choose from: Until X total contacts have been sent to "Path A“, Until X total contacts completed a goal, On a certain date or time</a:t>
                      </a:r>
                      <a:endParaRPr lang="es-ES" sz="900" dirty="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s-ES" sz="900" dirty="0" err="1" smtClean="0">
                          <a:latin typeface="Barlow" panose="00000500000000000000" pitchFamily="50" charset="0"/>
                        </a:rPr>
                        <a:t>End</a:t>
                      </a:r>
                      <a:endParaRPr lang="es-ES" sz="900" dirty="0">
                        <a:latin typeface="Barlow" panose="00000500000000000000" pitchFamily="50" charset="0"/>
                      </a:endParaRPr>
                    </a:p>
                  </a:txBody>
                  <a:tcPr/>
                </a:tc>
                <a:tc>
                  <a:txBody>
                    <a:bodyPr/>
                    <a:lstStyle/>
                    <a:p>
                      <a:r>
                        <a:rPr lang="en-US" sz="900" dirty="0" smtClean="0">
                          <a:latin typeface="Barlow" panose="00000500000000000000" pitchFamily="50" charset="0"/>
                        </a:rPr>
                        <a:t>- The “End this automation” action is an indication that the automation ends at this point.</a:t>
                      </a:r>
                    </a:p>
                    <a:p>
                      <a:r>
                        <a:rPr lang="en-US" sz="900" dirty="0" smtClean="0">
                          <a:latin typeface="Barlow" panose="00000500000000000000" pitchFamily="50" charset="0"/>
                        </a:rPr>
                        <a:t>Even without the “End this automation” action, your automation would still end when your contact reaches the last step of the automation. This action is more of a “note” that there are no more steps for the contact to take in your automation.</a:t>
                      </a:r>
                    </a:p>
                    <a:p>
                      <a:r>
                        <a:rPr lang="en-US" sz="900" dirty="0" smtClean="0">
                          <a:latin typeface="Barlow" panose="00000500000000000000" pitchFamily="50" charset="0"/>
                        </a:rPr>
                        <a:t>- The “End other automation” action stops the contact from running through all automations or an automation you specify. </a:t>
                      </a:r>
                    </a:p>
                    <a:p>
                      <a:r>
                        <a:rPr lang="en-US" sz="900" dirty="0" smtClean="0">
                          <a:latin typeface="Barlow" panose="00000500000000000000" pitchFamily="50" charset="0"/>
                        </a:rPr>
                        <a:t>- The “</a:t>
                      </a:r>
                      <a:r>
                        <a:rPr lang="en-US" sz="900" dirty="0" err="1" smtClean="0">
                          <a:latin typeface="Barlow" panose="00000500000000000000" pitchFamily="50" charset="0"/>
                        </a:rPr>
                        <a:t>Webhook</a:t>
                      </a:r>
                      <a:r>
                        <a:rPr lang="en-US" sz="900" dirty="0" smtClean="0">
                          <a:latin typeface="Barlow" panose="00000500000000000000" pitchFamily="50" charset="0"/>
                        </a:rPr>
                        <a:t>” action sends a </a:t>
                      </a:r>
                      <a:r>
                        <a:rPr lang="en-US" sz="900" dirty="0" err="1" smtClean="0">
                          <a:latin typeface="Barlow" panose="00000500000000000000" pitchFamily="50" charset="0"/>
                        </a:rPr>
                        <a:t>webhook</a:t>
                      </a:r>
                      <a:r>
                        <a:rPr lang="en-US" sz="900" dirty="0" smtClean="0">
                          <a:latin typeface="Barlow" panose="00000500000000000000" pitchFamily="50" charset="0"/>
                        </a:rPr>
                        <a:t> to another application, allowing you to automate actions with apps outside of </a:t>
                      </a:r>
                      <a:r>
                        <a:rPr lang="en-US" sz="900" dirty="0" err="1" smtClean="0">
                          <a:latin typeface="Barlow" panose="00000500000000000000" pitchFamily="50" charset="0"/>
                        </a:rPr>
                        <a:t>ActiveCampaign</a:t>
                      </a:r>
                      <a:r>
                        <a:rPr lang="en-US" sz="900" dirty="0" smtClean="0">
                          <a:latin typeface="Barlow" panose="00000500000000000000" pitchFamily="50" charset="0"/>
                        </a:rPr>
                        <a:t>.</a:t>
                      </a:r>
                    </a:p>
                    <a:p>
                      <a:r>
                        <a:rPr lang="en-US" sz="900" dirty="0" smtClean="0">
                          <a:latin typeface="Barlow" panose="00000500000000000000" pitchFamily="50" charset="0"/>
                        </a:rPr>
                        <a:t>For example, you can use this action to send a </a:t>
                      </a:r>
                      <a:r>
                        <a:rPr lang="en-US" sz="900" dirty="0" err="1" smtClean="0">
                          <a:latin typeface="Barlow" panose="00000500000000000000" pitchFamily="50" charset="0"/>
                        </a:rPr>
                        <a:t>webhook</a:t>
                      </a:r>
                      <a:r>
                        <a:rPr lang="en-US" sz="900" dirty="0" smtClean="0">
                          <a:latin typeface="Barlow" panose="00000500000000000000" pitchFamily="50" charset="0"/>
                        </a:rPr>
                        <a:t> to have a support account created with your helpdesk software when a new order is received.</a:t>
                      </a:r>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s-ES" sz="900" dirty="0" err="1" smtClean="0">
                          <a:latin typeface="Barlow" panose="00000500000000000000" pitchFamily="50" charset="0"/>
                        </a:rPr>
                        <a:t>Goal</a:t>
                      </a:r>
                      <a:endParaRPr lang="es-ES" sz="900" dirty="0">
                        <a:latin typeface="Barlow" panose="00000500000000000000" pitchFamily="50" charset="0"/>
                      </a:endParaRPr>
                    </a:p>
                  </a:txBody>
                  <a:tcPr/>
                </a:tc>
                <a:tc>
                  <a:txBody>
                    <a:bodyPr/>
                    <a:lstStyle/>
                    <a:p>
                      <a:r>
                        <a:rPr lang="en-US" sz="900" dirty="0" smtClean="0">
                          <a:latin typeface="Barlow" panose="00000500000000000000" pitchFamily="50" charset="0"/>
                        </a:rPr>
                        <a:t>The "Goal" action allows contacts to jump from their current location in your automation to that goal step if they meet the conditions to do so.</a:t>
                      </a:r>
                    </a:p>
                    <a:p>
                      <a:r>
                        <a:rPr lang="en-US" sz="900" dirty="0" smtClean="0">
                          <a:latin typeface="Barlow" panose="00000500000000000000" pitchFamily="50" charset="0"/>
                        </a:rPr>
                        <a:t>Conditions for this action are created with the segment builder. You can use this to begin other automations, send targeted messages to contacts, adjust contact and deal scores, and even add a contact to a specific step in your automation upon entry.</a:t>
                      </a:r>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s-ES" sz="900" dirty="0" err="1" smtClean="0">
                          <a:latin typeface="Barlow" panose="00000500000000000000" pitchFamily="50" charset="0"/>
                        </a:rPr>
                        <a:t>Goto</a:t>
                      </a:r>
                      <a:endParaRPr lang="es-ES" sz="900" dirty="0">
                        <a:latin typeface="Barlow" panose="00000500000000000000" pitchFamily="50" charset="0"/>
                      </a:endParaRPr>
                    </a:p>
                  </a:txBody>
                  <a:tcPr/>
                </a:tc>
                <a:tc>
                  <a:txBody>
                    <a:bodyPr/>
                    <a:lstStyle/>
                    <a:p>
                      <a:r>
                        <a:rPr lang="en-US" sz="900" dirty="0" smtClean="0">
                          <a:latin typeface="Barlow" panose="00000500000000000000" pitchFamily="50" charset="0"/>
                        </a:rPr>
                        <a:t>The “Go to” action allows you to move contacts to another step of the automation. You can use it to bring contacts back to a branch or create loops. There is a limit of X loops per automation in a period of time</a:t>
                      </a:r>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bl>
          </a:graphicData>
        </a:graphic>
      </p:graphicFrame>
      <p:pic>
        <p:nvPicPr>
          <p:cNvPr id="115" name="Imagen 1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85" y="5982928"/>
            <a:ext cx="270000" cy="270000"/>
          </a:xfrm>
          <a:prstGeom prst="rect">
            <a:avLst/>
          </a:prstGeom>
        </p:spPr>
      </p:pic>
      <p:pic>
        <p:nvPicPr>
          <p:cNvPr id="116" name="Imagen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024" y="2880712"/>
            <a:ext cx="270000" cy="270000"/>
          </a:xfrm>
          <a:prstGeom prst="rect">
            <a:avLst/>
          </a:prstGeom>
        </p:spPr>
      </p:pic>
      <p:pic>
        <p:nvPicPr>
          <p:cNvPr id="117" name="Imagen 1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090" y="5247326"/>
            <a:ext cx="270000" cy="270000"/>
          </a:xfrm>
          <a:prstGeom prst="rect">
            <a:avLst/>
          </a:prstGeom>
        </p:spPr>
      </p:pic>
      <p:pic>
        <p:nvPicPr>
          <p:cNvPr id="118" name="Imagen 1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24" y="1189503"/>
            <a:ext cx="270000" cy="270000"/>
          </a:xfrm>
          <a:prstGeom prst="rect">
            <a:avLst/>
          </a:prstGeom>
        </p:spPr>
      </p:pic>
      <p:pic>
        <p:nvPicPr>
          <p:cNvPr id="119" name="Imagen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024" y="2476472"/>
            <a:ext cx="270000" cy="270000"/>
          </a:xfrm>
          <a:prstGeom prst="rect">
            <a:avLst/>
          </a:prstGeom>
        </p:spPr>
      </p:pic>
      <p:pic>
        <p:nvPicPr>
          <p:cNvPr id="120" name="Imagen 1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585" y="3773096"/>
            <a:ext cx="270000" cy="270000"/>
          </a:xfrm>
          <a:prstGeom prst="rect">
            <a:avLst/>
          </a:prstGeom>
        </p:spPr>
      </p:pic>
    </p:spTree>
    <p:extLst>
      <p:ext uri="{BB962C8B-B14F-4D97-AF65-F5344CB8AC3E}">
        <p14:creationId xmlns:p14="http://schemas.microsoft.com/office/powerpoint/2010/main" val="2879012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11</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ACTIONS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graphicFrame>
        <p:nvGraphicFramePr>
          <p:cNvPr id="2" name="Tabla 1"/>
          <p:cNvGraphicFramePr>
            <a:graphicFrameLocks noGrp="1"/>
          </p:cNvGraphicFramePr>
          <p:nvPr>
            <p:extLst>
              <p:ext uri="{D42A27DB-BD31-4B8C-83A1-F6EECF244321}">
                <p14:modId xmlns:p14="http://schemas.microsoft.com/office/powerpoint/2010/main" val="1767025798"/>
              </p:ext>
            </p:extLst>
          </p:nvPr>
        </p:nvGraphicFramePr>
        <p:xfrm>
          <a:off x="450090" y="1093970"/>
          <a:ext cx="11309108" cy="1615440"/>
        </p:xfrm>
        <a:graphic>
          <a:graphicData uri="http://schemas.openxmlformats.org/drawingml/2006/table">
            <a:tbl>
              <a:tblPr firstRow="1" bandRow="1">
                <a:tableStyleId>{F5AB1C69-6EDB-4FF4-983F-18BD219EF322}</a:tableStyleId>
              </a:tblPr>
              <a:tblGrid>
                <a:gridCol w="537547"/>
                <a:gridCol w="959696"/>
                <a:gridCol w="5833534"/>
                <a:gridCol w="1439333"/>
                <a:gridCol w="1176867"/>
                <a:gridCol w="1362131"/>
              </a:tblGrid>
              <a:tr h="370840">
                <a:tc>
                  <a:txBody>
                    <a:bodyPr/>
                    <a:lstStyle/>
                    <a:p>
                      <a:r>
                        <a:rPr lang="es-ES" sz="900" dirty="0" err="1" smtClean="0">
                          <a:latin typeface="Barlow" panose="00000500000000000000" pitchFamily="50" charset="0"/>
                        </a:rPr>
                        <a:t>Icon</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Action</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Description</a:t>
                      </a:r>
                    </a:p>
                  </a:txBody>
                  <a:tcPr/>
                </a:tc>
                <a:tc>
                  <a:txBody>
                    <a:bodyPr/>
                    <a:lstStyle/>
                    <a:p>
                      <a:r>
                        <a:rPr lang="es-ES" sz="900" dirty="0" err="1" smtClean="0">
                          <a:latin typeface="Barlow" panose="00000500000000000000" pitchFamily="50" charset="0"/>
                        </a:rPr>
                        <a:t>Dinosol</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Kenya</a:t>
                      </a:r>
                      <a:endParaRPr lang="es-ES" sz="900" dirty="0">
                        <a:latin typeface="Barlow" panose="00000500000000000000" pitchFamily="50" charset="0"/>
                      </a:endParaRPr>
                    </a:p>
                  </a:txBody>
                  <a:tcPr/>
                </a:tc>
                <a:tc>
                  <a:txBody>
                    <a:bodyPr/>
                    <a:lstStyle/>
                    <a:p>
                      <a:r>
                        <a:rPr lang="es-ES" sz="900" dirty="0" smtClean="0">
                          <a:latin typeface="Barlow" panose="00000500000000000000" pitchFamily="50" charset="0"/>
                        </a:rPr>
                        <a:t>CCOO</a:t>
                      </a:r>
                      <a:endParaRPr lang="es-ES" sz="900" dirty="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s-ES" sz="900" dirty="0" smtClean="0">
                          <a:latin typeface="Barlow" panose="00000500000000000000" pitchFamily="50" charset="0"/>
                        </a:rPr>
                        <a:t>Persona</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allows you to add data to the Contact record. You could use this action to add data to a custom field. </a:t>
                      </a:r>
                      <a:endParaRPr lang="es-ES" sz="900" kern="1200" dirty="0" smtClean="0">
                        <a:solidFill>
                          <a:schemeClr val="dk1"/>
                        </a:solidFill>
                        <a:latin typeface="Barlow" panose="00000500000000000000" pitchFamily="50" charset="0"/>
                        <a:ea typeface="+mn-ea"/>
                        <a:cs typeface="+mn-cs"/>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Corporate</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allows you to add data to the Corporate record. You could use this action to add data to a custom field. </a:t>
                      </a:r>
                      <a:endParaRPr lang="es-ES" sz="900" kern="1200" dirty="0" smtClean="0">
                        <a:solidFill>
                          <a:schemeClr val="dk1"/>
                        </a:solidFill>
                        <a:latin typeface="Barlow" panose="00000500000000000000" pitchFamily="50" charset="0"/>
                        <a:ea typeface="+mn-ea"/>
                        <a:cs typeface="+mn-cs"/>
                      </a:endParaRPr>
                    </a:p>
                    <a:p>
                      <a:endParaRPr lang="es-ES" sz="900" dirty="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s-ES" sz="900" dirty="0" err="1" smtClean="0">
                          <a:latin typeface="Barlow" panose="00000500000000000000" pitchFamily="50" charset="0"/>
                        </a:rPr>
                        <a:t>Organization</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allows you to add data to the Organization record. You could use this action to add data to a custom field. </a:t>
                      </a:r>
                      <a:endParaRPr lang="es-ES" sz="900" kern="1200" dirty="0" smtClean="0">
                        <a:solidFill>
                          <a:schemeClr val="dk1"/>
                        </a:solidFill>
                        <a:latin typeface="Barlow" panose="00000500000000000000" pitchFamily="50" charset="0"/>
                        <a:ea typeface="+mn-ea"/>
                        <a:cs typeface="+mn-cs"/>
                      </a:endParaRPr>
                    </a:p>
                    <a:p>
                      <a:endParaRPr lang="es-ES" sz="900" dirty="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bl>
          </a:graphicData>
        </a:graphic>
      </p:graphicFrame>
      <p:pic>
        <p:nvPicPr>
          <p:cNvPr id="112" name="Imagen 1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58" y="1520794"/>
            <a:ext cx="270000" cy="270000"/>
          </a:xfrm>
          <a:prstGeom prst="rect">
            <a:avLst/>
          </a:prstGeom>
        </p:spPr>
      </p:pic>
      <p:pic>
        <p:nvPicPr>
          <p:cNvPr id="113" name="Imagen 1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686" y="1895256"/>
            <a:ext cx="270000" cy="270000"/>
          </a:xfrm>
          <a:prstGeom prst="rect">
            <a:avLst/>
          </a:prstGeom>
        </p:spPr>
      </p:pic>
      <p:pic>
        <p:nvPicPr>
          <p:cNvPr id="114" name="Imagen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686" y="2260051"/>
            <a:ext cx="270000" cy="270000"/>
          </a:xfrm>
          <a:prstGeom prst="rect">
            <a:avLst/>
          </a:prstGeom>
        </p:spPr>
      </p:pic>
    </p:spTree>
    <p:extLst>
      <p:ext uri="{BB962C8B-B14F-4D97-AF65-F5344CB8AC3E}">
        <p14:creationId xmlns:p14="http://schemas.microsoft.com/office/powerpoint/2010/main" val="231851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12</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ACTIONS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graphicFrame>
        <p:nvGraphicFramePr>
          <p:cNvPr id="2" name="Tabla 1"/>
          <p:cNvGraphicFramePr>
            <a:graphicFrameLocks noGrp="1"/>
          </p:cNvGraphicFramePr>
          <p:nvPr>
            <p:extLst>
              <p:ext uri="{D42A27DB-BD31-4B8C-83A1-F6EECF244321}">
                <p14:modId xmlns:p14="http://schemas.microsoft.com/office/powerpoint/2010/main" val="934183823"/>
              </p:ext>
            </p:extLst>
          </p:nvPr>
        </p:nvGraphicFramePr>
        <p:xfrm>
          <a:off x="450090" y="1093970"/>
          <a:ext cx="11309108" cy="2804160"/>
        </p:xfrm>
        <a:graphic>
          <a:graphicData uri="http://schemas.openxmlformats.org/drawingml/2006/table">
            <a:tbl>
              <a:tblPr firstRow="1" bandRow="1">
                <a:tableStyleId>{F5AB1C69-6EDB-4FF4-983F-18BD219EF322}</a:tableStyleId>
              </a:tblPr>
              <a:tblGrid>
                <a:gridCol w="537547"/>
                <a:gridCol w="968447"/>
                <a:gridCol w="5807849"/>
                <a:gridCol w="1447800"/>
                <a:gridCol w="1193800"/>
                <a:gridCol w="1353665"/>
              </a:tblGrid>
              <a:tr h="370840">
                <a:tc>
                  <a:txBody>
                    <a:bodyPr/>
                    <a:lstStyle/>
                    <a:p>
                      <a:r>
                        <a:rPr lang="es-ES" sz="900" dirty="0" err="1" smtClean="0">
                          <a:latin typeface="Barlow" panose="00000500000000000000" pitchFamily="50" charset="0"/>
                        </a:rPr>
                        <a:t>Icon</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Action</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Description</a:t>
                      </a:r>
                    </a:p>
                  </a:txBody>
                  <a:tcPr/>
                </a:tc>
                <a:tc>
                  <a:txBody>
                    <a:bodyPr/>
                    <a:lstStyle/>
                    <a:p>
                      <a:r>
                        <a:rPr lang="es-ES" sz="900" dirty="0" err="1" smtClean="0">
                          <a:latin typeface="Barlow" panose="00000500000000000000" pitchFamily="50" charset="0"/>
                        </a:rPr>
                        <a:t>Dinosol</a:t>
                      </a:r>
                      <a:endParaRPr lang="es-ES" sz="900" dirty="0">
                        <a:latin typeface="Barlow" panose="00000500000000000000" pitchFamily="50" charset="0"/>
                      </a:endParaRPr>
                    </a:p>
                  </a:txBody>
                  <a:tcPr/>
                </a:tc>
                <a:tc>
                  <a:txBody>
                    <a:bodyPr/>
                    <a:lstStyle/>
                    <a:p>
                      <a:r>
                        <a:rPr lang="es-ES" sz="900" dirty="0" err="1" smtClean="0">
                          <a:latin typeface="Barlow" panose="00000500000000000000" pitchFamily="50" charset="0"/>
                        </a:rPr>
                        <a:t>Kenya</a:t>
                      </a:r>
                      <a:endParaRPr lang="es-ES" sz="900" dirty="0">
                        <a:latin typeface="Barlow" panose="00000500000000000000" pitchFamily="50" charset="0"/>
                      </a:endParaRPr>
                    </a:p>
                  </a:txBody>
                  <a:tcPr/>
                </a:tc>
                <a:tc>
                  <a:txBody>
                    <a:bodyPr/>
                    <a:lstStyle/>
                    <a:p>
                      <a:r>
                        <a:rPr lang="es-ES" sz="900" dirty="0" smtClean="0">
                          <a:latin typeface="Barlow" panose="00000500000000000000" pitchFamily="50" charset="0"/>
                        </a:rPr>
                        <a:t>CCOO</a:t>
                      </a:r>
                      <a:endParaRPr lang="es-ES" sz="900" dirty="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s-ES" sz="900" dirty="0" smtClean="0">
                          <a:latin typeface="Barlow" panose="00000500000000000000" pitchFamily="50" charset="0"/>
                        </a:rPr>
                        <a:t>Pipeline</a:t>
                      </a:r>
                      <a:endParaRPr lang="es-ES" sz="90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moves a deal to another stage of your pipeline. This action is a crucial part of automating your sales process so you may use it often. When a contact performs a certain behavior, such as replies to an email or visits a link you sent them to, you could move them further down the pipeline.</a:t>
                      </a:r>
                      <a:endParaRPr lang="es-ES" sz="900" kern="1200" dirty="0" smtClean="0">
                        <a:solidFill>
                          <a:schemeClr val="dk1"/>
                        </a:solidFill>
                        <a:latin typeface="Barlow" panose="00000500000000000000" pitchFamily="50" charset="0"/>
                        <a:ea typeface="+mn-ea"/>
                        <a:cs typeface="+mn-cs"/>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n-US" sz="900" noProof="0" dirty="0" smtClean="0">
                          <a:latin typeface="Barlow" panose="00000500000000000000" pitchFamily="50" charset="0"/>
                        </a:rPr>
                        <a:t>Deal, Task</a:t>
                      </a:r>
                      <a:endParaRPr lang="en-US" sz="900" noProof="0" dirty="0">
                        <a:latin typeface="Barlow" panose="00000500000000000000" pitchFamily="50" charset="0"/>
                      </a:endParaRPr>
                    </a:p>
                  </a:txBody>
                  <a:tcPr/>
                </a:tc>
                <a:tc>
                  <a:txBody>
                    <a:bodyPr/>
                    <a:lstStyle/>
                    <a:p>
                      <a:r>
                        <a:rPr lang="en-US" sz="900" dirty="0" smtClean="0">
                          <a:latin typeface="Barlow" panose="00000500000000000000" pitchFamily="50" charset="0"/>
                        </a:rPr>
                        <a:t>The “Add deal” action creates a deal record for an opportunity. This action lets you automatically create deals for contacts as they reach sales readiness. You may want to use this action with a “Score changes” trigger so that when a contact score reaches a threshold score, a deal record is automatically created and placed in your pipeline.</a:t>
                      </a:r>
                    </a:p>
                    <a:p>
                      <a:r>
                        <a:rPr lang="en-US" sz="900" dirty="0" smtClean="0">
                          <a:latin typeface="Barlow" panose="00000500000000000000" pitchFamily="50" charset="0"/>
                        </a:rPr>
                        <a:t>The “Add task” action creates new to do items. This action is very useful for staying organized and making sure no lead falls through the cracks. You can automatically add tasks as the pipeline stage changes so that all associated work has task reminders created. </a:t>
                      </a:r>
                    </a:p>
                    <a:p>
                      <a:r>
                        <a:rPr lang="en-US" sz="900" dirty="0" smtClean="0">
                          <a:latin typeface="Barlow" panose="00000500000000000000" pitchFamily="50" charset="0"/>
                          <a:hlinkClick r:id="rId4"/>
                        </a:rPr>
                        <a:t>https://help.activecampaign.com/hc/en-us/articles/360001106459#set-up-your-custom-domain-for-salesforce-lightning-0-2</a:t>
                      </a:r>
                      <a:r>
                        <a:rPr lang="en-US" sz="900" dirty="0" smtClean="0">
                          <a:latin typeface="Barlow" panose="00000500000000000000" pitchFamily="50" charset="0"/>
                        </a:rPr>
                        <a:t> </a:t>
                      </a: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Raffle</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moves a contact into a raffle.</a:t>
                      </a:r>
                      <a:endParaRPr lang="es-ES" sz="900" kern="1200" dirty="0" smtClean="0">
                        <a:solidFill>
                          <a:schemeClr val="dk1"/>
                        </a:solidFill>
                        <a:latin typeface="Barlow" panose="00000500000000000000" pitchFamily="50" charset="0"/>
                        <a:ea typeface="+mn-ea"/>
                        <a:cs typeface="+mn-cs"/>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c>
                  <a:txBody>
                    <a:bodyPr/>
                    <a:lstStyle/>
                    <a:p>
                      <a:endParaRPr lang="es-ES" sz="90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Coupon</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Barlow" panose="00000500000000000000" pitchFamily="50" charset="0"/>
                          <a:ea typeface="+mn-ea"/>
                          <a:cs typeface="+mn-cs"/>
                        </a:rPr>
                        <a:t>This action generates a coupon for the contact.</a:t>
                      </a: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bl>
          </a:graphicData>
        </a:graphic>
      </p:graphicFrame>
      <p:pic>
        <p:nvPicPr>
          <p:cNvPr id="125" name="Imagen 1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759" y="1513012"/>
            <a:ext cx="270000" cy="270000"/>
          </a:xfrm>
          <a:prstGeom prst="rect">
            <a:avLst/>
          </a:prstGeom>
        </p:spPr>
      </p:pic>
      <p:pic>
        <p:nvPicPr>
          <p:cNvPr id="126" name="Imagen 1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677" y="3203035"/>
            <a:ext cx="270000" cy="270000"/>
          </a:xfrm>
          <a:prstGeom prst="rect">
            <a:avLst/>
          </a:prstGeom>
        </p:spPr>
      </p:pic>
      <p:pic>
        <p:nvPicPr>
          <p:cNvPr id="127" name="Imagen 1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759" y="1996920"/>
            <a:ext cx="270000" cy="270000"/>
          </a:xfrm>
          <a:prstGeom prst="rect">
            <a:avLst/>
          </a:prstGeom>
        </p:spPr>
      </p:pic>
      <p:pic>
        <p:nvPicPr>
          <p:cNvPr id="128" name="Imagen 1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6677" y="3586467"/>
            <a:ext cx="270000" cy="270000"/>
          </a:xfrm>
          <a:prstGeom prst="rect">
            <a:avLst/>
          </a:prstGeom>
        </p:spPr>
      </p:pic>
    </p:spTree>
    <p:extLst>
      <p:ext uri="{BB962C8B-B14F-4D97-AF65-F5344CB8AC3E}">
        <p14:creationId xmlns:p14="http://schemas.microsoft.com/office/powerpoint/2010/main" val="21981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2</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Modals per bloc d’Acció</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pic>
        <p:nvPicPr>
          <p:cNvPr id="106" name="Imagen 1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188" y="1118215"/>
            <a:ext cx="360000" cy="360000"/>
          </a:xfrm>
          <a:prstGeom prst="rect">
            <a:avLst/>
          </a:prstGeom>
        </p:spPr>
      </p:pic>
      <p:sp>
        <p:nvSpPr>
          <p:cNvPr id="107" name="CuadroTexto 106"/>
          <p:cNvSpPr txBox="1"/>
          <p:nvPr/>
        </p:nvSpPr>
        <p:spPr>
          <a:xfrm>
            <a:off x="5750747" y="1186385"/>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 List</a:t>
            </a:r>
          </a:p>
        </p:txBody>
      </p:sp>
      <p:sp>
        <p:nvSpPr>
          <p:cNvPr id="108" name="Rectángulo redondeado 107"/>
          <p:cNvSpPr/>
          <p:nvPr/>
        </p:nvSpPr>
        <p:spPr>
          <a:xfrm>
            <a:off x="5302981" y="1127140"/>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9" name="Imagen 1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371" y="1912844"/>
            <a:ext cx="270000" cy="270000"/>
          </a:xfrm>
          <a:prstGeom prst="rect">
            <a:avLst/>
          </a:prstGeom>
        </p:spPr>
      </p:pic>
      <p:sp>
        <p:nvSpPr>
          <p:cNvPr id="110" name="CuadroTexto 109"/>
          <p:cNvSpPr txBox="1"/>
          <p:nvPr/>
        </p:nvSpPr>
        <p:spPr>
          <a:xfrm>
            <a:off x="5750747" y="1932891"/>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smtClean="0">
                <a:solidFill>
                  <a:srgbClr val="46506E"/>
                </a:solidFill>
                <a:latin typeface="Barlow" panose="00000500000000000000" pitchFamily="50" charset="0"/>
              </a:rPr>
              <a:t>Validate </a:t>
            </a:r>
            <a:r>
              <a:rPr lang="en-US" sz="900" dirty="0" smtClean="0">
                <a:solidFill>
                  <a:srgbClr val="46506E"/>
                </a:solidFill>
                <a:latin typeface="Barlow" panose="00000500000000000000" pitchFamily="50" charset="0"/>
              </a:rPr>
              <a:t>registration</a:t>
            </a:r>
          </a:p>
        </p:txBody>
      </p:sp>
      <p:sp>
        <p:nvSpPr>
          <p:cNvPr id="111" name="Rectángulo redondeado 110"/>
          <p:cNvSpPr/>
          <p:nvPr/>
        </p:nvSpPr>
        <p:spPr>
          <a:xfrm>
            <a:off x="5302981" y="1873646"/>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2" name="Conector recto de flecha 111"/>
          <p:cNvCxnSpPr/>
          <p:nvPr/>
        </p:nvCxnSpPr>
        <p:spPr>
          <a:xfrm>
            <a:off x="6517322" y="1476462"/>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p:cNvCxnSpPr/>
          <p:nvPr/>
        </p:nvCxnSpPr>
        <p:spPr>
          <a:xfrm>
            <a:off x="6510505" y="2222968"/>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CuadroTexto 114"/>
          <p:cNvSpPr txBox="1"/>
          <p:nvPr/>
        </p:nvSpPr>
        <p:spPr>
          <a:xfrm>
            <a:off x="5660234" y="2686042"/>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a:t>
            </a:r>
            <a:r>
              <a:rPr lang="en-US" sz="900" dirty="0" smtClean="0">
                <a:solidFill>
                  <a:srgbClr val="46506E"/>
                </a:solidFill>
                <a:latin typeface="Barlow" panose="00000500000000000000" pitchFamily="50" charset="0"/>
              </a:rPr>
              <a:t>until 7 day</a:t>
            </a:r>
          </a:p>
        </p:txBody>
      </p:sp>
      <p:sp>
        <p:nvSpPr>
          <p:cNvPr id="116" name="Rectángulo redondeado 115"/>
          <p:cNvSpPr/>
          <p:nvPr/>
        </p:nvSpPr>
        <p:spPr>
          <a:xfrm>
            <a:off x="5287699" y="2626797"/>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7" name="Imagen 1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1567" y="2666458"/>
            <a:ext cx="270000" cy="270000"/>
          </a:xfrm>
          <a:prstGeom prst="rect">
            <a:avLst/>
          </a:prstGeom>
        </p:spPr>
      </p:pic>
      <p:sp>
        <p:nvSpPr>
          <p:cNvPr id="118" name="Forma libre 117"/>
          <p:cNvSpPr/>
          <p:nvPr/>
        </p:nvSpPr>
        <p:spPr>
          <a:xfrm>
            <a:off x="6870468" y="875108"/>
            <a:ext cx="3254431" cy="506813"/>
          </a:xfrm>
          <a:custGeom>
            <a:avLst/>
            <a:gdLst>
              <a:gd name="connsiteX0" fmla="*/ 3429000 w 3429000"/>
              <a:gd name="connsiteY0" fmla="*/ 502452 h 705652"/>
              <a:gd name="connsiteX1" fmla="*/ 1947333 w 3429000"/>
              <a:gd name="connsiteY1" fmla="*/ 2918 h 705652"/>
              <a:gd name="connsiteX2" fmla="*/ 0 w 3429000"/>
              <a:gd name="connsiteY2" fmla="*/ 705652 h 705652"/>
            </a:gdLst>
            <a:ahLst/>
            <a:cxnLst>
              <a:cxn ang="0">
                <a:pos x="connsiteX0" y="connsiteY0"/>
              </a:cxn>
              <a:cxn ang="0">
                <a:pos x="connsiteX1" y="connsiteY1"/>
              </a:cxn>
              <a:cxn ang="0">
                <a:pos x="connsiteX2" y="connsiteY2"/>
              </a:cxn>
            </a:cxnLst>
            <a:rect l="l" t="t" r="r" b="b"/>
            <a:pathLst>
              <a:path w="3429000" h="705652">
                <a:moveTo>
                  <a:pt x="3429000" y="502452"/>
                </a:moveTo>
                <a:cubicBezTo>
                  <a:pt x="2973916" y="235751"/>
                  <a:pt x="2518833" y="-30949"/>
                  <a:pt x="1947333" y="2918"/>
                </a:cubicBezTo>
                <a:cubicBezTo>
                  <a:pt x="1375833" y="36785"/>
                  <a:pt x="324555" y="588530"/>
                  <a:pt x="0" y="705652"/>
                </a:cubicBezTo>
              </a:path>
            </a:pathLst>
          </a:custGeom>
          <a:noFill/>
          <a:ln>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9" name="CuadroTexto 118"/>
          <p:cNvSpPr txBox="1"/>
          <p:nvPr/>
        </p:nvSpPr>
        <p:spPr>
          <a:xfrm>
            <a:off x="8220006" y="803424"/>
            <a:ext cx="794607" cy="230832"/>
          </a:xfrm>
          <a:prstGeom prst="rect">
            <a:avLst/>
          </a:prstGeom>
          <a:solidFill>
            <a:schemeClr val="bg1"/>
          </a:solidFill>
        </p:spPr>
        <p:txBody>
          <a:bodyPr wrap="square" rtlCol="0">
            <a:spAutoFit/>
          </a:bodyPr>
          <a:lstStyle/>
          <a:p>
            <a:pPr algn="ctr"/>
            <a:r>
              <a:rPr lang="en-US" sz="900" i="1" dirty="0" err="1" smtClean="0">
                <a:solidFill>
                  <a:srgbClr val="46506E"/>
                </a:solidFill>
                <a:latin typeface="Barlow" panose="00000500000000000000" pitchFamily="50" charset="0"/>
              </a:rPr>
              <a:t>Drag&amp;Drop</a:t>
            </a:r>
            <a:endParaRPr lang="en-US" sz="900" i="1" dirty="0" smtClean="0">
              <a:solidFill>
                <a:srgbClr val="46506E"/>
              </a:solidFill>
              <a:latin typeface="Barlow" panose="00000500000000000000" pitchFamily="50" charset="0"/>
            </a:endParaRPr>
          </a:p>
        </p:txBody>
      </p:sp>
      <p:pic>
        <p:nvPicPr>
          <p:cNvPr id="121" name="Imagen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46926" y="2453175"/>
            <a:ext cx="144000" cy="144000"/>
          </a:xfrm>
          <a:prstGeom prst="rect">
            <a:avLst/>
          </a:prstGeom>
        </p:spPr>
      </p:pic>
      <p:pic>
        <p:nvPicPr>
          <p:cNvPr id="122" name="Imagen 1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3988" y="2453175"/>
            <a:ext cx="144000" cy="144000"/>
          </a:xfrm>
          <a:prstGeom prst="rect">
            <a:avLst/>
          </a:prstGeom>
        </p:spPr>
      </p:pic>
      <p:pic>
        <p:nvPicPr>
          <p:cNvPr id="123" name="Imagen 1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57335" y="2453175"/>
            <a:ext cx="144000" cy="144000"/>
          </a:xfrm>
          <a:prstGeom prst="rect">
            <a:avLst/>
          </a:prstGeom>
        </p:spPr>
      </p:pic>
      <p:sp>
        <p:nvSpPr>
          <p:cNvPr id="124" name="Rectángulo 123"/>
          <p:cNvSpPr/>
          <p:nvPr/>
        </p:nvSpPr>
        <p:spPr>
          <a:xfrm>
            <a:off x="7135785" y="2408475"/>
            <a:ext cx="586181" cy="223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5" name="Rectángulo redondeado 124"/>
          <p:cNvSpPr/>
          <p:nvPr/>
        </p:nvSpPr>
        <p:spPr>
          <a:xfrm>
            <a:off x="1654425" y="1090695"/>
            <a:ext cx="2356783" cy="16760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CuadroTexto 125"/>
          <p:cNvSpPr txBox="1"/>
          <p:nvPr/>
        </p:nvSpPr>
        <p:spPr>
          <a:xfrm>
            <a:off x="1997424" y="816615"/>
            <a:ext cx="1290611"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Segment List</a:t>
            </a:r>
          </a:p>
        </p:txBody>
      </p:sp>
      <p:sp>
        <p:nvSpPr>
          <p:cNvPr id="127" name="CuadroTexto 126"/>
          <p:cNvSpPr txBox="1"/>
          <p:nvPr/>
        </p:nvSpPr>
        <p:spPr>
          <a:xfrm>
            <a:off x="1781472" y="1189981"/>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Segment List:</a:t>
            </a:r>
          </a:p>
        </p:txBody>
      </p:sp>
      <p:sp>
        <p:nvSpPr>
          <p:cNvPr id="130" name="CuadroTexto 129"/>
          <p:cNvSpPr txBox="1"/>
          <p:nvPr/>
        </p:nvSpPr>
        <p:spPr>
          <a:xfrm>
            <a:off x="2630186" y="1189037"/>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Segment List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Segment </a:t>
            </a:r>
            <a:r>
              <a:rPr lang="en-US" sz="900" dirty="0">
                <a:solidFill>
                  <a:srgbClr val="46506E"/>
                </a:solidFill>
                <a:latin typeface="Barlow" panose="00000500000000000000" pitchFamily="50" charset="0"/>
              </a:rPr>
              <a:t>List </a:t>
            </a:r>
            <a:r>
              <a:rPr lang="en-US" sz="900" dirty="0" smtClean="0">
                <a:solidFill>
                  <a:srgbClr val="46506E"/>
                </a:solidFill>
                <a:latin typeface="Barlow" panose="00000500000000000000" pitchFamily="50" charset="0"/>
              </a:rPr>
              <a:t>N</a:t>
            </a:r>
            <a:endParaRPr lang="en-US" sz="900" dirty="0">
              <a:solidFill>
                <a:srgbClr val="46506E"/>
              </a:solidFill>
              <a:latin typeface="Barlow" panose="00000500000000000000" pitchFamily="50" charset="0"/>
            </a:endParaRPr>
          </a:p>
        </p:txBody>
      </p:sp>
      <p:sp>
        <p:nvSpPr>
          <p:cNvPr id="131" name="CuadroTexto 130"/>
          <p:cNvSpPr txBox="1"/>
          <p:nvPr/>
        </p:nvSpPr>
        <p:spPr>
          <a:xfrm>
            <a:off x="1781473" y="1969836"/>
            <a:ext cx="726200"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Run:</a:t>
            </a:r>
          </a:p>
        </p:txBody>
      </p:sp>
      <p:sp>
        <p:nvSpPr>
          <p:cNvPr id="132" name="CuadroTexto 131"/>
          <p:cNvSpPr txBox="1"/>
          <p:nvPr/>
        </p:nvSpPr>
        <p:spPr>
          <a:xfrm>
            <a:off x="2624118" y="1909330"/>
            <a:ext cx="993599" cy="369332"/>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Once</a:t>
            </a:r>
          </a:p>
          <a:p>
            <a:r>
              <a:rPr lang="en-US" sz="900" dirty="0" smtClean="0">
                <a:solidFill>
                  <a:srgbClr val="46506E"/>
                </a:solidFill>
                <a:latin typeface="Barlow" panose="00000500000000000000" pitchFamily="50" charset="0"/>
              </a:rPr>
              <a:t>Multiple</a:t>
            </a:r>
            <a:endParaRPr lang="en-US" sz="900" dirty="0">
              <a:solidFill>
                <a:srgbClr val="46506E"/>
              </a:solidFill>
              <a:latin typeface="Barlow" panose="00000500000000000000" pitchFamily="50" charset="0"/>
            </a:endParaRPr>
          </a:p>
        </p:txBody>
      </p:sp>
      <p:sp>
        <p:nvSpPr>
          <p:cNvPr id="134" name="Forma libre 133"/>
          <p:cNvSpPr/>
          <p:nvPr/>
        </p:nvSpPr>
        <p:spPr>
          <a:xfrm>
            <a:off x="4068632" y="1141059"/>
            <a:ext cx="1162822"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5" name="Rectángulo redondeado 134"/>
          <p:cNvSpPr/>
          <p:nvPr/>
        </p:nvSpPr>
        <p:spPr>
          <a:xfrm>
            <a:off x="1644011" y="3134343"/>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CuadroTexto 135"/>
          <p:cNvSpPr txBox="1"/>
          <p:nvPr/>
        </p:nvSpPr>
        <p:spPr>
          <a:xfrm>
            <a:off x="1915997" y="2882086"/>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Email</a:t>
            </a:r>
          </a:p>
        </p:txBody>
      </p:sp>
      <p:sp>
        <p:nvSpPr>
          <p:cNvPr id="137" name="CuadroTexto 136"/>
          <p:cNvSpPr txBox="1"/>
          <p:nvPr/>
        </p:nvSpPr>
        <p:spPr>
          <a:xfrm>
            <a:off x="1751828" y="3283179"/>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Email</a:t>
            </a:r>
          </a:p>
        </p:txBody>
      </p:sp>
      <p:sp>
        <p:nvSpPr>
          <p:cNvPr id="138" name="CuadroTexto 137"/>
          <p:cNvSpPr txBox="1"/>
          <p:nvPr/>
        </p:nvSpPr>
        <p:spPr>
          <a:xfrm>
            <a:off x="2600542" y="3282235"/>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Email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EmailList</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141" name="Forma libre 140"/>
          <p:cNvSpPr/>
          <p:nvPr/>
        </p:nvSpPr>
        <p:spPr>
          <a:xfrm rot="19934887">
            <a:off x="3497606" y="2418714"/>
            <a:ext cx="1867791" cy="276564"/>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7" name="Rectángulo redondeado 146"/>
          <p:cNvSpPr/>
          <p:nvPr/>
        </p:nvSpPr>
        <p:spPr>
          <a:xfrm>
            <a:off x="1613345" y="4750916"/>
            <a:ext cx="2866406" cy="14727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8" name="CuadroTexto 147"/>
          <p:cNvSpPr txBox="1"/>
          <p:nvPr/>
        </p:nvSpPr>
        <p:spPr>
          <a:xfrm>
            <a:off x="1895837" y="4478279"/>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Wait</a:t>
            </a:r>
          </a:p>
        </p:txBody>
      </p:sp>
      <p:sp>
        <p:nvSpPr>
          <p:cNvPr id="149" name="CuadroTexto 148"/>
          <p:cNvSpPr txBox="1"/>
          <p:nvPr/>
        </p:nvSpPr>
        <p:spPr>
          <a:xfrm>
            <a:off x="1590058" y="4945476"/>
            <a:ext cx="1714437" cy="923330"/>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Period of time</a:t>
            </a:r>
          </a:p>
          <a:p>
            <a:endParaRPr lang="en-US" sz="900" dirty="0" smtClean="0">
              <a:solidFill>
                <a:srgbClr val="46506E"/>
              </a:solidFill>
              <a:latin typeface="Barlow" panose="00000500000000000000" pitchFamily="50" charset="0"/>
            </a:endParaRPr>
          </a:p>
          <a:p>
            <a:endParaRPr lang="en-US" sz="900" dirty="0">
              <a:solidFill>
                <a:srgbClr val="46506E"/>
              </a:solidFill>
              <a:latin typeface="Barlow" panose="00000500000000000000" pitchFamily="50" charset="0"/>
            </a:endParaRPr>
          </a:p>
          <a:p>
            <a:endParaRPr lang="en-US" sz="900" dirty="0" smtClean="0">
              <a:solidFill>
                <a:srgbClr val="46506E"/>
              </a:solidFill>
              <a:latin typeface="Barlow" panose="00000500000000000000" pitchFamily="50" charset="0"/>
            </a:endParaRPr>
          </a:p>
          <a:p>
            <a:endParaRPr lang="en-US" sz="900" dirty="0">
              <a:solidFill>
                <a:srgbClr val="46506E"/>
              </a:solidFill>
              <a:latin typeface="Barlow" panose="00000500000000000000" pitchFamily="50" charset="0"/>
            </a:endParaRPr>
          </a:p>
          <a:p>
            <a:r>
              <a:rPr lang="en-US" sz="900" dirty="0" smtClean="0">
                <a:solidFill>
                  <a:schemeClr val="accent6"/>
                </a:solidFill>
                <a:latin typeface="Barlow" panose="00000500000000000000" pitchFamily="50" charset="0"/>
              </a:rPr>
              <a:t>Until Conditions are met</a:t>
            </a:r>
          </a:p>
        </p:txBody>
      </p:sp>
      <p:sp>
        <p:nvSpPr>
          <p:cNvPr id="151" name="Forma libre 150"/>
          <p:cNvSpPr/>
          <p:nvPr/>
        </p:nvSpPr>
        <p:spPr>
          <a:xfrm rot="19104394">
            <a:off x="3084112" y="3318225"/>
            <a:ext cx="2511842" cy="73095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2" name="CuadroTexto 151"/>
          <p:cNvSpPr txBox="1"/>
          <p:nvPr/>
        </p:nvSpPr>
        <p:spPr>
          <a:xfrm>
            <a:off x="1793277" y="2418610"/>
            <a:ext cx="952006"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Segment</a:t>
            </a:r>
          </a:p>
        </p:txBody>
      </p:sp>
      <p:sp>
        <p:nvSpPr>
          <p:cNvPr id="153" name="Rectángulo redondeado 152"/>
          <p:cNvSpPr/>
          <p:nvPr/>
        </p:nvSpPr>
        <p:spPr>
          <a:xfrm>
            <a:off x="1839050" y="2388893"/>
            <a:ext cx="884040"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4" name="CuadroTexto 153"/>
          <p:cNvSpPr txBox="1"/>
          <p:nvPr/>
        </p:nvSpPr>
        <p:spPr>
          <a:xfrm>
            <a:off x="1868605" y="4035482"/>
            <a:ext cx="7702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Email</a:t>
            </a:r>
          </a:p>
        </p:txBody>
      </p:sp>
      <p:sp>
        <p:nvSpPr>
          <p:cNvPr id="155" name="Rectángulo redondeado 154"/>
          <p:cNvSpPr/>
          <p:nvPr/>
        </p:nvSpPr>
        <p:spPr>
          <a:xfrm>
            <a:off x="1794067" y="3999698"/>
            <a:ext cx="947405"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6" name="CuadroTexto 155"/>
          <p:cNvSpPr txBox="1"/>
          <p:nvPr/>
        </p:nvSpPr>
        <p:spPr>
          <a:xfrm>
            <a:off x="3304496" y="4951510"/>
            <a:ext cx="916127" cy="784830"/>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Data</a:t>
            </a:r>
          </a:p>
          <a:p>
            <a:r>
              <a:rPr lang="en-US" sz="900" dirty="0" smtClean="0">
                <a:solidFill>
                  <a:srgbClr val="46506E"/>
                </a:solidFill>
                <a:latin typeface="Barlow" panose="00000500000000000000" pitchFamily="50" charset="0"/>
              </a:rPr>
              <a:t>X </a:t>
            </a:r>
            <a:r>
              <a:rPr lang="en-US" sz="900" dirty="0" smtClean="0">
                <a:solidFill>
                  <a:srgbClr val="46506E"/>
                </a:solidFill>
                <a:latin typeface="Barlow" panose="00000500000000000000" pitchFamily="50" charset="0"/>
              </a:rPr>
              <a:t>days</a:t>
            </a:r>
          </a:p>
          <a:p>
            <a:r>
              <a:rPr lang="en-US" sz="900" dirty="0" smtClean="0">
                <a:solidFill>
                  <a:srgbClr val="46506E"/>
                </a:solidFill>
                <a:latin typeface="Barlow" panose="00000500000000000000" pitchFamily="50" charset="0"/>
              </a:rPr>
              <a:t>Y weeks</a:t>
            </a:r>
          </a:p>
          <a:p>
            <a:r>
              <a:rPr lang="en-US" sz="900" dirty="0" smtClean="0">
                <a:solidFill>
                  <a:srgbClr val="46506E"/>
                </a:solidFill>
                <a:latin typeface="Barlow" panose="00000500000000000000" pitchFamily="50" charset="0"/>
              </a:rPr>
              <a:t>Z months</a:t>
            </a:r>
          </a:p>
          <a:p>
            <a:r>
              <a:rPr lang="en-US" sz="900" dirty="0" smtClean="0">
                <a:solidFill>
                  <a:srgbClr val="FF0000"/>
                </a:solidFill>
                <a:latin typeface="Barlow" panose="00000500000000000000" pitchFamily="50" charset="0"/>
              </a:rPr>
              <a:t>Up to X days</a:t>
            </a:r>
          </a:p>
        </p:txBody>
      </p:sp>
      <p:cxnSp>
        <p:nvCxnSpPr>
          <p:cNvPr id="158" name="Conector recto de flecha 157"/>
          <p:cNvCxnSpPr/>
          <p:nvPr/>
        </p:nvCxnSpPr>
        <p:spPr>
          <a:xfrm>
            <a:off x="2877194" y="5056291"/>
            <a:ext cx="343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2" name="Rectángulo redondeado 161"/>
          <p:cNvSpPr/>
          <p:nvPr/>
        </p:nvSpPr>
        <p:spPr>
          <a:xfrm>
            <a:off x="4831343" y="4918372"/>
            <a:ext cx="4242287" cy="163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4" name="CuadroTexto 163"/>
          <p:cNvSpPr txBox="1"/>
          <p:nvPr/>
        </p:nvSpPr>
        <p:spPr>
          <a:xfrm>
            <a:off x="4831343" y="4674931"/>
            <a:ext cx="2469991" cy="230832"/>
          </a:xfrm>
          <a:prstGeom prst="rect">
            <a:avLst/>
          </a:prstGeom>
          <a:solidFill>
            <a:schemeClr val="bg1"/>
          </a:solidFill>
        </p:spPr>
        <p:txBody>
          <a:bodyPr wrap="square" rtlCol="0">
            <a:spAutoFit/>
          </a:bodyPr>
          <a:lstStyle/>
          <a:p>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err="1" smtClean="0">
                <a:solidFill>
                  <a:srgbClr val="46506E"/>
                </a:solidFill>
                <a:latin typeface="Barlow" panose="00000500000000000000" pitchFamily="50" charset="0"/>
              </a:rPr>
              <a:t>Segmentador</a:t>
            </a:r>
            <a:r>
              <a:rPr lang="en-US" sz="900" b="1" i="1" dirty="0" smtClean="0">
                <a:solidFill>
                  <a:srgbClr val="46506E"/>
                </a:solidFill>
                <a:latin typeface="Barlow" panose="00000500000000000000" pitchFamily="50" charset="0"/>
              </a:rPr>
              <a:t>, Segment Builder</a:t>
            </a:r>
            <a:endParaRPr lang="en-US" sz="900" b="1" i="1" dirty="0" smtClean="0">
              <a:solidFill>
                <a:srgbClr val="46506E"/>
              </a:solidFill>
              <a:latin typeface="Barlow" panose="00000500000000000000" pitchFamily="50" charset="0"/>
            </a:endParaRPr>
          </a:p>
        </p:txBody>
      </p:sp>
      <p:sp>
        <p:nvSpPr>
          <p:cNvPr id="166" name="CuadroTexto 165"/>
          <p:cNvSpPr txBox="1"/>
          <p:nvPr/>
        </p:nvSpPr>
        <p:spPr>
          <a:xfrm>
            <a:off x="2901930" y="4035052"/>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69" name="Rectángulo redondeado 168"/>
          <p:cNvSpPr/>
          <p:nvPr/>
        </p:nvSpPr>
        <p:spPr>
          <a:xfrm>
            <a:off x="2887209" y="4002225"/>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0" name="CuadroTexto 169"/>
          <p:cNvSpPr txBox="1"/>
          <p:nvPr/>
        </p:nvSpPr>
        <p:spPr>
          <a:xfrm>
            <a:off x="2877027" y="2414463"/>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71" name="Rectángulo redondeado 170"/>
          <p:cNvSpPr/>
          <p:nvPr/>
        </p:nvSpPr>
        <p:spPr>
          <a:xfrm>
            <a:off x="2862306" y="2381636"/>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2" name="CuadroTexto 171"/>
          <p:cNvSpPr txBox="1"/>
          <p:nvPr/>
        </p:nvSpPr>
        <p:spPr>
          <a:xfrm>
            <a:off x="3312183" y="5893490"/>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73" name="Rectángulo redondeado 172"/>
          <p:cNvSpPr/>
          <p:nvPr/>
        </p:nvSpPr>
        <p:spPr>
          <a:xfrm>
            <a:off x="3288035" y="5860663"/>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4" name="CuadroTexto 173"/>
          <p:cNvSpPr txBox="1"/>
          <p:nvPr/>
        </p:nvSpPr>
        <p:spPr>
          <a:xfrm>
            <a:off x="3667469" y="1129116"/>
            <a:ext cx="243683" cy="223837"/>
          </a:xfrm>
          <a:prstGeom prst="rect">
            <a:avLst/>
          </a:prstGeom>
          <a:noFill/>
        </p:spPr>
        <p:txBody>
          <a:bodyPr wrap="square" rtlCol="0">
            <a:spAutoFit/>
          </a:bodyPr>
          <a:lstStyle/>
          <a:p>
            <a:r>
              <a:rPr lang="es-ES" sz="1000" dirty="0" smtClean="0"/>
              <a:t>X</a:t>
            </a:r>
            <a:endParaRPr lang="es-ES" sz="1000" dirty="0"/>
          </a:p>
        </p:txBody>
      </p:sp>
      <p:sp>
        <p:nvSpPr>
          <p:cNvPr id="175" name="CuadroTexto 174"/>
          <p:cNvSpPr txBox="1"/>
          <p:nvPr/>
        </p:nvSpPr>
        <p:spPr>
          <a:xfrm>
            <a:off x="3697318" y="3185727"/>
            <a:ext cx="243683" cy="223837"/>
          </a:xfrm>
          <a:prstGeom prst="rect">
            <a:avLst/>
          </a:prstGeom>
          <a:noFill/>
        </p:spPr>
        <p:txBody>
          <a:bodyPr wrap="square" rtlCol="0">
            <a:spAutoFit/>
          </a:bodyPr>
          <a:lstStyle/>
          <a:p>
            <a:r>
              <a:rPr lang="es-ES" sz="1000" dirty="0" smtClean="0"/>
              <a:t>X</a:t>
            </a:r>
            <a:endParaRPr lang="es-ES" sz="1000" dirty="0"/>
          </a:p>
        </p:txBody>
      </p:sp>
      <p:sp>
        <p:nvSpPr>
          <p:cNvPr id="176" name="CuadroTexto 175"/>
          <p:cNvSpPr txBox="1"/>
          <p:nvPr/>
        </p:nvSpPr>
        <p:spPr>
          <a:xfrm>
            <a:off x="4207943" y="4761575"/>
            <a:ext cx="243683" cy="223837"/>
          </a:xfrm>
          <a:prstGeom prst="rect">
            <a:avLst/>
          </a:prstGeom>
          <a:noFill/>
        </p:spPr>
        <p:txBody>
          <a:bodyPr wrap="square" rtlCol="0">
            <a:spAutoFit/>
          </a:bodyPr>
          <a:lstStyle/>
          <a:p>
            <a:r>
              <a:rPr lang="es-ES" sz="1000" dirty="0" smtClean="0"/>
              <a:t>X</a:t>
            </a:r>
            <a:endParaRPr lang="es-ES" sz="1000" dirty="0"/>
          </a:p>
        </p:txBody>
      </p:sp>
      <p:sp>
        <p:nvSpPr>
          <p:cNvPr id="177" name="CuadroTexto 176"/>
          <p:cNvSpPr txBox="1"/>
          <p:nvPr/>
        </p:nvSpPr>
        <p:spPr>
          <a:xfrm>
            <a:off x="4916120" y="5001487"/>
            <a:ext cx="4098493" cy="784830"/>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Segments o Tags ja </a:t>
            </a:r>
            <a:r>
              <a:rPr lang="en-US" sz="900" dirty="0" err="1" smtClean="0">
                <a:solidFill>
                  <a:srgbClr val="46506E"/>
                </a:solidFill>
                <a:latin typeface="Barlow" panose="00000500000000000000" pitchFamily="50" charset="0"/>
              </a:rPr>
              <a:t>creats</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Campañas</a:t>
            </a:r>
            <a:r>
              <a:rPr lang="en-US" sz="900" dirty="0" smtClean="0">
                <a:solidFill>
                  <a:srgbClr val="46506E"/>
                </a:solidFill>
                <a:latin typeface="Barlow" panose="00000500000000000000" pitchFamily="50" charset="0"/>
              </a:rPr>
              <a:t>, email, </a:t>
            </a:r>
            <a:r>
              <a:rPr lang="en-US" sz="900" dirty="0" err="1" smtClean="0">
                <a:solidFill>
                  <a:srgbClr val="46506E"/>
                </a:solidFill>
                <a:latin typeface="Barlow" panose="00000500000000000000" pitchFamily="50" charset="0"/>
              </a:rPr>
              <a:t>sms</a:t>
            </a:r>
            <a:r>
              <a:rPr lang="en-US" sz="900" dirty="0" smtClean="0">
                <a:solidFill>
                  <a:srgbClr val="46506E"/>
                </a:solidFill>
                <a:latin typeface="Barlow" panose="00000500000000000000" pitchFamily="50" charset="0"/>
              </a:rPr>
              <a:t>, events, call….(</a:t>
            </a:r>
            <a:r>
              <a:rPr lang="en-US" sz="900" dirty="0" err="1" smtClean="0">
                <a:solidFill>
                  <a:srgbClr val="46506E"/>
                </a:solidFill>
                <a:latin typeface="Barlow" panose="00000500000000000000" pitchFamily="50" charset="0"/>
              </a:rPr>
              <a:t>enviaments</a:t>
            </a:r>
            <a:r>
              <a:rPr lang="en-US" sz="900" dirty="0" smtClean="0">
                <a:solidFill>
                  <a:srgbClr val="46506E"/>
                </a:solidFill>
                <a:latin typeface="Barlow" panose="00000500000000000000" pitchFamily="50" charset="0"/>
              </a:rPr>
              <a:t>, open, click…)</a:t>
            </a:r>
          </a:p>
          <a:p>
            <a:r>
              <a:rPr lang="en-US" sz="900" dirty="0" err="1" smtClean="0">
                <a:solidFill>
                  <a:srgbClr val="46506E"/>
                </a:solidFill>
                <a:latin typeface="Barlow" panose="00000500000000000000" pitchFamily="50" charset="0"/>
              </a:rPr>
              <a:t>Formularis</a:t>
            </a:r>
            <a:r>
              <a:rPr lang="en-US" sz="900" dirty="0" smtClean="0">
                <a:solidFill>
                  <a:srgbClr val="46506E"/>
                </a:solidFill>
                <a:latin typeface="Barlow" panose="00000500000000000000" pitchFamily="50" charset="0"/>
              </a:rPr>
              <a:t>….(</a:t>
            </a:r>
            <a:r>
              <a:rPr lang="en-US" sz="900" dirty="0" err="1" smtClean="0">
                <a:solidFill>
                  <a:srgbClr val="46506E"/>
                </a:solidFill>
                <a:latin typeface="Barlow" panose="00000500000000000000" pitchFamily="50" charset="0"/>
              </a:rPr>
              <a:t>contestat</a:t>
            </a:r>
            <a:r>
              <a:rPr lang="en-US" sz="900" dirty="0" smtClean="0">
                <a:solidFill>
                  <a:srgbClr val="46506E"/>
                </a:solidFill>
                <a:latin typeface="Barlow" panose="00000500000000000000" pitchFamily="50" charset="0"/>
              </a:rPr>
              <a:t> o </a:t>
            </a:r>
            <a:r>
              <a:rPr lang="en-US" sz="900" dirty="0" err="1" smtClean="0">
                <a:solidFill>
                  <a:srgbClr val="46506E"/>
                </a:solidFill>
                <a:latin typeface="Barlow" panose="00000500000000000000" pitchFamily="50" charset="0"/>
              </a:rPr>
              <a:t>contestació</a:t>
            </a:r>
            <a:r>
              <a:rPr lang="en-US" sz="900" dirty="0" smtClean="0">
                <a:solidFill>
                  <a:srgbClr val="46506E"/>
                </a:solidFill>
                <a:latin typeface="Barlow" panose="00000500000000000000" pitchFamily="50" charset="0"/>
              </a:rPr>
              <a:t> a </a:t>
            </a:r>
            <a:r>
              <a:rPr lang="en-US" sz="900" dirty="0" err="1" smtClean="0">
                <a:solidFill>
                  <a:srgbClr val="46506E"/>
                </a:solidFill>
                <a:latin typeface="Barlow" panose="00000500000000000000" pitchFamily="50" charset="0"/>
              </a:rPr>
              <a:t>una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pregunta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concreta</a:t>
            </a:r>
            <a:r>
              <a:rPr lang="en-US" sz="900" dirty="0" smtClean="0">
                <a:solidFill>
                  <a:srgbClr val="46506E"/>
                </a:solidFill>
                <a:latin typeface="Barlow" panose="00000500000000000000" pitchFamily="50" charset="0"/>
              </a:rPr>
              <a:t> X…)</a:t>
            </a:r>
            <a:endParaRPr lang="en-US" sz="900" dirty="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Indicadores</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Persona </a:t>
            </a:r>
            <a:r>
              <a:rPr lang="en-US" sz="900" dirty="0" err="1" smtClean="0">
                <a:solidFill>
                  <a:srgbClr val="46506E"/>
                </a:solidFill>
                <a:latin typeface="Barlow" panose="00000500000000000000" pitchFamily="50" charset="0"/>
              </a:rPr>
              <a:t>fitxa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r>
              <a:rPr lang="en-US" sz="900" dirty="0" smtClean="0">
                <a:solidFill>
                  <a:srgbClr val="46506E"/>
                </a:solidFill>
                <a:latin typeface="Barlow" panose="00000500000000000000" pitchFamily="50" charset="0"/>
              </a:rPr>
              <a:t>, Company </a:t>
            </a:r>
            <a:r>
              <a:rPr lang="en-US" sz="900" dirty="0" err="1">
                <a:solidFill>
                  <a:srgbClr val="46506E"/>
                </a:solidFill>
                <a:latin typeface="Barlow" panose="00000500000000000000" pitchFamily="50" charset="0"/>
              </a:rPr>
              <a:t>fitxa</a:t>
            </a:r>
            <a:r>
              <a:rPr lang="en-US" sz="900" dirty="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Organització</a:t>
            </a:r>
            <a:r>
              <a:rPr lang="en-US" sz="900" dirty="0" smtClean="0">
                <a:solidFill>
                  <a:srgbClr val="46506E"/>
                </a:solidFill>
                <a:latin typeface="Barlow" panose="00000500000000000000" pitchFamily="50" charset="0"/>
              </a:rPr>
              <a:t> </a:t>
            </a:r>
            <a:r>
              <a:rPr lang="en-US" sz="900" dirty="0" err="1">
                <a:solidFill>
                  <a:srgbClr val="46506E"/>
                </a:solidFill>
                <a:latin typeface="Barlow" panose="00000500000000000000" pitchFamily="50" charset="0"/>
              </a:rPr>
              <a:t>fitxa</a:t>
            </a:r>
            <a:r>
              <a:rPr lang="en-US" sz="900" dirty="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endParaRPr lang="en-US" sz="900" dirty="0">
              <a:solidFill>
                <a:srgbClr val="46506E"/>
              </a:solidFill>
              <a:latin typeface="Barlow" panose="00000500000000000000" pitchFamily="50" charset="0"/>
            </a:endParaRPr>
          </a:p>
        </p:txBody>
      </p:sp>
      <p:cxnSp>
        <p:nvCxnSpPr>
          <p:cNvPr id="178" name="Conector recto de flecha 177"/>
          <p:cNvCxnSpPr/>
          <p:nvPr/>
        </p:nvCxnSpPr>
        <p:spPr>
          <a:xfrm>
            <a:off x="2931809" y="5781123"/>
            <a:ext cx="18080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2" name="Forma libre 181"/>
          <p:cNvSpPr/>
          <p:nvPr/>
        </p:nvSpPr>
        <p:spPr>
          <a:xfrm>
            <a:off x="1085760" y="2471159"/>
            <a:ext cx="722021"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3" name="CuadroTexto 182"/>
          <p:cNvSpPr txBox="1"/>
          <p:nvPr/>
        </p:nvSpPr>
        <p:spPr>
          <a:xfrm>
            <a:off x="171501" y="2783158"/>
            <a:ext cx="1260886" cy="230832"/>
          </a:xfrm>
          <a:prstGeom prst="rect">
            <a:avLst/>
          </a:prstGeom>
          <a:solidFill>
            <a:schemeClr val="bg1"/>
          </a:solidFill>
        </p:spPr>
        <p:txBody>
          <a:bodyPr wrap="square" rtlCol="0">
            <a:spAutoFit/>
          </a:bodyPr>
          <a:lstStyle/>
          <a:p>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err="1" smtClean="0">
                <a:solidFill>
                  <a:srgbClr val="46506E"/>
                </a:solidFill>
                <a:latin typeface="Barlow" panose="00000500000000000000" pitchFamily="50" charset="0"/>
              </a:rPr>
              <a:t>Segmentador</a:t>
            </a:r>
            <a:endParaRPr lang="en-US" sz="900" b="1" i="1" dirty="0" smtClean="0">
              <a:solidFill>
                <a:srgbClr val="46506E"/>
              </a:solidFill>
              <a:latin typeface="Barlow" panose="00000500000000000000" pitchFamily="50" charset="0"/>
            </a:endParaRPr>
          </a:p>
        </p:txBody>
      </p:sp>
      <p:pic>
        <p:nvPicPr>
          <p:cNvPr id="184" name="Imagen 183"/>
          <p:cNvPicPr>
            <a:picLocks noChangeAspect="1"/>
          </p:cNvPicPr>
          <p:nvPr/>
        </p:nvPicPr>
        <p:blipFill>
          <a:blip r:embed="rId10"/>
          <a:stretch>
            <a:fillRect/>
          </a:stretch>
        </p:blipFill>
        <p:spPr>
          <a:xfrm>
            <a:off x="525444" y="2393187"/>
            <a:ext cx="408360" cy="360000"/>
          </a:xfrm>
          <a:prstGeom prst="rect">
            <a:avLst/>
          </a:prstGeom>
        </p:spPr>
      </p:pic>
      <p:pic>
        <p:nvPicPr>
          <p:cNvPr id="185" name="Imagen 184"/>
          <p:cNvPicPr>
            <a:picLocks noChangeAspect="1"/>
          </p:cNvPicPr>
          <p:nvPr/>
        </p:nvPicPr>
        <p:blipFill>
          <a:blip r:embed="rId11"/>
          <a:stretch>
            <a:fillRect/>
          </a:stretch>
        </p:blipFill>
        <p:spPr>
          <a:xfrm>
            <a:off x="466849" y="3939925"/>
            <a:ext cx="421713" cy="360000"/>
          </a:xfrm>
          <a:prstGeom prst="rect">
            <a:avLst/>
          </a:prstGeom>
        </p:spPr>
      </p:pic>
      <p:sp>
        <p:nvSpPr>
          <p:cNvPr id="186" name="Forma libre 185"/>
          <p:cNvSpPr/>
          <p:nvPr/>
        </p:nvSpPr>
        <p:spPr>
          <a:xfrm>
            <a:off x="1026375" y="4037697"/>
            <a:ext cx="722021"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7" name="CuadroTexto 186"/>
          <p:cNvSpPr txBox="1"/>
          <p:nvPr/>
        </p:nvSpPr>
        <p:spPr>
          <a:xfrm>
            <a:off x="275534" y="4283876"/>
            <a:ext cx="782912" cy="230832"/>
          </a:xfrm>
          <a:prstGeom prst="rect">
            <a:avLst/>
          </a:prstGeom>
          <a:solidFill>
            <a:schemeClr val="bg1"/>
          </a:solidFill>
        </p:spPr>
        <p:txBody>
          <a:bodyPr wrap="square" rtlCol="0">
            <a:spAutoFit/>
          </a:bodyPr>
          <a:lstStyle/>
          <a:p>
            <a:pPr algn="ctr"/>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Email</a:t>
            </a:r>
          </a:p>
        </p:txBody>
      </p:sp>
      <p:pic>
        <p:nvPicPr>
          <p:cNvPr id="188" name="Imagen 1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973" y="801578"/>
            <a:ext cx="270000" cy="270000"/>
          </a:xfrm>
          <a:prstGeom prst="rect">
            <a:avLst/>
          </a:prstGeom>
        </p:spPr>
      </p:pic>
      <p:pic>
        <p:nvPicPr>
          <p:cNvPr id="189" name="Imagen 1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7340" y="4455596"/>
            <a:ext cx="270000" cy="270000"/>
          </a:xfrm>
          <a:prstGeom prst="rect">
            <a:avLst/>
          </a:prstGeom>
        </p:spPr>
      </p:pic>
      <p:pic>
        <p:nvPicPr>
          <p:cNvPr id="190" name="Imagen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1590" y="2845853"/>
            <a:ext cx="270000" cy="270000"/>
          </a:xfrm>
          <a:prstGeom prst="rect">
            <a:avLst/>
          </a:prstGeom>
        </p:spPr>
      </p:pic>
      <p:sp>
        <p:nvSpPr>
          <p:cNvPr id="191" name="CuadroTexto 190"/>
          <p:cNvSpPr txBox="1"/>
          <p:nvPr/>
        </p:nvSpPr>
        <p:spPr>
          <a:xfrm>
            <a:off x="5198854" y="5805795"/>
            <a:ext cx="1055593"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Camp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Camp N</a:t>
            </a:r>
            <a:endParaRPr lang="en-US" sz="900" dirty="0">
              <a:solidFill>
                <a:srgbClr val="46506E"/>
              </a:solidFill>
              <a:latin typeface="Barlow" panose="00000500000000000000" pitchFamily="50" charset="0"/>
            </a:endParaRPr>
          </a:p>
        </p:txBody>
      </p:sp>
      <p:sp>
        <p:nvSpPr>
          <p:cNvPr id="192" name="CuadroTexto 191"/>
          <p:cNvSpPr txBox="1"/>
          <p:nvPr/>
        </p:nvSpPr>
        <p:spPr>
          <a:xfrm>
            <a:off x="6332196" y="5805377"/>
            <a:ext cx="1106027"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193" name="CuadroTexto 192"/>
          <p:cNvSpPr txBox="1"/>
          <p:nvPr/>
        </p:nvSpPr>
        <p:spPr>
          <a:xfrm>
            <a:off x="7504477" y="5822477"/>
            <a:ext cx="1286555"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Valor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Valor N</a:t>
            </a:r>
            <a:endParaRPr lang="en-US" sz="900" dirty="0">
              <a:solidFill>
                <a:srgbClr val="46506E"/>
              </a:solidFill>
              <a:latin typeface="Barlow" panose="00000500000000000000" pitchFamily="50" charset="0"/>
            </a:endParaRPr>
          </a:p>
        </p:txBody>
      </p:sp>
      <p:sp>
        <p:nvSpPr>
          <p:cNvPr id="128" name="Rectángulo 127"/>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9" name="CuadroTexto 128"/>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133" name="CuadroTexto 132"/>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139" name="Imagen 1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140" name="CuadroTexto 139"/>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142" name="Imagen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143" name="Imagen 1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144" name="CuadroTexto 143"/>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145" name="CuadroTexto 144"/>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146" name="Imagen 1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150" name="CuadroTexto 149"/>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157" name="Imagen 15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159" name="CuadroTexto 158"/>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160" name="Imagen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161" name="CuadroTexto 160"/>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163" name="CuadroTexto 162"/>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165" name="Imagen 1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167" name="CuadroTexto 166"/>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168" name="CuadroTexto 167"/>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179" name="Imagen 1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180" name="Imagen 17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181" name="CuadroTexto 180"/>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194" name="CuadroTexto 193"/>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195" name="CuadroTexto 194"/>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196" name="CuadroTexto 195"/>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197" name="CuadroTexto 196"/>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198" name="Imagen 1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199" name="CuadroTexto 198"/>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200" name="Imagen 19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201" name="Imagen 2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202" name="Imagen 20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203" name="CuadroTexto 202"/>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
        <p:nvSpPr>
          <p:cNvPr id="204" name="CuadroTexto 203"/>
          <p:cNvSpPr txBox="1"/>
          <p:nvPr/>
        </p:nvSpPr>
        <p:spPr>
          <a:xfrm>
            <a:off x="9694434" y="297219"/>
            <a:ext cx="1791549" cy="261610"/>
          </a:xfrm>
          <a:prstGeom prst="rect">
            <a:avLst/>
          </a:prstGeom>
          <a:noFill/>
        </p:spPr>
        <p:txBody>
          <a:bodyPr wrap="square" rtlCol="0">
            <a:spAutoFit/>
          </a:bodyPr>
          <a:lstStyle/>
          <a:p>
            <a:pPr algn="ctr"/>
            <a:r>
              <a:rPr lang="en-US" sz="1100" b="1" dirty="0" smtClean="0">
                <a:solidFill>
                  <a:srgbClr val="46506E"/>
                </a:solidFill>
                <a:latin typeface="Barlow" panose="00000500000000000000" pitchFamily="50" charset="0"/>
              </a:rPr>
              <a:t>ACCIONS</a:t>
            </a:r>
            <a:endParaRPr lang="en-US" sz="1100" b="1" dirty="0">
              <a:solidFill>
                <a:srgbClr val="46506E"/>
              </a:solidFill>
              <a:latin typeface="Barlow" panose="00000500000000000000" pitchFamily="50" charset="0"/>
            </a:endParaRPr>
          </a:p>
        </p:txBody>
      </p:sp>
    </p:spTree>
    <p:extLst>
      <p:ext uri="{BB962C8B-B14F-4D97-AF65-F5344CB8AC3E}">
        <p14:creationId xmlns:p14="http://schemas.microsoft.com/office/powerpoint/2010/main" val="2212826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3</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Modals per bloc d’Acció</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pic>
        <p:nvPicPr>
          <p:cNvPr id="36" name="Imagen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65" y="3447274"/>
            <a:ext cx="270000" cy="270000"/>
          </a:xfrm>
          <a:prstGeom prst="rect">
            <a:avLst/>
          </a:prstGeom>
        </p:spPr>
      </p:pic>
      <p:pic>
        <p:nvPicPr>
          <p:cNvPr id="42" name="Imagen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3201" y="3473735"/>
            <a:ext cx="270000" cy="270000"/>
          </a:xfrm>
          <a:prstGeom prst="rect">
            <a:avLst/>
          </a:prstGeom>
        </p:spPr>
      </p:pic>
      <p:pic>
        <p:nvPicPr>
          <p:cNvPr id="44" name="Imagen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6296" y="1151551"/>
            <a:ext cx="270000" cy="270000"/>
          </a:xfrm>
          <a:prstGeom prst="rect">
            <a:avLst/>
          </a:prstGeom>
        </p:spPr>
      </p:pic>
      <p:sp>
        <p:nvSpPr>
          <p:cNvPr id="148" name="CuadroTexto 147"/>
          <p:cNvSpPr txBox="1"/>
          <p:nvPr/>
        </p:nvSpPr>
        <p:spPr>
          <a:xfrm>
            <a:off x="971796" y="3500245"/>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Form</a:t>
            </a:r>
          </a:p>
        </p:txBody>
      </p:sp>
      <p:sp>
        <p:nvSpPr>
          <p:cNvPr id="150" name="Rectángulo redondeado 149"/>
          <p:cNvSpPr/>
          <p:nvPr/>
        </p:nvSpPr>
        <p:spPr>
          <a:xfrm>
            <a:off x="630702" y="3778096"/>
            <a:ext cx="2496201" cy="15664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7" name="CuadroTexto 156"/>
          <p:cNvSpPr txBox="1"/>
          <p:nvPr/>
        </p:nvSpPr>
        <p:spPr>
          <a:xfrm>
            <a:off x="1990551" y="5041857"/>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59" name="Rectángulo redondeado 158"/>
          <p:cNvSpPr/>
          <p:nvPr/>
        </p:nvSpPr>
        <p:spPr>
          <a:xfrm>
            <a:off x="1975830" y="5009030"/>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0" name="CuadroTexto 159"/>
          <p:cNvSpPr txBox="1"/>
          <p:nvPr/>
        </p:nvSpPr>
        <p:spPr>
          <a:xfrm>
            <a:off x="684923" y="4308842"/>
            <a:ext cx="720985"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Camp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Camp N</a:t>
            </a:r>
            <a:endParaRPr lang="en-US" sz="900" dirty="0">
              <a:solidFill>
                <a:srgbClr val="46506E"/>
              </a:solidFill>
              <a:latin typeface="Barlow" panose="00000500000000000000" pitchFamily="50" charset="0"/>
            </a:endParaRPr>
          </a:p>
        </p:txBody>
      </p:sp>
      <p:sp>
        <p:nvSpPr>
          <p:cNvPr id="161" name="CuadroTexto 160"/>
          <p:cNvSpPr txBox="1"/>
          <p:nvPr/>
        </p:nvSpPr>
        <p:spPr>
          <a:xfrm>
            <a:off x="1470655" y="4308424"/>
            <a:ext cx="755432"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163" name="CuadroTexto 162"/>
          <p:cNvSpPr txBox="1"/>
          <p:nvPr/>
        </p:nvSpPr>
        <p:spPr>
          <a:xfrm>
            <a:off x="2290551" y="4308590"/>
            <a:ext cx="760149"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Valor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Valorr</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165" name="CuadroTexto 164"/>
          <p:cNvSpPr txBox="1"/>
          <p:nvPr/>
        </p:nvSpPr>
        <p:spPr>
          <a:xfrm>
            <a:off x="2813631" y="3804440"/>
            <a:ext cx="243683" cy="223837"/>
          </a:xfrm>
          <a:prstGeom prst="rect">
            <a:avLst/>
          </a:prstGeom>
          <a:noFill/>
        </p:spPr>
        <p:txBody>
          <a:bodyPr wrap="square" rtlCol="0">
            <a:spAutoFit/>
          </a:bodyPr>
          <a:lstStyle/>
          <a:p>
            <a:r>
              <a:rPr lang="es-ES" sz="1000" dirty="0" smtClean="0"/>
              <a:t>X</a:t>
            </a:r>
            <a:endParaRPr lang="es-ES" sz="1000" dirty="0"/>
          </a:p>
        </p:txBody>
      </p:sp>
      <p:sp>
        <p:nvSpPr>
          <p:cNvPr id="167" name="CuadroTexto 166"/>
          <p:cNvSpPr txBox="1"/>
          <p:nvPr/>
        </p:nvSpPr>
        <p:spPr>
          <a:xfrm>
            <a:off x="808499" y="3866021"/>
            <a:ext cx="1935543" cy="369332"/>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Form A..N</a:t>
            </a:r>
            <a:endParaRPr lang="en-US" sz="900" dirty="0">
              <a:solidFill>
                <a:srgbClr val="46506E"/>
              </a:solidFill>
              <a:latin typeface="Barlow" panose="00000500000000000000" pitchFamily="50" charset="0"/>
            </a:endParaRPr>
          </a:p>
        </p:txBody>
      </p:sp>
      <p:sp>
        <p:nvSpPr>
          <p:cNvPr id="168" name="CuadroTexto 167"/>
          <p:cNvSpPr txBox="1"/>
          <p:nvPr/>
        </p:nvSpPr>
        <p:spPr>
          <a:xfrm>
            <a:off x="835930" y="5053809"/>
            <a:ext cx="7702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Form</a:t>
            </a:r>
          </a:p>
        </p:txBody>
      </p:sp>
      <p:sp>
        <p:nvSpPr>
          <p:cNvPr id="179" name="Rectángulo redondeado 178"/>
          <p:cNvSpPr/>
          <p:nvPr/>
        </p:nvSpPr>
        <p:spPr>
          <a:xfrm>
            <a:off x="834392" y="5014002"/>
            <a:ext cx="861277"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1" name="Forma libre 180"/>
          <p:cNvSpPr/>
          <p:nvPr/>
        </p:nvSpPr>
        <p:spPr>
          <a:xfrm rot="19509438">
            <a:off x="345205" y="5196466"/>
            <a:ext cx="493150" cy="13089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2" name="CuadroTexto 181"/>
          <p:cNvSpPr txBox="1"/>
          <p:nvPr/>
        </p:nvSpPr>
        <p:spPr>
          <a:xfrm>
            <a:off x="38274" y="5708473"/>
            <a:ext cx="782912" cy="230832"/>
          </a:xfrm>
          <a:prstGeom prst="rect">
            <a:avLst/>
          </a:prstGeom>
          <a:solidFill>
            <a:schemeClr val="bg1"/>
          </a:solidFill>
        </p:spPr>
        <p:txBody>
          <a:bodyPr wrap="square" rtlCol="0">
            <a:spAutoFit/>
          </a:bodyPr>
          <a:lstStyle/>
          <a:p>
            <a:pPr algn="ctr"/>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Form</a:t>
            </a:r>
          </a:p>
        </p:txBody>
      </p:sp>
      <p:sp>
        <p:nvSpPr>
          <p:cNvPr id="183" name="Rectángulo redondeado 182"/>
          <p:cNvSpPr/>
          <p:nvPr/>
        </p:nvSpPr>
        <p:spPr>
          <a:xfrm>
            <a:off x="3784142" y="3779650"/>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4" name="CuadroTexto 183"/>
          <p:cNvSpPr txBox="1"/>
          <p:nvPr/>
        </p:nvSpPr>
        <p:spPr>
          <a:xfrm>
            <a:off x="4056128" y="3527393"/>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Notification</a:t>
            </a:r>
          </a:p>
        </p:txBody>
      </p:sp>
      <p:sp>
        <p:nvSpPr>
          <p:cNvPr id="185" name="CuadroTexto 184"/>
          <p:cNvSpPr txBox="1"/>
          <p:nvPr/>
        </p:nvSpPr>
        <p:spPr>
          <a:xfrm>
            <a:off x="3891959" y="3928486"/>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Notification</a:t>
            </a:r>
          </a:p>
        </p:txBody>
      </p:sp>
      <p:sp>
        <p:nvSpPr>
          <p:cNvPr id="186" name="CuadroTexto 185"/>
          <p:cNvSpPr txBox="1"/>
          <p:nvPr/>
        </p:nvSpPr>
        <p:spPr>
          <a:xfrm>
            <a:off x="4740673" y="3927542"/>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Notification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Notification N</a:t>
            </a:r>
            <a:endParaRPr lang="en-US" sz="900" dirty="0">
              <a:solidFill>
                <a:srgbClr val="46506E"/>
              </a:solidFill>
              <a:latin typeface="Barlow" panose="00000500000000000000" pitchFamily="50" charset="0"/>
            </a:endParaRPr>
          </a:p>
        </p:txBody>
      </p:sp>
      <p:sp>
        <p:nvSpPr>
          <p:cNvPr id="187" name="CuadroTexto 186"/>
          <p:cNvSpPr txBox="1"/>
          <p:nvPr/>
        </p:nvSpPr>
        <p:spPr>
          <a:xfrm>
            <a:off x="4008735" y="4621521"/>
            <a:ext cx="855363" cy="3693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Notification</a:t>
            </a:r>
          </a:p>
        </p:txBody>
      </p:sp>
      <p:sp>
        <p:nvSpPr>
          <p:cNvPr id="188" name="Rectángulo redondeado 187"/>
          <p:cNvSpPr/>
          <p:nvPr/>
        </p:nvSpPr>
        <p:spPr>
          <a:xfrm>
            <a:off x="3932049" y="4647053"/>
            <a:ext cx="947405" cy="3108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9" name="CuadroTexto 188"/>
          <p:cNvSpPr txBox="1"/>
          <p:nvPr/>
        </p:nvSpPr>
        <p:spPr>
          <a:xfrm>
            <a:off x="5042061" y="4680359"/>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90" name="Rectángulo redondeado 189"/>
          <p:cNvSpPr/>
          <p:nvPr/>
        </p:nvSpPr>
        <p:spPr>
          <a:xfrm>
            <a:off x="5027340" y="4647532"/>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1" name="CuadroTexto 190"/>
          <p:cNvSpPr txBox="1"/>
          <p:nvPr/>
        </p:nvSpPr>
        <p:spPr>
          <a:xfrm>
            <a:off x="5837449" y="3831034"/>
            <a:ext cx="243683" cy="223837"/>
          </a:xfrm>
          <a:prstGeom prst="rect">
            <a:avLst/>
          </a:prstGeom>
          <a:noFill/>
        </p:spPr>
        <p:txBody>
          <a:bodyPr wrap="square" rtlCol="0">
            <a:spAutoFit/>
          </a:bodyPr>
          <a:lstStyle/>
          <a:p>
            <a:r>
              <a:rPr lang="es-ES" sz="1000" dirty="0" smtClean="0"/>
              <a:t>X</a:t>
            </a:r>
            <a:endParaRPr lang="es-ES" sz="1000" dirty="0"/>
          </a:p>
        </p:txBody>
      </p:sp>
      <p:sp>
        <p:nvSpPr>
          <p:cNvPr id="193" name="Forma libre 192"/>
          <p:cNvSpPr/>
          <p:nvPr/>
        </p:nvSpPr>
        <p:spPr>
          <a:xfrm rot="19501945">
            <a:off x="3604450" y="4972650"/>
            <a:ext cx="608687" cy="358498"/>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4" name="CuadroTexto 193"/>
          <p:cNvSpPr txBox="1"/>
          <p:nvPr/>
        </p:nvSpPr>
        <p:spPr>
          <a:xfrm>
            <a:off x="3587085" y="5554151"/>
            <a:ext cx="981090" cy="369332"/>
          </a:xfrm>
          <a:prstGeom prst="rect">
            <a:avLst/>
          </a:prstGeom>
          <a:solidFill>
            <a:schemeClr val="bg1"/>
          </a:solidFill>
        </p:spPr>
        <p:txBody>
          <a:bodyPr wrap="square" rtlCol="0">
            <a:spAutoFit/>
          </a:bodyPr>
          <a:lstStyle/>
          <a:p>
            <a:pPr algn="ctr"/>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a:solidFill>
                  <a:srgbClr val="46506E"/>
                </a:solidFill>
                <a:latin typeface="Barlow" panose="00000500000000000000" pitchFamily="50" charset="0"/>
              </a:rPr>
              <a:t>N</a:t>
            </a:r>
            <a:r>
              <a:rPr lang="en-US" sz="900" b="1" i="1" dirty="0" smtClean="0">
                <a:solidFill>
                  <a:srgbClr val="46506E"/>
                </a:solidFill>
                <a:latin typeface="Barlow" panose="00000500000000000000" pitchFamily="50" charset="0"/>
              </a:rPr>
              <a:t>otification</a:t>
            </a:r>
          </a:p>
        </p:txBody>
      </p:sp>
      <p:sp>
        <p:nvSpPr>
          <p:cNvPr id="196" name="Rectángulo redondeado 195"/>
          <p:cNvSpPr/>
          <p:nvPr/>
        </p:nvSpPr>
        <p:spPr>
          <a:xfrm>
            <a:off x="6582212" y="1423392"/>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7" name="CuadroTexto 196"/>
          <p:cNvSpPr txBox="1"/>
          <p:nvPr/>
        </p:nvSpPr>
        <p:spPr>
          <a:xfrm>
            <a:off x="6854198" y="1171135"/>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SMS</a:t>
            </a:r>
          </a:p>
        </p:txBody>
      </p:sp>
      <p:sp>
        <p:nvSpPr>
          <p:cNvPr id="198" name="CuadroTexto 197"/>
          <p:cNvSpPr txBox="1"/>
          <p:nvPr/>
        </p:nvSpPr>
        <p:spPr>
          <a:xfrm>
            <a:off x="6690029" y="1572228"/>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SMS</a:t>
            </a:r>
          </a:p>
        </p:txBody>
      </p:sp>
      <p:sp>
        <p:nvSpPr>
          <p:cNvPr id="199" name="CuadroTexto 198"/>
          <p:cNvSpPr txBox="1"/>
          <p:nvPr/>
        </p:nvSpPr>
        <p:spPr>
          <a:xfrm>
            <a:off x="7538743" y="1571284"/>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SMS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SMS N</a:t>
            </a:r>
            <a:endParaRPr lang="en-US" sz="900" dirty="0">
              <a:solidFill>
                <a:srgbClr val="46506E"/>
              </a:solidFill>
              <a:latin typeface="Barlow" panose="00000500000000000000" pitchFamily="50" charset="0"/>
            </a:endParaRPr>
          </a:p>
        </p:txBody>
      </p:sp>
      <p:sp>
        <p:nvSpPr>
          <p:cNvPr id="200" name="CuadroTexto 199"/>
          <p:cNvSpPr txBox="1"/>
          <p:nvPr/>
        </p:nvSpPr>
        <p:spPr>
          <a:xfrm>
            <a:off x="6806806" y="2324531"/>
            <a:ext cx="7702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SMS</a:t>
            </a:r>
          </a:p>
        </p:txBody>
      </p:sp>
      <p:sp>
        <p:nvSpPr>
          <p:cNvPr id="201" name="Rectángulo redondeado 200"/>
          <p:cNvSpPr/>
          <p:nvPr/>
        </p:nvSpPr>
        <p:spPr>
          <a:xfrm>
            <a:off x="6711301" y="2289592"/>
            <a:ext cx="947405"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2" name="CuadroTexto 201"/>
          <p:cNvSpPr txBox="1"/>
          <p:nvPr/>
        </p:nvSpPr>
        <p:spPr>
          <a:xfrm>
            <a:off x="7840131" y="2324101"/>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203" name="Rectángulo redondeado 202"/>
          <p:cNvSpPr/>
          <p:nvPr/>
        </p:nvSpPr>
        <p:spPr>
          <a:xfrm>
            <a:off x="7825410" y="2291274"/>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 name="CuadroTexto 203"/>
          <p:cNvSpPr txBox="1"/>
          <p:nvPr/>
        </p:nvSpPr>
        <p:spPr>
          <a:xfrm>
            <a:off x="8635519" y="1474776"/>
            <a:ext cx="243683" cy="223837"/>
          </a:xfrm>
          <a:prstGeom prst="rect">
            <a:avLst/>
          </a:prstGeom>
          <a:noFill/>
        </p:spPr>
        <p:txBody>
          <a:bodyPr wrap="square" rtlCol="0">
            <a:spAutoFit/>
          </a:bodyPr>
          <a:lstStyle/>
          <a:p>
            <a:r>
              <a:rPr lang="es-ES" sz="1000" dirty="0" smtClean="0"/>
              <a:t>X</a:t>
            </a:r>
            <a:endParaRPr lang="es-ES" sz="1000" dirty="0"/>
          </a:p>
        </p:txBody>
      </p:sp>
      <p:pic>
        <p:nvPicPr>
          <p:cNvPr id="7" name="Imagen 6"/>
          <p:cNvPicPr>
            <a:picLocks noChangeAspect="1"/>
          </p:cNvPicPr>
          <p:nvPr/>
        </p:nvPicPr>
        <p:blipFill>
          <a:blip r:embed="rId7"/>
          <a:stretch>
            <a:fillRect/>
          </a:stretch>
        </p:blipFill>
        <p:spPr>
          <a:xfrm>
            <a:off x="6170031" y="2732066"/>
            <a:ext cx="327857" cy="360000"/>
          </a:xfrm>
          <a:prstGeom prst="rect">
            <a:avLst/>
          </a:prstGeom>
        </p:spPr>
      </p:pic>
      <p:pic>
        <p:nvPicPr>
          <p:cNvPr id="8" name="Imagen 7"/>
          <p:cNvPicPr>
            <a:picLocks noChangeAspect="1"/>
          </p:cNvPicPr>
          <p:nvPr/>
        </p:nvPicPr>
        <p:blipFill>
          <a:blip r:embed="rId8"/>
          <a:stretch>
            <a:fillRect/>
          </a:stretch>
        </p:blipFill>
        <p:spPr>
          <a:xfrm>
            <a:off x="261838" y="5406030"/>
            <a:ext cx="316552" cy="360000"/>
          </a:xfrm>
          <a:prstGeom prst="rect">
            <a:avLst/>
          </a:prstGeom>
        </p:spPr>
      </p:pic>
      <p:sp>
        <p:nvSpPr>
          <p:cNvPr id="79" name="Rectángulo redondeado 78"/>
          <p:cNvSpPr/>
          <p:nvPr/>
        </p:nvSpPr>
        <p:spPr>
          <a:xfrm>
            <a:off x="705210" y="1433868"/>
            <a:ext cx="2356783" cy="16760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CuadroTexto 79"/>
          <p:cNvSpPr txBox="1"/>
          <p:nvPr/>
        </p:nvSpPr>
        <p:spPr>
          <a:xfrm>
            <a:off x="1048209" y="1159788"/>
            <a:ext cx="1290611"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Segment List</a:t>
            </a:r>
          </a:p>
        </p:txBody>
      </p:sp>
      <p:sp>
        <p:nvSpPr>
          <p:cNvPr id="82" name="CuadroTexto 81"/>
          <p:cNvSpPr txBox="1"/>
          <p:nvPr/>
        </p:nvSpPr>
        <p:spPr>
          <a:xfrm>
            <a:off x="832257" y="1533154"/>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Segment List:</a:t>
            </a:r>
          </a:p>
        </p:txBody>
      </p:sp>
      <p:sp>
        <p:nvSpPr>
          <p:cNvPr id="83" name="CuadroTexto 82"/>
          <p:cNvSpPr txBox="1"/>
          <p:nvPr/>
        </p:nvSpPr>
        <p:spPr>
          <a:xfrm>
            <a:off x="1680971" y="1532210"/>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Segment List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Segment </a:t>
            </a:r>
            <a:r>
              <a:rPr lang="en-US" sz="900" dirty="0">
                <a:solidFill>
                  <a:srgbClr val="46506E"/>
                </a:solidFill>
                <a:latin typeface="Barlow" panose="00000500000000000000" pitchFamily="50" charset="0"/>
              </a:rPr>
              <a:t>List </a:t>
            </a:r>
            <a:r>
              <a:rPr lang="en-US" sz="900" dirty="0" smtClean="0">
                <a:solidFill>
                  <a:srgbClr val="46506E"/>
                </a:solidFill>
                <a:latin typeface="Barlow" panose="00000500000000000000" pitchFamily="50" charset="0"/>
              </a:rPr>
              <a:t>N</a:t>
            </a:r>
            <a:endParaRPr lang="en-US" sz="900" dirty="0">
              <a:solidFill>
                <a:srgbClr val="46506E"/>
              </a:solidFill>
              <a:latin typeface="Barlow" panose="00000500000000000000" pitchFamily="50" charset="0"/>
            </a:endParaRPr>
          </a:p>
        </p:txBody>
      </p:sp>
      <p:sp>
        <p:nvSpPr>
          <p:cNvPr id="84" name="CuadroTexto 83"/>
          <p:cNvSpPr txBox="1"/>
          <p:nvPr/>
        </p:nvSpPr>
        <p:spPr>
          <a:xfrm>
            <a:off x="832258" y="2313009"/>
            <a:ext cx="726200"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Run:</a:t>
            </a:r>
          </a:p>
        </p:txBody>
      </p:sp>
      <p:sp>
        <p:nvSpPr>
          <p:cNvPr id="85" name="CuadroTexto 84"/>
          <p:cNvSpPr txBox="1"/>
          <p:nvPr/>
        </p:nvSpPr>
        <p:spPr>
          <a:xfrm>
            <a:off x="1674903" y="2252503"/>
            <a:ext cx="993599" cy="369332"/>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Once</a:t>
            </a:r>
          </a:p>
          <a:p>
            <a:r>
              <a:rPr lang="en-US" sz="900" dirty="0" smtClean="0">
                <a:solidFill>
                  <a:srgbClr val="46506E"/>
                </a:solidFill>
                <a:latin typeface="Barlow" panose="00000500000000000000" pitchFamily="50" charset="0"/>
              </a:rPr>
              <a:t>Multiple</a:t>
            </a:r>
            <a:endParaRPr lang="en-US" sz="900" dirty="0">
              <a:solidFill>
                <a:srgbClr val="46506E"/>
              </a:solidFill>
              <a:latin typeface="Barlow" panose="00000500000000000000" pitchFamily="50" charset="0"/>
            </a:endParaRPr>
          </a:p>
        </p:txBody>
      </p:sp>
      <p:sp>
        <p:nvSpPr>
          <p:cNvPr id="86" name="CuadroTexto 85"/>
          <p:cNvSpPr txBox="1"/>
          <p:nvPr/>
        </p:nvSpPr>
        <p:spPr>
          <a:xfrm>
            <a:off x="844062" y="2761783"/>
            <a:ext cx="952006"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Segment</a:t>
            </a:r>
          </a:p>
        </p:txBody>
      </p:sp>
      <p:sp>
        <p:nvSpPr>
          <p:cNvPr id="87" name="Rectángulo redondeado 86"/>
          <p:cNvSpPr/>
          <p:nvPr/>
        </p:nvSpPr>
        <p:spPr>
          <a:xfrm>
            <a:off x="889835" y="2732066"/>
            <a:ext cx="884040"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CuadroTexto 87"/>
          <p:cNvSpPr txBox="1"/>
          <p:nvPr/>
        </p:nvSpPr>
        <p:spPr>
          <a:xfrm>
            <a:off x="1927812" y="2757636"/>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89" name="Rectángulo redondeado 88"/>
          <p:cNvSpPr/>
          <p:nvPr/>
        </p:nvSpPr>
        <p:spPr>
          <a:xfrm>
            <a:off x="1913091" y="2724809"/>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p:cNvSpPr txBox="1"/>
          <p:nvPr/>
        </p:nvSpPr>
        <p:spPr>
          <a:xfrm>
            <a:off x="2718254" y="1472289"/>
            <a:ext cx="243683" cy="223837"/>
          </a:xfrm>
          <a:prstGeom prst="rect">
            <a:avLst/>
          </a:prstGeom>
          <a:noFill/>
        </p:spPr>
        <p:txBody>
          <a:bodyPr wrap="square" rtlCol="0">
            <a:spAutoFit/>
          </a:bodyPr>
          <a:lstStyle/>
          <a:p>
            <a:r>
              <a:rPr lang="es-ES" sz="1000" dirty="0" smtClean="0"/>
              <a:t>X</a:t>
            </a:r>
            <a:endParaRPr lang="es-ES" sz="1000" dirty="0"/>
          </a:p>
        </p:txBody>
      </p:sp>
      <p:pic>
        <p:nvPicPr>
          <p:cNvPr id="91" name="Imagen 9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8758" y="1144751"/>
            <a:ext cx="270000" cy="270000"/>
          </a:xfrm>
          <a:prstGeom prst="rect">
            <a:avLst/>
          </a:prstGeom>
        </p:spPr>
      </p:pic>
      <p:sp>
        <p:nvSpPr>
          <p:cNvPr id="92" name="Rectángulo 91"/>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CuadroTexto 92"/>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94" name="CuadroTexto 93"/>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95" name="Imagen 9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96" name="CuadroTexto 95"/>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97" name="Imagen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98" name="Imagen 9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99" name="CuadroTexto 98"/>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100" name="CuadroTexto 99"/>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101" name="Imagen 10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102" name="CuadroTexto 101"/>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103" name="Imagen 1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104" name="CuadroTexto 103"/>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105" name="Imagen 1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106" name="CuadroTexto 105"/>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107" name="CuadroTexto 106"/>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108" name="Imagen 10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109" name="CuadroTexto 108"/>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110" name="CuadroTexto 109"/>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111" name="Imagen 1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112" name="Imagen 1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113" name="CuadroTexto 112"/>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114" name="CuadroTexto 113"/>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115" name="CuadroTexto 114"/>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116" name="CuadroTexto 115"/>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117" name="CuadroTexto 116"/>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118" name="Imagen 1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119" name="CuadroTexto 118"/>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120" name="Imagen 1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121" name="Imagen 1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122" name="Imagen 1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123" name="CuadroTexto 122"/>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
        <p:nvSpPr>
          <p:cNvPr id="124" name="CuadroTexto 123"/>
          <p:cNvSpPr txBox="1"/>
          <p:nvPr/>
        </p:nvSpPr>
        <p:spPr>
          <a:xfrm>
            <a:off x="9694434" y="297219"/>
            <a:ext cx="1791549" cy="261610"/>
          </a:xfrm>
          <a:prstGeom prst="rect">
            <a:avLst/>
          </a:prstGeom>
          <a:noFill/>
        </p:spPr>
        <p:txBody>
          <a:bodyPr wrap="square" rtlCol="0">
            <a:spAutoFit/>
          </a:bodyPr>
          <a:lstStyle/>
          <a:p>
            <a:pPr algn="ctr"/>
            <a:r>
              <a:rPr lang="en-US" sz="1100" b="1" dirty="0" smtClean="0">
                <a:solidFill>
                  <a:srgbClr val="46506E"/>
                </a:solidFill>
                <a:latin typeface="Barlow" panose="00000500000000000000" pitchFamily="50" charset="0"/>
              </a:rPr>
              <a:t>ACCIONS</a:t>
            </a:r>
            <a:endParaRPr lang="en-US" sz="1100" b="1" dirty="0">
              <a:solidFill>
                <a:srgbClr val="46506E"/>
              </a:solidFill>
              <a:latin typeface="Barlow" panose="00000500000000000000" pitchFamily="50" charset="0"/>
            </a:endParaRPr>
          </a:p>
        </p:txBody>
      </p:sp>
      <p:sp>
        <p:nvSpPr>
          <p:cNvPr id="128" name="Forma libre 127"/>
          <p:cNvSpPr/>
          <p:nvPr/>
        </p:nvSpPr>
        <p:spPr>
          <a:xfrm rot="19501945">
            <a:off x="6458961" y="2491795"/>
            <a:ext cx="493150"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1" name="CuadroTexto 130"/>
          <p:cNvSpPr txBox="1"/>
          <p:nvPr/>
        </p:nvSpPr>
        <p:spPr>
          <a:xfrm>
            <a:off x="6466958" y="2787237"/>
            <a:ext cx="1213982" cy="230832"/>
          </a:xfrm>
          <a:prstGeom prst="rect">
            <a:avLst/>
          </a:prstGeom>
          <a:solidFill>
            <a:schemeClr val="bg1"/>
          </a:solidFill>
        </p:spPr>
        <p:txBody>
          <a:bodyPr wrap="square" rtlCol="0">
            <a:spAutoFit/>
          </a:bodyPr>
          <a:lstStyle/>
          <a:p>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smtClean="0">
                <a:solidFill>
                  <a:srgbClr val="46506E"/>
                </a:solidFill>
                <a:latin typeface="Barlow" panose="00000500000000000000" pitchFamily="50" charset="0"/>
              </a:rPr>
              <a:t>SMS</a:t>
            </a:r>
            <a:endParaRPr lang="en-US" sz="900" b="1" i="1" dirty="0" smtClean="0">
              <a:solidFill>
                <a:srgbClr val="46506E"/>
              </a:solidFill>
              <a:latin typeface="Barlow" panose="00000500000000000000" pitchFamily="50" charset="0"/>
            </a:endParaRPr>
          </a:p>
        </p:txBody>
      </p:sp>
      <p:sp>
        <p:nvSpPr>
          <p:cNvPr id="132" name="Rectángulo redondeado 131"/>
          <p:cNvSpPr/>
          <p:nvPr/>
        </p:nvSpPr>
        <p:spPr>
          <a:xfrm>
            <a:off x="3615942" y="1415401"/>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4" name="CuadroTexto 133"/>
          <p:cNvSpPr txBox="1"/>
          <p:nvPr/>
        </p:nvSpPr>
        <p:spPr>
          <a:xfrm>
            <a:off x="3887928" y="1163144"/>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Email</a:t>
            </a:r>
          </a:p>
        </p:txBody>
      </p:sp>
      <p:sp>
        <p:nvSpPr>
          <p:cNvPr id="137" name="CuadroTexto 136"/>
          <p:cNvSpPr txBox="1"/>
          <p:nvPr/>
        </p:nvSpPr>
        <p:spPr>
          <a:xfrm>
            <a:off x="3723759" y="1564237"/>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Email</a:t>
            </a:r>
          </a:p>
        </p:txBody>
      </p:sp>
      <p:sp>
        <p:nvSpPr>
          <p:cNvPr id="138" name="CuadroTexto 137"/>
          <p:cNvSpPr txBox="1"/>
          <p:nvPr/>
        </p:nvSpPr>
        <p:spPr>
          <a:xfrm>
            <a:off x="4572473" y="1563293"/>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Email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EmailList</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139" name="CuadroTexto 138"/>
          <p:cNvSpPr txBox="1"/>
          <p:nvPr/>
        </p:nvSpPr>
        <p:spPr>
          <a:xfrm>
            <a:off x="3840536" y="2316540"/>
            <a:ext cx="7702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Email</a:t>
            </a:r>
          </a:p>
        </p:txBody>
      </p:sp>
      <p:sp>
        <p:nvSpPr>
          <p:cNvPr id="141" name="Rectángulo redondeado 140"/>
          <p:cNvSpPr/>
          <p:nvPr/>
        </p:nvSpPr>
        <p:spPr>
          <a:xfrm>
            <a:off x="3765998" y="2280756"/>
            <a:ext cx="947405"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7" name="CuadroTexto 146"/>
          <p:cNvSpPr txBox="1"/>
          <p:nvPr/>
        </p:nvSpPr>
        <p:spPr>
          <a:xfrm>
            <a:off x="4873861" y="2316110"/>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49" name="Rectángulo redondeado 148"/>
          <p:cNvSpPr/>
          <p:nvPr/>
        </p:nvSpPr>
        <p:spPr>
          <a:xfrm>
            <a:off x="4859140" y="2283283"/>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1" name="CuadroTexto 150"/>
          <p:cNvSpPr txBox="1"/>
          <p:nvPr/>
        </p:nvSpPr>
        <p:spPr>
          <a:xfrm>
            <a:off x="5669249" y="1466785"/>
            <a:ext cx="243683" cy="223837"/>
          </a:xfrm>
          <a:prstGeom prst="rect">
            <a:avLst/>
          </a:prstGeom>
          <a:noFill/>
        </p:spPr>
        <p:txBody>
          <a:bodyPr wrap="square" rtlCol="0">
            <a:spAutoFit/>
          </a:bodyPr>
          <a:lstStyle/>
          <a:p>
            <a:r>
              <a:rPr lang="es-ES" sz="1000" dirty="0" smtClean="0"/>
              <a:t>X</a:t>
            </a:r>
            <a:endParaRPr lang="es-ES" sz="1000" dirty="0"/>
          </a:p>
        </p:txBody>
      </p:sp>
      <p:pic>
        <p:nvPicPr>
          <p:cNvPr id="152" name="Imagen 151"/>
          <p:cNvPicPr>
            <a:picLocks noChangeAspect="1"/>
          </p:cNvPicPr>
          <p:nvPr/>
        </p:nvPicPr>
        <p:blipFill>
          <a:blip r:embed="rId19"/>
          <a:stretch>
            <a:fillRect/>
          </a:stretch>
        </p:blipFill>
        <p:spPr>
          <a:xfrm>
            <a:off x="3386944" y="2863037"/>
            <a:ext cx="421713" cy="360000"/>
          </a:xfrm>
          <a:prstGeom prst="rect">
            <a:avLst/>
          </a:prstGeom>
        </p:spPr>
      </p:pic>
      <p:sp>
        <p:nvSpPr>
          <p:cNvPr id="154" name="CuadroTexto 153"/>
          <p:cNvSpPr txBox="1"/>
          <p:nvPr/>
        </p:nvSpPr>
        <p:spPr>
          <a:xfrm>
            <a:off x="3195629" y="3206988"/>
            <a:ext cx="782912" cy="230832"/>
          </a:xfrm>
          <a:prstGeom prst="rect">
            <a:avLst/>
          </a:prstGeom>
          <a:solidFill>
            <a:schemeClr val="bg1"/>
          </a:solidFill>
        </p:spPr>
        <p:txBody>
          <a:bodyPr wrap="square" rtlCol="0">
            <a:spAutoFit/>
          </a:bodyPr>
          <a:lstStyle/>
          <a:p>
            <a:pPr algn="ctr"/>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Email</a:t>
            </a:r>
          </a:p>
        </p:txBody>
      </p:sp>
      <p:pic>
        <p:nvPicPr>
          <p:cNvPr id="155" name="Imagen 1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3521" y="1126911"/>
            <a:ext cx="270000" cy="270000"/>
          </a:xfrm>
          <a:prstGeom prst="rect">
            <a:avLst/>
          </a:prstGeom>
        </p:spPr>
      </p:pic>
      <p:sp>
        <p:nvSpPr>
          <p:cNvPr id="156" name="Forma libre 155"/>
          <p:cNvSpPr/>
          <p:nvPr/>
        </p:nvSpPr>
        <p:spPr>
          <a:xfrm rot="19501945">
            <a:off x="3475700" y="2567623"/>
            <a:ext cx="493150"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8" name="Imagen 1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55139" y="3439423"/>
            <a:ext cx="270000" cy="270000"/>
          </a:xfrm>
          <a:prstGeom prst="rect">
            <a:avLst/>
          </a:prstGeom>
        </p:spPr>
      </p:pic>
      <p:sp>
        <p:nvSpPr>
          <p:cNvPr id="162" name="Rectángulo redondeado 161"/>
          <p:cNvSpPr/>
          <p:nvPr/>
        </p:nvSpPr>
        <p:spPr>
          <a:xfrm>
            <a:off x="6614452" y="3751105"/>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4" name="CuadroTexto 163"/>
          <p:cNvSpPr txBox="1"/>
          <p:nvPr/>
        </p:nvSpPr>
        <p:spPr>
          <a:xfrm>
            <a:off x="6886438" y="3498848"/>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Campaign</a:t>
            </a:r>
          </a:p>
        </p:txBody>
      </p:sp>
      <p:sp>
        <p:nvSpPr>
          <p:cNvPr id="172" name="CuadroTexto 171"/>
          <p:cNvSpPr txBox="1"/>
          <p:nvPr/>
        </p:nvSpPr>
        <p:spPr>
          <a:xfrm>
            <a:off x="6722269" y="3899941"/>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Campaign</a:t>
            </a:r>
          </a:p>
        </p:txBody>
      </p:sp>
      <p:sp>
        <p:nvSpPr>
          <p:cNvPr id="173" name="CuadroTexto 172"/>
          <p:cNvSpPr txBox="1"/>
          <p:nvPr/>
        </p:nvSpPr>
        <p:spPr>
          <a:xfrm>
            <a:off x="7570983" y="3898997"/>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 A</a:t>
            </a:r>
          </a:p>
          <a:p>
            <a:r>
              <a:rPr lang="en-US" sz="900" dirty="0" smtClean="0">
                <a:solidFill>
                  <a:srgbClr val="46506E"/>
                </a:solidFill>
                <a:latin typeface="Barlow" panose="00000500000000000000" pitchFamily="50" charset="0"/>
              </a:rPr>
              <a:t>Campaign A </a:t>
            </a:r>
          </a:p>
          <a:p>
            <a:r>
              <a:rPr lang="en-US" sz="900" dirty="0" smtClean="0">
                <a:solidFill>
                  <a:srgbClr val="46506E"/>
                </a:solidFill>
                <a:latin typeface="Barlow" panose="00000500000000000000" pitchFamily="50" charset="0"/>
              </a:rPr>
              <a:t>…</a:t>
            </a:r>
          </a:p>
          <a:p>
            <a:r>
              <a:rPr lang="en-US" sz="900" dirty="0" smtClean="0">
                <a:solidFill>
                  <a:srgbClr val="46506E"/>
                </a:solidFill>
                <a:latin typeface="Barlow" panose="00000500000000000000" pitchFamily="50" charset="0"/>
              </a:rPr>
              <a:t>Campaign N</a:t>
            </a:r>
            <a:endParaRPr lang="en-US" sz="900" dirty="0">
              <a:solidFill>
                <a:srgbClr val="46506E"/>
              </a:solidFill>
              <a:latin typeface="Barlow" panose="00000500000000000000" pitchFamily="50" charset="0"/>
            </a:endParaRPr>
          </a:p>
        </p:txBody>
      </p:sp>
      <p:sp>
        <p:nvSpPr>
          <p:cNvPr id="175" name="CuadroTexto 174"/>
          <p:cNvSpPr txBox="1"/>
          <p:nvPr/>
        </p:nvSpPr>
        <p:spPr>
          <a:xfrm>
            <a:off x="7872371" y="4651814"/>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176" name="Rectángulo redondeado 175"/>
          <p:cNvSpPr/>
          <p:nvPr/>
        </p:nvSpPr>
        <p:spPr>
          <a:xfrm>
            <a:off x="7857650" y="4618987"/>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7" name="CuadroTexto 176"/>
          <p:cNvSpPr txBox="1"/>
          <p:nvPr/>
        </p:nvSpPr>
        <p:spPr>
          <a:xfrm>
            <a:off x="8667759" y="3802489"/>
            <a:ext cx="243683" cy="223837"/>
          </a:xfrm>
          <a:prstGeom prst="rect">
            <a:avLst/>
          </a:prstGeom>
          <a:noFill/>
        </p:spPr>
        <p:txBody>
          <a:bodyPr wrap="square" rtlCol="0">
            <a:spAutoFit/>
          </a:bodyPr>
          <a:lstStyle/>
          <a:p>
            <a:r>
              <a:rPr lang="es-ES" sz="1000" dirty="0" smtClean="0"/>
              <a:t>X</a:t>
            </a:r>
            <a:endParaRPr lang="es-ES" sz="1000" dirty="0"/>
          </a:p>
        </p:txBody>
      </p:sp>
      <p:pic>
        <p:nvPicPr>
          <p:cNvPr id="192" name="Imagen 191"/>
          <p:cNvPicPr>
            <a:picLocks noChangeAspect="1"/>
          </p:cNvPicPr>
          <p:nvPr/>
        </p:nvPicPr>
        <p:blipFill>
          <a:blip r:embed="rId20"/>
          <a:stretch>
            <a:fillRect/>
          </a:stretch>
        </p:blipFill>
        <p:spPr>
          <a:xfrm>
            <a:off x="5546609" y="4540638"/>
            <a:ext cx="382500" cy="360000"/>
          </a:xfrm>
          <a:prstGeom prst="rect">
            <a:avLst/>
          </a:prstGeom>
        </p:spPr>
      </p:pic>
      <p:sp>
        <p:nvSpPr>
          <p:cNvPr id="195" name="CuadroTexto 194"/>
          <p:cNvSpPr txBox="1"/>
          <p:nvPr/>
        </p:nvSpPr>
        <p:spPr>
          <a:xfrm>
            <a:off x="6829063" y="4634950"/>
            <a:ext cx="7702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SMS</a:t>
            </a:r>
          </a:p>
        </p:txBody>
      </p:sp>
      <p:sp>
        <p:nvSpPr>
          <p:cNvPr id="205" name="Rectángulo redondeado 204"/>
          <p:cNvSpPr/>
          <p:nvPr/>
        </p:nvSpPr>
        <p:spPr>
          <a:xfrm>
            <a:off x="6733558" y="4600011"/>
            <a:ext cx="947405" cy="28727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8" name="CuadroTexto 207"/>
          <p:cNvSpPr txBox="1"/>
          <p:nvPr/>
        </p:nvSpPr>
        <p:spPr>
          <a:xfrm>
            <a:off x="6298573" y="5597578"/>
            <a:ext cx="782912" cy="369332"/>
          </a:xfrm>
          <a:prstGeom prst="rect">
            <a:avLst/>
          </a:prstGeom>
          <a:solidFill>
            <a:schemeClr val="bg1"/>
          </a:solidFill>
        </p:spPr>
        <p:txBody>
          <a:bodyPr wrap="square" rtlCol="0">
            <a:spAutoFit/>
          </a:bodyPr>
          <a:lstStyle/>
          <a:p>
            <a:pPr algn="ctr"/>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Campaign</a:t>
            </a:r>
          </a:p>
        </p:txBody>
      </p:sp>
      <p:pic>
        <p:nvPicPr>
          <p:cNvPr id="209" name="Imagen 208"/>
          <p:cNvPicPr>
            <a:picLocks noChangeAspect="1"/>
          </p:cNvPicPr>
          <p:nvPr/>
        </p:nvPicPr>
        <p:blipFill>
          <a:blip r:embed="rId20"/>
          <a:stretch>
            <a:fillRect/>
          </a:stretch>
        </p:blipFill>
        <p:spPr>
          <a:xfrm>
            <a:off x="6497606" y="5237578"/>
            <a:ext cx="382500" cy="360000"/>
          </a:xfrm>
          <a:prstGeom prst="rect">
            <a:avLst/>
          </a:prstGeom>
        </p:spPr>
      </p:pic>
      <p:sp>
        <p:nvSpPr>
          <p:cNvPr id="219" name="Forma libre 218"/>
          <p:cNvSpPr/>
          <p:nvPr/>
        </p:nvSpPr>
        <p:spPr>
          <a:xfrm rot="19501945">
            <a:off x="6525819" y="4865262"/>
            <a:ext cx="493150" cy="191646"/>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24533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4</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Modals per bloc d’Acció</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pic>
        <p:nvPicPr>
          <p:cNvPr id="71" name="Imagen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68" y="3128668"/>
            <a:ext cx="270000" cy="270000"/>
          </a:xfrm>
          <a:prstGeom prst="rect">
            <a:avLst/>
          </a:prstGeom>
        </p:spPr>
      </p:pic>
      <p:sp>
        <p:nvSpPr>
          <p:cNvPr id="232" name="Rectángulo redondeado 231"/>
          <p:cNvSpPr/>
          <p:nvPr/>
        </p:nvSpPr>
        <p:spPr>
          <a:xfrm>
            <a:off x="847284" y="3387988"/>
            <a:ext cx="2356783" cy="1225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3" name="CuadroTexto 232"/>
          <p:cNvSpPr txBox="1"/>
          <p:nvPr/>
        </p:nvSpPr>
        <p:spPr>
          <a:xfrm>
            <a:off x="1191460" y="3128668"/>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If/Else</a:t>
            </a:r>
          </a:p>
        </p:txBody>
      </p:sp>
      <p:sp>
        <p:nvSpPr>
          <p:cNvPr id="234" name="CuadroTexto 233"/>
          <p:cNvSpPr txBox="1"/>
          <p:nvPr/>
        </p:nvSpPr>
        <p:spPr>
          <a:xfrm>
            <a:off x="955101" y="3536824"/>
            <a:ext cx="978249"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Select </a:t>
            </a:r>
          </a:p>
          <a:p>
            <a:r>
              <a:rPr lang="en-US" sz="900" dirty="0" smtClean="0">
                <a:solidFill>
                  <a:srgbClr val="46506E"/>
                </a:solidFill>
                <a:latin typeface="Barlow" panose="00000500000000000000" pitchFamily="50" charset="0"/>
              </a:rPr>
              <a:t>Condition</a:t>
            </a:r>
          </a:p>
        </p:txBody>
      </p:sp>
      <p:sp>
        <p:nvSpPr>
          <p:cNvPr id="236" name="CuadroTexto 235"/>
          <p:cNvSpPr txBox="1"/>
          <p:nvPr/>
        </p:nvSpPr>
        <p:spPr>
          <a:xfrm>
            <a:off x="981000" y="4272218"/>
            <a:ext cx="911672"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New Condition</a:t>
            </a:r>
          </a:p>
        </p:txBody>
      </p:sp>
      <p:sp>
        <p:nvSpPr>
          <p:cNvPr id="237" name="Rectángulo redondeado 236"/>
          <p:cNvSpPr/>
          <p:nvPr/>
        </p:nvSpPr>
        <p:spPr>
          <a:xfrm>
            <a:off x="1009056" y="4248378"/>
            <a:ext cx="947405" cy="3108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8" name="CuadroTexto 237"/>
          <p:cNvSpPr txBox="1"/>
          <p:nvPr/>
        </p:nvSpPr>
        <p:spPr>
          <a:xfrm>
            <a:off x="2111157" y="4281771"/>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239" name="Rectángulo redondeado 238"/>
          <p:cNvSpPr/>
          <p:nvPr/>
        </p:nvSpPr>
        <p:spPr>
          <a:xfrm>
            <a:off x="2090482" y="4255870"/>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0" name="CuadroTexto 239"/>
          <p:cNvSpPr txBox="1"/>
          <p:nvPr/>
        </p:nvSpPr>
        <p:spPr>
          <a:xfrm>
            <a:off x="2900591" y="3439372"/>
            <a:ext cx="243683" cy="223837"/>
          </a:xfrm>
          <a:prstGeom prst="rect">
            <a:avLst/>
          </a:prstGeom>
          <a:noFill/>
        </p:spPr>
        <p:txBody>
          <a:bodyPr wrap="square" rtlCol="0">
            <a:spAutoFit/>
          </a:bodyPr>
          <a:lstStyle/>
          <a:p>
            <a:r>
              <a:rPr lang="es-ES" sz="1000" dirty="0" smtClean="0"/>
              <a:t>X</a:t>
            </a:r>
            <a:endParaRPr lang="es-ES" sz="1000" dirty="0"/>
          </a:p>
        </p:txBody>
      </p:sp>
      <p:sp>
        <p:nvSpPr>
          <p:cNvPr id="241" name="Forma libre 240"/>
          <p:cNvSpPr/>
          <p:nvPr/>
        </p:nvSpPr>
        <p:spPr>
          <a:xfrm rot="19043089">
            <a:off x="488690" y="4513399"/>
            <a:ext cx="542465" cy="158385"/>
          </a:xfrm>
          <a:custGeom>
            <a:avLst/>
            <a:gdLst>
              <a:gd name="connsiteX0" fmla="*/ 2177592 w 2177592"/>
              <a:gd name="connsiteY0" fmla="*/ 178695 h 423791"/>
              <a:gd name="connsiteX1" fmla="*/ 1395167 w 2177592"/>
              <a:gd name="connsiteY1" fmla="*/ 9012 h 423791"/>
              <a:gd name="connsiteX2" fmla="*/ 0 w 2177592"/>
              <a:gd name="connsiteY2" fmla="*/ 423791 h 423791"/>
              <a:gd name="connsiteX3" fmla="*/ 0 w 2177592"/>
              <a:gd name="connsiteY3" fmla="*/ 423791 h 423791"/>
            </a:gdLst>
            <a:ahLst/>
            <a:cxnLst>
              <a:cxn ang="0">
                <a:pos x="connsiteX0" y="connsiteY0"/>
              </a:cxn>
              <a:cxn ang="0">
                <a:pos x="connsiteX1" y="connsiteY1"/>
              </a:cxn>
              <a:cxn ang="0">
                <a:pos x="connsiteX2" y="connsiteY2"/>
              </a:cxn>
              <a:cxn ang="0">
                <a:pos x="connsiteX3" y="connsiteY3"/>
              </a:cxn>
            </a:cxnLst>
            <a:rect l="l" t="t" r="r" b="b"/>
            <a:pathLst>
              <a:path w="2177592" h="423791">
                <a:moveTo>
                  <a:pt x="2177592" y="178695"/>
                </a:moveTo>
                <a:cubicBezTo>
                  <a:pt x="1967845" y="73429"/>
                  <a:pt x="1758099" y="-31837"/>
                  <a:pt x="1395167" y="9012"/>
                </a:cubicBezTo>
                <a:cubicBezTo>
                  <a:pt x="1032235" y="49861"/>
                  <a:pt x="0" y="423791"/>
                  <a:pt x="0" y="423791"/>
                </a:cubicBezTo>
                <a:lnTo>
                  <a:pt x="0" y="423791"/>
                </a:lnTo>
              </a:path>
            </a:pathLst>
          </a:custGeom>
          <a:noFill/>
          <a:ln>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3" name="CuadroTexto 242"/>
          <p:cNvSpPr txBox="1"/>
          <p:nvPr/>
        </p:nvSpPr>
        <p:spPr>
          <a:xfrm>
            <a:off x="125802" y="5229968"/>
            <a:ext cx="1260886" cy="230832"/>
          </a:xfrm>
          <a:prstGeom prst="rect">
            <a:avLst/>
          </a:prstGeom>
          <a:solidFill>
            <a:schemeClr val="bg1"/>
          </a:solidFill>
        </p:spPr>
        <p:txBody>
          <a:bodyPr wrap="square" rtlCol="0">
            <a:spAutoFit/>
          </a:bodyPr>
          <a:lstStyle/>
          <a:p>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err="1" smtClean="0">
                <a:solidFill>
                  <a:srgbClr val="46506E"/>
                </a:solidFill>
                <a:latin typeface="Barlow" panose="00000500000000000000" pitchFamily="50" charset="0"/>
              </a:rPr>
              <a:t>Segmentador</a:t>
            </a:r>
            <a:endParaRPr lang="en-US" sz="900" b="1" i="1" dirty="0" smtClean="0">
              <a:solidFill>
                <a:srgbClr val="46506E"/>
              </a:solidFill>
              <a:latin typeface="Barlow" panose="00000500000000000000" pitchFamily="50" charset="0"/>
            </a:endParaRPr>
          </a:p>
        </p:txBody>
      </p:sp>
      <p:pic>
        <p:nvPicPr>
          <p:cNvPr id="244" name="Imagen 243"/>
          <p:cNvPicPr>
            <a:picLocks noChangeAspect="1"/>
          </p:cNvPicPr>
          <p:nvPr/>
        </p:nvPicPr>
        <p:blipFill>
          <a:blip r:embed="rId5"/>
          <a:stretch>
            <a:fillRect/>
          </a:stretch>
        </p:blipFill>
        <p:spPr>
          <a:xfrm>
            <a:off x="479745" y="4839997"/>
            <a:ext cx="408360" cy="360000"/>
          </a:xfrm>
          <a:prstGeom prst="rect">
            <a:avLst/>
          </a:prstGeom>
        </p:spPr>
      </p:pic>
      <p:sp>
        <p:nvSpPr>
          <p:cNvPr id="245" name="CuadroTexto 244"/>
          <p:cNvSpPr txBox="1"/>
          <p:nvPr/>
        </p:nvSpPr>
        <p:spPr>
          <a:xfrm>
            <a:off x="1921420" y="3503447"/>
            <a:ext cx="993599" cy="646331"/>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                Search</a:t>
            </a:r>
          </a:p>
          <a:p>
            <a:r>
              <a:rPr lang="en-US" sz="900" dirty="0" smtClean="0">
                <a:solidFill>
                  <a:srgbClr val="46506E"/>
                </a:solidFill>
                <a:latin typeface="Barlow" panose="00000500000000000000" pitchFamily="50" charset="0"/>
              </a:rPr>
              <a:t>Segment List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Segment </a:t>
            </a:r>
            <a:r>
              <a:rPr lang="en-US" sz="900" dirty="0">
                <a:solidFill>
                  <a:srgbClr val="46506E"/>
                </a:solidFill>
                <a:latin typeface="Barlow" panose="00000500000000000000" pitchFamily="50" charset="0"/>
              </a:rPr>
              <a:t>List </a:t>
            </a:r>
            <a:r>
              <a:rPr lang="en-US" sz="900" dirty="0" smtClean="0">
                <a:solidFill>
                  <a:srgbClr val="46506E"/>
                </a:solidFill>
                <a:latin typeface="Barlow" panose="00000500000000000000" pitchFamily="50" charset="0"/>
              </a:rPr>
              <a:t>N</a:t>
            </a:r>
            <a:endParaRPr lang="en-US" sz="900" dirty="0">
              <a:solidFill>
                <a:srgbClr val="46506E"/>
              </a:solidFill>
              <a:latin typeface="Barlow" panose="00000500000000000000" pitchFamily="50" charset="0"/>
            </a:endParaRPr>
          </a:p>
        </p:txBody>
      </p:sp>
      <p:sp>
        <p:nvSpPr>
          <p:cNvPr id="69" name="Rectángulo redondeado 68"/>
          <p:cNvSpPr/>
          <p:nvPr/>
        </p:nvSpPr>
        <p:spPr>
          <a:xfrm>
            <a:off x="707212" y="1352866"/>
            <a:ext cx="2866406" cy="14727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CuadroTexto 69"/>
          <p:cNvSpPr txBox="1"/>
          <p:nvPr/>
        </p:nvSpPr>
        <p:spPr>
          <a:xfrm>
            <a:off x="989704" y="1080229"/>
            <a:ext cx="1337392" cy="230832"/>
          </a:xfrm>
          <a:prstGeom prst="rect">
            <a:avLst/>
          </a:prstGeom>
          <a:solidFill>
            <a:schemeClr val="bg1"/>
          </a:solidFill>
        </p:spPr>
        <p:txBody>
          <a:bodyPr wrap="square" rtlCol="0">
            <a:spAutoFit/>
          </a:bodyPr>
          <a:lstStyle/>
          <a:p>
            <a:r>
              <a:rPr lang="en-US" sz="900" i="1" dirty="0" smtClean="0">
                <a:solidFill>
                  <a:srgbClr val="46506E"/>
                </a:solidFill>
                <a:latin typeface="Barlow" panose="00000500000000000000" pitchFamily="50" charset="0"/>
              </a:rPr>
              <a:t>Modal Wait</a:t>
            </a:r>
          </a:p>
        </p:txBody>
      </p:sp>
      <p:sp>
        <p:nvSpPr>
          <p:cNvPr id="72" name="CuadroTexto 71"/>
          <p:cNvSpPr txBox="1"/>
          <p:nvPr/>
        </p:nvSpPr>
        <p:spPr>
          <a:xfrm>
            <a:off x="683925" y="1547426"/>
            <a:ext cx="1714437" cy="923330"/>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Period of time</a:t>
            </a:r>
          </a:p>
          <a:p>
            <a:endParaRPr lang="en-US" sz="900" dirty="0" smtClean="0">
              <a:solidFill>
                <a:srgbClr val="46506E"/>
              </a:solidFill>
              <a:latin typeface="Barlow" panose="00000500000000000000" pitchFamily="50" charset="0"/>
            </a:endParaRPr>
          </a:p>
          <a:p>
            <a:endParaRPr lang="en-US" sz="900" dirty="0">
              <a:solidFill>
                <a:srgbClr val="46506E"/>
              </a:solidFill>
              <a:latin typeface="Barlow" panose="00000500000000000000" pitchFamily="50" charset="0"/>
            </a:endParaRPr>
          </a:p>
          <a:p>
            <a:endParaRPr lang="en-US" sz="900" dirty="0" smtClean="0">
              <a:solidFill>
                <a:srgbClr val="46506E"/>
              </a:solidFill>
              <a:latin typeface="Barlow" panose="00000500000000000000" pitchFamily="50" charset="0"/>
            </a:endParaRPr>
          </a:p>
          <a:p>
            <a:endParaRPr lang="en-US" sz="900" dirty="0">
              <a:solidFill>
                <a:srgbClr val="46506E"/>
              </a:solidFill>
              <a:latin typeface="Barlow" panose="00000500000000000000" pitchFamily="50" charset="0"/>
            </a:endParaRPr>
          </a:p>
          <a:p>
            <a:r>
              <a:rPr lang="en-US" sz="900" dirty="0" smtClean="0">
                <a:solidFill>
                  <a:srgbClr val="FF0000"/>
                </a:solidFill>
                <a:latin typeface="Barlow" panose="00000500000000000000" pitchFamily="50" charset="0"/>
              </a:rPr>
              <a:t>Until Conditions are met</a:t>
            </a:r>
          </a:p>
        </p:txBody>
      </p:sp>
      <p:sp>
        <p:nvSpPr>
          <p:cNvPr id="73" name="CuadroTexto 72"/>
          <p:cNvSpPr txBox="1"/>
          <p:nvPr/>
        </p:nvSpPr>
        <p:spPr>
          <a:xfrm>
            <a:off x="2398363" y="1553460"/>
            <a:ext cx="916127" cy="784830"/>
          </a:xfrm>
          <a:prstGeom prst="rect">
            <a:avLst/>
          </a:prstGeom>
          <a:noFill/>
          <a:ln>
            <a:solidFill>
              <a:schemeClr val="tx1"/>
            </a:solidFill>
          </a:ln>
        </p:spPr>
        <p:txBody>
          <a:bodyPr wrap="square" rtlCol="0">
            <a:spAutoFit/>
          </a:bodyPr>
          <a:lstStyle/>
          <a:p>
            <a:r>
              <a:rPr lang="en-US" sz="900" dirty="0" smtClean="0">
                <a:solidFill>
                  <a:srgbClr val="46506E"/>
                </a:solidFill>
                <a:latin typeface="Barlow" panose="00000500000000000000" pitchFamily="50" charset="0"/>
              </a:rPr>
              <a:t>Data</a:t>
            </a:r>
          </a:p>
          <a:p>
            <a:r>
              <a:rPr lang="en-US" sz="900" dirty="0" smtClean="0">
                <a:solidFill>
                  <a:srgbClr val="46506E"/>
                </a:solidFill>
                <a:latin typeface="Barlow" panose="00000500000000000000" pitchFamily="50" charset="0"/>
              </a:rPr>
              <a:t>X </a:t>
            </a:r>
            <a:r>
              <a:rPr lang="en-US" sz="900" dirty="0" smtClean="0">
                <a:solidFill>
                  <a:srgbClr val="46506E"/>
                </a:solidFill>
                <a:latin typeface="Barlow" panose="00000500000000000000" pitchFamily="50" charset="0"/>
              </a:rPr>
              <a:t>days</a:t>
            </a:r>
          </a:p>
          <a:p>
            <a:r>
              <a:rPr lang="en-US" sz="900" dirty="0" smtClean="0">
                <a:solidFill>
                  <a:srgbClr val="46506E"/>
                </a:solidFill>
                <a:latin typeface="Barlow" panose="00000500000000000000" pitchFamily="50" charset="0"/>
              </a:rPr>
              <a:t>Y weeks</a:t>
            </a:r>
          </a:p>
          <a:p>
            <a:r>
              <a:rPr lang="en-US" sz="900" dirty="0" smtClean="0">
                <a:solidFill>
                  <a:srgbClr val="46506E"/>
                </a:solidFill>
                <a:latin typeface="Barlow" panose="00000500000000000000" pitchFamily="50" charset="0"/>
              </a:rPr>
              <a:t>Z months</a:t>
            </a:r>
          </a:p>
          <a:p>
            <a:r>
              <a:rPr lang="en-US" sz="900" dirty="0" smtClean="0">
                <a:solidFill>
                  <a:srgbClr val="FF0000"/>
                </a:solidFill>
                <a:latin typeface="Barlow" panose="00000500000000000000" pitchFamily="50" charset="0"/>
              </a:rPr>
              <a:t>Up to X days</a:t>
            </a:r>
          </a:p>
        </p:txBody>
      </p:sp>
      <p:cxnSp>
        <p:nvCxnSpPr>
          <p:cNvPr id="75" name="Conector recto de flecha 74"/>
          <p:cNvCxnSpPr/>
          <p:nvPr/>
        </p:nvCxnSpPr>
        <p:spPr>
          <a:xfrm>
            <a:off x="1971061" y="1658241"/>
            <a:ext cx="343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ángulo redondeado 75"/>
          <p:cNvSpPr/>
          <p:nvPr/>
        </p:nvSpPr>
        <p:spPr>
          <a:xfrm>
            <a:off x="4745546" y="1352866"/>
            <a:ext cx="4242287" cy="2142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p:cNvSpPr txBox="1"/>
          <p:nvPr/>
        </p:nvSpPr>
        <p:spPr>
          <a:xfrm>
            <a:off x="5297401" y="1069995"/>
            <a:ext cx="2469991" cy="230832"/>
          </a:xfrm>
          <a:prstGeom prst="rect">
            <a:avLst/>
          </a:prstGeom>
          <a:solidFill>
            <a:schemeClr val="bg1"/>
          </a:solidFill>
        </p:spPr>
        <p:txBody>
          <a:bodyPr wrap="square" rtlCol="0">
            <a:spAutoFit/>
          </a:bodyPr>
          <a:lstStyle/>
          <a:p>
            <a:r>
              <a:rPr lang="en-US" sz="900" b="1" i="1" dirty="0" err="1" smtClean="0">
                <a:solidFill>
                  <a:srgbClr val="46506E"/>
                </a:solidFill>
                <a:latin typeface="Barlow" panose="00000500000000000000" pitchFamily="50" charset="0"/>
              </a:rPr>
              <a:t>Menú</a:t>
            </a:r>
            <a:r>
              <a:rPr lang="en-US" sz="900" b="1" i="1" dirty="0" smtClean="0">
                <a:solidFill>
                  <a:srgbClr val="46506E"/>
                </a:solidFill>
                <a:latin typeface="Barlow" panose="00000500000000000000" pitchFamily="50" charset="0"/>
              </a:rPr>
              <a:t> </a:t>
            </a:r>
            <a:r>
              <a:rPr lang="en-US" sz="900" b="1" i="1" dirty="0" err="1" smtClean="0">
                <a:solidFill>
                  <a:srgbClr val="46506E"/>
                </a:solidFill>
                <a:latin typeface="Barlow" panose="00000500000000000000" pitchFamily="50" charset="0"/>
              </a:rPr>
              <a:t>Segmentador</a:t>
            </a:r>
            <a:r>
              <a:rPr lang="en-US" sz="900" b="1" i="1" dirty="0" smtClean="0">
                <a:solidFill>
                  <a:srgbClr val="46506E"/>
                </a:solidFill>
                <a:latin typeface="Barlow" panose="00000500000000000000" pitchFamily="50" charset="0"/>
              </a:rPr>
              <a:t>, Segment Builder</a:t>
            </a:r>
            <a:endParaRPr lang="en-US" sz="900" b="1" i="1" dirty="0" smtClean="0">
              <a:solidFill>
                <a:srgbClr val="46506E"/>
              </a:solidFill>
              <a:latin typeface="Barlow" panose="00000500000000000000" pitchFamily="50" charset="0"/>
            </a:endParaRPr>
          </a:p>
        </p:txBody>
      </p:sp>
      <p:sp>
        <p:nvSpPr>
          <p:cNvPr id="79" name="CuadroTexto 78"/>
          <p:cNvSpPr txBox="1"/>
          <p:nvPr/>
        </p:nvSpPr>
        <p:spPr>
          <a:xfrm>
            <a:off x="2406050" y="2495440"/>
            <a:ext cx="847299" cy="235471"/>
          </a:xfrm>
          <a:prstGeom prst="rect">
            <a:avLst/>
          </a:prstGeom>
          <a:solidFill>
            <a:srgbClr val="92D050"/>
          </a:solidFill>
        </p:spPr>
        <p:txBody>
          <a:bodyPr wrap="square" rtlCol="0">
            <a:spAutoFit/>
          </a:bodyPr>
          <a:lstStyle/>
          <a:p>
            <a:pPr algn="ctr"/>
            <a:r>
              <a:rPr lang="en-US" sz="900" dirty="0" smtClean="0">
                <a:solidFill>
                  <a:srgbClr val="46506E"/>
                </a:solidFill>
                <a:latin typeface="Barlow" panose="00000500000000000000" pitchFamily="50" charset="0"/>
              </a:rPr>
              <a:t>Save</a:t>
            </a:r>
          </a:p>
        </p:txBody>
      </p:sp>
      <p:sp>
        <p:nvSpPr>
          <p:cNvPr id="80" name="Rectángulo redondeado 79"/>
          <p:cNvSpPr/>
          <p:nvPr/>
        </p:nvSpPr>
        <p:spPr>
          <a:xfrm>
            <a:off x="2381902" y="2462613"/>
            <a:ext cx="884040" cy="28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CuadroTexto 80"/>
          <p:cNvSpPr txBox="1"/>
          <p:nvPr/>
        </p:nvSpPr>
        <p:spPr>
          <a:xfrm>
            <a:off x="3301810" y="1363525"/>
            <a:ext cx="243683" cy="223837"/>
          </a:xfrm>
          <a:prstGeom prst="rect">
            <a:avLst/>
          </a:prstGeom>
          <a:noFill/>
        </p:spPr>
        <p:txBody>
          <a:bodyPr wrap="square" rtlCol="0">
            <a:spAutoFit/>
          </a:bodyPr>
          <a:lstStyle/>
          <a:p>
            <a:r>
              <a:rPr lang="es-ES" sz="1000" dirty="0" smtClean="0"/>
              <a:t>X</a:t>
            </a:r>
            <a:endParaRPr lang="es-ES" sz="1000" dirty="0"/>
          </a:p>
        </p:txBody>
      </p:sp>
      <p:sp>
        <p:nvSpPr>
          <p:cNvPr id="82" name="CuadroTexto 81"/>
          <p:cNvSpPr txBox="1"/>
          <p:nvPr/>
        </p:nvSpPr>
        <p:spPr>
          <a:xfrm>
            <a:off x="4830323" y="1435982"/>
            <a:ext cx="4098493" cy="784830"/>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Segments o Tags ja </a:t>
            </a:r>
            <a:r>
              <a:rPr lang="en-US" sz="900" dirty="0" err="1" smtClean="0">
                <a:solidFill>
                  <a:srgbClr val="46506E"/>
                </a:solidFill>
                <a:latin typeface="Barlow" panose="00000500000000000000" pitchFamily="50" charset="0"/>
              </a:rPr>
              <a:t>creats</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Campañas</a:t>
            </a:r>
            <a:r>
              <a:rPr lang="en-US" sz="900" dirty="0" smtClean="0">
                <a:solidFill>
                  <a:srgbClr val="46506E"/>
                </a:solidFill>
                <a:latin typeface="Barlow" panose="00000500000000000000" pitchFamily="50" charset="0"/>
              </a:rPr>
              <a:t>, email, </a:t>
            </a:r>
            <a:r>
              <a:rPr lang="en-US" sz="900" dirty="0" err="1" smtClean="0">
                <a:solidFill>
                  <a:srgbClr val="46506E"/>
                </a:solidFill>
                <a:latin typeface="Barlow" panose="00000500000000000000" pitchFamily="50" charset="0"/>
              </a:rPr>
              <a:t>sms</a:t>
            </a:r>
            <a:r>
              <a:rPr lang="en-US" sz="900" dirty="0" smtClean="0">
                <a:solidFill>
                  <a:srgbClr val="46506E"/>
                </a:solidFill>
                <a:latin typeface="Barlow" panose="00000500000000000000" pitchFamily="50" charset="0"/>
              </a:rPr>
              <a:t>, events, call….(</a:t>
            </a:r>
            <a:r>
              <a:rPr lang="en-US" sz="900" dirty="0" err="1" smtClean="0">
                <a:solidFill>
                  <a:srgbClr val="46506E"/>
                </a:solidFill>
                <a:latin typeface="Barlow" panose="00000500000000000000" pitchFamily="50" charset="0"/>
              </a:rPr>
              <a:t>enviaments</a:t>
            </a:r>
            <a:r>
              <a:rPr lang="en-US" sz="900" dirty="0" smtClean="0">
                <a:solidFill>
                  <a:srgbClr val="46506E"/>
                </a:solidFill>
                <a:latin typeface="Barlow" panose="00000500000000000000" pitchFamily="50" charset="0"/>
              </a:rPr>
              <a:t>, open, click…)</a:t>
            </a:r>
          </a:p>
          <a:p>
            <a:r>
              <a:rPr lang="en-US" sz="900" dirty="0" err="1" smtClean="0">
                <a:solidFill>
                  <a:srgbClr val="46506E"/>
                </a:solidFill>
                <a:latin typeface="Barlow" panose="00000500000000000000" pitchFamily="50" charset="0"/>
              </a:rPr>
              <a:t>Formularis</a:t>
            </a:r>
            <a:r>
              <a:rPr lang="en-US" sz="900" dirty="0" smtClean="0">
                <a:solidFill>
                  <a:srgbClr val="46506E"/>
                </a:solidFill>
                <a:latin typeface="Barlow" panose="00000500000000000000" pitchFamily="50" charset="0"/>
              </a:rPr>
              <a:t>….(</a:t>
            </a:r>
            <a:r>
              <a:rPr lang="en-US" sz="900" dirty="0" err="1" smtClean="0">
                <a:solidFill>
                  <a:srgbClr val="46506E"/>
                </a:solidFill>
                <a:latin typeface="Barlow" panose="00000500000000000000" pitchFamily="50" charset="0"/>
              </a:rPr>
              <a:t>contestat</a:t>
            </a:r>
            <a:r>
              <a:rPr lang="en-US" sz="900" dirty="0" smtClean="0">
                <a:solidFill>
                  <a:srgbClr val="46506E"/>
                </a:solidFill>
                <a:latin typeface="Barlow" panose="00000500000000000000" pitchFamily="50" charset="0"/>
              </a:rPr>
              <a:t> o </a:t>
            </a:r>
            <a:r>
              <a:rPr lang="en-US" sz="900" dirty="0" err="1" smtClean="0">
                <a:solidFill>
                  <a:srgbClr val="46506E"/>
                </a:solidFill>
                <a:latin typeface="Barlow" panose="00000500000000000000" pitchFamily="50" charset="0"/>
              </a:rPr>
              <a:t>contestació</a:t>
            </a:r>
            <a:r>
              <a:rPr lang="en-US" sz="900" dirty="0" smtClean="0">
                <a:solidFill>
                  <a:srgbClr val="46506E"/>
                </a:solidFill>
                <a:latin typeface="Barlow" panose="00000500000000000000" pitchFamily="50" charset="0"/>
              </a:rPr>
              <a:t> a </a:t>
            </a:r>
            <a:r>
              <a:rPr lang="en-US" sz="900" dirty="0" err="1" smtClean="0">
                <a:solidFill>
                  <a:srgbClr val="46506E"/>
                </a:solidFill>
                <a:latin typeface="Barlow" panose="00000500000000000000" pitchFamily="50" charset="0"/>
              </a:rPr>
              <a:t>una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pregunta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concreta</a:t>
            </a:r>
            <a:r>
              <a:rPr lang="en-US" sz="900" dirty="0" smtClean="0">
                <a:solidFill>
                  <a:srgbClr val="46506E"/>
                </a:solidFill>
                <a:latin typeface="Barlow" panose="00000500000000000000" pitchFamily="50" charset="0"/>
              </a:rPr>
              <a:t> X…)</a:t>
            </a:r>
            <a:endParaRPr lang="en-US" sz="900" dirty="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Indicadores</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Persona </a:t>
            </a:r>
            <a:r>
              <a:rPr lang="en-US" sz="900" dirty="0" err="1" smtClean="0">
                <a:solidFill>
                  <a:srgbClr val="46506E"/>
                </a:solidFill>
                <a:latin typeface="Barlow" panose="00000500000000000000" pitchFamily="50" charset="0"/>
              </a:rPr>
              <a:t>fitxa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r>
              <a:rPr lang="en-US" sz="900" dirty="0" smtClean="0">
                <a:solidFill>
                  <a:srgbClr val="46506E"/>
                </a:solidFill>
                <a:latin typeface="Barlow" panose="00000500000000000000" pitchFamily="50" charset="0"/>
              </a:rPr>
              <a:t>, Company </a:t>
            </a:r>
            <a:r>
              <a:rPr lang="en-US" sz="900" dirty="0" err="1">
                <a:solidFill>
                  <a:srgbClr val="46506E"/>
                </a:solidFill>
                <a:latin typeface="Barlow" panose="00000500000000000000" pitchFamily="50" charset="0"/>
              </a:rPr>
              <a:t>fitxa</a:t>
            </a:r>
            <a:r>
              <a:rPr lang="en-US" sz="900" dirty="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Organització</a:t>
            </a:r>
            <a:r>
              <a:rPr lang="en-US" sz="900" dirty="0" smtClean="0">
                <a:solidFill>
                  <a:srgbClr val="46506E"/>
                </a:solidFill>
                <a:latin typeface="Barlow" panose="00000500000000000000" pitchFamily="50" charset="0"/>
              </a:rPr>
              <a:t> </a:t>
            </a:r>
            <a:r>
              <a:rPr lang="en-US" sz="900" dirty="0" err="1">
                <a:solidFill>
                  <a:srgbClr val="46506E"/>
                </a:solidFill>
                <a:latin typeface="Barlow" panose="00000500000000000000" pitchFamily="50" charset="0"/>
              </a:rPr>
              <a:t>fitxa</a:t>
            </a:r>
            <a:r>
              <a:rPr lang="en-US" sz="900" dirty="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única</a:t>
            </a:r>
            <a:endParaRPr lang="en-US" sz="900" dirty="0">
              <a:solidFill>
                <a:srgbClr val="46506E"/>
              </a:solidFill>
              <a:latin typeface="Barlow" panose="00000500000000000000" pitchFamily="50" charset="0"/>
            </a:endParaRPr>
          </a:p>
        </p:txBody>
      </p:sp>
      <p:cxnSp>
        <p:nvCxnSpPr>
          <p:cNvPr id="83" name="Conector recto de flecha 82"/>
          <p:cNvCxnSpPr/>
          <p:nvPr/>
        </p:nvCxnSpPr>
        <p:spPr>
          <a:xfrm>
            <a:off x="2025676" y="2383073"/>
            <a:ext cx="2580195" cy="1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4" name="Imagen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207" y="1057546"/>
            <a:ext cx="270000" cy="270000"/>
          </a:xfrm>
          <a:prstGeom prst="rect">
            <a:avLst/>
          </a:prstGeom>
        </p:spPr>
      </p:pic>
      <p:sp>
        <p:nvSpPr>
          <p:cNvPr id="85" name="CuadroTexto 84"/>
          <p:cNvSpPr txBox="1"/>
          <p:nvPr/>
        </p:nvSpPr>
        <p:spPr>
          <a:xfrm>
            <a:off x="5115097" y="2529032"/>
            <a:ext cx="1055593"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Camp A</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Camp N</a:t>
            </a:r>
            <a:endParaRPr lang="en-US" sz="900" dirty="0">
              <a:solidFill>
                <a:srgbClr val="46506E"/>
              </a:solidFill>
              <a:latin typeface="Barlow" panose="00000500000000000000" pitchFamily="50" charset="0"/>
            </a:endParaRPr>
          </a:p>
        </p:txBody>
      </p:sp>
      <p:sp>
        <p:nvSpPr>
          <p:cNvPr id="86" name="CuadroTexto 85"/>
          <p:cNvSpPr txBox="1"/>
          <p:nvPr/>
        </p:nvSpPr>
        <p:spPr>
          <a:xfrm>
            <a:off x="6248439" y="2528614"/>
            <a:ext cx="1106027"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err="1" smtClean="0">
                <a:solidFill>
                  <a:srgbClr val="46506E"/>
                </a:solidFill>
                <a:latin typeface="Barlow" panose="00000500000000000000" pitchFamily="50" charset="0"/>
              </a:rPr>
              <a:t>Operador</a:t>
            </a:r>
            <a:r>
              <a:rPr lang="en-US" sz="900" dirty="0" smtClean="0">
                <a:solidFill>
                  <a:srgbClr val="46506E"/>
                </a:solidFill>
                <a:latin typeface="Barlow" panose="00000500000000000000" pitchFamily="50" charset="0"/>
              </a:rPr>
              <a:t> N</a:t>
            </a:r>
            <a:endParaRPr lang="en-US" sz="900" dirty="0">
              <a:solidFill>
                <a:srgbClr val="46506E"/>
              </a:solidFill>
              <a:latin typeface="Barlow" panose="00000500000000000000" pitchFamily="50" charset="0"/>
            </a:endParaRPr>
          </a:p>
        </p:txBody>
      </p:sp>
      <p:sp>
        <p:nvSpPr>
          <p:cNvPr id="87" name="CuadroTexto 86"/>
          <p:cNvSpPr txBox="1"/>
          <p:nvPr/>
        </p:nvSpPr>
        <p:spPr>
          <a:xfrm>
            <a:off x="7420720" y="2545714"/>
            <a:ext cx="1286555" cy="646331"/>
          </a:xfrm>
          <a:prstGeom prst="rect">
            <a:avLst/>
          </a:prstGeom>
          <a:noFill/>
          <a:ln>
            <a:solidFill>
              <a:schemeClr val="tx1"/>
            </a:solidFill>
          </a:ln>
        </p:spPr>
        <p:txBody>
          <a:bodyPr wrap="square" rtlCol="0">
            <a:spAutoFit/>
          </a:bodyPr>
          <a:lstStyle/>
          <a:p>
            <a:r>
              <a:rPr lang="en-US" sz="900" i="1" dirty="0" smtClean="0">
                <a:solidFill>
                  <a:srgbClr val="46506E"/>
                </a:solidFill>
                <a:latin typeface="Barlow" panose="00000500000000000000" pitchFamily="50" charset="0"/>
              </a:rPr>
              <a:t>Search</a:t>
            </a:r>
          </a:p>
          <a:p>
            <a:r>
              <a:rPr lang="en-US" sz="900" dirty="0" smtClean="0">
                <a:solidFill>
                  <a:srgbClr val="46506E"/>
                </a:solidFill>
                <a:latin typeface="Barlow" panose="00000500000000000000" pitchFamily="50" charset="0"/>
              </a:rPr>
              <a:t>Valor 1</a:t>
            </a:r>
          </a:p>
          <a:p>
            <a:r>
              <a:rPr lang="en-US" sz="900" dirty="0">
                <a:solidFill>
                  <a:srgbClr val="46506E"/>
                </a:solidFill>
                <a:latin typeface="Barlow" panose="00000500000000000000" pitchFamily="50" charset="0"/>
              </a:rPr>
              <a:t>.. </a:t>
            </a:r>
            <a:endParaRPr lang="en-US" sz="900" dirty="0" smtClean="0">
              <a:solidFill>
                <a:srgbClr val="46506E"/>
              </a:solidFill>
              <a:latin typeface="Barlow" panose="00000500000000000000" pitchFamily="50" charset="0"/>
            </a:endParaRPr>
          </a:p>
          <a:p>
            <a:r>
              <a:rPr lang="en-US" sz="900" dirty="0" smtClean="0">
                <a:solidFill>
                  <a:srgbClr val="46506E"/>
                </a:solidFill>
                <a:latin typeface="Barlow" panose="00000500000000000000" pitchFamily="50" charset="0"/>
              </a:rPr>
              <a:t>Valor N</a:t>
            </a:r>
            <a:endParaRPr lang="en-US" sz="900" dirty="0">
              <a:solidFill>
                <a:srgbClr val="46506E"/>
              </a:solidFill>
              <a:latin typeface="Barlow" panose="00000500000000000000" pitchFamily="50" charset="0"/>
            </a:endParaRPr>
          </a:p>
        </p:txBody>
      </p:sp>
      <p:pic>
        <p:nvPicPr>
          <p:cNvPr id="3" name="Imagen 2"/>
          <p:cNvPicPr>
            <a:picLocks noChangeAspect="1"/>
          </p:cNvPicPr>
          <p:nvPr/>
        </p:nvPicPr>
        <p:blipFill>
          <a:blip r:embed="rId7"/>
          <a:stretch>
            <a:fillRect/>
          </a:stretch>
        </p:blipFill>
        <p:spPr>
          <a:xfrm>
            <a:off x="4973632" y="1008606"/>
            <a:ext cx="305410" cy="270000"/>
          </a:xfrm>
          <a:prstGeom prst="rect">
            <a:avLst/>
          </a:prstGeom>
        </p:spPr>
      </p:pic>
      <p:sp>
        <p:nvSpPr>
          <p:cNvPr id="88" name="Rectángulo 87"/>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uadroTexto 88"/>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90" name="CuadroTexto 89"/>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91" name="Imagen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92" name="CuadroTexto 91"/>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93" name="Imagen 9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94" name="Imagen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95" name="CuadroTexto 94"/>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96" name="CuadroTexto 95"/>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97" name="Imagen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98" name="CuadroTexto 97"/>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99" name="Imagen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100" name="CuadroTexto 99"/>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101" name="Imagen 10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102" name="CuadroTexto 101"/>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103" name="CuadroTexto 102"/>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104" name="Imagen 10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105" name="CuadroTexto 104"/>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106" name="CuadroTexto 105"/>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107" name="Imagen 10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108" name="Imagen 10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109" name="CuadroTexto 108"/>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110" name="CuadroTexto 109"/>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111" name="CuadroTexto 110"/>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112" name="CuadroTexto 111"/>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113" name="CuadroTexto 112"/>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114" name="Imagen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115" name="CuadroTexto 114"/>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116" name="Imagen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117" name="Imagen 11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118" name="Imagen 11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119" name="CuadroTexto 118"/>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
        <p:nvSpPr>
          <p:cNvPr id="120" name="CuadroTexto 119"/>
          <p:cNvSpPr txBox="1"/>
          <p:nvPr/>
        </p:nvSpPr>
        <p:spPr>
          <a:xfrm>
            <a:off x="9694434" y="297219"/>
            <a:ext cx="1791549" cy="261610"/>
          </a:xfrm>
          <a:prstGeom prst="rect">
            <a:avLst/>
          </a:prstGeom>
          <a:noFill/>
        </p:spPr>
        <p:txBody>
          <a:bodyPr wrap="square" rtlCol="0">
            <a:spAutoFit/>
          </a:bodyPr>
          <a:lstStyle/>
          <a:p>
            <a:pPr algn="ctr"/>
            <a:r>
              <a:rPr lang="en-US" sz="1100" b="1" dirty="0" smtClean="0">
                <a:solidFill>
                  <a:srgbClr val="46506E"/>
                </a:solidFill>
                <a:latin typeface="Barlow" panose="00000500000000000000" pitchFamily="50" charset="0"/>
              </a:rPr>
              <a:t>ACCIONS</a:t>
            </a:r>
            <a:endParaRPr lang="en-US" sz="1100" b="1" dirty="0">
              <a:solidFill>
                <a:srgbClr val="46506E"/>
              </a:solidFill>
              <a:latin typeface="Barlow" panose="00000500000000000000" pitchFamily="50" charset="0"/>
            </a:endParaRPr>
          </a:p>
        </p:txBody>
      </p:sp>
    </p:spTree>
    <p:extLst>
      <p:ext uri="{BB962C8B-B14F-4D97-AF65-F5344CB8AC3E}">
        <p14:creationId xmlns:p14="http://schemas.microsoft.com/office/powerpoint/2010/main" val="339878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5</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Cas </a:t>
            </a:r>
            <a:r>
              <a:rPr lang="ca-ES" b="1" dirty="0" err="1" smtClean="0">
                <a:solidFill>
                  <a:srgbClr val="46506E"/>
                </a:solidFill>
                <a:latin typeface="Montserrat Light" panose="00000400000000000000" pitchFamily="50" charset="0"/>
              </a:rPr>
              <a:t>Dinosol</a:t>
            </a:r>
            <a:r>
              <a:rPr lang="ca-ES" b="1" dirty="0" smtClean="0">
                <a:solidFill>
                  <a:srgbClr val="46506E"/>
                </a:solidFill>
                <a:latin typeface="Montserrat Light" panose="00000400000000000000" pitchFamily="50" charset="0"/>
              </a:rPr>
              <a:t>: Enviar un </a:t>
            </a:r>
            <a:r>
              <a:rPr lang="ca-ES" b="1" dirty="0" err="1" smtClean="0">
                <a:solidFill>
                  <a:srgbClr val="46506E"/>
                </a:solidFill>
                <a:latin typeface="Montserrat Light" panose="00000400000000000000" pitchFamily="50" charset="0"/>
              </a:rPr>
              <a:t>email</a:t>
            </a:r>
            <a:r>
              <a:rPr lang="ca-ES" b="1" dirty="0" smtClean="0">
                <a:solidFill>
                  <a:srgbClr val="46506E"/>
                </a:solidFill>
                <a:latin typeface="Montserrat Light" panose="00000400000000000000" pitchFamily="50" charset="0"/>
              </a:rPr>
              <a:t> aniversari</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sp>
        <p:nvSpPr>
          <p:cNvPr id="6" name="CuadroTexto 5"/>
          <p:cNvSpPr txBox="1"/>
          <p:nvPr/>
        </p:nvSpPr>
        <p:spPr>
          <a:xfrm>
            <a:off x="3903134" y="1148012"/>
            <a:ext cx="274319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 People que date (today) = date birthday</a:t>
            </a: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2201" y="1119498"/>
            <a:ext cx="270000" cy="270000"/>
          </a:xfrm>
          <a:prstGeom prst="rect">
            <a:avLst/>
          </a:prstGeom>
        </p:spPr>
      </p:pic>
      <p:sp>
        <p:nvSpPr>
          <p:cNvPr id="2" name="Rectángulo redondeado 1"/>
          <p:cNvSpPr/>
          <p:nvPr/>
        </p:nvSpPr>
        <p:spPr>
          <a:xfrm>
            <a:off x="3559343" y="1088767"/>
            <a:ext cx="3273257"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2201" y="1866004"/>
            <a:ext cx="270000" cy="270000"/>
          </a:xfrm>
          <a:prstGeom prst="rect">
            <a:avLst/>
          </a:prstGeom>
        </p:spPr>
      </p:pic>
      <p:sp>
        <p:nvSpPr>
          <p:cNvPr id="12" name="CuadroTexto 11"/>
          <p:cNvSpPr txBox="1"/>
          <p:nvPr/>
        </p:nvSpPr>
        <p:spPr>
          <a:xfrm>
            <a:off x="3903134" y="1894518"/>
            <a:ext cx="274319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Happy Birthday email</a:t>
            </a:r>
          </a:p>
        </p:txBody>
      </p:sp>
      <p:sp>
        <p:nvSpPr>
          <p:cNvPr id="13" name="Rectángulo redondeado 12"/>
          <p:cNvSpPr/>
          <p:nvPr/>
        </p:nvSpPr>
        <p:spPr>
          <a:xfrm>
            <a:off x="3559343" y="1835273"/>
            <a:ext cx="3273257"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de flecha 3"/>
          <p:cNvCxnSpPr>
            <a:stCxn id="2" idx="2"/>
            <a:endCxn id="13" idx="0"/>
          </p:cNvCxnSpPr>
          <p:nvPr/>
        </p:nvCxnSpPr>
        <p:spPr>
          <a:xfrm>
            <a:off x="5195972" y="1438089"/>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2201" y="2643257"/>
            <a:ext cx="270000" cy="270000"/>
          </a:xfrm>
          <a:prstGeom prst="rect">
            <a:avLst/>
          </a:prstGeom>
        </p:spPr>
      </p:pic>
      <p:sp>
        <p:nvSpPr>
          <p:cNvPr id="22" name="CuadroTexto 21"/>
          <p:cNvSpPr txBox="1"/>
          <p:nvPr/>
        </p:nvSpPr>
        <p:spPr>
          <a:xfrm>
            <a:off x="3903134" y="2656680"/>
            <a:ext cx="274319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23" name="Rectángulo redondeado 22"/>
          <p:cNvSpPr/>
          <p:nvPr/>
        </p:nvSpPr>
        <p:spPr>
          <a:xfrm>
            <a:off x="3559343" y="2597435"/>
            <a:ext cx="3273257"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de flecha 23"/>
          <p:cNvCxnSpPr>
            <a:endCxn id="23" idx="0"/>
          </p:cNvCxnSpPr>
          <p:nvPr/>
        </p:nvCxnSpPr>
        <p:spPr>
          <a:xfrm>
            <a:off x="5195972" y="2200251"/>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19" name="CuadroTexto 18"/>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21" name="Imagen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25" name="CuadroTexto 24"/>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26" name="Imagen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27" name="Imagen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28" name="CuadroTexto 27"/>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29" name="CuadroTexto 28"/>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30" name="Imagen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31" name="CuadroTexto 30"/>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32" name="Imagen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33" name="CuadroTexto 32"/>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34" name="Imagen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36" name="CuadroTexto 35"/>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37" name="CuadroTexto 36"/>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38" name="Imagen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39" name="CuadroTexto 38"/>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40" name="CuadroTexto 39"/>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41" name="Imagen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42" name="Imagen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43" name="CuadroTexto 42"/>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44" name="CuadroTexto 43"/>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45" name="CuadroTexto 44"/>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46" name="CuadroTexto 45"/>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47" name="CuadroTexto 46"/>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48" name="Imagen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49" name="CuadroTexto 48"/>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50" name="Imagen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51" name="Imagen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52" name="Imagen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53" name="CuadroTexto 52"/>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
        <p:nvSpPr>
          <p:cNvPr id="54" name="CuadroTexto 53"/>
          <p:cNvSpPr txBox="1"/>
          <p:nvPr/>
        </p:nvSpPr>
        <p:spPr>
          <a:xfrm>
            <a:off x="9694434" y="297219"/>
            <a:ext cx="1791549" cy="261610"/>
          </a:xfrm>
          <a:prstGeom prst="rect">
            <a:avLst/>
          </a:prstGeom>
          <a:noFill/>
        </p:spPr>
        <p:txBody>
          <a:bodyPr wrap="square" rtlCol="0">
            <a:spAutoFit/>
          </a:bodyPr>
          <a:lstStyle/>
          <a:p>
            <a:pPr algn="ctr"/>
            <a:r>
              <a:rPr lang="en-US" sz="1100" b="1" dirty="0" smtClean="0">
                <a:solidFill>
                  <a:srgbClr val="46506E"/>
                </a:solidFill>
                <a:latin typeface="Barlow" panose="00000500000000000000" pitchFamily="50" charset="0"/>
              </a:rPr>
              <a:t>ACCIONS</a:t>
            </a:r>
            <a:endParaRPr lang="en-US" sz="1100" b="1" dirty="0">
              <a:solidFill>
                <a:srgbClr val="46506E"/>
              </a:solidFill>
              <a:latin typeface="Barlow" panose="00000500000000000000" pitchFamily="50" charset="0"/>
            </a:endParaRPr>
          </a:p>
        </p:txBody>
      </p:sp>
    </p:spTree>
    <p:extLst>
      <p:ext uri="{BB962C8B-B14F-4D97-AF65-F5344CB8AC3E}">
        <p14:creationId xmlns:p14="http://schemas.microsoft.com/office/powerpoint/2010/main" val="1064559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6</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Cas Kenya: Enviar un </a:t>
            </a:r>
            <a:r>
              <a:rPr lang="ca-ES" b="1" dirty="0" err="1" smtClean="0">
                <a:solidFill>
                  <a:srgbClr val="46506E"/>
                </a:solidFill>
                <a:latin typeface="Montserrat Light" panose="00000400000000000000" pitchFamily="50" charset="0"/>
              </a:rPr>
              <a:t>email</a:t>
            </a:r>
            <a:r>
              <a:rPr lang="ca-ES" b="1" dirty="0" smtClean="0">
                <a:solidFill>
                  <a:srgbClr val="46506E"/>
                </a:solidFill>
                <a:latin typeface="Montserrat Light" panose="00000400000000000000" pitchFamily="50" charset="0"/>
              </a:rPr>
              <a:t> </a:t>
            </a:r>
            <a:r>
              <a:rPr lang="ca-ES" b="1" dirty="0" err="1" smtClean="0">
                <a:solidFill>
                  <a:srgbClr val="46506E"/>
                </a:solidFill>
                <a:latin typeface="Montserrat Light" panose="00000400000000000000" pitchFamily="50" charset="0"/>
              </a:rPr>
              <a:t>welcome</a:t>
            </a:r>
            <a:r>
              <a:rPr lang="ca-ES" b="1" dirty="0" smtClean="0">
                <a:solidFill>
                  <a:srgbClr val="46506E"/>
                </a:solidFill>
                <a:latin typeface="Montserrat Light" panose="00000400000000000000" pitchFamily="50" charset="0"/>
              </a:rPr>
              <a:t> als que acaben d’entrar a la </a:t>
            </a:r>
            <a:r>
              <a:rPr lang="ca-ES" b="1" dirty="0" err="1" smtClean="0">
                <a:solidFill>
                  <a:srgbClr val="46506E"/>
                </a:solidFill>
                <a:latin typeface="Montserrat Light" panose="00000400000000000000" pitchFamily="50" charset="0"/>
              </a:rPr>
              <a:t>bbdd</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sp>
        <p:nvSpPr>
          <p:cNvPr id="6" name="CuadroTexto 5"/>
          <p:cNvSpPr txBox="1"/>
          <p:nvPr/>
        </p:nvSpPr>
        <p:spPr>
          <a:xfrm>
            <a:off x="2045111" y="848045"/>
            <a:ext cx="1279723"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Submit </a:t>
            </a:r>
            <a:r>
              <a:rPr lang="en-US" sz="900" dirty="0" smtClean="0">
                <a:solidFill>
                  <a:srgbClr val="46506E"/>
                </a:solidFill>
                <a:latin typeface="Barlow" panose="00000500000000000000" pitchFamily="50" charset="0"/>
              </a:rPr>
              <a:t>Web Form</a:t>
            </a:r>
            <a:endParaRPr lang="en-US" sz="900" dirty="0" smtClean="0">
              <a:solidFill>
                <a:srgbClr val="46506E"/>
              </a:solidFill>
              <a:latin typeface="Barlow" panose="00000500000000000000" pitchFamily="50" charset="0"/>
            </a:endParaRPr>
          </a:p>
        </p:txBody>
      </p:sp>
      <p:sp>
        <p:nvSpPr>
          <p:cNvPr id="8" name="Rectángulo redondeado 7"/>
          <p:cNvSpPr/>
          <p:nvPr/>
        </p:nvSpPr>
        <p:spPr>
          <a:xfrm>
            <a:off x="1712019" y="754238"/>
            <a:ext cx="1733918"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606" y="1539942"/>
            <a:ext cx="270000" cy="270000"/>
          </a:xfrm>
          <a:prstGeom prst="rect">
            <a:avLst/>
          </a:prstGeom>
        </p:spPr>
      </p:pic>
      <p:sp>
        <p:nvSpPr>
          <p:cNvPr id="11" name="CuadroTexto 10"/>
          <p:cNvSpPr txBox="1"/>
          <p:nvPr/>
        </p:nvSpPr>
        <p:spPr>
          <a:xfrm>
            <a:off x="2750982" y="1559989"/>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Validate registration</a:t>
            </a:r>
          </a:p>
        </p:txBody>
      </p:sp>
      <p:sp>
        <p:nvSpPr>
          <p:cNvPr id="12" name="Rectángulo redondeado 11"/>
          <p:cNvSpPr/>
          <p:nvPr/>
        </p:nvSpPr>
        <p:spPr>
          <a:xfrm>
            <a:off x="2303216" y="1500744"/>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p:cNvCxnSpPr/>
          <p:nvPr/>
        </p:nvCxnSpPr>
        <p:spPr>
          <a:xfrm>
            <a:off x="3517557" y="1103560"/>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8475" y="813483"/>
            <a:ext cx="270000" cy="270000"/>
          </a:xfrm>
          <a:prstGeom prst="rect">
            <a:avLst/>
          </a:prstGeom>
        </p:spPr>
      </p:pic>
      <p:cxnSp>
        <p:nvCxnSpPr>
          <p:cNvPr id="3" name="Conector angular 2"/>
          <p:cNvCxnSpPr/>
          <p:nvPr/>
        </p:nvCxnSpPr>
        <p:spPr>
          <a:xfrm rot="5400000">
            <a:off x="2420072" y="2720417"/>
            <a:ext cx="407762"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p:cNvCxnSpPr/>
          <p:nvPr/>
        </p:nvCxnSpPr>
        <p:spPr>
          <a:xfrm rot="16200000" flipH="1">
            <a:off x="4143821" y="2728881"/>
            <a:ext cx="448538"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258" y="3787556"/>
            <a:ext cx="457200" cy="457200"/>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8916" y="3787556"/>
            <a:ext cx="457200" cy="457200"/>
          </a:xfrm>
          <a:prstGeom prst="rect">
            <a:avLst/>
          </a:prstGeom>
        </p:spPr>
      </p:pic>
      <p:cxnSp>
        <p:nvCxnSpPr>
          <p:cNvPr id="23" name="Conector recto de flecha 22"/>
          <p:cNvCxnSpPr/>
          <p:nvPr/>
        </p:nvCxnSpPr>
        <p:spPr>
          <a:xfrm>
            <a:off x="1749670" y="4205551"/>
            <a:ext cx="0" cy="2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1931256" y="3891906"/>
            <a:ext cx="37945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Yes</a:t>
            </a:r>
          </a:p>
        </p:txBody>
      </p:sp>
      <p:sp>
        <p:nvSpPr>
          <p:cNvPr id="25" name="CuadroTexto 24"/>
          <p:cNvSpPr txBox="1"/>
          <p:nvPr/>
        </p:nvSpPr>
        <p:spPr>
          <a:xfrm>
            <a:off x="5495458" y="3900740"/>
            <a:ext cx="53802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a:t>
            </a:r>
          </a:p>
        </p:txBody>
      </p:sp>
      <p:pic>
        <p:nvPicPr>
          <p:cNvPr id="26" name="Imagen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03" y="5317123"/>
            <a:ext cx="270000" cy="270000"/>
          </a:xfrm>
          <a:prstGeom prst="rect">
            <a:avLst/>
          </a:prstGeom>
        </p:spPr>
      </p:pic>
      <p:sp>
        <p:nvSpPr>
          <p:cNvPr id="27" name="CuadroTexto 26"/>
          <p:cNvSpPr txBox="1"/>
          <p:nvPr/>
        </p:nvSpPr>
        <p:spPr>
          <a:xfrm>
            <a:off x="1068679" y="5337170"/>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Welcome</a:t>
            </a:r>
          </a:p>
        </p:txBody>
      </p:sp>
      <p:sp>
        <p:nvSpPr>
          <p:cNvPr id="28" name="Rectángulo redondeado 27"/>
          <p:cNvSpPr/>
          <p:nvPr/>
        </p:nvSpPr>
        <p:spPr>
          <a:xfrm>
            <a:off x="620913" y="5277925"/>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p:cNvCxnSpPr/>
          <p:nvPr/>
        </p:nvCxnSpPr>
        <p:spPr>
          <a:xfrm>
            <a:off x="1741940" y="4862269"/>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1362" y="3058810"/>
            <a:ext cx="270000" cy="270000"/>
          </a:xfrm>
          <a:prstGeom prst="rect">
            <a:avLst/>
          </a:prstGeom>
        </p:spPr>
      </p:pic>
      <p:sp>
        <p:nvSpPr>
          <p:cNvPr id="32" name="Rectángulo redondeado 31"/>
          <p:cNvSpPr/>
          <p:nvPr/>
        </p:nvSpPr>
        <p:spPr>
          <a:xfrm>
            <a:off x="1887744" y="3007046"/>
            <a:ext cx="3273257"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Conector recto de flecha 32"/>
          <p:cNvCxnSpPr/>
          <p:nvPr/>
        </p:nvCxnSpPr>
        <p:spPr>
          <a:xfrm>
            <a:off x="3510740" y="1850066"/>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2360282" y="3076000"/>
            <a:ext cx="277531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 / Else: Ha </a:t>
            </a:r>
            <a:r>
              <a:rPr lang="en-US" sz="900" dirty="0" err="1" smtClean="0">
                <a:solidFill>
                  <a:srgbClr val="46506E"/>
                </a:solidFill>
                <a:latin typeface="Barlow" panose="00000500000000000000" pitchFamily="50" charset="0"/>
              </a:rPr>
              <a:t>hecho</a:t>
            </a:r>
            <a:r>
              <a:rPr lang="en-US" sz="900" dirty="0" smtClean="0">
                <a:solidFill>
                  <a:srgbClr val="46506E"/>
                </a:solidFill>
                <a:latin typeface="Barlow" panose="00000500000000000000" pitchFamily="50" charset="0"/>
              </a:rPr>
              <a:t> click al Email Validate registration</a:t>
            </a:r>
          </a:p>
        </p:txBody>
      </p:sp>
      <p:sp>
        <p:nvSpPr>
          <p:cNvPr id="36" name="CuadroTexto 35"/>
          <p:cNvSpPr txBox="1"/>
          <p:nvPr/>
        </p:nvSpPr>
        <p:spPr>
          <a:xfrm>
            <a:off x="970713" y="4582337"/>
            <a:ext cx="203975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Update OK GDPR and </a:t>
            </a:r>
            <a:r>
              <a:rPr lang="en-US" sz="900" dirty="0" err="1" smtClean="0">
                <a:solidFill>
                  <a:srgbClr val="46506E"/>
                </a:solidFill>
                <a:latin typeface="Barlow" panose="00000500000000000000" pitchFamily="50" charset="0"/>
              </a:rPr>
              <a:t>Contactability</a:t>
            </a:r>
            <a:endParaRPr lang="en-US" sz="900" dirty="0" smtClean="0">
              <a:solidFill>
                <a:srgbClr val="46506E"/>
              </a:solidFill>
              <a:latin typeface="Barlow" panose="00000500000000000000" pitchFamily="50" charset="0"/>
            </a:endParaRPr>
          </a:p>
        </p:txBody>
      </p:sp>
      <p:sp>
        <p:nvSpPr>
          <p:cNvPr id="37" name="Rectángulo redondeado 36"/>
          <p:cNvSpPr/>
          <p:nvPr/>
        </p:nvSpPr>
        <p:spPr>
          <a:xfrm>
            <a:off x="612137" y="4514625"/>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9" name="Imagen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311" y="4554286"/>
            <a:ext cx="270000" cy="270000"/>
          </a:xfrm>
          <a:prstGeom prst="rect">
            <a:avLst/>
          </a:prstGeom>
        </p:spPr>
      </p:pic>
      <p:sp>
        <p:nvSpPr>
          <p:cNvPr id="41" name="CuadroTexto 40"/>
          <p:cNvSpPr txBox="1"/>
          <p:nvPr/>
        </p:nvSpPr>
        <p:spPr>
          <a:xfrm>
            <a:off x="4366501" y="4568328"/>
            <a:ext cx="203975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Update </a:t>
            </a:r>
            <a:r>
              <a:rPr lang="en-US" sz="900" dirty="0" smtClean="0">
                <a:solidFill>
                  <a:srgbClr val="46506E"/>
                </a:solidFill>
                <a:latin typeface="Barlow" panose="00000500000000000000" pitchFamily="50" charset="0"/>
              </a:rPr>
              <a:t>KO </a:t>
            </a:r>
            <a:r>
              <a:rPr lang="en-US" sz="900" dirty="0" smtClean="0">
                <a:solidFill>
                  <a:srgbClr val="46506E"/>
                </a:solidFill>
                <a:latin typeface="Barlow" panose="00000500000000000000" pitchFamily="50" charset="0"/>
              </a:rPr>
              <a:t>GDPR and </a:t>
            </a:r>
            <a:r>
              <a:rPr lang="en-US" sz="900" dirty="0" err="1" smtClean="0">
                <a:solidFill>
                  <a:srgbClr val="46506E"/>
                </a:solidFill>
                <a:latin typeface="Barlow" panose="00000500000000000000" pitchFamily="50" charset="0"/>
              </a:rPr>
              <a:t>Contactability</a:t>
            </a:r>
            <a:endParaRPr lang="en-US" sz="900" dirty="0" smtClean="0">
              <a:solidFill>
                <a:srgbClr val="46506E"/>
              </a:solidFill>
              <a:latin typeface="Barlow" panose="00000500000000000000" pitchFamily="50" charset="0"/>
            </a:endParaRPr>
          </a:p>
        </p:txBody>
      </p:sp>
      <p:sp>
        <p:nvSpPr>
          <p:cNvPr id="42" name="Rectángulo redondeado 41"/>
          <p:cNvSpPr/>
          <p:nvPr/>
        </p:nvSpPr>
        <p:spPr>
          <a:xfrm>
            <a:off x="4007925" y="4500616"/>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3" name="Imagen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6501" y="4564490"/>
            <a:ext cx="270000" cy="270000"/>
          </a:xfrm>
          <a:prstGeom prst="rect">
            <a:avLst/>
          </a:prstGeom>
        </p:spPr>
      </p:pic>
      <p:sp>
        <p:nvSpPr>
          <p:cNvPr id="44" name="CuadroTexto 43"/>
          <p:cNvSpPr txBox="1"/>
          <p:nvPr/>
        </p:nvSpPr>
        <p:spPr>
          <a:xfrm>
            <a:off x="2660469" y="2313140"/>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until  </a:t>
            </a:r>
            <a:r>
              <a:rPr lang="en-US" sz="900" dirty="0" smtClean="0">
                <a:solidFill>
                  <a:srgbClr val="46506E"/>
                </a:solidFill>
                <a:latin typeface="Barlow" panose="00000500000000000000" pitchFamily="50" charset="0"/>
              </a:rPr>
              <a:t>7 day</a:t>
            </a:r>
          </a:p>
        </p:txBody>
      </p:sp>
      <p:sp>
        <p:nvSpPr>
          <p:cNvPr id="45" name="Rectángulo redondeado 44"/>
          <p:cNvSpPr/>
          <p:nvPr/>
        </p:nvSpPr>
        <p:spPr>
          <a:xfrm>
            <a:off x="2287934" y="2253895"/>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6" name="Imagen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1802" y="2293556"/>
            <a:ext cx="270000" cy="270000"/>
          </a:xfrm>
          <a:prstGeom prst="rect">
            <a:avLst/>
          </a:prstGeom>
        </p:spPr>
      </p:pic>
      <p:cxnSp>
        <p:nvCxnSpPr>
          <p:cNvPr id="47" name="Conector recto de flecha 46"/>
          <p:cNvCxnSpPr/>
          <p:nvPr/>
        </p:nvCxnSpPr>
        <p:spPr>
          <a:xfrm>
            <a:off x="5266858" y="4205551"/>
            <a:ext cx="0" cy="2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3510740" y="2603217"/>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agen 4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80783" y="5291576"/>
            <a:ext cx="270000" cy="270000"/>
          </a:xfrm>
          <a:prstGeom prst="rect">
            <a:avLst/>
          </a:prstGeom>
        </p:spPr>
      </p:pic>
      <p:sp>
        <p:nvSpPr>
          <p:cNvPr id="50" name="CuadroTexto 49"/>
          <p:cNvSpPr txBox="1"/>
          <p:nvPr/>
        </p:nvSpPr>
        <p:spPr>
          <a:xfrm>
            <a:off x="4414813" y="5294762"/>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51" name="Rectángulo redondeado 50"/>
          <p:cNvSpPr/>
          <p:nvPr/>
        </p:nvSpPr>
        <p:spPr>
          <a:xfrm>
            <a:off x="4007926" y="5245754"/>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Conector recto de flecha 51"/>
          <p:cNvCxnSpPr/>
          <p:nvPr/>
        </p:nvCxnSpPr>
        <p:spPr>
          <a:xfrm>
            <a:off x="5256402" y="4822596"/>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uadroTexto 54"/>
          <p:cNvSpPr txBox="1"/>
          <p:nvPr/>
        </p:nvSpPr>
        <p:spPr>
          <a:xfrm>
            <a:off x="1071383" y="6122537"/>
            <a:ext cx="1873641" cy="230832"/>
          </a:xfrm>
          <a:prstGeom prst="rect">
            <a:avLst/>
          </a:prstGeom>
          <a:noFill/>
        </p:spPr>
        <p:txBody>
          <a:bodyPr wrap="square" rtlCol="0">
            <a:spAutoFit/>
          </a:bodyPr>
          <a:lstStyle/>
          <a:p>
            <a:r>
              <a:rPr lang="en-US" sz="900" dirty="0" err="1" smtClean="0">
                <a:solidFill>
                  <a:srgbClr val="46506E"/>
                </a:solidFill>
                <a:latin typeface="Barlow" panose="00000500000000000000" pitchFamily="50" charset="0"/>
              </a:rPr>
              <a:t>Goto</a:t>
            </a:r>
            <a:r>
              <a:rPr lang="en-US" sz="900" dirty="0" smtClean="0">
                <a:solidFill>
                  <a:srgbClr val="46506E"/>
                </a:solidFill>
                <a:latin typeface="Barlow" panose="00000500000000000000" pitchFamily="50" charset="0"/>
              </a:rPr>
              <a:t>: Loyalty Automation</a:t>
            </a:r>
          </a:p>
        </p:txBody>
      </p:sp>
      <p:sp>
        <p:nvSpPr>
          <p:cNvPr id="56" name="Rectángulo redondeado 55"/>
          <p:cNvSpPr/>
          <p:nvPr/>
        </p:nvSpPr>
        <p:spPr>
          <a:xfrm>
            <a:off x="623617" y="6063292"/>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7" name="Conector recto de flecha 56"/>
          <p:cNvCxnSpPr/>
          <p:nvPr/>
        </p:nvCxnSpPr>
        <p:spPr>
          <a:xfrm>
            <a:off x="1744644" y="5647636"/>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8" name="Imagen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0307" y="6129100"/>
            <a:ext cx="270000" cy="270000"/>
          </a:xfrm>
          <a:prstGeom prst="rect">
            <a:avLst/>
          </a:prstGeom>
        </p:spPr>
      </p:pic>
      <p:pic>
        <p:nvPicPr>
          <p:cNvPr id="60" name="Imagen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63833" y="745313"/>
            <a:ext cx="360000" cy="360000"/>
          </a:xfrm>
          <a:prstGeom prst="rect">
            <a:avLst/>
          </a:prstGeom>
        </p:spPr>
      </p:pic>
      <p:sp>
        <p:nvSpPr>
          <p:cNvPr id="61" name="CuadroTexto 60"/>
          <p:cNvSpPr txBox="1"/>
          <p:nvPr/>
        </p:nvSpPr>
        <p:spPr>
          <a:xfrm>
            <a:off x="4056971" y="771882"/>
            <a:ext cx="1873641"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 </a:t>
            </a:r>
            <a:r>
              <a:rPr lang="en-US" sz="900" dirty="0" smtClean="0">
                <a:solidFill>
                  <a:srgbClr val="46506E"/>
                </a:solidFill>
                <a:latin typeface="Barlow" panose="00000500000000000000" pitchFamily="50" charset="0"/>
              </a:rPr>
              <a:t>List: Ha </a:t>
            </a:r>
            <a:r>
              <a:rPr lang="en-US" sz="900" dirty="0" err="1" smtClean="0">
                <a:solidFill>
                  <a:srgbClr val="46506E"/>
                </a:solidFill>
                <a:latin typeface="Barlow" panose="00000500000000000000" pitchFamily="50" charset="0"/>
              </a:rPr>
              <a:t>contesta</a:t>
            </a:r>
            <a:r>
              <a:rPr lang="en-US" sz="900" dirty="0" smtClean="0">
                <a:solidFill>
                  <a:srgbClr val="46506E"/>
                </a:solidFill>
                <a:latin typeface="Barlow" panose="00000500000000000000" pitchFamily="50" charset="0"/>
              </a:rPr>
              <a:t> Forms A, B, C</a:t>
            </a:r>
            <a:endParaRPr lang="en-US" sz="900" dirty="0" smtClean="0">
              <a:solidFill>
                <a:srgbClr val="46506E"/>
              </a:solidFill>
              <a:latin typeface="Barlow" panose="00000500000000000000" pitchFamily="50" charset="0"/>
            </a:endParaRPr>
          </a:p>
        </p:txBody>
      </p:sp>
      <p:sp>
        <p:nvSpPr>
          <p:cNvPr id="62" name="Rectángulo redondeado 61"/>
          <p:cNvSpPr/>
          <p:nvPr/>
        </p:nvSpPr>
        <p:spPr>
          <a:xfrm>
            <a:off x="3607626" y="754238"/>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Rectángulo 65"/>
          <p:cNvSpPr/>
          <p:nvPr/>
        </p:nvSpPr>
        <p:spPr>
          <a:xfrm>
            <a:off x="9337493" y="570861"/>
            <a:ext cx="2854505" cy="601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CuadroTexto 66"/>
          <p:cNvSpPr txBox="1"/>
          <p:nvPr/>
        </p:nvSpPr>
        <p:spPr>
          <a:xfrm>
            <a:off x="9747728" y="87111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LIST</a:t>
            </a:r>
            <a:endParaRPr lang="en-US" sz="900" b="1" dirty="0">
              <a:solidFill>
                <a:srgbClr val="46506E"/>
              </a:solidFill>
              <a:latin typeface="Barlow" panose="00000500000000000000" pitchFamily="50" charset="0"/>
            </a:endParaRPr>
          </a:p>
        </p:txBody>
      </p:sp>
      <p:sp>
        <p:nvSpPr>
          <p:cNvPr id="68" name="CuadroTexto 67"/>
          <p:cNvSpPr txBox="1"/>
          <p:nvPr/>
        </p:nvSpPr>
        <p:spPr>
          <a:xfrm>
            <a:off x="10115890" y="1452827"/>
            <a:ext cx="75697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Segment</a:t>
            </a:r>
          </a:p>
        </p:txBody>
      </p:sp>
      <p:pic>
        <p:nvPicPr>
          <p:cNvPr id="69" name="Imagen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82163" y="1165262"/>
            <a:ext cx="360000" cy="360000"/>
          </a:xfrm>
          <a:prstGeom prst="rect">
            <a:avLst/>
          </a:prstGeom>
        </p:spPr>
      </p:pic>
      <p:sp>
        <p:nvSpPr>
          <p:cNvPr id="70" name="CuadroTexto 69"/>
          <p:cNvSpPr txBox="1"/>
          <p:nvPr/>
        </p:nvSpPr>
        <p:spPr>
          <a:xfrm>
            <a:off x="10857178" y="1504061"/>
            <a:ext cx="48036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Form</a:t>
            </a:r>
          </a:p>
        </p:txBody>
      </p:sp>
      <p:pic>
        <p:nvPicPr>
          <p:cNvPr id="71" name="Imagen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165" y="1165262"/>
            <a:ext cx="360000" cy="360000"/>
          </a:xfrm>
          <a:prstGeom prst="rect">
            <a:avLst/>
          </a:prstGeom>
        </p:spPr>
      </p:pic>
      <p:pic>
        <p:nvPicPr>
          <p:cNvPr id="72" name="Imagen 7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501833" y="2230421"/>
            <a:ext cx="360000" cy="360000"/>
          </a:xfrm>
          <a:prstGeom prst="rect">
            <a:avLst/>
          </a:prstGeom>
        </p:spPr>
      </p:pic>
      <p:sp>
        <p:nvSpPr>
          <p:cNvPr id="73" name="CuadroTexto 72"/>
          <p:cNvSpPr txBox="1"/>
          <p:nvPr/>
        </p:nvSpPr>
        <p:spPr>
          <a:xfrm>
            <a:off x="11336395" y="2552153"/>
            <a:ext cx="73075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Campaign</a:t>
            </a:r>
          </a:p>
        </p:txBody>
      </p:sp>
      <p:sp>
        <p:nvSpPr>
          <p:cNvPr id="74" name="CuadroTexto 73"/>
          <p:cNvSpPr txBox="1"/>
          <p:nvPr/>
        </p:nvSpPr>
        <p:spPr>
          <a:xfrm>
            <a:off x="9503684" y="2552499"/>
            <a:ext cx="51245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Email</a:t>
            </a:r>
          </a:p>
        </p:txBody>
      </p:sp>
      <p:pic>
        <p:nvPicPr>
          <p:cNvPr id="75" name="Imagen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533" y="2218345"/>
            <a:ext cx="360000" cy="360000"/>
          </a:xfrm>
          <a:prstGeom prst="rect">
            <a:avLst/>
          </a:prstGeom>
        </p:spPr>
      </p:pic>
      <p:sp>
        <p:nvSpPr>
          <p:cNvPr id="76" name="CuadroTexto 75"/>
          <p:cNvSpPr txBox="1"/>
          <p:nvPr/>
        </p:nvSpPr>
        <p:spPr>
          <a:xfrm>
            <a:off x="10831310" y="2542682"/>
            <a:ext cx="43399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SMS</a:t>
            </a:r>
          </a:p>
        </p:txBody>
      </p:sp>
      <p:pic>
        <p:nvPicPr>
          <p:cNvPr id="77" name="Imagen 7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05312" y="2218345"/>
            <a:ext cx="360000" cy="360000"/>
          </a:xfrm>
          <a:prstGeom prst="rect">
            <a:avLst/>
          </a:prstGeom>
        </p:spPr>
      </p:pic>
      <p:sp>
        <p:nvSpPr>
          <p:cNvPr id="78" name="CuadroTexto 77"/>
          <p:cNvSpPr txBox="1"/>
          <p:nvPr/>
        </p:nvSpPr>
        <p:spPr>
          <a:xfrm>
            <a:off x="9963444" y="2559467"/>
            <a:ext cx="930315"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Notification</a:t>
            </a:r>
          </a:p>
        </p:txBody>
      </p:sp>
      <p:pic>
        <p:nvPicPr>
          <p:cNvPr id="79" name="Imagen 7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90073" y="2218345"/>
            <a:ext cx="360000" cy="360000"/>
          </a:xfrm>
          <a:prstGeom prst="rect">
            <a:avLst/>
          </a:prstGeom>
        </p:spPr>
      </p:pic>
      <p:sp>
        <p:nvSpPr>
          <p:cNvPr id="80" name="CuadroTexto 79"/>
          <p:cNvSpPr txBox="1"/>
          <p:nvPr/>
        </p:nvSpPr>
        <p:spPr>
          <a:xfrm>
            <a:off x="9753820" y="1888824"/>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SENDING</a:t>
            </a:r>
            <a:endParaRPr lang="en-US" sz="900" b="1" dirty="0">
              <a:solidFill>
                <a:srgbClr val="46506E"/>
              </a:solidFill>
              <a:latin typeface="Barlow" panose="00000500000000000000" pitchFamily="50" charset="0"/>
            </a:endParaRPr>
          </a:p>
        </p:txBody>
      </p:sp>
      <p:sp>
        <p:nvSpPr>
          <p:cNvPr id="81" name="CuadroTexto 80"/>
          <p:cNvSpPr txBox="1"/>
          <p:nvPr/>
        </p:nvSpPr>
        <p:spPr>
          <a:xfrm>
            <a:off x="9828667" y="3078255"/>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CONDITIONS &amp; WORKFLOW</a:t>
            </a:r>
            <a:endParaRPr lang="en-US" sz="900" b="1" dirty="0">
              <a:solidFill>
                <a:srgbClr val="46506E"/>
              </a:solidFill>
              <a:latin typeface="Barlow" panose="00000500000000000000" pitchFamily="50" charset="0"/>
            </a:endParaRPr>
          </a:p>
        </p:txBody>
      </p:sp>
      <p:pic>
        <p:nvPicPr>
          <p:cNvPr id="82" name="Imagen 8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6871" y="4306419"/>
            <a:ext cx="360000" cy="360000"/>
          </a:xfrm>
          <a:prstGeom prst="rect">
            <a:avLst/>
          </a:prstGeom>
        </p:spPr>
      </p:pic>
      <p:sp>
        <p:nvSpPr>
          <p:cNvPr id="83" name="CuadroTexto 82"/>
          <p:cNvSpPr txBox="1"/>
          <p:nvPr/>
        </p:nvSpPr>
        <p:spPr>
          <a:xfrm>
            <a:off x="9657781" y="4641246"/>
            <a:ext cx="6131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Persona</a:t>
            </a:r>
          </a:p>
        </p:txBody>
      </p:sp>
      <p:sp>
        <p:nvSpPr>
          <p:cNvPr id="84" name="CuadroTexto 83"/>
          <p:cNvSpPr txBox="1"/>
          <p:nvPr/>
        </p:nvSpPr>
        <p:spPr>
          <a:xfrm>
            <a:off x="10304765" y="4641246"/>
            <a:ext cx="739734"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Corporate</a:t>
            </a:r>
          </a:p>
        </p:txBody>
      </p:sp>
      <p:pic>
        <p:nvPicPr>
          <p:cNvPr id="85" name="Imagen 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57012" y="4306419"/>
            <a:ext cx="360000" cy="360000"/>
          </a:xfrm>
          <a:prstGeom prst="rect">
            <a:avLst/>
          </a:prstGeom>
        </p:spPr>
      </p:pic>
      <p:pic>
        <p:nvPicPr>
          <p:cNvPr id="86" name="Imagen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081658" y="4306419"/>
            <a:ext cx="360000" cy="360000"/>
          </a:xfrm>
          <a:prstGeom prst="rect">
            <a:avLst/>
          </a:prstGeom>
        </p:spPr>
      </p:pic>
      <p:sp>
        <p:nvSpPr>
          <p:cNvPr id="87" name="CuadroTexto 86"/>
          <p:cNvSpPr txBox="1"/>
          <p:nvPr/>
        </p:nvSpPr>
        <p:spPr>
          <a:xfrm>
            <a:off x="10900564" y="4641246"/>
            <a:ext cx="88984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Organization</a:t>
            </a:r>
          </a:p>
        </p:txBody>
      </p:sp>
      <p:sp>
        <p:nvSpPr>
          <p:cNvPr id="88" name="CuadroTexto 87"/>
          <p:cNvSpPr txBox="1"/>
          <p:nvPr/>
        </p:nvSpPr>
        <p:spPr>
          <a:xfrm>
            <a:off x="9807894" y="4041116"/>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CONTACT</a:t>
            </a:r>
            <a:endParaRPr lang="en-US" sz="900" b="1" dirty="0">
              <a:solidFill>
                <a:srgbClr val="46506E"/>
              </a:solidFill>
              <a:latin typeface="Barlow" panose="00000500000000000000" pitchFamily="50" charset="0"/>
            </a:endParaRPr>
          </a:p>
        </p:txBody>
      </p:sp>
      <p:sp>
        <p:nvSpPr>
          <p:cNvPr id="89" name="CuadroTexto 88"/>
          <p:cNvSpPr txBox="1"/>
          <p:nvPr/>
        </p:nvSpPr>
        <p:spPr>
          <a:xfrm>
            <a:off x="9796871" y="5055201"/>
            <a:ext cx="1791549" cy="230832"/>
          </a:xfrm>
          <a:prstGeom prst="rect">
            <a:avLst/>
          </a:prstGeom>
          <a:noFill/>
        </p:spPr>
        <p:txBody>
          <a:bodyPr wrap="square" rtlCol="0">
            <a:spAutoFit/>
          </a:bodyPr>
          <a:lstStyle/>
          <a:p>
            <a:pPr algn="ctr"/>
            <a:r>
              <a:rPr lang="en-US" sz="900" b="1" dirty="0" smtClean="0">
                <a:solidFill>
                  <a:srgbClr val="46506E"/>
                </a:solidFill>
                <a:latin typeface="Barlow" panose="00000500000000000000" pitchFamily="50" charset="0"/>
              </a:rPr>
              <a:t>BENEFITS</a:t>
            </a:r>
            <a:endParaRPr lang="en-US" sz="900" b="1" dirty="0">
              <a:solidFill>
                <a:srgbClr val="46506E"/>
              </a:solidFill>
              <a:latin typeface="Barlow" panose="00000500000000000000" pitchFamily="50" charset="0"/>
            </a:endParaRPr>
          </a:p>
        </p:txBody>
      </p:sp>
      <p:sp>
        <p:nvSpPr>
          <p:cNvPr id="90" name="CuadroTexto 89"/>
          <p:cNvSpPr txBox="1"/>
          <p:nvPr/>
        </p:nvSpPr>
        <p:spPr>
          <a:xfrm>
            <a:off x="11389250" y="3655788"/>
            <a:ext cx="530129"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91" name="CuadroTexto 90"/>
          <p:cNvSpPr txBox="1"/>
          <p:nvPr/>
        </p:nvSpPr>
        <p:spPr>
          <a:xfrm>
            <a:off x="10399584" y="3655737"/>
            <a:ext cx="556672"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If/Else</a:t>
            </a:r>
          </a:p>
        </p:txBody>
      </p:sp>
      <p:pic>
        <p:nvPicPr>
          <p:cNvPr id="92" name="Imagen 9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24240" y="3332156"/>
            <a:ext cx="360000" cy="360000"/>
          </a:xfrm>
          <a:prstGeom prst="rect">
            <a:avLst/>
          </a:prstGeom>
        </p:spPr>
      </p:pic>
      <p:sp>
        <p:nvSpPr>
          <p:cNvPr id="93" name="CuadroTexto 92"/>
          <p:cNvSpPr txBox="1"/>
          <p:nvPr/>
        </p:nvSpPr>
        <p:spPr>
          <a:xfrm>
            <a:off x="9550117" y="3672347"/>
            <a:ext cx="498021"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Wait</a:t>
            </a:r>
          </a:p>
        </p:txBody>
      </p:sp>
      <p:pic>
        <p:nvPicPr>
          <p:cNvPr id="94" name="Imagen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4609" y="3332156"/>
            <a:ext cx="360000" cy="360000"/>
          </a:xfrm>
          <a:prstGeom prst="rect">
            <a:avLst/>
          </a:prstGeom>
        </p:spPr>
      </p:pic>
      <p:pic>
        <p:nvPicPr>
          <p:cNvPr id="95" name="Imagen 9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90748" y="3332156"/>
            <a:ext cx="360000" cy="360000"/>
          </a:xfrm>
          <a:prstGeom prst="rect">
            <a:avLst/>
          </a:prstGeom>
        </p:spPr>
      </p:pic>
      <p:pic>
        <p:nvPicPr>
          <p:cNvPr id="96" name="Imagen 9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30313" y="5285668"/>
            <a:ext cx="360000" cy="360000"/>
          </a:xfrm>
          <a:prstGeom prst="rect">
            <a:avLst/>
          </a:prstGeom>
        </p:spPr>
      </p:pic>
      <p:sp>
        <p:nvSpPr>
          <p:cNvPr id="97" name="CuadroTexto 96"/>
          <p:cNvSpPr txBox="1"/>
          <p:nvPr/>
        </p:nvSpPr>
        <p:spPr>
          <a:xfrm>
            <a:off x="10399584" y="5593986"/>
            <a:ext cx="635417" cy="230832"/>
          </a:xfrm>
          <a:prstGeom prst="rect">
            <a:avLst/>
          </a:prstGeom>
          <a:noFill/>
        </p:spPr>
        <p:txBody>
          <a:bodyPr wrap="square" rtlCol="0">
            <a:spAutoFit/>
          </a:bodyPr>
          <a:lstStyle/>
          <a:p>
            <a:pPr algn="ctr"/>
            <a:r>
              <a:rPr lang="en-US" sz="900" dirty="0" smtClean="0">
                <a:solidFill>
                  <a:srgbClr val="46506E"/>
                </a:solidFill>
                <a:latin typeface="Barlow" panose="00000500000000000000" pitchFamily="50" charset="0"/>
              </a:rPr>
              <a:t>Coupon</a:t>
            </a:r>
          </a:p>
        </p:txBody>
      </p:sp>
    </p:spTree>
    <p:extLst>
      <p:ext uri="{BB962C8B-B14F-4D97-AF65-F5344CB8AC3E}">
        <p14:creationId xmlns:p14="http://schemas.microsoft.com/office/powerpoint/2010/main" val="280810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 y="6588010"/>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7</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Cas CCOO: Nomenament, Acceptació, Consentiments, Tasca derivada</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sp>
        <p:nvSpPr>
          <p:cNvPr id="8" name="CuadroTexto 7"/>
          <p:cNvSpPr txBox="1"/>
          <p:nvPr/>
        </p:nvSpPr>
        <p:spPr>
          <a:xfrm>
            <a:off x="2311479" y="860198"/>
            <a:ext cx="1873641"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Submit Form  </a:t>
            </a:r>
          </a:p>
          <a:p>
            <a:r>
              <a:rPr lang="en-US" sz="900" dirty="0" err="1" smtClean="0">
                <a:solidFill>
                  <a:srgbClr val="46506E"/>
                </a:solidFill>
                <a:latin typeface="Barlow" panose="00000500000000000000" pitchFamily="50" charset="0"/>
              </a:rPr>
              <a:t>Acta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Reunió</a:t>
            </a:r>
            <a:r>
              <a:rPr lang="en-US" sz="900" dirty="0" smtClean="0">
                <a:solidFill>
                  <a:srgbClr val="46506E"/>
                </a:solidFill>
                <a:latin typeface="Barlow" panose="00000500000000000000" pitchFamily="50" charset="0"/>
              </a:rPr>
              <a:t> - </a:t>
            </a:r>
            <a:r>
              <a:rPr lang="en-US" sz="900" dirty="0" err="1" smtClean="0">
                <a:solidFill>
                  <a:srgbClr val="46506E"/>
                </a:solidFill>
                <a:latin typeface="Barlow" panose="00000500000000000000" pitchFamily="50" charset="0"/>
              </a:rPr>
              <a:t>Nomenament</a:t>
            </a:r>
            <a:endParaRPr lang="en-US" sz="900" dirty="0" smtClean="0">
              <a:solidFill>
                <a:srgbClr val="46506E"/>
              </a:solidFill>
              <a:latin typeface="Barlow" panose="00000500000000000000" pitchFamily="50" charset="0"/>
            </a:endParaRPr>
          </a:p>
        </p:txBody>
      </p:sp>
      <p:sp>
        <p:nvSpPr>
          <p:cNvPr id="9" name="Rectángulo redondeado 8"/>
          <p:cNvSpPr/>
          <p:nvPr/>
        </p:nvSpPr>
        <p:spPr>
          <a:xfrm>
            <a:off x="1863713" y="868689"/>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103" y="1654393"/>
            <a:ext cx="270000" cy="270000"/>
          </a:xfrm>
          <a:prstGeom prst="rect">
            <a:avLst/>
          </a:prstGeom>
        </p:spPr>
      </p:pic>
      <p:sp>
        <p:nvSpPr>
          <p:cNvPr id="12" name="CuadroTexto 11"/>
          <p:cNvSpPr txBox="1"/>
          <p:nvPr/>
        </p:nvSpPr>
        <p:spPr>
          <a:xfrm>
            <a:off x="2311479" y="1674440"/>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Acceptació</a:t>
            </a:r>
            <a:endParaRPr lang="en-US" sz="900" dirty="0" smtClean="0">
              <a:solidFill>
                <a:srgbClr val="46506E"/>
              </a:solidFill>
              <a:latin typeface="Barlow" panose="00000500000000000000" pitchFamily="50" charset="0"/>
            </a:endParaRPr>
          </a:p>
        </p:txBody>
      </p:sp>
      <p:sp>
        <p:nvSpPr>
          <p:cNvPr id="13" name="Rectángulo redondeado 12"/>
          <p:cNvSpPr/>
          <p:nvPr/>
        </p:nvSpPr>
        <p:spPr>
          <a:xfrm>
            <a:off x="1863713" y="1615195"/>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de flecha 13"/>
          <p:cNvCxnSpPr/>
          <p:nvPr/>
        </p:nvCxnSpPr>
        <p:spPr>
          <a:xfrm>
            <a:off x="3078054" y="1218011"/>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n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169" y="927934"/>
            <a:ext cx="270000" cy="270000"/>
          </a:xfrm>
          <a:prstGeom prst="rect">
            <a:avLst/>
          </a:prstGeom>
        </p:spPr>
      </p:pic>
      <p:cxnSp>
        <p:nvCxnSpPr>
          <p:cNvPr id="17" name="Conector angular 16"/>
          <p:cNvCxnSpPr/>
          <p:nvPr/>
        </p:nvCxnSpPr>
        <p:spPr>
          <a:xfrm rot="5400000">
            <a:off x="1959119" y="2867882"/>
            <a:ext cx="407762"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p:cNvCxnSpPr/>
          <p:nvPr/>
        </p:nvCxnSpPr>
        <p:spPr>
          <a:xfrm rot="16200000" flipH="1">
            <a:off x="3682868" y="2867879"/>
            <a:ext cx="448538"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agen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387" y="3951295"/>
            <a:ext cx="457200" cy="457200"/>
          </a:xfrm>
          <a:prstGeom prst="rect">
            <a:avLst/>
          </a:prstGeom>
        </p:spPr>
      </p:pic>
      <p:pic>
        <p:nvPicPr>
          <p:cNvPr id="20" name="Imagen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7305" y="3950390"/>
            <a:ext cx="457200" cy="457200"/>
          </a:xfrm>
          <a:prstGeom prst="rect">
            <a:avLst/>
          </a:prstGeom>
        </p:spPr>
      </p:pic>
      <p:sp>
        <p:nvSpPr>
          <p:cNvPr id="22" name="CuadroTexto 21"/>
          <p:cNvSpPr txBox="1"/>
          <p:nvPr/>
        </p:nvSpPr>
        <p:spPr>
          <a:xfrm>
            <a:off x="1470303" y="4039371"/>
            <a:ext cx="37945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a:t>
            </a:r>
          </a:p>
        </p:txBody>
      </p:sp>
      <p:sp>
        <p:nvSpPr>
          <p:cNvPr id="23" name="CuadroTexto 22"/>
          <p:cNvSpPr txBox="1"/>
          <p:nvPr/>
        </p:nvSpPr>
        <p:spPr>
          <a:xfrm>
            <a:off x="5034505" y="4048205"/>
            <a:ext cx="53802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Yes</a:t>
            </a:r>
          </a:p>
        </p:txBody>
      </p:sp>
      <p:pic>
        <p:nvPicPr>
          <p:cNvPr id="24" name="Imagen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226" y="4453197"/>
            <a:ext cx="270000" cy="270000"/>
          </a:xfrm>
          <a:prstGeom prst="rect">
            <a:avLst/>
          </a:prstGeom>
        </p:spPr>
      </p:pic>
      <p:sp>
        <p:nvSpPr>
          <p:cNvPr id="25" name="CuadroTexto 24"/>
          <p:cNvSpPr txBox="1"/>
          <p:nvPr/>
        </p:nvSpPr>
        <p:spPr>
          <a:xfrm>
            <a:off x="4028602" y="4405508"/>
            <a:ext cx="1873641"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Consentiment</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segons</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tipus</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Funció</a:t>
            </a:r>
            <a:endParaRPr lang="en-US" sz="900" dirty="0" smtClean="0">
              <a:solidFill>
                <a:srgbClr val="46506E"/>
              </a:solidFill>
              <a:latin typeface="Barlow" panose="00000500000000000000" pitchFamily="50" charset="0"/>
            </a:endParaRPr>
          </a:p>
        </p:txBody>
      </p:sp>
      <p:sp>
        <p:nvSpPr>
          <p:cNvPr id="26" name="Rectángulo redondeado 25"/>
          <p:cNvSpPr/>
          <p:nvPr/>
        </p:nvSpPr>
        <p:spPr>
          <a:xfrm>
            <a:off x="3580836" y="4413999"/>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2144" y="3189341"/>
            <a:ext cx="270000" cy="270000"/>
          </a:xfrm>
          <a:prstGeom prst="rect">
            <a:avLst/>
          </a:prstGeom>
        </p:spPr>
      </p:pic>
      <p:sp>
        <p:nvSpPr>
          <p:cNvPr id="29" name="Rectángulo redondeado 28"/>
          <p:cNvSpPr/>
          <p:nvPr/>
        </p:nvSpPr>
        <p:spPr>
          <a:xfrm>
            <a:off x="1848431" y="3154511"/>
            <a:ext cx="2567574"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p:cNvCxnSpPr/>
          <p:nvPr/>
        </p:nvCxnSpPr>
        <p:spPr>
          <a:xfrm>
            <a:off x="3071237" y="1964517"/>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9612081" y="2816168"/>
            <a:ext cx="2039754" cy="230832"/>
          </a:xfrm>
          <a:prstGeom prst="rect">
            <a:avLst/>
          </a:prstGeom>
          <a:noFill/>
        </p:spPr>
        <p:txBody>
          <a:bodyPr wrap="square" rtlCol="0">
            <a:spAutoFit/>
          </a:bodyPr>
          <a:lstStyle/>
          <a:p>
            <a:r>
              <a:rPr lang="en-US" sz="900" dirty="0" err="1" smtClean="0">
                <a:solidFill>
                  <a:srgbClr val="46506E"/>
                </a:solidFill>
                <a:latin typeface="Barlow" panose="00000500000000000000" pitchFamily="50" charset="0"/>
              </a:rPr>
              <a:t>Crear</a:t>
            </a:r>
            <a:r>
              <a:rPr lang="en-US" sz="900" dirty="0" smtClean="0">
                <a:solidFill>
                  <a:srgbClr val="46506E"/>
                </a:solidFill>
                <a:latin typeface="Barlow" panose="00000500000000000000" pitchFamily="50" charset="0"/>
              </a:rPr>
              <a:t> Cargo Persona-</a:t>
            </a:r>
            <a:r>
              <a:rPr lang="en-US" sz="900" dirty="0" err="1" smtClean="0">
                <a:solidFill>
                  <a:srgbClr val="46506E"/>
                </a:solidFill>
                <a:latin typeface="Barlow" panose="00000500000000000000" pitchFamily="50" charset="0"/>
              </a:rPr>
              <a:t>Organització</a:t>
            </a:r>
            <a:endParaRPr lang="en-US" sz="900" dirty="0" smtClean="0">
              <a:solidFill>
                <a:srgbClr val="46506E"/>
              </a:solidFill>
              <a:latin typeface="Barlow" panose="00000500000000000000" pitchFamily="50" charset="0"/>
            </a:endParaRPr>
          </a:p>
        </p:txBody>
      </p:sp>
      <p:sp>
        <p:nvSpPr>
          <p:cNvPr id="38" name="Rectángulo redondeado 37"/>
          <p:cNvSpPr/>
          <p:nvPr/>
        </p:nvSpPr>
        <p:spPr>
          <a:xfrm>
            <a:off x="9253505" y="2748456"/>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9" name="Imagen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2081" y="2812330"/>
            <a:ext cx="270000" cy="270000"/>
          </a:xfrm>
          <a:prstGeom prst="rect">
            <a:avLst/>
          </a:prstGeom>
        </p:spPr>
      </p:pic>
      <p:sp>
        <p:nvSpPr>
          <p:cNvPr id="40" name="CuadroTexto 39"/>
          <p:cNvSpPr txBox="1"/>
          <p:nvPr/>
        </p:nvSpPr>
        <p:spPr>
          <a:xfrm>
            <a:off x="2220966" y="2427591"/>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until 5 day</a:t>
            </a:r>
          </a:p>
        </p:txBody>
      </p:sp>
      <p:sp>
        <p:nvSpPr>
          <p:cNvPr id="41" name="Rectángulo redondeado 40"/>
          <p:cNvSpPr/>
          <p:nvPr/>
        </p:nvSpPr>
        <p:spPr>
          <a:xfrm>
            <a:off x="1848431" y="2368346"/>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2" name="Imagen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2299" y="2408007"/>
            <a:ext cx="270000" cy="270000"/>
          </a:xfrm>
          <a:prstGeom prst="rect">
            <a:avLst/>
          </a:prstGeom>
        </p:spPr>
      </p:pic>
      <p:cxnSp>
        <p:nvCxnSpPr>
          <p:cNvPr id="44" name="Conector recto de flecha 43"/>
          <p:cNvCxnSpPr/>
          <p:nvPr/>
        </p:nvCxnSpPr>
        <p:spPr>
          <a:xfrm>
            <a:off x="3053908" y="2724313"/>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p:cNvCxnSpPr/>
          <p:nvPr/>
        </p:nvCxnSpPr>
        <p:spPr>
          <a:xfrm rot="5400000">
            <a:off x="7665652" y="1221319"/>
            <a:ext cx="407762"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p:cNvCxnSpPr/>
          <p:nvPr/>
        </p:nvCxnSpPr>
        <p:spPr>
          <a:xfrm rot="16200000" flipH="1">
            <a:off x="9389401" y="1221316"/>
            <a:ext cx="448538" cy="1738915"/>
          </a:xfrm>
          <a:prstGeom prst="bentConnector3">
            <a:avLst>
              <a:gd name="adj1" fmla="val 311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Imagen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8920" y="2270864"/>
            <a:ext cx="457200" cy="457200"/>
          </a:xfrm>
          <a:prstGeom prst="rect">
            <a:avLst/>
          </a:prstGeom>
        </p:spPr>
      </p:pic>
      <p:pic>
        <p:nvPicPr>
          <p:cNvPr id="52" name="Imagen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83838" y="2303827"/>
            <a:ext cx="457200" cy="457200"/>
          </a:xfrm>
          <a:prstGeom prst="rect">
            <a:avLst/>
          </a:prstGeom>
        </p:spPr>
      </p:pic>
      <p:sp>
        <p:nvSpPr>
          <p:cNvPr id="53" name="CuadroTexto 52"/>
          <p:cNvSpPr txBox="1"/>
          <p:nvPr/>
        </p:nvSpPr>
        <p:spPr>
          <a:xfrm>
            <a:off x="7176836" y="2392808"/>
            <a:ext cx="379457"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No</a:t>
            </a:r>
          </a:p>
        </p:txBody>
      </p:sp>
      <p:sp>
        <p:nvSpPr>
          <p:cNvPr id="54" name="CuadroTexto 53"/>
          <p:cNvSpPr txBox="1"/>
          <p:nvPr/>
        </p:nvSpPr>
        <p:spPr>
          <a:xfrm>
            <a:off x="10741038" y="2401642"/>
            <a:ext cx="538028"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Yes</a:t>
            </a:r>
          </a:p>
        </p:txBody>
      </p:sp>
      <p:sp>
        <p:nvSpPr>
          <p:cNvPr id="55" name="Rectángulo redondeado 54"/>
          <p:cNvSpPr/>
          <p:nvPr/>
        </p:nvSpPr>
        <p:spPr>
          <a:xfrm>
            <a:off x="7133324" y="1507948"/>
            <a:ext cx="3273257"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p:cNvSpPr txBox="1"/>
          <p:nvPr/>
        </p:nvSpPr>
        <p:spPr>
          <a:xfrm>
            <a:off x="7604091" y="1567193"/>
            <a:ext cx="24955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 / Else: Ha </a:t>
            </a:r>
            <a:r>
              <a:rPr lang="en-US" sz="900" dirty="0" err="1" smtClean="0">
                <a:solidFill>
                  <a:srgbClr val="46506E"/>
                </a:solidFill>
                <a:latin typeface="Barlow" panose="00000500000000000000" pitchFamily="50" charset="0"/>
              </a:rPr>
              <a:t>contestado</a:t>
            </a:r>
            <a:r>
              <a:rPr lang="en-US" sz="900" dirty="0" smtClean="0">
                <a:solidFill>
                  <a:srgbClr val="46506E"/>
                </a:solidFill>
                <a:latin typeface="Barlow" panose="00000500000000000000" pitchFamily="50" charset="0"/>
              </a:rPr>
              <a:t> Form </a:t>
            </a:r>
            <a:r>
              <a:rPr lang="en-US" sz="900" dirty="0" err="1" smtClean="0">
                <a:solidFill>
                  <a:srgbClr val="46506E"/>
                </a:solidFill>
                <a:latin typeface="Barlow" panose="00000500000000000000" pitchFamily="50" charset="0"/>
              </a:rPr>
              <a:t>Consentiments</a:t>
            </a:r>
            <a:endParaRPr lang="en-US" sz="900" dirty="0" smtClean="0">
              <a:solidFill>
                <a:srgbClr val="46506E"/>
              </a:solidFill>
              <a:latin typeface="Barlow" panose="00000500000000000000" pitchFamily="50" charset="0"/>
            </a:endParaRPr>
          </a:p>
        </p:txBody>
      </p:sp>
      <p:pic>
        <p:nvPicPr>
          <p:cNvPr id="57" name="Imagen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7944" y="1547609"/>
            <a:ext cx="270000" cy="270000"/>
          </a:xfrm>
          <a:prstGeom prst="rect">
            <a:avLst/>
          </a:prstGeom>
        </p:spPr>
      </p:pic>
      <p:sp>
        <p:nvSpPr>
          <p:cNvPr id="58" name="CuadroTexto 57"/>
          <p:cNvSpPr txBox="1"/>
          <p:nvPr/>
        </p:nvSpPr>
        <p:spPr>
          <a:xfrm>
            <a:off x="2197504" y="3203461"/>
            <a:ext cx="249552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If / Else: Ha </a:t>
            </a:r>
            <a:r>
              <a:rPr lang="en-US" sz="900" dirty="0" err="1" smtClean="0">
                <a:solidFill>
                  <a:srgbClr val="46506E"/>
                </a:solidFill>
                <a:latin typeface="Barlow" panose="00000500000000000000" pitchFamily="50" charset="0"/>
              </a:rPr>
              <a:t>contestado</a:t>
            </a:r>
            <a:r>
              <a:rPr lang="en-US" sz="900" dirty="0" smtClean="0">
                <a:solidFill>
                  <a:srgbClr val="46506E"/>
                </a:solidFill>
                <a:latin typeface="Barlow" panose="00000500000000000000" pitchFamily="50" charset="0"/>
              </a:rPr>
              <a:t> Form </a:t>
            </a:r>
            <a:r>
              <a:rPr lang="en-US" sz="900" dirty="0" err="1" smtClean="0">
                <a:solidFill>
                  <a:srgbClr val="46506E"/>
                </a:solidFill>
                <a:latin typeface="Barlow" panose="00000500000000000000" pitchFamily="50" charset="0"/>
              </a:rPr>
              <a:t>Acceptació</a:t>
            </a:r>
            <a:endParaRPr lang="en-US" sz="900" dirty="0" smtClean="0">
              <a:solidFill>
                <a:srgbClr val="46506E"/>
              </a:solidFill>
              <a:latin typeface="Barlow" panose="00000500000000000000" pitchFamily="50" charset="0"/>
            </a:endParaRPr>
          </a:p>
        </p:txBody>
      </p:sp>
      <p:sp>
        <p:nvSpPr>
          <p:cNvPr id="59" name="CuadroTexto 58"/>
          <p:cNvSpPr txBox="1"/>
          <p:nvPr/>
        </p:nvSpPr>
        <p:spPr>
          <a:xfrm>
            <a:off x="3970304" y="5268857"/>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until 5 day</a:t>
            </a:r>
          </a:p>
        </p:txBody>
      </p:sp>
      <p:sp>
        <p:nvSpPr>
          <p:cNvPr id="60" name="Rectángulo redondeado 59"/>
          <p:cNvSpPr/>
          <p:nvPr/>
        </p:nvSpPr>
        <p:spPr>
          <a:xfrm>
            <a:off x="3597769" y="5209612"/>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 name="Imagen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1637" y="5249273"/>
            <a:ext cx="270000" cy="270000"/>
          </a:xfrm>
          <a:prstGeom prst="rect">
            <a:avLst/>
          </a:prstGeom>
        </p:spPr>
      </p:pic>
      <p:cxnSp>
        <p:nvCxnSpPr>
          <p:cNvPr id="62" name="Conector recto de flecha 61"/>
          <p:cNvCxnSpPr/>
          <p:nvPr/>
        </p:nvCxnSpPr>
        <p:spPr>
          <a:xfrm>
            <a:off x="4799832" y="4782810"/>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angular 2"/>
          <p:cNvCxnSpPr/>
          <p:nvPr/>
        </p:nvCxnSpPr>
        <p:spPr>
          <a:xfrm rot="5400000" flipH="1" flipV="1">
            <a:off x="3952790" y="2481600"/>
            <a:ext cx="3923740" cy="2285781"/>
          </a:xfrm>
          <a:prstGeom prst="bentConnector4">
            <a:avLst>
              <a:gd name="adj1" fmla="val -6845"/>
              <a:gd name="adj2" fmla="val 64108"/>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uadroTexto 66"/>
          <p:cNvSpPr txBox="1"/>
          <p:nvPr/>
        </p:nvSpPr>
        <p:spPr>
          <a:xfrm>
            <a:off x="9718205" y="3518635"/>
            <a:ext cx="1873641" cy="3693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Certificat</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Nomenaments</a:t>
            </a:r>
            <a:endParaRPr lang="en-US" sz="900" dirty="0" smtClean="0">
              <a:solidFill>
                <a:srgbClr val="46506E"/>
              </a:solidFill>
              <a:latin typeface="Barlow" panose="00000500000000000000" pitchFamily="50" charset="0"/>
            </a:endParaRPr>
          </a:p>
        </p:txBody>
      </p:sp>
      <p:sp>
        <p:nvSpPr>
          <p:cNvPr id="68" name="Rectángulo redondeado 67"/>
          <p:cNvSpPr/>
          <p:nvPr/>
        </p:nvSpPr>
        <p:spPr>
          <a:xfrm>
            <a:off x="9270439" y="3527126"/>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9" name="Conector recto de flecha 68"/>
          <p:cNvCxnSpPr/>
          <p:nvPr/>
        </p:nvCxnSpPr>
        <p:spPr>
          <a:xfrm>
            <a:off x="10496900" y="3097778"/>
            <a:ext cx="0" cy="39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Imagen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9322" y="3576969"/>
            <a:ext cx="270000" cy="270000"/>
          </a:xfrm>
          <a:prstGeom prst="rect">
            <a:avLst/>
          </a:prstGeom>
        </p:spPr>
      </p:pic>
      <p:pic>
        <p:nvPicPr>
          <p:cNvPr id="71" name="Imagen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17" y="4456145"/>
            <a:ext cx="270000" cy="270000"/>
          </a:xfrm>
          <a:prstGeom prst="rect">
            <a:avLst/>
          </a:prstGeom>
        </p:spPr>
      </p:pic>
      <p:sp>
        <p:nvSpPr>
          <p:cNvPr id="72" name="CuadroTexto 71"/>
          <p:cNvSpPr txBox="1"/>
          <p:nvPr/>
        </p:nvSpPr>
        <p:spPr>
          <a:xfrm>
            <a:off x="904393" y="4476192"/>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Acceptació</a:t>
            </a:r>
            <a:r>
              <a:rPr lang="en-US" sz="900" dirty="0" smtClean="0">
                <a:solidFill>
                  <a:srgbClr val="46506E"/>
                </a:solidFill>
                <a:latin typeface="Barlow" panose="00000500000000000000" pitchFamily="50" charset="0"/>
              </a:rPr>
              <a:t> Reminder</a:t>
            </a:r>
          </a:p>
        </p:txBody>
      </p:sp>
      <p:sp>
        <p:nvSpPr>
          <p:cNvPr id="73" name="Rectángulo redondeado 72"/>
          <p:cNvSpPr/>
          <p:nvPr/>
        </p:nvSpPr>
        <p:spPr>
          <a:xfrm>
            <a:off x="456627" y="4416947"/>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3" name="Imagen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443" y="2797845"/>
            <a:ext cx="270000" cy="270000"/>
          </a:xfrm>
          <a:prstGeom prst="rect">
            <a:avLst/>
          </a:prstGeom>
        </p:spPr>
      </p:pic>
      <p:sp>
        <p:nvSpPr>
          <p:cNvPr id="84" name="CuadroTexto 83"/>
          <p:cNvSpPr txBox="1"/>
          <p:nvPr/>
        </p:nvSpPr>
        <p:spPr>
          <a:xfrm>
            <a:off x="6798217" y="2817892"/>
            <a:ext cx="2100056"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Consentiments</a:t>
            </a:r>
            <a:r>
              <a:rPr lang="en-US" sz="900" dirty="0" smtClean="0">
                <a:solidFill>
                  <a:srgbClr val="46506E"/>
                </a:solidFill>
                <a:latin typeface="Barlow" panose="00000500000000000000" pitchFamily="50" charset="0"/>
              </a:rPr>
              <a:t> Reminder</a:t>
            </a:r>
          </a:p>
        </p:txBody>
      </p:sp>
      <p:sp>
        <p:nvSpPr>
          <p:cNvPr id="85" name="Rectángulo redondeado 84"/>
          <p:cNvSpPr/>
          <p:nvPr/>
        </p:nvSpPr>
        <p:spPr>
          <a:xfrm>
            <a:off x="6452053" y="2758647"/>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CuadroTexto 87"/>
          <p:cNvSpPr txBox="1"/>
          <p:nvPr/>
        </p:nvSpPr>
        <p:spPr>
          <a:xfrm>
            <a:off x="807208" y="5226305"/>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until 5 days</a:t>
            </a:r>
          </a:p>
        </p:txBody>
      </p:sp>
      <p:sp>
        <p:nvSpPr>
          <p:cNvPr id="89" name="Rectángulo redondeado 88"/>
          <p:cNvSpPr/>
          <p:nvPr/>
        </p:nvSpPr>
        <p:spPr>
          <a:xfrm>
            <a:off x="400321" y="5177297"/>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0" name="Conector recto de flecha 89"/>
          <p:cNvCxnSpPr/>
          <p:nvPr/>
        </p:nvCxnSpPr>
        <p:spPr>
          <a:xfrm>
            <a:off x="1648797" y="4754139"/>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Imagen 9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0134" y="4355050"/>
            <a:ext cx="270000" cy="270000"/>
          </a:xfrm>
          <a:prstGeom prst="rect">
            <a:avLst/>
          </a:prstGeom>
        </p:spPr>
      </p:pic>
      <p:sp>
        <p:nvSpPr>
          <p:cNvPr id="92" name="CuadroTexto 91"/>
          <p:cNvSpPr txBox="1"/>
          <p:nvPr/>
        </p:nvSpPr>
        <p:spPr>
          <a:xfrm>
            <a:off x="9674164" y="4358236"/>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End</a:t>
            </a:r>
          </a:p>
        </p:txBody>
      </p:sp>
      <p:sp>
        <p:nvSpPr>
          <p:cNvPr id="93" name="Rectángulo redondeado 92"/>
          <p:cNvSpPr/>
          <p:nvPr/>
        </p:nvSpPr>
        <p:spPr>
          <a:xfrm>
            <a:off x="9267277" y="4309228"/>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4" name="Conector recto de flecha 93"/>
          <p:cNvCxnSpPr/>
          <p:nvPr/>
        </p:nvCxnSpPr>
        <p:spPr>
          <a:xfrm>
            <a:off x="10515753" y="3886070"/>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p:cNvCxnSpPr/>
          <p:nvPr/>
        </p:nvCxnSpPr>
        <p:spPr>
          <a:xfrm>
            <a:off x="7693229" y="3095477"/>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p:cNvCxnSpPr/>
          <p:nvPr/>
        </p:nvCxnSpPr>
        <p:spPr>
          <a:xfrm>
            <a:off x="1629944" y="5529930"/>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Imagen 10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178" y="5195525"/>
            <a:ext cx="270000" cy="270000"/>
          </a:xfrm>
          <a:prstGeom prst="rect">
            <a:avLst/>
          </a:prstGeom>
        </p:spPr>
      </p:pic>
      <p:sp>
        <p:nvSpPr>
          <p:cNvPr id="104" name="CuadroTexto 103"/>
          <p:cNvSpPr txBox="1"/>
          <p:nvPr/>
        </p:nvSpPr>
        <p:spPr>
          <a:xfrm>
            <a:off x="6920887" y="3592088"/>
            <a:ext cx="187364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Wait until 5 days</a:t>
            </a:r>
          </a:p>
        </p:txBody>
      </p:sp>
      <p:sp>
        <p:nvSpPr>
          <p:cNvPr id="105" name="Rectángulo redondeado 104"/>
          <p:cNvSpPr/>
          <p:nvPr/>
        </p:nvSpPr>
        <p:spPr>
          <a:xfrm>
            <a:off x="6452053" y="3543080"/>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6" name="Conector recto de flecha 105"/>
          <p:cNvCxnSpPr/>
          <p:nvPr/>
        </p:nvCxnSpPr>
        <p:spPr>
          <a:xfrm>
            <a:off x="7743623" y="3895713"/>
            <a:ext cx="1" cy="4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7" name="Imagen 10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86857" y="3561308"/>
            <a:ext cx="270000" cy="270000"/>
          </a:xfrm>
          <a:prstGeom prst="rect">
            <a:avLst/>
          </a:prstGeom>
        </p:spPr>
      </p:pic>
      <p:pic>
        <p:nvPicPr>
          <p:cNvPr id="77" name="Imagen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11" y="6044187"/>
            <a:ext cx="270000" cy="270000"/>
          </a:xfrm>
          <a:prstGeom prst="rect">
            <a:avLst/>
          </a:prstGeom>
        </p:spPr>
      </p:pic>
      <p:sp>
        <p:nvSpPr>
          <p:cNvPr id="78" name="CuadroTexto 77"/>
          <p:cNvSpPr txBox="1"/>
          <p:nvPr/>
        </p:nvSpPr>
        <p:spPr>
          <a:xfrm>
            <a:off x="754952" y="6064234"/>
            <a:ext cx="218437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Tasca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derivada</a:t>
            </a:r>
            <a:r>
              <a:rPr lang="en-US" sz="900" dirty="0" smtClean="0">
                <a:solidFill>
                  <a:srgbClr val="46506E"/>
                </a:solidFill>
                <a:latin typeface="Barlow" panose="00000500000000000000" pitchFamily="50" charset="0"/>
              </a:rPr>
              <a:t> a SISCOM</a:t>
            </a:r>
            <a:endParaRPr lang="en-US" sz="900" dirty="0" smtClean="0">
              <a:solidFill>
                <a:srgbClr val="46506E"/>
              </a:solidFill>
              <a:latin typeface="Barlow" panose="00000500000000000000" pitchFamily="50" charset="0"/>
            </a:endParaRPr>
          </a:p>
        </p:txBody>
      </p:sp>
      <p:sp>
        <p:nvSpPr>
          <p:cNvPr id="79" name="Rectángulo redondeado 78"/>
          <p:cNvSpPr/>
          <p:nvPr/>
        </p:nvSpPr>
        <p:spPr>
          <a:xfrm>
            <a:off x="400321" y="6004989"/>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0" name="Imagen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786" y="4418239"/>
            <a:ext cx="270000" cy="270000"/>
          </a:xfrm>
          <a:prstGeom prst="rect">
            <a:avLst/>
          </a:prstGeom>
        </p:spPr>
      </p:pic>
      <p:sp>
        <p:nvSpPr>
          <p:cNvPr id="81" name="CuadroTexto 80"/>
          <p:cNvSpPr txBox="1"/>
          <p:nvPr/>
        </p:nvSpPr>
        <p:spPr>
          <a:xfrm>
            <a:off x="6783249" y="4426692"/>
            <a:ext cx="2184371" cy="230832"/>
          </a:xfrm>
          <a:prstGeom prst="rect">
            <a:avLst/>
          </a:prstGeom>
          <a:noFill/>
        </p:spPr>
        <p:txBody>
          <a:bodyPr wrap="square" rtlCol="0">
            <a:spAutoFit/>
          </a:bodyPr>
          <a:lstStyle/>
          <a:p>
            <a:r>
              <a:rPr lang="en-US" sz="900" dirty="0" smtClean="0">
                <a:solidFill>
                  <a:srgbClr val="46506E"/>
                </a:solidFill>
                <a:latin typeface="Barlow" panose="00000500000000000000" pitchFamily="50" charset="0"/>
              </a:rPr>
              <a:t>Send Email: </a:t>
            </a:r>
            <a:r>
              <a:rPr lang="en-US" sz="900" dirty="0" err="1" smtClean="0">
                <a:solidFill>
                  <a:srgbClr val="46506E"/>
                </a:solidFill>
                <a:latin typeface="Barlow" panose="00000500000000000000" pitchFamily="50" charset="0"/>
              </a:rPr>
              <a:t>Tasca</a:t>
            </a:r>
            <a:r>
              <a:rPr lang="en-US" sz="900" dirty="0" smtClean="0">
                <a:solidFill>
                  <a:srgbClr val="46506E"/>
                </a:solidFill>
                <a:latin typeface="Barlow" panose="00000500000000000000" pitchFamily="50" charset="0"/>
              </a:rPr>
              <a:t> </a:t>
            </a:r>
            <a:r>
              <a:rPr lang="en-US" sz="900" dirty="0" err="1" smtClean="0">
                <a:solidFill>
                  <a:srgbClr val="46506E"/>
                </a:solidFill>
                <a:latin typeface="Barlow" panose="00000500000000000000" pitchFamily="50" charset="0"/>
              </a:rPr>
              <a:t>derivada</a:t>
            </a:r>
            <a:r>
              <a:rPr lang="en-US" sz="900" dirty="0" smtClean="0">
                <a:solidFill>
                  <a:srgbClr val="46506E"/>
                </a:solidFill>
                <a:latin typeface="Barlow" panose="00000500000000000000" pitchFamily="50" charset="0"/>
              </a:rPr>
              <a:t> a SISCOM</a:t>
            </a:r>
            <a:endParaRPr lang="en-US" sz="900" dirty="0" smtClean="0">
              <a:solidFill>
                <a:srgbClr val="46506E"/>
              </a:solidFill>
              <a:latin typeface="Barlow" panose="00000500000000000000" pitchFamily="50" charset="0"/>
            </a:endParaRPr>
          </a:p>
        </p:txBody>
      </p:sp>
      <p:sp>
        <p:nvSpPr>
          <p:cNvPr id="82" name="Rectángulo redondeado 81"/>
          <p:cNvSpPr/>
          <p:nvPr/>
        </p:nvSpPr>
        <p:spPr>
          <a:xfrm>
            <a:off x="6492396" y="4379041"/>
            <a:ext cx="2459246" cy="349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7184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8</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ACTIONS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graphicFrame>
        <p:nvGraphicFramePr>
          <p:cNvPr id="2" name="Tabla 1"/>
          <p:cNvGraphicFramePr>
            <a:graphicFrameLocks noGrp="1"/>
          </p:cNvGraphicFramePr>
          <p:nvPr>
            <p:extLst>
              <p:ext uri="{D42A27DB-BD31-4B8C-83A1-F6EECF244321}">
                <p14:modId xmlns:p14="http://schemas.microsoft.com/office/powerpoint/2010/main" val="3289031522"/>
              </p:ext>
            </p:extLst>
          </p:nvPr>
        </p:nvGraphicFramePr>
        <p:xfrm>
          <a:off x="450090" y="1093970"/>
          <a:ext cx="11309108" cy="2392680"/>
        </p:xfrm>
        <a:graphic>
          <a:graphicData uri="http://schemas.openxmlformats.org/drawingml/2006/table">
            <a:tbl>
              <a:tblPr firstRow="1" bandRow="1">
                <a:tableStyleId>{F5AB1C69-6EDB-4FF4-983F-18BD219EF322}</a:tableStyleId>
              </a:tblPr>
              <a:tblGrid>
                <a:gridCol w="693841"/>
                <a:gridCol w="1227801"/>
                <a:gridCol w="7077068"/>
                <a:gridCol w="2310398"/>
              </a:tblGrid>
              <a:tr h="370840">
                <a:tc>
                  <a:txBody>
                    <a:bodyPr/>
                    <a:lstStyle/>
                    <a:p>
                      <a:r>
                        <a:rPr lang="en-US" sz="900" noProof="0" dirty="0" smtClean="0">
                          <a:latin typeface="Barlow" panose="00000500000000000000" pitchFamily="50" charset="0"/>
                        </a:rPr>
                        <a:t>Icon</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Action</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Description</a:t>
                      </a:r>
                      <a:endParaRPr lang="en-US" sz="900" noProof="0" dirty="0">
                        <a:latin typeface="Barlow" panose="00000500000000000000" pitchFamily="50" charset="0"/>
                      </a:endParaRPr>
                    </a:p>
                  </a:txBody>
                  <a:tcPr/>
                </a:tc>
                <a:tc>
                  <a:txBody>
                    <a:bodyPr/>
                    <a:lstStyle/>
                    <a:p>
                      <a:r>
                        <a:rPr lang="es-ES" sz="900" dirty="0" err="1" smtClean="0">
                          <a:latin typeface="Barlow" panose="00000500000000000000" pitchFamily="50" charset="0"/>
                        </a:rPr>
                        <a:t>Dinosol</a:t>
                      </a:r>
                      <a:endParaRPr lang="es-ES" sz="900" dirty="0">
                        <a:latin typeface="Barlow" panose="00000500000000000000" pitchFamily="50" charset="0"/>
                      </a:endParaRPr>
                    </a:p>
                  </a:txBody>
                  <a:tcPr/>
                </a:tc>
              </a:tr>
              <a:tr h="370840">
                <a:tc>
                  <a:txBody>
                    <a:bodyPr/>
                    <a:lstStyle/>
                    <a:p>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Segment</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Group</a:t>
                      </a:r>
                      <a:r>
                        <a:rPr lang="en-US" sz="900" baseline="0" noProof="0" dirty="0" smtClean="0">
                          <a:latin typeface="Barlow" panose="00000500000000000000" pitchFamily="50" charset="0"/>
                        </a:rPr>
                        <a:t> of people that match a set of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A person can belong to different segments and they don’t have to be </a:t>
                      </a:r>
                      <a:r>
                        <a:rPr lang="en-US" sz="900" baseline="0" noProof="0" dirty="0" smtClean="0">
                          <a:latin typeface="Barlow" panose="00000500000000000000" pitchFamily="50" charset="0"/>
                        </a:rPr>
                        <a:t>automation related</a:t>
                      </a:r>
                      <a:endParaRPr lang="en-US" sz="900" noProof="0" dirty="0" smtClean="0">
                        <a:latin typeface="Barlow" panose="00000500000000000000" pitchFamily="50" charset="0"/>
                      </a:endParaRPr>
                    </a:p>
                  </a:txBody>
                  <a:tcPr/>
                </a:tc>
                <a:tc>
                  <a:txBody>
                    <a:bodyPr/>
                    <a:lstStyle/>
                    <a:p>
                      <a:r>
                        <a:rPr lang="es-ES" sz="900" dirty="0" err="1" smtClean="0">
                          <a:latin typeface="Barlow" panose="00000500000000000000" pitchFamily="50" charset="0"/>
                        </a:rPr>
                        <a:t>Qualsevol</a:t>
                      </a:r>
                      <a:r>
                        <a:rPr lang="es-ES" sz="900" baseline="0" dirty="0" smtClean="0">
                          <a:latin typeface="Barlow" panose="00000500000000000000" pitchFamily="50" charset="0"/>
                        </a:rPr>
                        <a:t> </a:t>
                      </a:r>
                      <a:r>
                        <a:rPr lang="es-ES" sz="900" baseline="0" dirty="0" err="1" smtClean="0">
                          <a:latin typeface="Barlow" panose="00000500000000000000" pitchFamily="50" charset="0"/>
                        </a:rPr>
                        <a:t>segmentació</a:t>
                      </a:r>
                      <a:r>
                        <a:rPr lang="es-ES" sz="900" baseline="0" dirty="0" smtClean="0">
                          <a:latin typeface="Barlow" panose="00000500000000000000" pitchFamily="50" charset="0"/>
                        </a:rPr>
                        <a:t> feta </a:t>
                      </a:r>
                      <a:endParaRPr lang="es-ES" sz="900" dirty="0">
                        <a:latin typeface="Barlow" panose="00000500000000000000" pitchFamily="50" charset="0"/>
                      </a:endParaRPr>
                    </a:p>
                  </a:txBody>
                  <a:tcPr/>
                </a:tc>
              </a:tr>
              <a:tr h="370840">
                <a:tc>
                  <a:txBody>
                    <a:bodyPr/>
                    <a:lstStyle/>
                    <a:p>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Tag</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The “Add tag” action will apply a tag to a contact when they reach this step.</a:t>
                      </a:r>
                    </a:p>
                    <a:p>
                      <a:r>
                        <a:rPr lang="en-US" sz="900" noProof="0" dirty="0" smtClean="0">
                          <a:latin typeface="Barlow" panose="00000500000000000000" pitchFamily="50" charset="0"/>
                        </a:rPr>
                        <a:t>The “Remove tag” action will remove a tag from a contact when they reach this step.</a:t>
                      </a:r>
                    </a:p>
                    <a:p>
                      <a:r>
                        <a:rPr lang="en-US" sz="900" noProof="0" dirty="0" smtClean="0">
                          <a:latin typeface="Barlow" panose="00000500000000000000" pitchFamily="50" charset="0"/>
                        </a:rPr>
                        <a:t>Tags are temporary and unique for automation. Person should</a:t>
                      </a:r>
                      <a:r>
                        <a:rPr lang="en-US" sz="900" baseline="0" noProof="0" dirty="0" smtClean="0">
                          <a:latin typeface="Barlow" panose="00000500000000000000" pitchFamily="50" charset="0"/>
                        </a:rPr>
                        <a:t> have only one tag per automation at the same time</a:t>
                      </a:r>
                      <a:endParaRPr lang="en-US" sz="900" noProof="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r h="370840">
                <a:tc>
                  <a:txBody>
                    <a:bodyPr/>
                    <a:lstStyle/>
                    <a:p>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Indicator</a:t>
                      </a:r>
                      <a:endParaRPr lang="en-US" sz="900" noProof="0" dirty="0">
                        <a:latin typeface="Barlow" panose="00000500000000000000" pitchFamily="50" charset="0"/>
                      </a:endParaRPr>
                    </a:p>
                  </a:txBody>
                  <a:tcPr/>
                </a:tc>
                <a:tc>
                  <a:txBody>
                    <a:bodyPr/>
                    <a:lstStyle/>
                    <a:p>
                      <a:r>
                        <a:rPr lang="en-US" sz="900" kern="1200" noProof="0" dirty="0" smtClean="0">
                          <a:solidFill>
                            <a:schemeClr val="dk1"/>
                          </a:solidFill>
                          <a:latin typeface="Barlow" panose="00000500000000000000" pitchFamily="50" charset="0"/>
                          <a:ea typeface="+mn-ea"/>
                          <a:cs typeface="+mn-cs"/>
                        </a:rPr>
                        <a:t>Execute calculations on existing custom contact fields or custom deal fields. </a:t>
                      </a:r>
                    </a:p>
                    <a:p>
                      <a:r>
                        <a:rPr lang="en-US" sz="900" noProof="0" dirty="0" err="1" smtClean="0">
                          <a:latin typeface="Barlow" panose="00000500000000000000" pitchFamily="50" charset="0"/>
                        </a:rPr>
                        <a:t>P.e.</a:t>
                      </a:r>
                      <a:r>
                        <a:rPr lang="en-US" sz="900" noProof="0" dirty="0" smtClean="0">
                          <a:latin typeface="Barlow" panose="00000500000000000000" pitchFamily="50" charset="0"/>
                        </a:rPr>
                        <a:t> Rewards</a:t>
                      </a:r>
                      <a:r>
                        <a:rPr lang="en-US" sz="900" baseline="0" noProof="0" dirty="0" smtClean="0">
                          <a:latin typeface="Barlow" panose="00000500000000000000" pitchFamily="50" charset="0"/>
                        </a:rPr>
                        <a:t> scores</a:t>
                      </a:r>
                      <a:r>
                        <a:rPr lang="en-US" sz="900" noProof="0" dirty="0" smtClean="0">
                          <a:latin typeface="Barlow" panose="00000500000000000000" pitchFamily="50" charset="0"/>
                        </a:rPr>
                        <a:t> action moves a contact score up or down when they reach this action in your automation. If the proceeding actions indicated sales-ready behavior, you could add points to their score. You could give out negative points if the contact unsubscribes or fails to engage (open or click) your campaigns. Note that you can also set the contact score to a specific value or reset the score to 0 with this action.</a:t>
                      </a:r>
                      <a:endParaRPr lang="en-US" sz="900" noProof="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r h="370840">
                <a:tc>
                  <a:txBody>
                    <a:bodyPr/>
                    <a:lstStyle/>
                    <a:p>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Form</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Question Answer conditions or Form answer</a:t>
                      </a:r>
                      <a:endParaRPr lang="en-US" sz="900" noProof="0" dirty="0">
                        <a:latin typeface="Barlow" panose="00000500000000000000" pitchFamily="50" charset="0"/>
                      </a:endParaRPr>
                    </a:p>
                  </a:txBody>
                  <a:tcPr/>
                </a:tc>
                <a:tc>
                  <a:txBody>
                    <a:bodyPr/>
                    <a:lstStyle/>
                    <a:p>
                      <a:endParaRPr lang="es-ES" sz="900" dirty="0">
                        <a:latin typeface="Barlow" panose="00000500000000000000" pitchFamily="50" charset="0"/>
                      </a:endParaRPr>
                    </a:p>
                  </a:txBody>
                  <a:tcPr/>
                </a:tc>
              </a:tr>
            </a:tbl>
          </a:graphicData>
        </a:graphic>
      </p:graphicFrame>
      <p:pic>
        <p:nvPicPr>
          <p:cNvPr id="92" name="Imagen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03" y="1494823"/>
            <a:ext cx="270000" cy="270000"/>
          </a:xfrm>
          <a:prstGeom prst="rect">
            <a:avLst/>
          </a:prstGeom>
        </p:spPr>
      </p:pic>
      <p:pic>
        <p:nvPicPr>
          <p:cNvPr id="105" name="Imagen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04" y="1863112"/>
            <a:ext cx="270000" cy="270000"/>
          </a:xfrm>
          <a:prstGeom prst="rect">
            <a:avLst/>
          </a:prstGeom>
        </p:spPr>
      </p:pic>
      <p:pic>
        <p:nvPicPr>
          <p:cNvPr id="106" name="Imagen 1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535" y="2388348"/>
            <a:ext cx="270000" cy="270000"/>
          </a:xfrm>
          <a:prstGeom prst="rect">
            <a:avLst/>
          </a:prstGeom>
        </p:spPr>
      </p:pic>
      <p:pic>
        <p:nvPicPr>
          <p:cNvPr id="107" name="Imagen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03" y="3011873"/>
            <a:ext cx="270000" cy="270000"/>
          </a:xfrm>
          <a:prstGeom prst="rect">
            <a:avLst/>
          </a:prstGeom>
        </p:spPr>
      </p:pic>
    </p:spTree>
    <p:extLst>
      <p:ext uri="{BB962C8B-B14F-4D97-AF65-F5344CB8AC3E}">
        <p14:creationId xmlns:p14="http://schemas.microsoft.com/office/powerpoint/2010/main" val="2171375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310" y="6587066"/>
            <a:ext cx="12203309" cy="277177"/>
          </a:xfrm>
          <a:prstGeom prst="rect">
            <a:avLst/>
          </a:prstGeom>
        </p:spPr>
      </p:pic>
      <p:sp>
        <p:nvSpPr>
          <p:cNvPr id="5" name="Marcador de número de diapositiva 4"/>
          <p:cNvSpPr>
            <a:spLocks noGrp="1"/>
          </p:cNvSpPr>
          <p:nvPr>
            <p:ph type="sldNum" sz="quarter" idx="12"/>
          </p:nvPr>
        </p:nvSpPr>
        <p:spPr>
          <a:xfrm>
            <a:off x="10608731" y="6587067"/>
            <a:ext cx="1150467" cy="270933"/>
          </a:xfrm>
        </p:spPr>
        <p:txBody>
          <a:bodyPr/>
          <a:lstStyle/>
          <a:p>
            <a:fld id="{480194EF-8770-4956-AD04-60CB70EA5B45}" type="slidenum">
              <a:rPr lang="ca-ES" sz="900" smtClean="0">
                <a:solidFill>
                  <a:schemeClr val="bg1"/>
                </a:solidFill>
                <a:latin typeface="Montserrat ultraLight"/>
              </a:rPr>
              <a:t>9</a:t>
            </a:fld>
            <a:endParaRPr lang="ca-ES" sz="900" dirty="0">
              <a:solidFill>
                <a:schemeClr val="bg1"/>
              </a:solidFill>
              <a:latin typeface="Montserrat ultraLight"/>
            </a:endParaRPr>
          </a:p>
        </p:txBody>
      </p:sp>
      <p:sp>
        <p:nvSpPr>
          <p:cNvPr id="15" name="CuadroTexto 14"/>
          <p:cNvSpPr txBox="1"/>
          <p:nvPr/>
        </p:nvSpPr>
        <p:spPr>
          <a:xfrm>
            <a:off x="2" y="201529"/>
            <a:ext cx="12191997" cy="369332"/>
          </a:xfrm>
          <a:prstGeom prst="rect">
            <a:avLst/>
          </a:prstGeom>
          <a:solidFill>
            <a:srgbClr val="F0F0FA"/>
          </a:solidFill>
        </p:spPr>
        <p:txBody>
          <a:bodyPr wrap="square" rtlCol="0">
            <a:spAutoFit/>
          </a:bodyPr>
          <a:lstStyle/>
          <a:p>
            <a:pPr indent="355600"/>
            <a:r>
              <a:rPr lang="ca-ES" b="1" dirty="0" smtClean="0">
                <a:solidFill>
                  <a:srgbClr val="46506E"/>
                </a:solidFill>
                <a:latin typeface="Montserrat Light" panose="00000400000000000000" pitchFamily="50" charset="0"/>
              </a:rPr>
              <a:t>AUTOMATION: ACTIONS</a:t>
            </a:r>
            <a:endParaRPr lang="ca-ES" b="1" dirty="0">
              <a:solidFill>
                <a:srgbClr val="46506E"/>
              </a:solidFill>
              <a:latin typeface="Montserrat Light" panose="00000400000000000000" pitchFamily="50" charset="0"/>
            </a:endParaRPr>
          </a:p>
        </p:txBody>
      </p:sp>
      <p:sp>
        <p:nvSpPr>
          <p:cNvPr id="35" name="Marcador de pie de página 1"/>
          <p:cNvSpPr>
            <a:spLocks noGrp="1"/>
          </p:cNvSpPr>
          <p:nvPr>
            <p:ph type="ftr" sz="quarter" idx="11"/>
          </p:nvPr>
        </p:nvSpPr>
        <p:spPr>
          <a:xfrm>
            <a:off x="194737" y="6587067"/>
            <a:ext cx="5130800" cy="278120"/>
          </a:xfrm>
        </p:spPr>
        <p:txBody>
          <a:bodyPr/>
          <a:lstStyle/>
          <a:p>
            <a:pPr algn="l"/>
            <a:r>
              <a:rPr lang="en-US" sz="900" i="1" dirty="0" smtClean="0">
                <a:solidFill>
                  <a:schemeClr val="bg1"/>
                </a:solidFill>
                <a:latin typeface="Montserrat ultraLight"/>
              </a:rPr>
              <a:t>Manual Sherpa Tool - The Mount Data</a:t>
            </a:r>
            <a:endParaRPr lang="ca-ES" sz="900" i="1" dirty="0">
              <a:solidFill>
                <a:schemeClr val="bg1"/>
              </a:solidFill>
              <a:latin typeface="Montserrat ultraLight"/>
            </a:endParaRPr>
          </a:p>
        </p:txBody>
      </p:sp>
      <p:graphicFrame>
        <p:nvGraphicFramePr>
          <p:cNvPr id="2" name="Tabla 1"/>
          <p:cNvGraphicFramePr>
            <a:graphicFrameLocks noGrp="1"/>
          </p:cNvGraphicFramePr>
          <p:nvPr>
            <p:extLst>
              <p:ext uri="{D42A27DB-BD31-4B8C-83A1-F6EECF244321}">
                <p14:modId xmlns:p14="http://schemas.microsoft.com/office/powerpoint/2010/main" val="3144328568"/>
              </p:ext>
            </p:extLst>
          </p:nvPr>
        </p:nvGraphicFramePr>
        <p:xfrm>
          <a:off x="450090" y="729904"/>
          <a:ext cx="11233910" cy="3738880"/>
        </p:xfrm>
        <a:graphic>
          <a:graphicData uri="http://schemas.openxmlformats.org/drawingml/2006/table">
            <a:tbl>
              <a:tblPr firstRow="1" bandRow="1">
                <a:tableStyleId>{F5AB1C69-6EDB-4FF4-983F-18BD219EF322}</a:tableStyleId>
              </a:tblPr>
              <a:tblGrid>
                <a:gridCol w="533973"/>
                <a:gridCol w="980204"/>
                <a:gridCol w="5799666"/>
                <a:gridCol w="1473200"/>
                <a:gridCol w="1134534"/>
                <a:gridCol w="1312333"/>
              </a:tblGrid>
              <a:tr h="370840">
                <a:tc>
                  <a:txBody>
                    <a:bodyPr/>
                    <a:lstStyle/>
                    <a:p>
                      <a:r>
                        <a:rPr lang="en-US" sz="900" noProof="0" dirty="0" smtClean="0">
                          <a:latin typeface="Barlow" panose="00000500000000000000" pitchFamily="50" charset="0"/>
                        </a:rPr>
                        <a:t>Icon</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Action</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Description</a:t>
                      </a:r>
                      <a:endParaRPr lang="en-US" sz="900" noProof="0" dirty="0">
                        <a:latin typeface="Barlow" panose="00000500000000000000" pitchFamily="50" charset="0"/>
                      </a:endParaRPr>
                    </a:p>
                  </a:txBody>
                  <a:tcPr/>
                </a:tc>
                <a:tc>
                  <a:txBody>
                    <a:bodyPr/>
                    <a:lstStyle/>
                    <a:p>
                      <a:r>
                        <a:rPr lang="en-US" sz="900" noProof="0" dirty="0" err="1" smtClean="0">
                          <a:latin typeface="Barlow" panose="00000500000000000000" pitchFamily="50" charset="0"/>
                        </a:rPr>
                        <a:t>Dinosol</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Kenya</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CCOO</a:t>
                      </a:r>
                      <a:endParaRPr lang="en-US" sz="900" noProof="0" dirty="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n-US" sz="900" noProof="0" dirty="0" smtClean="0">
                          <a:latin typeface="Barlow" panose="00000500000000000000" pitchFamily="50" charset="0"/>
                        </a:rPr>
                        <a:t>Email</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This action will send an email to the contact who goes through this step of the automation. You would have to previously design the email. You are able to time the email by placing a wait condition before it. Note that the contact will need an email address to receive the message.</a:t>
                      </a:r>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Notification</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When a contact reaches this action in your automation, a text message will be sent to the  CMS app (</a:t>
                      </a:r>
                      <a:r>
                        <a:rPr lang="en-US" sz="900" noProof="0" dirty="0" err="1" smtClean="0">
                          <a:latin typeface="Barlow" panose="00000500000000000000" pitchFamily="50" charset="0"/>
                        </a:rPr>
                        <a:t>p.e.</a:t>
                      </a:r>
                      <a:r>
                        <a:rPr lang="en-US" sz="900" noProof="0" dirty="0" smtClean="0">
                          <a:latin typeface="Barlow" panose="00000500000000000000" pitchFamily="50" charset="0"/>
                        </a:rPr>
                        <a:t> </a:t>
                      </a:r>
                      <a:r>
                        <a:rPr lang="en-US" sz="900" noProof="0" dirty="0" err="1" smtClean="0">
                          <a:latin typeface="Barlow" panose="00000500000000000000" pitchFamily="50" charset="0"/>
                        </a:rPr>
                        <a:t>Magento</a:t>
                      </a:r>
                      <a:r>
                        <a:rPr lang="en-US" sz="900" noProof="0" dirty="0" smtClean="0">
                          <a:latin typeface="Barlow" panose="00000500000000000000" pitchFamily="50" charset="0"/>
                        </a:rPr>
                        <a:t>) . You would have to previously design the notification.</a:t>
                      </a:r>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dirty="0">
                        <a:latin typeface="Barlow" panose="00000500000000000000" pitchFamily="50" charset="0"/>
                      </a:endParaRPr>
                    </a:p>
                  </a:txBody>
                  <a:tcPr/>
                </a:tc>
                <a:tc>
                  <a:txBody>
                    <a:bodyPr/>
                    <a:lstStyle/>
                    <a:p>
                      <a:r>
                        <a:rPr lang="en-US" sz="900" noProof="0" dirty="0" smtClean="0">
                          <a:latin typeface="Barlow" panose="00000500000000000000" pitchFamily="50" charset="0"/>
                        </a:rPr>
                        <a:t>SMS</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When a contact reaches this action in your automation, a text message will be sent to them. You would have to previously design the notification</a:t>
                      </a:r>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Call</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When a contact reaches this action in your automation, the contact will</a:t>
                      </a:r>
                      <a:r>
                        <a:rPr lang="en-US" sz="900" baseline="0" noProof="0" dirty="0" smtClean="0">
                          <a:latin typeface="Barlow" panose="00000500000000000000" pitchFamily="50" charset="0"/>
                        </a:rPr>
                        <a:t> be available in a Telemarketing web to call </a:t>
                      </a:r>
                      <a:r>
                        <a:rPr lang="en-US" sz="900" noProof="0" dirty="0" smtClean="0">
                          <a:latin typeface="Barlow" panose="00000500000000000000" pitchFamily="50" charset="0"/>
                        </a:rPr>
                        <a:t>them. </a:t>
                      </a: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Event</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When a contact reaches this action in your automation, the contact will</a:t>
                      </a:r>
                      <a:r>
                        <a:rPr lang="en-US" sz="900" baseline="0" noProof="0" dirty="0" smtClean="0">
                          <a:latin typeface="Barlow" panose="00000500000000000000" pitchFamily="50" charset="0"/>
                        </a:rPr>
                        <a:t> be available in a Event web to control their participation. </a:t>
                      </a:r>
                      <a:r>
                        <a:rPr lang="en-US" sz="900" noProof="0" dirty="0" smtClean="0">
                          <a:latin typeface="Barlow" panose="00000500000000000000" pitchFamily="50" charset="0"/>
                        </a:rPr>
                        <a:t>You would have to previously design the Event form</a:t>
                      </a: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Website</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This action lets you display messages to an opted-in contact when they visit a specific page on your site or any page of your site. You may want to use this to display information about a new offering or a coupon code for a product to get your contact to complete a purchase. In order to use this feature, you must have site tracking installed and enabled on your site. You would have to previously design the Website message</a:t>
                      </a:r>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RSS</a:t>
                      </a:r>
                      <a:endParaRPr lang="en-US" sz="900" noProof="0" dirty="0">
                        <a:latin typeface="Barlow" panose="00000500000000000000" pitchFamily="50" charset="0"/>
                      </a:endParaRPr>
                    </a:p>
                  </a:txBody>
                  <a:tcPr/>
                </a:tc>
                <a:tc>
                  <a:txBody>
                    <a:bodyPr/>
                    <a:lstStyle/>
                    <a:p>
                      <a:r>
                        <a:rPr lang="en-US" sz="900" noProof="0" dirty="0" smtClean="0">
                          <a:latin typeface="Barlow" panose="00000500000000000000" pitchFamily="50" charset="0"/>
                        </a:rPr>
                        <a:t>When a contact reaches this action in your automation, a text message will be sent to the  Social app (</a:t>
                      </a:r>
                      <a:r>
                        <a:rPr lang="en-US" sz="900" noProof="0" dirty="0" err="1" smtClean="0">
                          <a:latin typeface="Barlow" panose="00000500000000000000" pitchFamily="50" charset="0"/>
                        </a:rPr>
                        <a:t>p.e.</a:t>
                      </a:r>
                      <a:r>
                        <a:rPr lang="en-US" sz="900" noProof="0" dirty="0" smtClean="0">
                          <a:latin typeface="Barlow" panose="00000500000000000000" pitchFamily="50" charset="0"/>
                        </a:rPr>
                        <a:t> Hootsuite) . You would have to previously design the RSS asset</a:t>
                      </a:r>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r h="370840">
                <a:tc>
                  <a:txBody>
                    <a:bodyPr/>
                    <a:lstStyle/>
                    <a:p>
                      <a:endParaRPr lang="es-ES" sz="900">
                        <a:latin typeface="Barlow" panose="00000500000000000000" pitchFamily="50" charset="0"/>
                      </a:endParaRPr>
                    </a:p>
                  </a:txBody>
                  <a:tcPr/>
                </a:tc>
                <a:tc>
                  <a:txBody>
                    <a:bodyPr/>
                    <a:lstStyle/>
                    <a:p>
                      <a:r>
                        <a:rPr lang="en-US" sz="900" noProof="0" dirty="0" smtClean="0">
                          <a:latin typeface="Barlow" panose="00000500000000000000" pitchFamily="50" charset="0"/>
                        </a:rPr>
                        <a:t>Campaign</a:t>
                      </a:r>
                      <a:endParaRPr lang="en-US" sz="900" noProof="0" dirty="0">
                        <a:latin typeface="Barlow"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dirty="0" smtClean="0">
                          <a:latin typeface="Barlow" panose="00000500000000000000" pitchFamily="50" charset="0"/>
                        </a:rPr>
                        <a:t>When a contact reaches this action in your automation, you’ll be able to apply filters at Campaign hierarchy</a:t>
                      </a: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c>
                  <a:txBody>
                    <a:bodyPr/>
                    <a:lstStyle/>
                    <a:p>
                      <a:endParaRPr lang="en-US" sz="900" noProof="0" dirty="0">
                        <a:latin typeface="Barlow" panose="00000500000000000000" pitchFamily="50" charset="0"/>
                      </a:endParaRPr>
                    </a:p>
                  </a:txBody>
                  <a:tcPr/>
                </a:tc>
              </a:tr>
            </a:tbl>
          </a:graphicData>
        </a:graphic>
      </p:graphicFrame>
      <p:pic>
        <p:nvPicPr>
          <p:cNvPr id="108" name="Imagen 1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79" y="4185644"/>
            <a:ext cx="270000" cy="270000"/>
          </a:xfrm>
          <a:prstGeom prst="rect">
            <a:avLst/>
          </a:prstGeom>
        </p:spPr>
      </p:pic>
      <p:pic>
        <p:nvPicPr>
          <p:cNvPr id="109" name="Imagen 1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35" y="1128193"/>
            <a:ext cx="270000" cy="270000"/>
          </a:xfrm>
          <a:prstGeom prst="rect">
            <a:avLst/>
          </a:prstGeom>
        </p:spPr>
      </p:pic>
      <p:pic>
        <p:nvPicPr>
          <p:cNvPr id="110" name="Imagen 1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151" y="1638278"/>
            <a:ext cx="270000" cy="270000"/>
          </a:xfrm>
          <a:prstGeom prst="rect">
            <a:avLst/>
          </a:prstGeom>
        </p:spPr>
      </p:pic>
      <p:pic>
        <p:nvPicPr>
          <p:cNvPr id="111" name="Imagen 1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917" y="2027712"/>
            <a:ext cx="270000" cy="270000"/>
          </a:xfrm>
          <a:prstGeom prst="rect">
            <a:avLst/>
          </a:prstGeom>
        </p:spPr>
      </p:pic>
      <p:pic>
        <p:nvPicPr>
          <p:cNvPr id="121" name="Imagen 1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403" y="2756680"/>
            <a:ext cx="270000" cy="270000"/>
          </a:xfrm>
          <a:prstGeom prst="rect">
            <a:avLst/>
          </a:prstGeom>
        </p:spPr>
      </p:pic>
      <p:pic>
        <p:nvPicPr>
          <p:cNvPr id="122" name="Imagen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0152" y="3151874"/>
            <a:ext cx="270000" cy="270000"/>
          </a:xfrm>
          <a:prstGeom prst="rect">
            <a:avLst/>
          </a:prstGeom>
        </p:spPr>
      </p:pic>
      <p:pic>
        <p:nvPicPr>
          <p:cNvPr id="123" name="Imagen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639" y="3731013"/>
            <a:ext cx="270000" cy="270000"/>
          </a:xfrm>
          <a:prstGeom prst="rect">
            <a:avLst/>
          </a:prstGeom>
        </p:spPr>
      </p:pic>
      <p:pic>
        <p:nvPicPr>
          <p:cNvPr id="124" name="Imagen 1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7403" y="2383316"/>
            <a:ext cx="270000" cy="270000"/>
          </a:xfrm>
          <a:prstGeom prst="rect">
            <a:avLst/>
          </a:prstGeom>
        </p:spPr>
      </p:pic>
    </p:spTree>
    <p:extLst>
      <p:ext uri="{BB962C8B-B14F-4D97-AF65-F5344CB8AC3E}">
        <p14:creationId xmlns:p14="http://schemas.microsoft.com/office/powerpoint/2010/main" val="3940324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9441</TotalTime>
  <Words>2624</Words>
  <Application>Microsoft Office PowerPoint</Application>
  <PresentationFormat>Panorámica</PresentationFormat>
  <Paragraphs>510</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Barlow</vt:lpstr>
      <vt:lpstr>Calibri</vt:lpstr>
      <vt:lpstr>Calibri Light</vt:lpstr>
      <vt:lpstr>Montserrat Light</vt:lpstr>
      <vt:lpstr>Montserrat ultraLight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TMDUSR010</dc:creator>
  <cp:lastModifiedBy>TMDUSR010</cp:lastModifiedBy>
  <cp:revision>130</cp:revision>
  <dcterms:created xsi:type="dcterms:W3CDTF">2022-07-26T14:49:17Z</dcterms:created>
  <dcterms:modified xsi:type="dcterms:W3CDTF">2023-02-08T10:16:57Z</dcterms:modified>
</cp:coreProperties>
</file>