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545" r:id="rId5"/>
    <p:sldId id="552" r:id="rId6"/>
    <p:sldId id="546" r:id="rId7"/>
    <p:sldId id="547" r:id="rId8"/>
    <p:sldId id="549" r:id="rId9"/>
    <p:sldId id="563" r:id="rId10"/>
    <p:sldId id="550" r:id="rId11"/>
    <p:sldId id="551" r:id="rId12"/>
    <p:sldId id="562" r:id="rId13"/>
    <p:sldId id="548" r:id="rId14"/>
    <p:sldId id="553" r:id="rId15"/>
    <p:sldId id="556" r:id="rId16"/>
    <p:sldId id="557" r:id="rId17"/>
    <p:sldId id="558" r:id="rId18"/>
    <p:sldId id="559" r:id="rId19"/>
    <p:sldId id="560" r:id="rId20"/>
    <p:sldId id="561" r:id="rId21"/>
    <p:sldId id="555" r:id="rId2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710" autoAdjust="0"/>
  </p:normalViewPr>
  <p:slideViewPr>
    <p:cSldViewPr snapToGrid="0" snapToObjects="1" showGuides="1">
      <p:cViewPr varScale="1">
        <p:scale>
          <a:sx n="97" d="100"/>
          <a:sy n="97" d="100"/>
        </p:scale>
        <p:origin x="90" y="324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4/9/2020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itter-friendly z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277DC6E-13EF-4473-8C7B-8C61E68C0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385662"/>
            <a:ext cx="4452257" cy="1852139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EC06BE0-D56B-784E-8B22-03B21FD19D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172825" y="7102602"/>
            <a:ext cx="3010716" cy="855128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9,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April 9,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2019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itter-friendly z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4F60F7C-DC7E-408D-812F-AEEA7A831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72824" y="7102602"/>
            <a:ext cx="3010716" cy="85512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A4CB469-ECE5-431A-AD22-6AE32BD3B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62" y="138156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9,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April 9,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A52D317-E006-485E-820B-1248339581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6" y="2783436"/>
            <a:ext cx="6400787" cy="26627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28B9DF-FB2E-46FF-9CFF-30DAE7BB7BB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1CF8A-111C-4A4F-AF36-FCF89E5AF35A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April 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AB2586D-AB91-4787-9585-BFA186D27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3701" y="319222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9,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B9E44F-721F-457C-9502-D8278E621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DD71AE6-C52A-4B0B-96BD-04C2DE19BD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19" y="3186197"/>
            <a:ext cx="4452257" cy="18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FDF9B8B-F398-4E18-BB2C-309F4196248A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CAFC8-2F0A-4DAA-B7F0-1BA620B86A6F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9,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120775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April 9,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BD723CA-7005-41F9-9D49-53A03834B88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489187" y="498498"/>
            <a:ext cx="1455413" cy="6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6" r:id="rId3"/>
    <p:sldLayoutId id="2147483699" r:id="rId4"/>
    <p:sldLayoutId id="2147483694" r:id="rId5"/>
    <p:sldLayoutId id="2147483702" r:id="rId6"/>
    <p:sldLayoutId id="2147483700" r:id="rId7"/>
    <p:sldLayoutId id="2147483701" r:id="rId8"/>
    <p:sldLayoutId id="2147483649" r:id="rId9"/>
    <p:sldLayoutId id="2147483656" r:id="rId10"/>
    <p:sldLayoutId id="2147483664" r:id="rId11"/>
    <p:sldLayoutId id="2147483659" r:id="rId12"/>
    <p:sldLayoutId id="2147483650" r:id="rId13"/>
    <p:sldLayoutId id="2147483666" r:id="rId14"/>
    <p:sldLayoutId id="2147483667" r:id="rId15"/>
    <p:sldLayoutId id="2147483652" r:id="rId16"/>
    <p:sldLayoutId id="2147483660" r:id="rId17"/>
    <p:sldLayoutId id="2147483662" r:id="rId18"/>
    <p:sldLayoutId id="2147483663" r:id="rId19"/>
    <p:sldLayoutId id="2147483651" r:id="rId20"/>
    <p:sldLayoutId id="2147483655" r:id="rId21"/>
    <p:sldLayoutId id="2147483661" r:id="rId22"/>
    <p:sldLayoutId id="214748370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explorer.itcs.entsvcs.net/de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xc-technology/dxc-digitalexplorer/blob/master/DataModels/SolutionMetaModel.m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ED636-32E2-404D-B7B0-FC7BBE3A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DXC Digital Explorer Solution Template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9BC605-AD05-451A-9B22-8D85A70DA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Guidelines and templates for offline collection of solution information for DXC Digital Explorer</a:t>
            </a:r>
          </a:p>
        </p:txBody>
      </p:sp>
    </p:spTree>
    <p:extLst>
      <p:ext uri="{BB962C8B-B14F-4D97-AF65-F5344CB8AC3E}">
        <p14:creationId xmlns:p14="http://schemas.microsoft.com/office/powerpoint/2010/main" val="336556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7732-D57D-42EA-B509-1F15848F4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7871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D16653-481C-467B-BB48-264DD582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Solution Overview</a:t>
            </a:r>
            <a:br>
              <a:rPr lang="en-GB" sz="3600" dirty="0"/>
            </a:br>
            <a:r>
              <a:rPr lang="en-GB" sz="2800" b="0" dirty="0"/>
              <a:t>Definition</a:t>
            </a:r>
            <a:br>
              <a:rPr lang="en-GB" sz="3600" dirty="0"/>
            </a:br>
            <a:endParaRPr lang="en-GB" sz="3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93B998-4005-425F-903A-E24EE6753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55129"/>
              </p:ext>
            </p:extLst>
          </p:nvPr>
        </p:nvGraphicFramePr>
        <p:xfrm>
          <a:off x="685800" y="2091576"/>
          <a:ext cx="13258760" cy="498765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138948">
                  <a:extLst>
                    <a:ext uri="{9D8B030D-6E8A-4147-A177-3AD203B41FA5}">
                      <a16:colId xmlns:a16="http://schemas.microsoft.com/office/drawing/2014/main" val="582544122"/>
                    </a:ext>
                  </a:extLst>
                </a:gridCol>
                <a:gridCol w="3490432">
                  <a:extLst>
                    <a:ext uri="{9D8B030D-6E8A-4147-A177-3AD203B41FA5}">
                      <a16:colId xmlns:a16="http://schemas.microsoft.com/office/drawing/2014/main" val="73228538"/>
                    </a:ext>
                  </a:extLst>
                </a:gridCol>
                <a:gridCol w="1167549">
                  <a:extLst>
                    <a:ext uri="{9D8B030D-6E8A-4147-A177-3AD203B41FA5}">
                      <a16:colId xmlns:a16="http://schemas.microsoft.com/office/drawing/2014/main" val="117213904"/>
                    </a:ext>
                  </a:extLst>
                </a:gridCol>
                <a:gridCol w="5461831">
                  <a:extLst>
                    <a:ext uri="{9D8B030D-6E8A-4147-A177-3AD203B41FA5}">
                      <a16:colId xmlns:a16="http://schemas.microsoft.com/office/drawing/2014/main" val="514404887"/>
                    </a:ext>
                  </a:extLst>
                </a:gridCol>
              </a:tblGrid>
              <a:tr h="556928">
                <a:tc>
                  <a:txBody>
                    <a:bodyPr/>
                    <a:lstStyle/>
                    <a:p>
                      <a:r>
                        <a:rPr lang="en-GB" sz="1400" dirty="0"/>
                        <a:t>Solution Name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Demo/Concept/Prototype/Pilot/Production**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53717"/>
                  </a:ext>
                </a:extLst>
              </a:tr>
              <a:tr h="925792">
                <a:tc>
                  <a:txBody>
                    <a:bodyPr/>
                    <a:lstStyle/>
                    <a:p>
                      <a:r>
                        <a:rPr lang="en-GB" sz="1400" b="1" dirty="0"/>
                        <a:t>Elevator Pitch *</a:t>
                      </a:r>
                      <a:br>
                        <a:rPr lang="en-GB" sz="1400" b="1" dirty="0"/>
                      </a:br>
                      <a:r>
                        <a:rPr lang="en-GB" sz="1050" b="0" dirty="0"/>
                        <a:t>how would you tweet about your solution? </a:t>
                      </a:r>
                      <a:br>
                        <a:rPr lang="en-GB" sz="1050" b="0" dirty="0"/>
                      </a:br>
                      <a:r>
                        <a:rPr lang="en-GB" sz="1050" b="1" dirty="0">
                          <a:solidFill>
                            <a:srgbClr val="FF0000"/>
                          </a:solidFill>
                        </a:rPr>
                        <a:t>Max 240 characters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36585"/>
                  </a:ext>
                </a:extLst>
              </a:tr>
              <a:tr h="3011468">
                <a:tc>
                  <a:txBody>
                    <a:bodyPr/>
                    <a:lstStyle/>
                    <a:p>
                      <a:r>
                        <a:rPr lang="en-GB" sz="1400" b="1" dirty="0"/>
                        <a:t>Description *</a:t>
                      </a:r>
                      <a:br>
                        <a:rPr lang="en-GB" sz="1400" b="1" dirty="0"/>
                      </a:br>
                      <a:r>
                        <a:rPr lang="en-GB" sz="105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Max 5000 characters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13249"/>
                  </a:ext>
                </a:extLst>
              </a:tr>
              <a:tr h="493462">
                <a:tc>
                  <a:txBody>
                    <a:bodyPr/>
                    <a:lstStyle/>
                    <a:p>
                      <a:r>
                        <a:rPr lang="en-GB" sz="1400" b="1" dirty="0"/>
                        <a:t>Solution Type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400" b="1" dirty="0"/>
                        <a:t>DXC Offering Family/ DXC Reference Architecture / Partner (Alliance, Solution, Pioneer) / DXC Client Solution**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4748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61C411-8C7C-496C-86D4-1C0A73DF37BA}"/>
              </a:ext>
            </a:extLst>
          </p:cNvPr>
          <p:cNvSpPr txBox="1"/>
          <p:nvPr/>
        </p:nvSpPr>
        <p:spPr>
          <a:xfrm>
            <a:off x="618688" y="716664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*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40DF2-29BC-4BBD-B843-7E979F6DA17D}"/>
              </a:ext>
            </a:extLst>
          </p:cNvPr>
          <p:cNvSpPr txBox="1"/>
          <p:nvPr/>
        </p:nvSpPr>
        <p:spPr>
          <a:xfrm>
            <a:off x="12140861" y="7297449"/>
            <a:ext cx="18036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** Delete as appropriate </a:t>
            </a:r>
          </a:p>
        </p:txBody>
      </p:sp>
    </p:spTree>
    <p:extLst>
      <p:ext uri="{BB962C8B-B14F-4D97-AF65-F5344CB8AC3E}">
        <p14:creationId xmlns:p14="http://schemas.microsoft.com/office/powerpoint/2010/main" val="248116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D16653-481C-467B-BB48-264DD582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Solution Overview</a:t>
            </a:r>
            <a:br>
              <a:rPr lang="en-GB" dirty="0"/>
            </a:br>
            <a:r>
              <a:rPr lang="en-GB" sz="3100" b="0" dirty="0"/>
              <a:t>Business Value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501EC1-0362-4A6E-BDE3-2C426FDE5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72385"/>
              </p:ext>
            </p:extLst>
          </p:nvPr>
        </p:nvGraphicFramePr>
        <p:xfrm>
          <a:off x="685800" y="2091576"/>
          <a:ext cx="13258760" cy="513000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138948">
                  <a:extLst>
                    <a:ext uri="{9D8B030D-6E8A-4147-A177-3AD203B41FA5}">
                      <a16:colId xmlns:a16="http://schemas.microsoft.com/office/drawing/2014/main" val="582544122"/>
                    </a:ext>
                  </a:extLst>
                </a:gridCol>
                <a:gridCol w="10119812">
                  <a:extLst>
                    <a:ext uri="{9D8B030D-6E8A-4147-A177-3AD203B41FA5}">
                      <a16:colId xmlns:a16="http://schemas.microsoft.com/office/drawing/2014/main" val="73228538"/>
                    </a:ext>
                  </a:extLst>
                </a:gridCol>
              </a:tblGrid>
              <a:tr h="171000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Value Proposition</a:t>
                      </a:r>
                      <a:br>
                        <a:rPr lang="en-GB" sz="1400" b="1" dirty="0"/>
                      </a:br>
                      <a:r>
                        <a:rPr lang="en-GB" sz="1200" b="0" dirty="0"/>
                        <a:t>What does it solve? </a:t>
                      </a:r>
                      <a:br>
                        <a:rPr lang="en-GB" sz="1050" b="1" dirty="0"/>
                      </a:br>
                      <a:r>
                        <a:rPr lang="en-GB" sz="105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Max 5000 characters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713249"/>
                  </a:ext>
                </a:extLst>
              </a:tr>
              <a:tr h="171000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Business Value</a:t>
                      </a:r>
                      <a:br>
                        <a:rPr lang="en-GB" sz="1400" b="1" dirty="0"/>
                      </a:br>
                      <a:r>
                        <a:rPr lang="en-GB" sz="105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Max 5000 characters</a:t>
                      </a:r>
                    </a:p>
                    <a:p>
                      <a:endParaRPr lang="en-GB" sz="105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255424"/>
                  </a:ext>
                </a:extLst>
              </a:tr>
              <a:tr h="171000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Technical Value</a:t>
                      </a:r>
                      <a:br>
                        <a:rPr lang="en-GB" sz="1050" b="1" dirty="0"/>
                      </a:br>
                      <a:r>
                        <a:rPr lang="en-GB" sz="105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Max 5000 characters</a:t>
                      </a:r>
                    </a:p>
                    <a:p>
                      <a:endParaRPr lang="en-GB" sz="105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30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7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D16653-481C-467B-BB48-264DD582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Solution Overview</a:t>
            </a:r>
            <a:br>
              <a:rPr lang="en-GB" sz="3600" dirty="0"/>
            </a:br>
            <a:r>
              <a:rPr lang="en-GB" sz="2800" b="0" dirty="0"/>
              <a:t>Motivations and Trends</a:t>
            </a:r>
            <a:endParaRPr lang="en-GB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C8D750-D2B4-4C6A-848D-22EFB4D1E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72872"/>
              </p:ext>
            </p:extLst>
          </p:nvPr>
        </p:nvGraphicFramePr>
        <p:xfrm>
          <a:off x="682214" y="2062607"/>
          <a:ext cx="13262345" cy="20015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5304938">
                  <a:extLst>
                    <a:ext uri="{9D8B030D-6E8A-4147-A177-3AD203B41FA5}">
                      <a16:colId xmlns:a16="http://schemas.microsoft.com/office/drawing/2014/main" val="2425050337"/>
                    </a:ext>
                  </a:extLst>
                </a:gridCol>
                <a:gridCol w="7957407">
                  <a:extLst>
                    <a:ext uri="{9D8B030D-6E8A-4147-A177-3AD203B41FA5}">
                      <a16:colId xmlns:a16="http://schemas.microsoft.com/office/drawing/2014/main" val="8676848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General Business Motivations</a:t>
                      </a:r>
                      <a:br>
                        <a:rPr lang="en-GB" sz="1400" dirty="0"/>
                      </a:br>
                      <a:r>
                        <a:rPr lang="en-GB" sz="1400" b="0" dirty="0"/>
                        <a:t>(Optional)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1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Business Motivation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2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12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7163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C845F0-18B8-481C-B826-439149601E7F}"/>
              </a:ext>
            </a:extLst>
          </p:cNvPr>
          <p:cNvSpPr txBox="1"/>
          <p:nvPr/>
        </p:nvSpPr>
        <p:spPr>
          <a:xfrm>
            <a:off x="1426408" y="7072778"/>
            <a:ext cx="11726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</a:rPr>
              <a:t>The upload into Digital Explorer will extract matches from the descriptive text provided on slides 9 &amp; 10;</a:t>
            </a:r>
            <a:br>
              <a:rPr lang="en-GB" sz="1800" b="1" dirty="0">
                <a:solidFill>
                  <a:srgbClr val="FF0000"/>
                </a:solidFill>
              </a:rPr>
            </a:br>
            <a:r>
              <a:rPr lang="en-GB" sz="1800" b="1" dirty="0">
                <a:solidFill>
                  <a:srgbClr val="FF0000"/>
                </a:solidFill>
              </a:rPr>
              <a:t>Use this table to ensure key trends are explicitly associated with the solution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CEB0D6-E10F-4386-B0BC-C48FC6006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19540"/>
              </p:ext>
            </p:extLst>
          </p:nvPr>
        </p:nvGraphicFramePr>
        <p:xfrm>
          <a:off x="682213" y="4875206"/>
          <a:ext cx="13262345" cy="20015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652469">
                  <a:extLst>
                    <a:ext uri="{9D8B030D-6E8A-4147-A177-3AD203B41FA5}">
                      <a16:colId xmlns:a16="http://schemas.microsoft.com/office/drawing/2014/main" val="2425050337"/>
                    </a:ext>
                  </a:extLst>
                </a:gridCol>
                <a:gridCol w="2652469">
                  <a:extLst>
                    <a:ext uri="{9D8B030D-6E8A-4147-A177-3AD203B41FA5}">
                      <a16:colId xmlns:a16="http://schemas.microsoft.com/office/drawing/2014/main" val="4002666920"/>
                    </a:ext>
                  </a:extLst>
                </a:gridCol>
                <a:gridCol w="2652469">
                  <a:extLst>
                    <a:ext uri="{9D8B030D-6E8A-4147-A177-3AD203B41FA5}">
                      <a16:colId xmlns:a16="http://schemas.microsoft.com/office/drawing/2014/main" val="867684824"/>
                    </a:ext>
                  </a:extLst>
                </a:gridCol>
                <a:gridCol w="2652469">
                  <a:extLst>
                    <a:ext uri="{9D8B030D-6E8A-4147-A177-3AD203B41FA5}">
                      <a16:colId xmlns:a16="http://schemas.microsoft.com/office/drawing/2014/main" val="190645078"/>
                    </a:ext>
                  </a:extLst>
                </a:gridCol>
                <a:gridCol w="2652469">
                  <a:extLst>
                    <a:ext uri="{9D8B030D-6E8A-4147-A177-3AD203B41FA5}">
                      <a16:colId xmlns:a16="http://schemas.microsoft.com/office/drawing/2014/main" val="286248086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Related Industry Trends</a:t>
                      </a:r>
                      <a:br>
                        <a:rPr lang="en-GB" sz="1400" dirty="0"/>
                      </a:br>
                      <a:r>
                        <a:rPr lang="en-GB" sz="1400" dirty="0">
                          <a:hlinkClick r:id="rId2"/>
                        </a:rPr>
                        <a:t>https://digitalexplorer.dxc.com/de/</a:t>
                      </a:r>
                      <a:r>
                        <a:rPr lang="en-GB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31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64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2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12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71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95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8492-CACF-4C92-8CEF-019925EC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Solution Overview</a:t>
            </a:r>
            <a:br>
              <a:rPr lang="en-GB" sz="3600" dirty="0"/>
            </a:br>
            <a:r>
              <a:rPr lang="en-GB" sz="2800" b="0" dirty="0"/>
              <a:t>Capabilities &amp; Offerings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B184E2-40C8-4FED-9784-65108A433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530582"/>
              </p:ext>
            </p:extLst>
          </p:nvPr>
        </p:nvGraphicFramePr>
        <p:xfrm>
          <a:off x="685799" y="2245360"/>
          <a:ext cx="13295670" cy="185420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4431890">
                  <a:extLst>
                    <a:ext uri="{9D8B030D-6E8A-4147-A177-3AD203B41FA5}">
                      <a16:colId xmlns:a16="http://schemas.microsoft.com/office/drawing/2014/main" val="3744925816"/>
                    </a:ext>
                  </a:extLst>
                </a:gridCol>
                <a:gridCol w="4431890">
                  <a:extLst>
                    <a:ext uri="{9D8B030D-6E8A-4147-A177-3AD203B41FA5}">
                      <a16:colId xmlns:a16="http://schemas.microsoft.com/office/drawing/2014/main" val="570757988"/>
                    </a:ext>
                  </a:extLst>
                </a:gridCol>
                <a:gridCol w="4431890">
                  <a:extLst>
                    <a:ext uri="{9D8B030D-6E8A-4147-A177-3AD203B41FA5}">
                      <a16:colId xmlns:a16="http://schemas.microsoft.com/office/drawing/2014/main" val="1078440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Capability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DXC Canvas Group (see slide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68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7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6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32357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7B2D4891-5E8A-49CE-A7E2-40A86993B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160295"/>
              </p:ext>
            </p:extLst>
          </p:nvPr>
        </p:nvGraphicFramePr>
        <p:xfrm>
          <a:off x="667365" y="4669012"/>
          <a:ext cx="13295670" cy="185420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3295670">
                  <a:extLst>
                    <a:ext uri="{9D8B030D-6E8A-4147-A177-3AD203B41FA5}">
                      <a16:colId xmlns:a16="http://schemas.microsoft.com/office/drawing/2014/main" val="374492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Sub Offering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68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5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1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7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8492-CACF-4C92-8CEF-019925EC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Solution Overview</a:t>
            </a:r>
            <a:br>
              <a:rPr lang="en-GB" sz="3600" dirty="0"/>
            </a:br>
            <a:r>
              <a:rPr lang="en-GB" sz="2800" b="0" dirty="0"/>
              <a:t>Implementation Information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B184E2-40C8-4FED-9784-65108A433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745539"/>
              </p:ext>
            </p:extLst>
          </p:nvPr>
        </p:nvGraphicFramePr>
        <p:xfrm>
          <a:off x="685799" y="2245360"/>
          <a:ext cx="13295672" cy="185420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323918">
                  <a:extLst>
                    <a:ext uri="{9D8B030D-6E8A-4147-A177-3AD203B41FA5}">
                      <a16:colId xmlns:a16="http://schemas.microsoft.com/office/drawing/2014/main" val="3744925816"/>
                    </a:ext>
                  </a:extLst>
                </a:gridCol>
                <a:gridCol w="3323918">
                  <a:extLst>
                    <a:ext uri="{9D8B030D-6E8A-4147-A177-3AD203B41FA5}">
                      <a16:colId xmlns:a16="http://schemas.microsoft.com/office/drawing/2014/main" val="570757988"/>
                    </a:ext>
                  </a:extLst>
                </a:gridCol>
                <a:gridCol w="3323918">
                  <a:extLst>
                    <a:ext uri="{9D8B030D-6E8A-4147-A177-3AD203B41FA5}">
                      <a16:colId xmlns:a16="http://schemas.microsoft.com/office/drawing/2014/main" val="1078440513"/>
                    </a:ext>
                  </a:extLst>
                </a:gridCol>
                <a:gridCol w="3323918">
                  <a:extLst>
                    <a:ext uri="{9D8B030D-6E8A-4147-A177-3AD203B41FA5}">
                      <a16:colId xmlns:a16="http://schemas.microsoft.com/office/drawing/2014/main" val="1829934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Industry </a:t>
                      </a:r>
                      <a:r>
                        <a:rPr lang="en-GB" sz="1400" b="0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(Level 1)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Sub Industry </a:t>
                      </a:r>
                      <a:r>
                        <a:rPr lang="en-GB" sz="1400" b="0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(Level 2)</a:t>
                      </a:r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Business Area </a:t>
                      </a:r>
                      <a:r>
                        <a:rPr lang="en-GB" sz="1400" b="0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(Level 3)</a:t>
                      </a:r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Business Function </a:t>
                      </a:r>
                      <a:r>
                        <a:rPr lang="en-GB" sz="1400" b="0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(Level 4)</a:t>
                      </a:r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68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7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6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32357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7B2D4891-5E8A-49CE-A7E2-40A86993B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478214"/>
              </p:ext>
            </p:extLst>
          </p:nvPr>
        </p:nvGraphicFramePr>
        <p:xfrm>
          <a:off x="667365" y="4669012"/>
          <a:ext cx="13295670" cy="185420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3295670">
                  <a:extLst>
                    <a:ext uri="{9D8B030D-6E8A-4147-A177-3AD203B41FA5}">
                      <a16:colId xmlns:a16="http://schemas.microsoft.com/office/drawing/2014/main" val="374492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Account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68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5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6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427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357545E-2086-43DB-A814-FF768CD8AEBD}"/>
              </a:ext>
            </a:extLst>
          </p:cNvPr>
          <p:cNvSpPr/>
          <p:nvPr/>
        </p:nvSpPr>
        <p:spPr>
          <a:xfrm>
            <a:off x="667365" y="1876028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</a:rPr>
              <a:t>Associated Industries*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43B61-F140-4A47-BA25-776E32C7C353}"/>
              </a:ext>
            </a:extLst>
          </p:cNvPr>
          <p:cNvSpPr/>
          <p:nvPr/>
        </p:nvSpPr>
        <p:spPr>
          <a:xfrm>
            <a:off x="667365" y="4222267"/>
            <a:ext cx="2612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</a:rPr>
              <a:t>Associated Accounts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F6163-2674-4D27-A4A8-2978FB881833}"/>
              </a:ext>
            </a:extLst>
          </p:cNvPr>
          <p:cNvSpPr txBox="1"/>
          <p:nvPr/>
        </p:nvSpPr>
        <p:spPr>
          <a:xfrm>
            <a:off x="618688" y="7166644"/>
            <a:ext cx="3608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* Aligns with DXC Corporate taxonomy</a:t>
            </a:r>
          </a:p>
          <a:p>
            <a:r>
              <a:rPr lang="en-GB" sz="1100" b="1" dirty="0"/>
              <a:t>** Level  1 information required, Levels 2-4 optional</a:t>
            </a:r>
          </a:p>
        </p:txBody>
      </p:sp>
    </p:spTree>
    <p:extLst>
      <p:ext uri="{BB962C8B-B14F-4D97-AF65-F5344CB8AC3E}">
        <p14:creationId xmlns:p14="http://schemas.microsoft.com/office/powerpoint/2010/main" val="4596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8492-CACF-4C92-8CEF-019925EC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Solution Overview</a:t>
            </a:r>
            <a:br>
              <a:rPr lang="en-GB" sz="3600" dirty="0"/>
            </a:br>
            <a:r>
              <a:rPr lang="en-GB" sz="2800" b="0" dirty="0"/>
              <a:t>Delivery Information </a:t>
            </a:r>
            <a:r>
              <a:rPr lang="en-GB" sz="2800" b="0" i="1" dirty="0"/>
              <a:t>(Optional)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7B2D4891-5E8A-49CE-A7E2-40A86993B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927957"/>
              </p:ext>
            </p:extLst>
          </p:nvPr>
        </p:nvGraphicFramePr>
        <p:xfrm>
          <a:off x="685800" y="2554525"/>
          <a:ext cx="13295670" cy="11125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3295670">
                  <a:extLst>
                    <a:ext uri="{9D8B030D-6E8A-4147-A177-3AD203B41FA5}">
                      <a16:colId xmlns:a16="http://schemas.microsoft.com/office/drawing/2014/main" val="374492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1463040" rtl="0" eaLnBrk="1" latinLnBrk="0" hangingPunct="1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Delivery Centre 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68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5102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357545E-2086-43DB-A814-FF768CD8AEBD}"/>
              </a:ext>
            </a:extLst>
          </p:cNvPr>
          <p:cNvSpPr/>
          <p:nvPr/>
        </p:nvSpPr>
        <p:spPr>
          <a:xfrm>
            <a:off x="667365" y="187602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</a:rPr>
              <a:t>Associated Delivery Centres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4591A6-5E19-49B8-AE95-D60B13DBD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67619"/>
              </p:ext>
            </p:extLst>
          </p:nvPr>
        </p:nvGraphicFramePr>
        <p:xfrm>
          <a:off x="667365" y="4259056"/>
          <a:ext cx="13258760" cy="1725185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98152">
                  <a:extLst>
                    <a:ext uri="{9D8B030D-6E8A-4147-A177-3AD203B41FA5}">
                      <a16:colId xmlns:a16="http://schemas.microsoft.com/office/drawing/2014/main" val="3053456297"/>
                    </a:ext>
                  </a:extLst>
                </a:gridCol>
                <a:gridCol w="11360608">
                  <a:extLst>
                    <a:ext uri="{9D8B030D-6E8A-4147-A177-3AD203B41FA5}">
                      <a16:colId xmlns:a16="http://schemas.microsoft.com/office/drawing/2014/main" val="3002268999"/>
                    </a:ext>
                  </a:extLst>
                </a:gridCol>
              </a:tblGrid>
              <a:tr h="1725185">
                <a:tc>
                  <a:txBody>
                    <a:bodyPr/>
                    <a:lstStyle/>
                    <a:p>
                      <a:r>
                        <a:rPr lang="en-GB" sz="1400" b="1" dirty="0"/>
                        <a:t>Client Testimonial </a:t>
                      </a:r>
                      <a:br>
                        <a:rPr lang="en-GB" sz="1400" b="1" dirty="0"/>
                      </a:br>
                      <a:r>
                        <a:rPr lang="en-GB" sz="1200" b="0" i="1" dirty="0"/>
                        <a:t>Quote from client or account leadership team</a:t>
                      </a:r>
                      <a:endParaRPr lang="en-GB" sz="14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9604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511CF7-B00D-4E14-AC74-84E05C626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92267"/>
              </p:ext>
            </p:extLst>
          </p:nvPr>
        </p:nvGraphicFramePr>
        <p:xfrm>
          <a:off x="667365" y="6340513"/>
          <a:ext cx="13258760" cy="660056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98152">
                  <a:extLst>
                    <a:ext uri="{9D8B030D-6E8A-4147-A177-3AD203B41FA5}">
                      <a16:colId xmlns:a16="http://schemas.microsoft.com/office/drawing/2014/main" val="3053456297"/>
                    </a:ext>
                  </a:extLst>
                </a:gridCol>
                <a:gridCol w="11360608">
                  <a:extLst>
                    <a:ext uri="{9D8B030D-6E8A-4147-A177-3AD203B41FA5}">
                      <a16:colId xmlns:a16="http://schemas.microsoft.com/office/drawing/2014/main" val="3002268999"/>
                    </a:ext>
                  </a:extLst>
                </a:gridCol>
              </a:tblGrid>
              <a:tr h="660056">
                <a:tc>
                  <a:txBody>
                    <a:bodyPr/>
                    <a:lstStyle/>
                    <a:p>
                      <a:r>
                        <a:rPr lang="en-GB" sz="1400" b="1" dirty="0"/>
                        <a:t>Referenceable?</a:t>
                      </a:r>
                      <a:br>
                        <a:rPr lang="en-GB" sz="1400" b="1" dirty="0"/>
                      </a:br>
                      <a:r>
                        <a:rPr lang="en-GB" sz="1050" b="0" dirty="0"/>
                        <a:t>Default is no</a:t>
                      </a:r>
                      <a:endParaRPr lang="en-GB" sz="14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96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1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8492-CACF-4C92-8CEF-019925EC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Solution Overview</a:t>
            </a:r>
            <a:br>
              <a:rPr lang="en-GB" sz="3600" dirty="0"/>
            </a:br>
            <a:r>
              <a:rPr lang="en-GB" sz="2800" b="0" dirty="0"/>
              <a:t>Contacts</a:t>
            </a:r>
            <a:endParaRPr lang="en-GB" sz="2800" b="0" i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257F56-3DD3-4E95-9796-A1A362E36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5278"/>
              </p:ext>
            </p:extLst>
          </p:nvPr>
        </p:nvGraphicFramePr>
        <p:xfrm>
          <a:off x="697303" y="1812086"/>
          <a:ext cx="13170624" cy="2416526"/>
        </p:xfrm>
        <a:graphic>
          <a:graphicData uri="http://schemas.openxmlformats.org/drawingml/2006/table">
            <a:tbl>
              <a:tblPr firstRow="1" bandRow="1"/>
              <a:tblGrid>
                <a:gridCol w="4390208">
                  <a:extLst>
                    <a:ext uri="{9D8B030D-6E8A-4147-A177-3AD203B41FA5}">
                      <a16:colId xmlns:a16="http://schemas.microsoft.com/office/drawing/2014/main" val="939365373"/>
                    </a:ext>
                  </a:extLst>
                </a:gridCol>
                <a:gridCol w="4390208">
                  <a:extLst>
                    <a:ext uri="{9D8B030D-6E8A-4147-A177-3AD203B41FA5}">
                      <a16:colId xmlns:a16="http://schemas.microsoft.com/office/drawing/2014/main" val="4054986321"/>
                    </a:ext>
                  </a:extLst>
                </a:gridCol>
                <a:gridCol w="4390208">
                  <a:extLst>
                    <a:ext uri="{9D8B030D-6E8A-4147-A177-3AD203B41FA5}">
                      <a16:colId xmlns:a16="http://schemas.microsoft.com/office/drawing/2014/main" val="2372922452"/>
                    </a:ext>
                  </a:extLst>
                </a:gridCol>
              </a:tblGrid>
              <a:tr h="447274">
                <a:tc>
                  <a:txBody>
                    <a:bodyPr/>
                    <a:lstStyle>
                      <a:lvl1pPr marL="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1pPr>
                      <a:lvl2pPr marL="73152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2pPr>
                      <a:lvl3pPr marL="146304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3pPr>
                      <a:lvl4pPr marL="219456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4pPr>
                      <a:lvl5pPr marL="292608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5pPr>
                      <a:lvl6pPr marL="365760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6pPr>
                      <a:lvl7pPr marL="438912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7pPr>
                      <a:lvl8pPr marL="512064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8pPr>
                      <a:lvl9pPr marL="585216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400" dirty="0"/>
                        <a:t>Contact Name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1pPr>
                      <a:lvl2pPr marL="73152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2pPr>
                      <a:lvl3pPr marL="146304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3pPr>
                      <a:lvl4pPr marL="219456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4pPr>
                      <a:lvl5pPr marL="292608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5pPr>
                      <a:lvl6pPr marL="365760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6pPr>
                      <a:lvl7pPr marL="438912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7pPr>
                      <a:lvl8pPr marL="512064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8pPr>
                      <a:lvl9pPr marL="585216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Contact Email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1pPr>
                      <a:lvl2pPr marL="73152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2pPr>
                      <a:lvl3pPr marL="146304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3pPr>
                      <a:lvl4pPr marL="219456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4pPr>
                      <a:lvl5pPr marL="292608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5pPr>
                      <a:lvl6pPr marL="365760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6pPr>
                      <a:lvl7pPr marL="438912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7pPr>
                      <a:lvl8pPr marL="512064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8pPr>
                      <a:lvl9pPr marL="585216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78271"/>
                  </a:ext>
                </a:extLst>
              </a:tr>
              <a:tr h="1969252">
                <a:tc>
                  <a:txBody>
                    <a:bodyPr/>
                    <a:lstStyle>
                      <a:lvl1pPr marL="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1pPr>
                      <a:lvl2pPr marL="73152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2pPr>
                      <a:lvl3pPr marL="146304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3pPr>
                      <a:lvl4pPr marL="219456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4pPr>
                      <a:lvl5pPr marL="292608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5pPr>
                      <a:lvl6pPr marL="365760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6pPr>
                      <a:lvl7pPr marL="438912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7pPr>
                      <a:lvl8pPr marL="512064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8pPr>
                      <a:lvl9pPr marL="585216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1pPr>
                      <a:lvl2pPr marL="73152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2pPr>
                      <a:lvl3pPr marL="146304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3pPr>
                      <a:lvl4pPr marL="219456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4pPr>
                      <a:lvl5pPr marL="292608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5pPr>
                      <a:lvl6pPr marL="365760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6pPr>
                      <a:lvl7pPr marL="438912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7pPr>
                      <a:lvl8pPr marL="512064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8pPr>
                      <a:lvl9pPr marL="585216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1pPr>
                      <a:lvl2pPr marL="73152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2pPr>
                      <a:lvl3pPr marL="146304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3pPr>
                      <a:lvl4pPr marL="219456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4pPr>
                      <a:lvl5pPr marL="292608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5pPr>
                      <a:lvl6pPr marL="365760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6pPr>
                      <a:lvl7pPr marL="438912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7pPr>
                      <a:lvl8pPr marL="512064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8pPr>
                      <a:lvl9pPr marL="585216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Examples: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Solution Owner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Architect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UX Lead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Tester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28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9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4CD85E-0116-4E7F-ADF0-42E36559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Solution Overview</a:t>
            </a:r>
            <a:br>
              <a:rPr lang="en-GB" sz="3600" dirty="0"/>
            </a:br>
            <a:r>
              <a:rPr lang="en-GB" sz="2800" b="0" dirty="0"/>
              <a:t>Supporting media and links</a:t>
            </a:r>
            <a:endParaRPr lang="en-GB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2E625D-99AC-47A0-A0A9-5A0FAC5AD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65689"/>
              </p:ext>
            </p:extLst>
          </p:nvPr>
        </p:nvGraphicFramePr>
        <p:xfrm>
          <a:off x="685800" y="2057399"/>
          <a:ext cx="13170624" cy="2416526"/>
        </p:xfrm>
        <a:graphic>
          <a:graphicData uri="http://schemas.openxmlformats.org/drawingml/2006/table">
            <a:tbl>
              <a:tblPr firstRow="1" bandRow="1"/>
              <a:tblGrid>
                <a:gridCol w="4390208">
                  <a:extLst>
                    <a:ext uri="{9D8B030D-6E8A-4147-A177-3AD203B41FA5}">
                      <a16:colId xmlns:a16="http://schemas.microsoft.com/office/drawing/2014/main" val="939365373"/>
                    </a:ext>
                  </a:extLst>
                </a:gridCol>
                <a:gridCol w="4390208">
                  <a:extLst>
                    <a:ext uri="{9D8B030D-6E8A-4147-A177-3AD203B41FA5}">
                      <a16:colId xmlns:a16="http://schemas.microsoft.com/office/drawing/2014/main" val="4054986321"/>
                    </a:ext>
                  </a:extLst>
                </a:gridCol>
                <a:gridCol w="4390208">
                  <a:extLst>
                    <a:ext uri="{9D8B030D-6E8A-4147-A177-3AD203B41FA5}">
                      <a16:colId xmlns:a16="http://schemas.microsoft.com/office/drawing/2014/main" val="2372922452"/>
                    </a:ext>
                  </a:extLst>
                </a:gridCol>
              </a:tblGrid>
              <a:tr h="447274">
                <a:tc>
                  <a:txBody>
                    <a:bodyPr/>
                    <a:lstStyle>
                      <a:lvl1pPr marL="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1pPr>
                      <a:lvl2pPr marL="73152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2pPr>
                      <a:lvl3pPr marL="146304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3pPr>
                      <a:lvl4pPr marL="219456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4pPr>
                      <a:lvl5pPr marL="292608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5pPr>
                      <a:lvl6pPr marL="365760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6pPr>
                      <a:lvl7pPr marL="438912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7pPr>
                      <a:lvl8pPr marL="512064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8pPr>
                      <a:lvl9pPr marL="585216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400" dirty="0"/>
                        <a:t>Name and Description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1pPr>
                      <a:lvl2pPr marL="73152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2pPr>
                      <a:lvl3pPr marL="146304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3pPr>
                      <a:lvl4pPr marL="219456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4pPr>
                      <a:lvl5pPr marL="292608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5pPr>
                      <a:lvl6pPr marL="365760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6pPr>
                      <a:lvl7pPr marL="438912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7pPr>
                      <a:lvl8pPr marL="512064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8pPr>
                      <a:lvl9pPr marL="585216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1pPr>
                      <a:lvl2pPr marL="73152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2pPr>
                      <a:lvl3pPr marL="146304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3pPr>
                      <a:lvl4pPr marL="219456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4pPr>
                      <a:lvl5pPr marL="292608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5pPr>
                      <a:lvl6pPr marL="365760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6pPr>
                      <a:lvl7pPr marL="438912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7pPr>
                      <a:lvl8pPr marL="512064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8pPr>
                      <a:lvl9pPr marL="5852160" algn="l" defTabSz="1463040" rtl="0" eaLnBrk="1" latinLnBrk="0" hangingPunct="1">
                        <a:defRPr sz="1800" b="1" kern="1200">
                          <a:solidFill>
                            <a:srgbClr val="000000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URL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878271"/>
                  </a:ext>
                </a:extLst>
              </a:tr>
              <a:tr h="1969252">
                <a:tc>
                  <a:txBody>
                    <a:bodyPr/>
                    <a:lstStyle>
                      <a:lvl1pPr marL="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1pPr>
                      <a:lvl2pPr marL="73152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2pPr>
                      <a:lvl3pPr marL="146304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3pPr>
                      <a:lvl4pPr marL="219456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4pPr>
                      <a:lvl5pPr marL="292608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5pPr>
                      <a:lvl6pPr marL="365760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6pPr>
                      <a:lvl7pPr marL="438912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7pPr>
                      <a:lvl8pPr marL="512064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8pPr>
                      <a:lvl9pPr marL="585216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1pPr>
                      <a:lvl2pPr marL="73152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2pPr>
                      <a:lvl3pPr marL="146304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3pPr>
                      <a:lvl4pPr marL="219456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4pPr>
                      <a:lvl5pPr marL="292608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5pPr>
                      <a:lvl6pPr marL="365760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6pPr>
                      <a:lvl7pPr marL="438912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7pPr>
                      <a:lvl8pPr marL="512064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8pPr>
                      <a:lvl9pPr marL="585216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Examples: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Solution Overview</a:t>
                      </a:r>
                      <a:b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video demo</a:t>
                      </a:r>
                    </a:p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1400" i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Sandbox demo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1pPr>
                      <a:lvl2pPr marL="73152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2pPr>
                      <a:lvl3pPr marL="146304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3pPr>
                      <a:lvl4pPr marL="219456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4pPr>
                      <a:lvl5pPr marL="292608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5pPr>
                      <a:lvl6pPr marL="365760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6pPr>
                      <a:lvl7pPr marL="438912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7pPr>
                      <a:lvl8pPr marL="512064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8pPr>
                      <a:lvl9pPr marL="5852160" algn="l" defTabSz="1463040" rtl="0" eaLnBrk="1" latinLnBrk="0" hangingPunct="1">
                        <a:defRPr sz="1800" kern="1200">
                          <a:solidFill>
                            <a:srgbClr val="000000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l" defTabSz="146304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GB" sz="14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2883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43E003-8C00-4720-B272-A2432222350A}"/>
              </a:ext>
            </a:extLst>
          </p:cNvPr>
          <p:cNvSpPr txBox="1"/>
          <p:nvPr/>
        </p:nvSpPr>
        <p:spPr>
          <a:xfrm>
            <a:off x="6019056" y="7110277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Please attach any supporting media, videos, docs, images (files or links)</a:t>
            </a:r>
          </a:p>
        </p:txBody>
      </p:sp>
    </p:spTree>
    <p:extLst>
      <p:ext uri="{BB962C8B-B14F-4D97-AF65-F5344CB8AC3E}">
        <p14:creationId xmlns:p14="http://schemas.microsoft.com/office/powerpoint/2010/main" val="135585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81426D-9366-4339-A35C-BE7569A6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Log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078A7E-EFB6-4279-A488-7DBC40FB5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312344"/>
              </p:ext>
            </p:extLst>
          </p:nvPr>
        </p:nvGraphicFramePr>
        <p:xfrm>
          <a:off x="685799" y="2057400"/>
          <a:ext cx="13347702" cy="185420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6642101">
                  <a:extLst>
                    <a:ext uri="{9D8B030D-6E8A-4147-A177-3AD203B41FA5}">
                      <a16:colId xmlns:a16="http://schemas.microsoft.com/office/drawing/2014/main" val="3984844182"/>
                    </a:ext>
                  </a:extLst>
                </a:gridCol>
                <a:gridCol w="2772011">
                  <a:extLst>
                    <a:ext uri="{9D8B030D-6E8A-4147-A177-3AD203B41FA5}">
                      <a16:colId xmlns:a16="http://schemas.microsoft.com/office/drawing/2014/main" val="634970143"/>
                    </a:ext>
                  </a:extLst>
                </a:gridCol>
                <a:gridCol w="3933590">
                  <a:extLst>
                    <a:ext uri="{9D8B030D-6E8A-4147-A177-3AD203B41FA5}">
                      <a16:colId xmlns:a16="http://schemas.microsoft.com/office/drawing/2014/main" val="187576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Contributor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5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Initial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Nov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David Stevens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Updated for Technical Excellence 2020 (client testimonials)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August 2019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David Stevens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Reworked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April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David Stevens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9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53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08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CF8D-1E31-4AA0-A4BC-65B6BECE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824D-1BEB-4CEE-96D6-DBE86EE0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8708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7732-D57D-42EA-B509-1F15848F4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53264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31CE0-A5C2-4D00-BB8B-63EEFE62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314A3-F243-4F15-8715-5E7D546C5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The Solutions module within DXC Digital Explorer provides the means to capture, store, discover and reuse solutions; either in full or in part.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A Solution within Digital Explorer can represent various types of Solution Architecture models; ranging from </a:t>
            </a:r>
            <a:r>
              <a:rPr lang="en-GB" dirty="0"/>
              <a:t>Reference Architectures</a:t>
            </a:r>
            <a:r>
              <a:rPr lang="en-GB" b="0" dirty="0"/>
              <a:t>, </a:t>
            </a:r>
            <a:r>
              <a:rPr lang="en-GB" dirty="0"/>
              <a:t>Customer Implementations</a:t>
            </a:r>
            <a:r>
              <a:rPr lang="en-GB" b="0" dirty="0"/>
              <a:t>, </a:t>
            </a:r>
            <a:r>
              <a:rPr lang="en-GB" dirty="0"/>
              <a:t>Partner Capabilities</a:t>
            </a:r>
            <a:r>
              <a:rPr lang="en-GB" b="0" dirty="0"/>
              <a:t>, </a:t>
            </a:r>
            <a:r>
              <a:rPr lang="en-GB" dirty="0"/>
              <a:t>DXC Offerings, Internal enabling Capabilities, Demos </a:t>
            </a:r>
            <a:r>
              <a:rPr lang="en-GB" b="0" dirty="0"/>
              <a:t>and</a:t>
            </a:r>
            <a:r>
              <a:rPr lang="en-GB" dirty="0"/>
              <a:t> prototypes from DXC Labs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The solution module is supported by a clearly defined and well structured metamodel; aligned with the </a:t>
            </a:r>
            <a:r>
              <a:rPr lang="en-GB" dirty="0" err="1"/>
              <a:t>Opengroup</a:t>
            </a:r>
            <a:r>
              <a:rPr lang="en-GB" dirty="0"/>
              <a:t> </a:t>
            </a:r>
            <a:r>
              <a:rPr lang="en-GB" dirty="0" err="1"/>
              <a:t>Archimate</a:t>
            </a:r>
            <a:r>
              <a:rPr lang="en-GB" dirty="0"/>
              <a:t> </a:t>
            </a:r>
            <a:r>
              <a:rPr lang="en-GB" b="0" dirty="0"/>
              <a:t>standards.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The metamodel is further enriched with the alignment to the </a:t>
            </a:r>
            <a:r>
              <a:rPr lang="en-GB" dirty="0"/>
              <a:t>DXC architectural canvas</a:t>
            </a:r>
            <a:r>
              <a:rPr lang="en-GB" b="0" dirty="0"/>
              <a:t>; presenting a clear and concise representation of any solution model on a single page.</a:t>
            </a:r>
          </a:p>
        </p:txBody>
      </p:sp>
    </p:spTree>
    <p:extLst>
      <p:ext uri="{BB962C8B-B14F-4D97-AF65-F5344CB8AC3E}">
        <p14:creationId xmlns:p14="http://schemas.microsoft.com/office/powerpoint/2010/main" val="23097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831CE0-A5C2-4D00-BB8B-63EEFE62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314A3-F243-4F15-8715-5E7D546C5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0" dirty="0"/>
              <a:t>Storing our solutions within Digital Explorer </a:t>
            </a:r>
            <a:r>
              <a:rPr lang="en-GB" sz="2400" dirty="0"/>
              <a:t>unlocks additional business value </a:t>
            </a:r>
            <a:r>
              <a:rPr lang="en-GB" sz="2400" b="0" dirty="0"/>
              <a:t>from a number of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Through the analyse of customer requirements within the </a:t>
            </a:r>
            <a:r>
              <a:rPr lang="en-GB" dirty="0"/>
              <a:t>Digital Explorer Workspaces</a:t>
            </a:r>
            <a:r>
              <a:rPr lang="en-GB" b="0" dirty="0"/>
              <a:t> module or the development of a customer roadmap within the </a:t>
            </a:r>
            <a:r>
              <a:rPr lang="en-GB" dirty="0"/>
              <a:t>Digital Explorer Roadmaps </a:t>
            </a:r>
            <a:r>
              <a:rPr lang="en-GB" b="0" dirty="0"/>
              <a:t>module; existing solutions can be discovered, reused and referenced with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Through direct reuse and copying within the </a:t>
            </a:r>
            <a:r>
              <a:rPr lang="en-GB" dirty="0"/>
              <a:t>Digital Explorer Solutions</a:t>
            </a:r>
            <a:r>
              <a:rPr lang="en-GB" b="0" dirty="0"/>
              <a:t> module; allow other users to clone and specialize an existing solution to met their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311012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183338-1525-4888-833B-7E534AE19C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43696" r="-4369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D128F-3E8B-4E5B-80C5-5BE4EC41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</a:t>
            </a:r>
            <a:r>
              <a:rPr lang="en-GB" dirty="0" err="1"/>
              <a:t>MetaModel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AA393B-19C1-4BED-A829-3AE60F66A54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b="0" dirty="0"/>
              <a:t>The Solution Metamodel breaks the solution into 5 keys areas</a:t>
            </a:r>
          </a:p>
          <a:p>
            <a:pPr marL="457200" indent="-457200">
              <a:buAutoNum type="arabicPeriod"/>
            </a:pPr>
            <a:r>
              <a:rPr lang="en-GB" dirty="0"/>
              <a:t>General Definition</a:t>
            </a:r>
          </a:p>
          <a:p>
            <a:pPr marL="457200" indent="-457200">
              <a:buAutoNum type="arabicPeriod"/>
            </a:pPr>
            <a:r>
              <a:rPr lang="en-GB" dirty="0"/>
              <a:t>Business Layer</a:t>
            </a:r>
          </a:p>
          <a:p>
            <a:pPr marL="457200" indent="-457200">
              <a:buAutoNum type="arabicPeriod"/>
            </a:pPr>
            <a:r>
              <a:rPr lang="en-GB" dirty="0"/>
              <a:t>Functional Layer</a:t>
            </a:r>
          </a:p>
          <a:p>
            <a:pPr marL="457200" indent="-457200">
              <a:buAutoNum type="arabicPeriod"/>
            </a:pPr>
            <a:r>
              <a:rPr lang="en-GB" dirty="0"/>
              <a:t>Implementation Layer</a:t>
            </a:r>
          </a:p>
          <a:p>
            <a:pPr marL="457200" indent="-457200">
              <a:buAutoNum type="arabicPeriod"/>
            </a:pPr>
            <a:r>
              <a:rPr lang="en-GB" dirty="0"/>
              <a:t>Supporting Information</a:t>
            </a:r>
          </a:p>
          <a:p>
            <a:pPr marL="457200" indent="-457200">
              <a:buAutoNum type="arabicPeriod"/>
            </a:pPr>
            <a:endParaRPr lang="en-GB" dirty="0"/>
          </a:p>
          <a:p>
            <a:r>
              <a:rPr lang="en-GB" b="0" dirty="0"/>
              <a:t>Detailed information on the metamodel can be found on the public GitHub repository for Digital Explorer </a:t>
            </a:r>
            <a:r>
              <a:rPr lang="en-GB" dirty="0">
                <a:hlinkClick r:id="rId3"/>
              </a:rPr>
              <a:t>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29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128F-3E8B-4E5B-80C5-5BE4EC41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DXC Architecture Canvas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D8BB1A-2111-4AC9-BA42-3B8374196F14}"/>
              </a:ext>
            </a:extLst>
          </p:cNvPr>
          <p:cNvGrpSpPr/>
          <p:nvPr/>
        </p:nvGrpSpPr>
        <p:grpSpPr>
          <a:xfrm>
            <a:off x="979321" y="1812924"/>
            <a:ext cx="12671757" cy="5562141"/>
            <a:chOff x="979321" y="1812924"/>
            <a:chExt cx="12671757" cy="55621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7AC16D-D546-48AE-B73B-7CD6925AF23C}"/>
                </a:ext>
              </a:extLst>
            </p:cNvPr>
            <p:cNvSpPr/>
            <p:nvPr/>
          </p:nvSpPr>
          <p:spPr>
            <a:xfrm>
              <a:off x="979321" y="1812924"/>
              <a:ext cx="12671757" cy="55621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9F060B-C5B8-4284-9C41-EE7A7A009993}"/>
                </a:ext>
              </a:extLst>
            </p:cNvPr>
            <p:cNvSpPr/>
            <p:nvPr/>
          </p:nvSpPr>
          <p:spPr>
            <a:xfrm>
              <a:off x="11966304" y="1939726"/>
              <a:ext cx="1546918" cy="5308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Security</a:t>
              </a:r>
            </a:p>
            <a:p>
              <a:pPr algn="ctr"/>
              <a:endParaRPr lang="en-GB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Provides the validation and protection of IT systems from unauthenticated access, theft or physical damage</a:t>
              </a:r>
            </a:p>
            <a:p>
              <a:pPr algn="ctr"/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ED25D3-6263-4305-AFD6-E1F7CDB37705}"/>
                </a:ext>
              </a:extLst>
            </p:cNvPr>
            <p:cNvSpPr/>
            <p:nvPr/>
          </p:nvSpPr>
          <p:spPr>
            <a:xfrm>
              <a:off x="10271701" y="1939726"/>
              <a:ext cx="1546918" cy="5308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System Management &amp; Operations</a:t>
              </a:r>
              <a:br>
                <a:rPr lang="en-GB" sz="1600" b="1" dirty="0">
                  <a:solidFill>
                    <a:schemeClr val="tx1"/>
                  </a:solidFill>
                </a:rPr>
              </a:br>
              <a:br>
                <a:rPr lang="en-GB" sz="1600" b="1" dirty="0">
                  <a:solidFill>
                    <a:schemeClr val="tx1"/>
                  </a:solidFill>
                </a:rPr>
              </a:br>
              <a:r>
                <a:rPr lang="en-GB" sz="1200" dirty="0">
                  <a:solidFill>
                    <a:schemeClr val="tx1"/>
                  </a:solidFill>
                </a:rPr>
                <a:t>Defines the people, processes and tools required to deliver and manage part or the complete IT system.</a:t>
              </a:r>
            </a:p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05C36-98E6-4231-A61E-ECF146E18983}"/>
                </a:ext>
              </a:extLst>
            </p:cNvPr>
            <p:cNvSpPr/>
            <p:nvPr/>
          </p:nvSpPr>
          <p:spPr>
            <a:xfrm>
              <a:off x="1105322" y="1938260"/>
              <a:ext cx="9018694" cy="962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Strategy</a:t>
              </a:r>
              <a:br>
                <a:rPr lang="en-GB" sz="1600" b="1" dirty="0">
                  <a:solidFill>
                    <a:schemeClr val="tx1"/>
                  </a:solidFill>
                </a:rPr>
              </a:br>
              <a:br>
                <a:rPr lang="en-GB" sz="1600" b="1" dirty="0">
                  <a:solidFill>
                    <a:schemeClr val="tx1"/>
                  </a:solidFill>
                </a:rPr>
              </a:br>
              <a:r>
                <a:rPr lang="en-GB" sz="1200" dirty="0">
                  <a:solidFill>
                    <a:schemeClr val="tx1"/>
                  </a:solidFill>
                </a:rPr>
                <a:t>Key strategic themes which have an overall influence on the technical design and implementation of the solution.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D88693-F3D1-4DFF-9BF9-9A4BFEDA3CC0}"/>
                </a:ext>
              </a:extLst>
            </p:cNvPr>
            <p:cNvSpPr/>
            <p:nvPr/>
          </p:nvSpPr>
          <p:spPr>
            <a:xfrm>
              <a:off x="1105322" y="3024237"/>
              <a:ext cx="9018694" cy="962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User Experience</a:t>
              </a:r>
            </a:p>
            <a:p>
              <a:pPr algn="ctr"/>
              <a:br>
                <a:rPr lang="en-GB" sz="1600" b="1" dirty="0">
                  <a:solidFill>
                    <a:schemeClr val="tx1"/>
                  </a:solidFill>
                </a:rPr>
              </a:br>
              <a:r>
                <a:rPr lang="en-GB" sz="1200" dirty="0">
                  <a:solidFill>
                    <a:schemeClr val="tx1"/>
                  </a:solidFill>
                </a:rPr>
                <a:t>The connection of the physical world to the digital environment; capabilities such as Internet of Things and 3D printing and bridging the gap between physical and digital environments.</a:t>
              </a:r>
              <a:endParaRPr lang="en-GB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6AA765-F231-439D-9095-FCB510CFD88E}"/>
                </a:ext>
              </a:extLst>
            </p:cNvPr>
            <p:cNvSpPr/>
            <p:nvPr/>
          </p:nvSpPr>
          <p:spPr>
            <a:xfrm>
              <a:off x="1103283" y="4110214"/>
              <a:ext cx="9018694" cy="962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Transactional Core</a:t>
              </a:r>
              <a:br>
                <a:rPr lang="en-GB" sz="1600" b="1" dirty="0">
                  <a:solidFill>
                    <a:schemeClr val="tx1"/>
                  </a:solidFill>
                </a:rPr>
              </a:br>
              <a:endParaRPr lang="en-GB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Business processes provided as a consumer service; can be used to provide the end-2-end business process or used in combination with one or more services or processes.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6AB061-577A-4779-8D1C-421DE0154380}"/>
                </a:ext>
              </a:extLst>
            </p:cNvPr>
            <p:cNvSpPr/>
            <p:nvPr/>
          </p:nvSpPr>
          <p:spPr>
            <a:xfrm>
              <a:off x="1103283" y="5196191"/>
              <a:ext cx="9018694" cy="962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Foundational Core</a:t>
              </a:r>
            </a:p>
            <a:p>
              <a:pPr algn="ctr"/>
              <a:endParaRPr lang="en-GB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Core capabilities provided to support the overall functionality of the solution.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1A6603-6A93-4943-A460-18E52F2D993D}"/>
                </a:ext>
              </a:extLst>
            </p:cNvPr>
            <p:cNvSpPr/>
            <p:nvPr/>
          </p:nvSpPr>
          <p:spPr>
            <a:xfrm>
              <a:off x="1110057" y="6282166"/>
              <a:ext cx="9018694" cy="962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Infrastructure</a:t>
              </a:r>
              <a:br>
                <a:rPr lang="en-GB" sz="1600" b="1" dirty="0">
                  <a:solidFill>
                    <a:schemeClr val="tx1"/>
                  </a:solidFill>
                </a:rPr>
              </a:br>
              <a:endParaRPr lang="en-GB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Capabilities to deliver an infrastructure service, from Server hardware, operating systems, virtualization and cloud computing.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14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57892C-2F9E-44CE-B918-4A3A2A002E5D}"/>
              </a:ext>
            </a:extLst>
          </p:cNvPr>
          <p:cNvSpPr/>
          <p:nvPr/>
        </p:nvSpPr>
        <p:spPr>
          <a:xfrm>
            <a:off x="716017" y="2566217"/>
            <a:ext cx="5570483" cy="20746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BDBD14-5908-404B-8523-92C202D38025}"/>
              </a:ext>
            </a:extLst>
          </p:cNvPr>
          <p:cNvSpPr/>
          <p:nvPr/>
        </p:nvSpPr>
        <p:spPr>
          <a:xfrm>
            <a:off x="7246375" y="2057399"/>
            <a:ext cx="6251908" cy="49225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9D8DA-6D5D-4830-8CFD-2B9CF84E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Submitting Content into Digital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7E76-7606-458E-8303-B5677A6C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0"/>
            <a:ext cx="6698226" cy="351504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/>
              <a:t>There are a number of channels to submit content into Digital Explorer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9CF44C-B67F-4FEE-9563-F805708EB7CE}"/>
              </a:ext>
            </a:extLst>
          </p:cNvPr>
          <p:cNvGrpSpPr/>
          <p:nvPr/>
        </p:nvGrpSpPr>
        <p:grpSpPr>
          <a:xfrm>
            <a:off x="909739" y="3071605"/>
            <a:ext cx="744386" cy="1063833"/>
            <a:chOff x="775796" y="1563680"/>
            <a:chExt cx="614896" cy="8787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F454E3-B343-42CE-8B4D-1BD24744A0A1}"/>
                </a:ext>
              </a:extLst>
            </p:cNvPr>
            <p:cNvSpPr txBox="1"/>
            <p:nvPr/>
          </p:nvSpPr>
          <p:spPr>
            <a:xfrm>
              <a:off x="794447" y="2213640"/>
              <a:ext cx="577595" cy="22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GitHub</a:t>
              </a:r>
              <a:endParaRPr lang="en-GB" sz="12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C7F128-85EF-467F-A60D-22F4D1FA3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796" y="1563680"/>
              <a:ext cx="614896" cy="614896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917ADB-6A5F-4075-8B44-B8F8A9A74059}"/>
              </a:ext>
            </a:extLst>
          </p:cNvPr>
          <p:cNvGrpSpPr/>
          <p:nvPr/>
        </p:nvGrpSpPr>
        <p:grpSpPr>
          <a:xfrm>
            <a:off x="10447464" y="2252342"/>
            <a:ext cx="2909837" cy="735848"/>
            <a:chOff x="9770587" y="2889783"/>
            <a:chExt cx="2909837" cy="7358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80DD89-919F-4D42-920D-E13BCE917A6F}"/>
                </a:ext>
              </a:extLst>
            </p:cNvPr>
            <p:cNvSpPr txBox="1"/>
            <p:nvPr/>
          </p:nvSpPr>
          <p:spPr>
            <a:xfrm>
              <a:off x="10535957" y="3093217"/>
              <a:ext cx="2144467" cy="330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16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4A24E55-143D-41A8-8BD6-5A0C565E9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0587" y="2889783"/>
              <a:ext cx="791036" cy="735848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953A036-2869-4DF8-BC57-3C2BC0665B3A}"/>
              </a:ext>
            </a:extLst>
          </p:cNvPr>
          <p:cNvSpPr/>
          <p:nvPr/>
        </p:nvSpPr>
        <p:spPr>
          <a:xfrm>
            <a:off x="719417" y="4905359"/>
            <a:ext cx="5570483" cy="20746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B8EB75-719C-4693-8F2B-E1C222D41B49}"/>
              </a:ext>
            </a:extLst>
          </p:cNvPr>
          <p:cNvSpPr/>
          <p:nvPr/>
        </p:nvSpPr>
        <p:spPr>
          <a:xfrm>
            <a:off x="5358580" y="3231500"/>
            <a:ext cx="6101459" cy="744386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/>
              <a:t>Automated Sync.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5BD14E-548E-4CF6-916D-F043D592D741}"/>
              </a:ext>
            </a:extLst>
          </p:cNvPr>
          <p:cNvSpPr/>
          <p:nvPr/>
        </p:nvSpPr>
        <p:spPr>
          <a:xfrm>
            <a:off x="5358579" y="5645320"/>
            <a:ext cx="6101459" cy="744386"/>
          </a:xfrm>
          <a:prstGeom prst="rightArrow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/>
              <a:t>Manual Entry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9C627B-63AC-46C6-882C-FD2EB1376E6B}"/>
              </a:ext>
            </a:extLst>
          </p:cNvPr>
          <p:cNvSpPr/>
          <p:nvPr/>
        </p:nvSpPr>
        <p:spPr>
          <a:xfrm>
            <a:off x="2172929" y="3152397"/>
            <a:ext cx="2762865" cy="1063833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GitHub Solution Reader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FC51CA-F3E3-4FF8-AA6A-997DB1F530CD}"/>
              </a:ext>
            </a:extLst>
          </p:cNvPr>
          <p:cNvSpPr/>
          <p:nvPr/>
        </p:nvSpPr>
        <p:spPr>
          <a:xfrm>
            <a:off x="2172929" y="5421873"/>
            <a:ext cx="2762865" cy="1063833"/>
          </a:xfrm>
          <a:prstGeom prst="round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PowerPoint Template</a:t>
            </a:r>
            <a:br>
              <a:rPr lang="en-GB" sz="1600" dirty="0"/>
            </a:br>
            <a:r>
              <a:rPr lang="en-GB" sz="1600" i="1" dirty="0"/>
              <a:t>(this file)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79448F9-F9E3-4D15-8F16-D43748C0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32" y="5333063"/>
            <a:ext cx="1219200" cy="12192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146EE40-C4FA-4C2D-B6D9-2B361FAD124D}"/>
              </a:ext>
            </a:extLst>
          </p:cNvPr>
          <p:cNvGrpSpPr/>
          <p:nvPr/>
        </p:nvGrpSpPr>
        <p:grpSpPr>
          <a:xfrm>
            <a:off x="11658900" y="4233077"/>
            <a:ext cx="1497551" cy="1220028"/>
            <a:chOff x="9478597" y="3078272"/>
            <a:chExt cx="2943825" cy="23982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497D11-5BFB-45EC-9FA4-34BA5FE05263}"/>
                </a:ext>
              </a:extLst>
            </p:cNvPr>
            <p:cNvSpPr txBox="1"/>
            <p:nvPr/>
          </p:nvSpPr>
          <p:spPr>
            <a:xfrm>
              <a:off x="10844210" y="4977415"/>
              <a:ext cx="363135" cy="499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050" b="1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7F707C-C46C-4916-9522-E4CD7D5E6F77}"/>
                </a:ext>
              </a:extLst>
            </p:cNvPr>
            <p:cNvCxnSpPr/>
            <p:nvPr/>
          </p:nvCxnSpPr>
          <p:spPr>
            <a:xfrm>
              <a:off x="11122999" y="3340699"/>
              <a:ext cx="614017" cy="568058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BB838A2-F389-4EC9-A4C0-14024D73B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7016" y="3259139"/>
              <a:ext cx="407335" cy="622664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F73B25-8D5D-44C2-8EC9-215E812E7AEC}"/>
                </a:ext>
              </a:extLst>
            </p:cNvPr>
            <p:cNvCxnSpPr>
              <a:cxnSpLocks/>
            </p:cNvCxnSpPr>
            <p:nvPr/>
          </p:nvCxnSpPr>
          <p:spPr>
            <a:xfrm>
              <a:off x="11764925" y="3827197"/>
              <a:ext cx="440742" cy="523195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831E60-2521-4BC4-B01A-2CC12838F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8314" y="3881803"/>
              <a:ext cx="626611" cy="246363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878096-46C9-48E9-BE9C-5C916D5CF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138" y="3263425"/>
              <a:ext cx="1035213" cy="86272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312B20-3CEB-4227-9FB0-0A9CF1E6F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9777" y="4297461"/>
              <a:ext cx="625890" cy="403153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7B6E85-CD91-449F-8520-4FAA801040FB}"/>
                </a:ext>
              </a:extLst>
            </p:cNvPr>
            <p:cNvCxnSpPr>
              <a:cxnSpLocks/>
            </p:cNvCxnSpPr>
            <p:nvPr/>
          </p:nvCxnSpPr>
          <p:spPr>
            <a:xfrm>
              <a:off x="11175871" y="4161971"/>
              <a:ext cx="403906" cy="561236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393D3F1-3112-42AB-A32C-32DAA267F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6276" y="3349697"/>
              <a:ext cx="986723" cy="801147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5BE7B3-2EB1-4ADD-A837-A787BF5AEC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36276" y="4111954"/>
              <a:ext cx="1049859" cy="67223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A9E46A-2108-443A-BA59-CFE5B9015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60244" y="4108514"/>
              <a:ext cx="1419533" cy="614693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36CE77C-9116-480F-90DF-C6F73DFD03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60244" y="4092787"/>
              <a:ext cx="2045423" cy="221880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673B8B-6436-4817-9363-273CD48A8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60245" y="3881803"/>
              <a:ext cx="1576771" cy="195257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40A97F7-67B8-4EFC-8B84-D1C75AB11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0961" y="3263425"/>
              <a:ext cx="2039342" cy="812675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E65DCE0-6A84-4CAB-A02E-B6ADBD2653B3}"/>
                </a:ext>
              </a:extLst>
            </p:cNvPr>
            <p:cNvSpPr/>
            <p:nvPr/>
          </p:nvSpPr>
          <p:spPr>
            <a:xfrm>
              <a:off x="9478597" y="3495307"/>
              <a:ext cx="1300131" cy="1300131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9A07E9-05DC-4A79-A1A1-2A3DB88BC8EC}"/>
                </a:ext>
              </a:extLst>
            </p:cNvPr>
            <p:cNvSpPr/>
            <p:nvPr/>
          </p:nvSpPr>
          <p:spPr>
            <a:xfrm>
              <a:off x="10896100" y="3123945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891A47-DD23-4400-AF52-DD86E25B4378}"/>
                </a:ext>
              </a:extLst>
            </p:cNvPr>
            <p:cNvSpPr/>
            <p:nvPr/>
          </p:nvSpPr>
          <p:spPr>
            <a:xfrm>
              <a:off x="11520262" y="3692003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E5E0D92-D45F-41AE-B7F4-83842BF1FAAB}"/>
                </a:ext>
              </a:extLst>
            </p:cNvPr>
            <p:cNvSpPr/>
            <p:nvPr/>
          </p:nvSpPr>
          <p:spPr>
            <a:xfrm>
              <a:off x="10987145" y="3963364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D4E99E2-BD73-447F-A72C-648AEABD2892}"/>
                </a:ext>
              </a:extLst>
            </p:cNvPr>
            <p:cNvSpPr/>
            <p:nvPr/>
          </p:nvSpPr>
          <p:spPr>
            <a:xfrm>
              <a:off x="11348872" y="4524350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F387D8-7CAC-4C5C-BE25-66AA76904D53}"/>
                </a:ext>
              </a:extLst>
            </p:cNvPr>
            <p:cNvSpPr/>
            <p:nvPr/>
          </p:nvSpPr>
          <p:spPr>
            <a:xfrm>
              <a:off x="11988913" y="4150844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69BC7B6-BBE2-4063-BEB9-F8B27D1059ED}"/>
                </a:ext>
              </a:extLst>
            </p:cNvPr>
            <p:cNvSpPr/>
            <p:nvPr/>
          </p:nvSpPr>
          <p:spPr>
            <a:xfrm>
              <a:off x="11940299" y="3078272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82FD35-9E0F-4BC9-A9A3-0C45D92BDDF7}"/>
              </a:ext>
            </a:extLst>
          </p:cNvPr>
          <p:cNvGrpSpPr/>
          <p:nvPr/>
        </p:nvGrpSpPr>
        <p:grpSpPr>
          <a:xfrm>
            <a:off x="8071284" y="4278686"/>
            <a:ext cx="3388756" cy="1063833"/>
            <a:chOff x="8071284" y="4278686"/>
            <a:chExt cx="3388756" cy="106383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90D054A-73FF-4085-8D4A-8A8B9689AC97}"/>
                </a:ext>
              </a:extLst>
            </p:cNvPr>
            <p:cNvSpPr/>
            <p:nvPr/>
          </p:nvSpPr>
          <p:spPr>
            <a:xfrm>
              <a:off x="8071284" y="4278686"/>
              <a:ext cx="2762865" cy="1063833"/>
            </a:xfrm>
            <a:prstGeom prst="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Solution Entry Forms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AB301F20-FFBC-4287-AE17-F0A2CD01F06D}"/>
                </a:ext>
              </a:extLst>
            </p:cNvPr>
            <p:cNvSpPr/>
            <p:nvPr/>
          </p:nvSpPr>
          <p:spPr>
            <a:xfrm>
              <a:off x="10741094" y="4529510"/>
              <a:ext cx="718946" cy="562184"/>
            </a:xfrm>
            <a:prstGeom prst="rightArrow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E9A8280-DADB-4571-AC13-7118E3A94BEA}"/>
              </a:ext>
            </a:extLst>
          </p:cNvPr>
          <p:cNvGrpSpPr/>
          <p:nvPr/>
        </p:nvGrpSpPr>
        <p:grpSpPr>
          <a:xfrm>
            <a:off x="11730385" y="3048279"/>
            <a:ext cx="1497551" cy="1220028"/>
            <a:chOff x="9478597" y="3078272"/>
            <a:chExt cx="2943825" cy="239828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570141B-9E3B-44AB-9C0D-E0F3B23F87CE}"/>
                </a:ext>
              </a:extLst>
            </p:cNvPr>
            <p:cNvSpPr txBox="1"/>
            <p:nvPr/>
          </p:nvSpPr>
          <p:spPr>
            <a:xfrm>
              <a:off x="10844210" y="4977415"/>
              <a:ext cx="363135" cy="499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050" b="1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9122269-7AE8-4946-BCD7-98489DDFE4C2}"/>
                </a:ext>
              </a:extLst>
            </p:cNvPr>
            <p:cNvCxnSpPr/>
            <p:nvPr/>
          </p:nvCxnSpPr>
          <p:spPr>
            <a:xfrm>
              <a:off x="11122999" y="3340699"/>
              <a:ext cx="614017" cy="568058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B0E1CF7-E4CF-4682-8C70-2CAE3C419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7016" y="3259139"/>
              <a:ext cx="407335" cy="622664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FD135B8-86F8-4488-A50A-F1A9F9B94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764925" y="3827197"/>
              <a:ext cx="440742" cy="523195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C4EEC1-4CEE-4CB5-A6E8-03E710FC6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8314" y="3881803"/>
              <a:ext cx="626611" cy="246363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164C6B-2B16-4E54-AF2D-B7937C375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138" y="3263425"/>
              <a:ext cx="1035213" cy="86272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F79F2B-2D5F-4CA5-A5DD-9B9A97A03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9777" y="4297461"/>
              <a:ext cx="625890" cy="403153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DC9E8DE-1BA0-471C-BA80-FC28E466D344}"/>
                </a:ext>
              </a:extLst>
            </p:cNvPr>
            <p:cNvCxnSpPr>
              <a:cxnSpLocks/>
            </p:cNvCxnSpPr>
            <p:nvPr/>
          </p:nvCxnSpPr>
          <p:spPr>
            <a:xfrm>
              <a:off x="11175871" y="4161971"/>
              <a:ext cx="403906" cy="561236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174AFDB-248E-4381-805A-9A718EA88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6276" y="3349697"/>
              <a:ext cx="986723" cy="801147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9507A74-4D5D-487F-A16E-AB865A8858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36276" y="4111954"/>
              <a:ext cx="1049859" cy="67223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FA48F72-64E3-49EC-82E0-56BDDA9735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60244" y="4108514"/>
              <a:ext cx="1419533" cy="614693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81BC095-8DD2-436B-907D-B215693134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60244" y="4092787"/>
              <a:ext cx="2045423" cy="221880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27BD21C-AC0F-45B3-ADAA-DBEF9E50F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60245" y="3881803"/>
              <a:ext cx="1576771" cy="195257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C7F2444-40C2-48A6-9190-7D12E5F5C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0961" y="3263425"/>
              <a:ext cx="2039342" cy="812675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9AA84D6-8070-4A02-AA03-2B05D49BD2DB}"/>
                </a:ext>
              </a:extLst>
            </p:cNvPr>
            <p:cNvSpPr/>
            <p:nvPr/>
          </p:nvSpPr>
          <p:spPr>
            <a:xfrm>
              <a:off x="9478597" y="3495307"/>
              <a:ext cx="1300131" cy="1300131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3672887-181A-4ED4-B7DC-DADF5C615BE5}"/>
                </a:ext>
              </a:extLst>
            </p:cNvPr>
            <p:cNvSpPr/>
            <p:nvPr/>
          </p:nvSpPr>
          <p:spPr>
            <a:xfrm>
              <a:off x="10896100" y="3123945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1D06E7-03D9-42E8-8FDF-0857F718EEAA}"/>
                </a:ext>
              </a:extLst>
            </p:cNvPr>
            <p:cNvSpPr/>
            <p:nvPr/>
          </p:nvSpPr>
          <p:spPr>
            <a:xfrm>
              <a:off x="11520262" y="3692003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ED78FF0-C07E-4A23-9A96-FDAF65D50D0E}"/>
                </a:ext>
              </a:extLst>
            </p:cNvPr>
            <p:cNvSpPr/>
            <p:nvPr/>
          </p:nvSpPr>
          <p:spPr>
            <a:xfrm>
              <a:off x="10987145" y="3963364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2AFA49D-EEBF-4BD3-89BE-6B965F5AF93A}"/>
                </a:ext>
              </a:extLst>
            </p:cNvPr>
            <p:cNvSpPr/>
            <p:nvPr/>
          </p:nvSpPr>
          <p:spPr>
            <a:xfrm>
              <a:off x="11348872" y="4524350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965D8E2-9E25-49AC-871D-BB86CEC2163D}"/>
                </a:ext>
              </a:extLst>
            </p:cNvPr>
            <p:cNvSpPr/>
            <p:nvPr/>
          </p:nvSpPr>
          <p:spPr>
            <a:xfrm>
              <a:off x="11988913" y="4150844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EFA1444-ABCB-43B3-9751-F3FEDB83B551}"/>
                </a:ext>
              </a:extLst>
            </p:cNvPr>
            <p:cNvSpPr/>
            <p:nvPr/>
          </p:nvSpPr>
          <p:spPr>
            <a:xfrm>
              <a:off x="11940299" y="3078272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F5E8BE5-F3FC-4C03-B44E-3312F6DA654D}"/>
              </a:ext>
            </a:extLst>
          </p:cNvPr>
          <p:cNvGrpSpPr/>
          <p:nvPr/>
        </p:nvGrpSpPr>
        <p:grpSpPr>
          <a:xfrm>
            <a:off x="11746646" y="5473107"/>
            <a:ext cx="1497551" cy="1220028"/>
            <a:chOff x="9478597" y="3078272"/>
            <a:chExt cx="2943825" cy="239828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60B11C-2343-4723-8F6F-B7D7FC1572B8}"/>
                </a:ext>
              </a:extLst>
            </p:cNvPr>
            <p:cNvSpPr txBox="1"/>
            <p:nvPr/>
          </p:nvSpPr>
          <p:spPr>
            <a:xfrm>
              <a:off x="10844210" y="4977415"/>
              <a:ext cx="363135" cy="499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050" b="1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231EBA-C636-42E1-BD62-8B9E9122B296}"/>
                </a:ext>
              </a:extLst>
            </p:cNvPr>
            <p:cNvCxnSpPr/>
            <p:nvPr/>
          </p:nvCxnSpPr>
          <p:spPr>
            <a:xfrm>
              <a:off x="11122999" y="3340699"/>
              <a:ext cx="614017" cy="568058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D9CAFE-C90D-49DE-978B-B0FECB332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7016" y="3259139"/>
              <a:ext cx="407335" cy="622664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0726AC-A7AE-46F2-8A73-0AC5C975F12A}"/>
                </a:ext>
              </a:extLst>
            </p:cNvPr>
            <p:cNvCxnSpPr>
              <a:cxnSpLocks/>
            </p:cNvCxnSpPr>
            <p:nvPr/>
          </p:nvCxnSpPr>
          <p:spPr>
            <a:xfrm>
              <a:off x="11764925" y="3827197"/>
              <a:ext cx="440742" cy="523195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063BD4-5EF2-4305-A09B-6E6A2D8D6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8314" y="3881803"/>
              <a:ext cx="626611" cy="246363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BA32CC-DDD3-4398-8663-272D12F8F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138" y="3263425"/>
              <a:ext cx="1035213" cy="86272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163F9C5-0A7A-4970-A69F-1D538606A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9777" y="4297461"/>
              <a:ext cx="625890" cy="403153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E9FC1BC-EBCE-43EA-9AEB-C5137FCA8F10}"/>
                </a:ext>
              </a:extLst>
            </p:cNvPr>
            <p:cNvCxnSpPr>
              <a:cxnSpLocks/>
            </p:cNvCxnSpPr>
            <p:nvPr/>
          </p:nvCxnSpPr>
          <p:spPr>
            <a:xfrm>
              <a:off x="11175871" y="4161971"/>
              <a:ext cx="403906" cy="561236"/>
            </a:xfrm>
            <a:prstGeom prst="line">
              <a:avLst/>
            </a:prstGeom>
            <a:ln w="381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677D7B-F1B9-4DC8-9BCE-0FE24CEEB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6276" y="3349697"/>
              <a:ext cx="986723" cy="801147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0124061-3A57-4F69-8DF6-7B7399E176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36276" y="4111954"/>
              <a:ext cx="1049859" cy="67223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B00212C-80E5-4DEE-98EF-905A221C2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60244" y="4108514"/>
              <a:ext cx="1419533" cy="614693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BA39971-8391-4099-8AA1-FF8A0304E7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60244" y="4092787"/>
              <a:ext cx="2045423" cy="221880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A23CF3-CC05-42AC-BB47-70431AF8C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60245" y="3881803"/>
              <a:ext cx="1576771" cy="195257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EEC9DFA-DDFD-4A06-9D01-0D6359033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0961" y="3263425"/>
              <a:ext cx="2039342" cy="812675"/>
            </a:xfrm>
            <a:prstGeom prst="line">
              <a:avLst/>
            </a:prstGeom>
            <a:ln w="1270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89D00D4-2F94-4C20-832C-BAEB46558F32}"/>
                </a:ext>
              </a:extLst>
            </p:cNvPr>
            <p:cNvSpPr/>
            <p:nvPr/>
          </p:nvSpPr>
          <p:spPr>
            <a:xfrm>
              <a:off x="9478597" y="3495307"/>
              <a:ext cx="1300131" cy="1300131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82E2FC7-53F5-473D-BCE5-5515384E23D9}"/>
                </a:ext>
              </a:extLst>
            </p:cNvPr>
            <p:cNvSpPr/>
            <p:nvPr/>
          </p:nvSpPr>
          <p:spPr>
            <a:xfrm>
              <a:off x="10896100" y="3123945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888ED26-0D15-4BFA-B5A3-73DA6A4AA86F}"/>
                </a:ext>
              </a:extLst>
            </p:cNvPr>
            <p:cNvSpPr/>
            <p:nvPr/>
          </p:nvSpPr>
          <p:spPr>
            <a:xfrm>
              <a:off x="11520262" y="3692003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425F010-D222-4C01-B607-08ABA8C58C66}"/>
                </a:ext>
              </a:extLst>
            </p:cNvPr>
            <p:cNvSpPr/>
            <p:nvPr/>
          </p:nvSpPr>
          <p:spPr>
            <a:xfrm>
              <a:off x="10987145" y="3963364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EA2F6A7-C5C5-45D8-949B-2637DCD0472E}"/>
                </a:ext>
              </a:extLst>
            </p:cNvPr>
            <p:cNvSpPr/>
            <p:nvPr/>
          </p:nvSpPr>
          <p:spPr>
            <a:xfrm>
              <a:off x="11348872" y="4524350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1592697-B2E3-4E53-B7CE-BCAE47F8462A}"/>
                </a:ext>
              </a:extLst>
            </p:cNvPr>
            <p:cNvSpPr/>
            <p:nvPr/>
          </p:nvSpPr>
          <p:spPr>
            <a:xfrm>
              <a:off x="11988913" y="4150844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257B3E5-7DD6-46F0-A73E-C59C720CF761}"/>
                </a:ext>
              </a:extLst>
            </p:cNvPr>
            <p:cNvSpPr/>
            <p:nvPr/>
          </p:nvSpPr>
          <p:spPr>
            <a:xfrm>
              <a:off x="11940299" y="3078272"/>
              <a:ext cx="433509" cy="433509"/>
            </a:xfrm>
            <a:prstGeom prst="ellipse">
              <a:avLst/>
            </a:prstGeom>
            <a:solidFill>
              <a:srgbClr val="6E438B"/>
            </a:solidFill>
            <a:ln w="57150"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8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neDXC_InternalOnly.pptx" id="{217AB898-FADF-44C1-B10B-686F609C009B}" vid="{A124DF48-611C-4741-B784-37D4D879F9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18BBC3B47B745B120DF1B861C4CB1" ma:contentTypeVersion="15" ma:contentTypeDescription="Create a new document." ma:contentTypeScope="" ma:versionID="465b7b24185c6bfa7e937b9392a2ec37">
  <xsd:schema xmlns:xsd="http://www.w3.org/2001/XMLSchema" xmlns:xs="http://www.w3.org/2001/XMLSchema" xmlns:p="http://schemas.microsoft.com/office/2006/metadata/properties" xmlns:ns3="7bbbf46f-11f7-4a76-a153-797481bc1696" xmlns:ns4="7d106420-3f4a-4cb6-90da-75bb9d546c19" targetNamespace="http://schemas.microsoft.com/office/2006/metadata/properties" ma:root="true" ma:fieldsID="505f23f626e790641c2e691e9bd5a5e7" ns3:_="" ns4:_="">
    <xsd:import namespace="7bbbf46f-11f7-4a76-a153-797481bc1696"/>
    <xsd:import namespace="7d106420-3f4a-4cb6-90da-75bb9d546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bf46f-11f7-4a76-a153-797481bc16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6420-3f4a-4cb6-90da-75bb9d54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700B7B-58C5-4FCF-AE45-35CAEFAFEF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bf46f-11f7-4a76-a153-797481bc1696"/>
    <ds:schemaRef ds:uri="7d106420-3f4a-4cb6-90da-75bb9d54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CE31C-6CC0-4EA0-B038-31AF520F52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69708B-CCCB-4EE2-91B2-6C136C58144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OneDXC_InternalOnly</Template>
  <TotalTime>144</TotalTime>
  <Words>816</Words>
  <Application>Microsoft Office PowerPoint</Application>
  <PresentationFormat>Custom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GT Walsheim Pro Bold</vt:lpstr>
      <vt:lpstr>DXC</vt:lpstr>
      <vt:lpstr>DXC Digital Explorer Solution Template</vt:lpstr>
      <vt:lpstr>Change Log</vt:lpstr>
      <vt:lpstr>Contents</vt:lpstr>
      <vt:lpstr>Overview</vt:lpstr>
      <vt:lpstr>Overview</vt:lpstr>
      <vt:lpstr>Purpose</vt:lpstr>
      <vt:lpstr>Solution MetaModel</vt:lpstr>
      <vt:lpstr>DXC Architecture Canvas</vt:lpstr>
      <vt:lpstr>Submitting Content into Digital Explorer</vt:lpstr>
      <vt:lpstr>Templates</vt:lpstr>
      <vt:lpstr>Solution Overview Definition </vt:lpstr>
      <vt:lpstr>Solution Overview Business Value </vt:lpstr>
      <vt:lpstr>Solution Overview Motivations and Trends</vt:lpstr>
      <vt:lpstr>Solution Overview Capabilities &amp; Offerings</vt:lpstr>
      <vt:lpstr>Solution Overview Implementation Information</vt:lpstr>
      <vt:lpstr>Solution Overview Delivery Information (Optional)</vt:lpstr>
      <vt:lpstr>Solution Overview Contacts</vt:lpstr>
      <vt:lpstr>Solution Overview Supporting media and links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DXC Digital Explorer Solution Template</dc:title>
  <dc:subject/>
  <dc:creator>David Stevens</dc:creator>
  <cp:keywords/>
  <dc:description/>
  <cp:lastModifiedBy>David Stevens</cp:lastModifiedBy>
  <cp:revision>12</cp:revision>
  <cp:lastPrinted>2018-07-20T15:33:39Z</cp:lastPrinted>
  <dcterms:created xsi:type="dcterms:W3CDTF">2020-04-09T07:59:24Z</dcterms:created>
  <dcterms:modified xsi:type="dcterms:W3CDTF">2020-04-09T10:23:59Z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0x01010056118BBC3B47B745B120DF1B861C4CB1</vt:lpwstr>
  </property>
</Properties>
</file>