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87" r:id="rId4"/>
    <p:sldId id="289" r:id="rId5"/>
    <p:sldId id="288" r:id="rId6"/>
    <p:sldId id="299" r:id="rId7"/>
    <p:sldId id="293" r:id="rId8"/>
    <p:sldId id="296" r:id="rId9"/>
    <p:sldId id="298" r:id="rId10"/>
    <p:sldId id="297" r:id="rId11"/>
    <p:sldId id="292" r:id="rId12"/>
    <p:sldId id="291" r:id="rId13"/>
    <p:sldId id="290" r:id="rId14"/>
    <p:sldId id="294" r:id="rId15"/>
    <p:sldId id="295" r:id="rId16"/>
    <p:sldId id="283" r:id="rId17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3E5AAC-0747-4F4B-ABE3-E1CB718EE68C}">
          <p14:sldIdLst>
            <p14:sldId id="256"/>
            <p14:sldId id="286"/>
            <p14:sldId id="287"/>
            <p14:sldId id="289"/>
            <p14:sldId id="288"/>
            <p14:sldId id="299"/>
            <p14:sldId id="293"/>
            <p14:sldId id="296"/>
            <p14:sldId id="298"/>
            <p14:sldId id="297"/>
            <p14:sldId id="292"/>
            <p14:sldId id="291"/>
            <p14:sldId id="290"/>
            <p14:sldId id="294"/>
            <p14:sldId id="295"/>
            <p14:sldId id="283"/>
          </p14:sldIdLst>
        </p14:section>
        <p14:section name="Раздел без заголовка" id="{A4B44E03-AB8B-4890-B4F2-3134021E2A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63F0-F409-4B7E-B88B-96685252DB58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424A-29E6-4F92-A5B0-90D0FD2A6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98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316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90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20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04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6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8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69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1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75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93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96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83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We</a:t>
            </a:r>
            <a:r>
              <a:rPr spc="-10" dirty="0"/>
              <a:t>b</a:t>
            </a:r>
            <a:r>
              <a:rPr spc="-370" dirty="0"/>
              <a:t>-­</a:t>
            </a:r>
            <a:r>
              <a:rPr spc="-375" dirty="0"/>
              <a:t>‐</a:t>
            </a:r>
            <a:r>
              <a:rPr spc="-10" dirty="0"/>
              <a:t>п</a:t>
            </a:r>
            <a:r>
              <a:rPr dirty="0"/>
              <a:t>р</a:t>
            </a:r>
            <a:r>
              <a:rPr spc="-10" dirty="0"/>
              <a:t>и</a:t>
            </a:r>
            <a:r>
              <a:rPr dirty="0"/>
              <a:t>ло</a:t>
            </a:r>
            <a:r>
              <a:rPr spc="-10" dirty="0"/>
              <a:t>жение</a:t>
            </a:r>
            <a:r>
              <a:rPr dirty="0"/>
              <a:t> для </a:t>
            </a:r>
            <a:r>
              <a:rPr spc="-10" dirty="0"/>
              <a:t>взаи</a:t>
            </a:r>
            <a:r>
              <a:rPr dirty="0"/>
              <a:t>мод</a:t>
            </a:r>
            <a:r>
              <a:rPr spc="-10" dirty="0"/>
              <a:t>ейс</a:t>
            </a:r>
            <a:r>
              <a:rPr dirty="0"/>
              <a:t>т</a:t>
            </a:r>
            <a:r>
              <a:rPr spc="-10" dirty="0"/>
              <a:t>ви</a:t>
            </a:r>
            <a:r>
              <a:rPr dirty="0"/>
              <a:t>я </a:t>
            </a:r>
            <a:r>
              <a:rPr spc="-10" dirty="0"/>
              <a:t>с</a:t>
            </a:r>
            <a:r>
              <a:rPr dirty="0"/>
              <a:t>т</a:t>
            </a:r>
            <a:r>
              <a:rPr spc="-10" dirty="0"/>
              <a:t>у</a:t>
            </a:r>
            <a:r>
              <a:rPr dirty="0"/>
              <a:t>д</a:t>
            </a:r>
            <a:r>
              <a:rPr spc="-10" dirty="0"/>
              <a:t>ен</a:t>
            </a:r>
            <a:r>
              <a:rPr dirty="0"/>
              <a:t>то</a:t>
            </a:r>
            <a:r>
              <a:rPr spc="-10" dirty="0"/>
              <a:t>в,</a:t>
            </a:r>
            <a:r>
              <a:rPr dirty="0"/>
              <a:t> </a:t>
            </a:r>
            <a:r>
              <a:rPr spc="-10" dirty="0"/>
              <a:t>Лаз</a:t>
            </a:r>
            <a:r>
              <a:rPr dirty="0"/>
              <a:t>ар</a:t>
            </a:r>
            <a:r>
              <a:rPr spc="-10" dirty="0"/>
              <a:t>енк</a:t>
            </a:r>
            <a:r>
              <a:rPr dirty="0"/>
              <a:t>о </a:t>
            </a:r>
            <a:r>
              <a:rPr spc="-15" dirty="0"/>
              <a:t>А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We</a:t>
            </a:r>
            <a:r>
              <a:rPr spc="-10" dirty="0"/>
              <a:t>b</a:t>
            </a:r>
            <a:r>
              <a:rPr spc="-370" dirty="0"/>
              <a:t>-­</a:t>
            </a:r>
            <a:r>
              <a:rPr spc="-375" dirty="0"/>
              <a:t>‐</a:t>
            </a:r>
            <a:r>
              <a:rPr spc="-10" dirty="0"/>
              <a:t>п</a:t>
            </a:r>
            <a:r>
              <a:rPr dirty="0"/>
              <a:t>р</a:t>
            </a:r>
            <a:r>
              <a:rPr spc="-10" dirty="0"/>
              <a:t>и</a:t>
            </a:r>
            <a:r>
              <a:rPr dirty="0"/>
              <a:t>ло</a:t>
            </a:r>
            <a:r>
              <a:rPr spc="-10" dirty="0"/>
              <a:t>жение</a:t>
            </a:r>
            <a:r>
              <a:rPr dirty="0"/>
              <a:t> для </a:t>
            </a:r>
            <a:r>
              <a:rPr spc="-10" dirty="0"/>
              <a:t>взаи</a:t>
            </a:r>
            <a:r>
              <a:rPr dirty="0"/>
              <a:t>мод</a:t>
            </a:r>
            <a:r>
              <a:rPr spc="-10" dirty="0"/>
              <a:t>ейс</a:t>
            </a:r>
            <a:r>
              <a:rPr dirty="0"/>
              <a:t>т</a:t>
            </a:r>
            <a:r>
              <a:rPr spc="-10" dirty="0"/>
              <a:t>ви</a:t>
            </a:r>
            <a:r>
              <a:rPr dirty="0"/>
              <a:t>я </a:t>
            </a:r>
            <a:r>
              <a:rPr spc="-10" dirty="0"/>
              <a:t>с</a:t>
            </a:r>
            <a:r>
              <a:rPr dirty="0"/>
              <a:t>т</a:t>
            </a:r>
            <a:r>
              <a:rPr spc="-10" dirty="0"/>
              <a:t>у</a:t>
            </a:r>
            <a:r>
              <a:rPr dirty="0"/>
              <a:t>д</a:t>
            </a:r>
            <a:r>
              <a:rPr spc="-10" dirty="0"/>
              <a:t>ен</a:t>
            </a:r>
            <a:r>
              <a:rPr dirty="0"/>
              <a:t>то</a:t>
            </a:r>
            <a:r>
              <a:rPr spc="-10" dirty="0"/>
              <a:t>в,</a:t>
            </a:r>
            <a:r>
              <a:rPr dirty="0"/>
              <a:t> </a:t>
            </a:r>
            <a:r>
              <a:rPr spc="-10" dirty="0"/>
              <a:t>Лаз</a:t>
            </a:r>
            <a:r>
              <a:rPr dirty="0"/>
              <a:t>ар</a:t>
            </a:r>
            <a:r>
              <a:rPr spc="-10" dirty="0"/>
              <a:t>енк</a:t>
            </a:r>
            <a:r>
              <a:rPr dirty="0"/>
              <a:t>о </a:t>
            </a:r>
            <a:r>
              <a:rPr spc="-15" dirty="0"/>
              <a:t>А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4537" y="1640225"/>
            <a:ext cx="2729763" cy="4021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We</a:t>
            </a:r>
            <a:r>
              <a:rPr spc="-10" dirty="0"/>
              <a:t>b</a:t>
            </a:r>
            <a:r>
              <a:rPr spc="-370" dirty="0"/>
              <a:t>-­</a:t>
            </a:r>
            <a:r>
              <a:rPr spc="-375" dirty="0"/>
              <a:t>‐</a:t>
            </a:r>
            <a:r>
              <a:rPr spc="-10" dirty="0"/>
              <a:t>п</a:t>
            </a:r>
            <a:r>
              <a:rPr dirty="0"/>
              <a:t>р</a:t>
            </a:r>
            <a:r>
              <a:rPr spc="-10" dirty="0"/>
              <a:t>и</a:t>
            </a:r>
            <a:r>
              <a:rPr dirty="0"/>
              <a:t>ло</a:t>
            </a:r>
            <a:r>
              <a:rPr spc="-10" dirty="0"/>
              <a:t>жение</a:t>
            </a:r>
            <a:r>
              <a:rPr dirty="0"/>
              <a:t> для </a:t>
            </a:r>
            <a:r>
              <a:rPr spc="-10" dirty="0"/>
              <a:t>взаи</a:t>
            </a:r>
            <a:r>
              <a:rPr dirty="0"/>
              <a:t>мод</a:t>
            </a:r>
            <a:r>
              <a:rPr spc="-10" dirty="0"/>
              <a:t>ейс</a:t>
            </a:r>
            <a:r>
              <a:rPr dirty="0"/>
              <a:t>т</a:t>
            </a:r>
            <a:r>
              <a:rPr spc="-10" dirty="0"/>
              <a:t>ви</a:t>
            </a:r>
            <a:r>
              <a:rPr dirty="0"/>
              <a:t>я </a:t>
            </a:r>
            <a:r>
              <a:rPr spc="-10" dirty="0"/>
              <a:t>с</a:t>
            </a:r>
            <a:r>
              <a:rPr dirty="0"/>
              <a:t>т</a:t>
            </a:r>
            <a:r>
              <a:rPr spc="-10" dirty="0"/>
              <a:t>у</a:t>
            </a:r>
            <a:r>
              <a:rPr dirty="0"/>
              <a:t>д</a:t>
            </a:r>
            <a:r>
              <a:rPr spc="-10" dirty="0"/>
              <a:t>ен</a:t>
            </a:r>
            <a:r>
              <a:rPr dirty="0"/>
              <a:t>то</a:t>
            </a:r>
            <a:r>
              <a:rPr spc="-10" dirty="0"/>
              <a:t>в,</a:t>
            </a:r>
            <a:r>
              <a:rPr dirty="0"/>
              <a:t> </a:t>
            </a:r>
            <a:r>
              <a:rPr spc="-10" dirty="0"/>
              <a:t>Лаз</a:t>
            </a:r>
            <a:r>
              <a:rPr dirty="0"/>
              <a:t>ар</a:t>
            </a:r>
            <a:r>
              <a:rPr spc="-10" dirty="0"/>
              <a:t>енк</a:t>
            </a:r>
            <a:r>
              <a:rPr dirty="0"/>
              <a:t>о </a:t>
            </a:r>
            <a:r>
              <a:rPr spc="-15" dirty="0"/>
              <a:t>А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We</a:t>
            </a:r>
            <a:r>
              <a:rPr spc="-10" dirty="0"/>
              <a:t>b</a:t>
            </a:r>
            <a:r>
              <a:rPr spc="-370" dirty="0"/>
              <a:t>-­</a:t>
            </a:r>
            <a:r>
              <a:rPr spc="-375" dirty="0"/>
              <a:t>‐</a:t>
            </a:r>
            <a:r>
              <a:rPr spc="-10" dirty="0"/>
              <a:t>п</a:t>
            </a:r>
            <a:r>
              <a:rPr dirty="0"/>
              <a:t>р</a:t>
            </a:r>
            <a:r>
              <a:rPr spc="-10" dirty="0"/>
              <a:t>и</a:t>
            </a:r>
            <a:r>
              <a:rPr dirty="0"/>
              <a:t>ло</a:t>
            </a:r>
            <a:r>
              <a:rPr spc="-10" dirty="0"/>
              <a:t>жение</a:t>
            </a:r>
            <a:r>
              <a:rPr dirty="0"/>
              <a:t> для </a:t>
            </a:r>
            <a:r>
              <a:rPr spc="-10" dirty="0"/>
              <a:t>взаи</a:t>
            </a:r>
            <a:r>
              <a:rPr dirty="0"/>
              <a:t>мод</a:t>
            </a:r>
            <a:r>
              <a:rPr spc="-10" dirty="0"/>
              <a:t>ейс</a:t>
            </a:r>
            <a:r>
              <a:rPr dirty="0"/>
              <a:t>т</a:t>
            </a:r>
            <a:r>
              <a:rPr spc="-10" dirty="0"/>
              <a:t>ви</a:t>
            </a:r>
            <a:r>
              <a:rPr dirty="0"/>
              <a:t>я </a:t>
            </a:r>
            <a:r>
              <a:rPr spc="-10" dirty="0"/>
              <a:t>с</a:t>
            </a:r>
            <a:r>
              <a:rPr dirty="0"/>
              <a:t>т</a:t>
            </a:r>
            <a:r>
              <a:rPr spc="-10" dirty="0"/>
              <a:t>у</a:t>
            </a:r>
            <a:r>
              <a:rPr dirty="0"/>
              <a:t>д</a:t>
            </a:r>
            <a:r>
              <a:rPr spc="-10" dirty="0"/>
              <a:t>ен</a:t>
            </a:r>
            <a:r>
              <a:rPr dirty="0"/>
              <a:t>то</a:t>
            </a:r>
            <a:r>
              <a:rPr spc="-10" dirty="0"/>
              <a:t>в,</a:t>
            </a:r>
            <a:r>
              <a:rPr dirty="0"/>
              <a:t> </a:t>
            </a:r>
            <a:r>
              <a:rPr spc="-10" dirty="0"/>
              <a:t>Лаз</a:t>
            </a:r>
            <a:r>
              <a:rPr dirty="0"/>
              <a:t>ар</a:t>
            </a:r>
            <a:r>
              <a:rPr spc="-10" dirty="0"/>
              <a:t>енк</a:t>
            </a:r>
            <a:r>
              <a:rPr dirty="0"/>
              <a:t>о </a:t>
            </a:r>
            <a:r>
              <a:rPr spc="-15" dirty="0"/>
              <a:t>А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We</a:t>
            </a:r>
            <a:r>
              <a:rPr spc="-10" dirty="0"/>
              <a:t>b</a:t>
            </a:r>
            <a:r>
              <a:rPr spc="-370" dirty="0"/>
              <a:t>-­</a:t>
            </a:r>
            <a:r>
              <a:rPr spc="-375" dirty="0"/>
              <a:t>‐</a:t>
            </a:r>
            <a:r>
              <a:rPr spc="-10" dirty="0"/>
              <a:t>п</a:t>
            </a:r>
            <a:r>
              <a:rPr dirty="0"/>
              <a:t>р</a:t>
            </a:r>
            <a:r>
              <a:rPr spc="-10" dirty="0"/>
              <a:t>и</a:t>
            </a:r>
            <a:r>
              <a:rPr dirty="0"/>
              <a:t>ло</a:t>
            </a:r>
            <a:r>
              <a:rPr spc="-10" dirty="0"/>
              <a:t>жение</a:t>
            </a:r>
            <a:r>
              <a:rPr dirty="0"/>
              <a:t> для </a:t>
            </a:r>
            <a:r>
              <a:rPr spc="-10" dirty="0"/>
              <a:t>взаи</a:t>
            </a:r>
            <a:r>
              <a:rPr dirty="0"/>
              <a:t>мод</a:t>
            </a:r>
            <a:r>
              <a:rPr spc="-10" dirty="0"/>
              <a:t>ейс</a:t>
            </a:r>
            <a:r>
              <a:rPr dirty="0"/>
              <a:t>т</a:t>
            </a:r>
            <a:r>
              <a:rPr spc="-10" dirty="0"/>
              <a:t>ви</a:t>
            </a:r>
            <a:r>
              <a:rPr dirty="0"/>
              <a:t>я </a:t>
            </a:r>
            <a:r>
              <a:rPr spc="-10" dirty="0"/>
              <a:t>с</a:t>
            </a:r>
            <a:r>
              <a:rPr dirty="0"/>
              <a:t>т</a:t>
            </a:r>
            <a:r>
              <a:rPr spc="-10" dirty="0"/>
              <a:t>у</a:t>
            </a:r>
            <a:r>
              <a:rPr dirty="0"/>
              <a:t>д</a:t>
            </a:r>
            <a:r>
              <a:rPr spc="-10" dirty="0"/>
              <a:t>ен</a:t>
            </a:r>
            <a:r>
              <a:rPr dirty="0"/>
              <a:t>то</a:t>
            </a:r>
            <a:r>
              <a:rPr spc="-10" dirty="0"/>
              <a:t>в,</a:t>
            </a:r>
            <a:r>
              <a:rPr dirty="0"/>
              <a:t> </a:t>
            </a:r>
            <a:r>
              <a:rPr spc="-10" dirty="0"/>
              <a:t>Лаз</a:t>
            </a:r>
            <a:r>
              <a:rPr dirty="0"/>
              <a:t>ар</a:t>
            </a:r>
            <a:r>
              <a:rPr spc="-10" dirty="0"/>
              <a:t>енк</a:t>
            </a:r>
            <a:r>
              <a:rPr dirty="0"/>
              <a:t>о </a:t>
            </a:r>
            <a:r>
              <a:rPr spc="-15" dirty="0"/>
              <a:t>А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20555" y="6447472"/>
            <a:ext cx="205272" cy="55399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65668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154" y="196217"/>
            <a:ext cx="6677690" cy="9707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195" y="1658665"/>
            <a:ext cx="8079609" cy="4283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39" y="6440724"/>
            <a:ext cx="6235957" cy="291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We</a:t>
            </a:r>
            <a:r>
              <a:rPr spc="-10" dirty="0"/>
              <a:t>b</a:t>
            </a:r>
            <a:r>
              <a:rPr spc="-370" dirty="0"/>
              <a:t>-­</a:t>
            </a:r>
            <a:r>
              <a:rPr spc="-375" dirty="0"/>
              <a:t>‐</a:t>
            </a:r>
            <a:r>
              <a:rPr spc="-10" dirty="0"/>
              <a:t>п</a:t>
            </a:r>
            <a:r>
              <a:rPr dirty="0"/>
              <a:t>р</a:t>
            </a:r>
            <a:r>
              <a:rPr spc="-10" dirty="0"/>
              <a:t>и</a:t>
            </a:r>
            <a:r>
              <a:rPr dirty="0"/>
              <a:t>ло</a:t>
            </a:r>
            <a:r>
              <a:rPr spc="-10" dirty="0"/>
              <a:t>жение</a:t>
            </a:r>
            <a:r>
              <a:rPr dirty="0"/>
              <a:t> для </a:t>
            </a:r>
            <a:r>
              <a:rPr spc="-10" dirty="0"/>
              <a:t>взаи</a:t>
            </a:r>
            <a:r>
              <a:rPr dirty="0"/>
              <a:t>мод</a:t>
            </a:r>
            <a:r>
              <a:rPr spc="-10" dirty="0"/>
              <a:t>ейс</a:t>
            </a:r>
            <a:r>
              <a:rPr dirty="0"/>
              <a:t>т</a:t>
            </a:r>
            <a:r>
              <a:rPr spc="-10" dirty="0"/>
              <a:t>ви</a:t>
            </a:r>
            <a:r>
              <a:rPr dirty="0"/>
              <a:t>я </a:t>
            </a:r>
            <a:r>
              <a:rPr spc="-10" dirty="0"/>
              <a:t>с</a:t>
            </a:r>
            <a:r>
              <a:rPr dirty="0"/>
              <a:t>т</a:t>
            </a:r>
            <a:r>
              <a:rPr spc="-10" dirty="0"/>
              <a:t>у</a:t>
            </a:r>
            <a:r>
              <a:rPr dirty="0"/>
              <a:t>д</a:t>
            </a:r>
            <a:r>
              <a:rPr spc="-10" dirty="0"/>
              <a:t>ен</a:t>
            </a:r>
            <a:r>
              <a:rPr dirty="0"/>
              <a:t>то</a:t>
            </a:r>
            <a:r>
              <a:rPr spc="-10" dirty="0"/>
              <a:t>в,</a:t>
            </a:r>
            <a:r>
              <a:rPr dirty="0"/>
              <a:t> </a:t>
            </a:r>
            <a:r>
              <a:rPr spc="-10" dirty="0"/>
              <a:t>Лаз</a:t>
            </a:r>
            <a:r>
              <a:rPr dirty="0"/>
              <a:t>ар</a:t>
            </a:r>
            <a:r>
              <a:rPr spc="-10" dirty="0"/>
              <a:t>енк</a:t>
            </a:r>
            <a:r>
              <a:rPr dirty="0"/>
              <a:t>о </a:t>
            </a:r>
            <a:r>
              <a:rPr spc="-15" dirty="0"/>
              <a:t>А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0555" y="6447472"/>
            <a:ext cx="205272" cy="198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pps.apple.com/ru/app/hse-app-x/id1527320487" TargetMode="External"/><Relationship Id="rId4" Type="http://schemas.openxmlformats.org/officeDocument/2006/relationships/hyperlink" Target="https://lms.hse.ru/index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2640" y="156799"/>
            <a:ext cx="1637355" cy="158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967" y="1834764"/>
            <a:ext cx="8839200" cy="2338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735" marR="1564640" indent="-635" algn="ctr">
              <a:lnSpc>
                <a:spcPts val="2600"/>
              </a:lnSpc>
            </a:pPr>
            <a:r>
              <a:rPr sz="2200" dirty="0">
                <a:solidFill>
                  <a:srgbClr val="253957"/>
                </a:solidFill>
                <a:latin typeface="Calibri"/>
                <a:cs typeface="Calibri"/>
              </a:rPr>
              <a:t>Ф</a:t>
            </a:r>
            <a:r>
              <a:rPr sz="2200" spc="-15" dirty="0">
                <a:solidFill>
                  <a:srgbClr val="253957"/>
                </a:solidFill>
                <a:latin typeface="Calibri"/>
                <a:cs typeface="Calibri"/>
              </a:rPr>
              <a:t>акультет компьютерных </a:t>
            </a:r>
            <a:r>
              <a:rPr sz="2200" spc="-15" dirty="0" err="1">
                <a:solidFill>
                  <a:srgbClr val="253957"/>
                </a:solidFill>
                <a:latin typeface="Calibri"/>
                <a:cs typeface="Calibri"/>
              </a:rPr>
              <a:t>наук</a:t>
            </a:r>
            <a:r>
              <a:rPr sz="2200" spc="-15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endParaRPr lang="ru-RU" sz="2200" spc="-15" dirty="0">
              <a:solidFill>
                <a:srgbClr val="253957"/>
              </a:solidFill>
              <a:latin typeface="Calibri"/>
              <a:cs typeface="Calibri"/>
            </a:endParaRPr>
          </a:p>
          <a:p>
            <a:pPr marL="800735" marR="1564640" indent="-635" algn="ctr">
              <a:lnSpc>
                <a:spcPts val="2600"/>
              </a:lnSpc>
            </a:pPr>
            <a:r>
              <a:rPr sz="2200" spc="-15" dirty="0" err="1">
                <a:solidFill>
                  <a:srgbClr val="253957"/>
                </a:solidFill>
                <a:latin typeface="Calibri"/>
                <a:cs typeface="Calibri"/>
              </a:rPr>
              <a:t>Департамент</a:t>
            </a:r>
            <a:r>
              <a:rPr sz="2200" spc="-15" dirty="0">
                <a:solidFill>
                  <a:srgbClr val="253957"/>
                </a:solidFill>
                <a:latin typeface="Calibri"/>
                <a:cs typeface="Calibri"/>
              </a:rPr>
              <a:t> про</a:t>
            </a:r>
            <a:r>
              <a:rPr sz="2200" spc="-10" dirty="0">
                <a:solidFill>
                  <a:srgbClr val="253957"/>
                </a:solidFill>
                <a:latin typeface="Calibri"/>
                <a:cs typeface="Calibri"/>
              </a:rPr>
              <a:t>грамм</a:t>
            </a:r>
            <a:r>
              <a:rPr sz="2200" spc="-15" dirty="0">
                <a:solidFill>
                  <a:srgbClr val="253957"/>
                </a:solidFill>
                <a:latin typeface="Calibri"/>
                <a:cs typeface="Calibri"/>
              </a:rPr>
              <a:t>ной </a:t>
            </a:r>
            <a:r>
              <a:rPr sz="2200" spc="-15" dirty="0" err="1">
                <a:solidFill>
                  <a:srgbClr val="253957"/>
                </a:solidFill>
                <a:latin typeface="Calibri"/>
                <a:cs typeface="Calibri"/>
              </a:rPr>
              <a:t>инженерии</a:t>
            </a:r>
            <a:r>
              <a:rPr sz="2200" spc="-10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endParaRPr lang="ru-RU" sz="2200" spc="-10" dirty="0">
              <a:solidFill>
                <a:srgbClr val="253957"/>
              </a:solidFill>
              <a:latin typeface="Calibri"/>
              <a:cs typeface="Calibri"/>
            </a:endParaRPr>
          </a:p>
          <a:p>
            <a:pPr marL="800735" marR="1564640" indent="-635" algn="ctr">
              <a:lnSpc>
                <a:spcPts val="2600"/>
              </a:lnSpc>
            </a:pPr>
            <a:r>
              <a:rPr lang="ru-RU" sz="2200" spc="-10" dirty="0">
                <a:solidFill>
                  <a:srgbClr val="253957"/>
                </a:solidFill>
                <a:latin typeface="Calibri"/>
                <a:cs typeface="Calibri"/>
              </a:rPr>
              <a:t>Командный проект</a:t>
            </a:r>
            <a:endParaRPr sz="1000" dirty="0">
              <a:solidFill>
                <a:srgbClr val="253957"/>
              </a:solidFill>
            </a:endParaRPr>
          </a:p>
          <a:p>
            <a:pPr marL="12700" marR="776605" indent="0" algn="ctr">
              <a:lnSpc>
                <a:spcPct val="100600"/>
              </a:lnSpc>
            </a:pPr>
            <a:r>
              <a:rPr lang="ru-RU" sz="2900" b="1" dirty="0">
                <a:solidFill>
                  <a:srgbClr val="253957"/>
                </a:solidFill>
                <a:latin typeface="Calibri"/>
                <a:cs typeface="Calibri"/>
              </a:rPr>
              <a:t>«Клиент-серверное </a:t>
            </a:r>
            <a:r>
              <a:rPr lang="ru-RU" sz="2900" b="1" dirty="0" err="1">
                <a:solidFill>
                  <a:srgbClr val="253957"/>
                </a:solidFill>
                <a:latin typeface="Calibri"/>
                <a:cs typeface="Calibri"/>
              </a:rPr>
              <a:t>iOS</a:t>
            </a:r>
            <a:r>
              <a:rPr lang="ru-RU" sz="2900" b="1" dirty="0">
                <a:solidFill>
                  <a:srgbClr val="253957"/>
                </a:solidFill>
                <a:latin typeface="Calibri"/>
                <a:cs typeface="Calibri"/>
              </a:rPr>
              <a:t> приложение Ассистента Студента»</a:t>
            </a:r>
            <a:endParaRPr lang="ru-RU" sz="2900" b="1" spc="-15" dirty="0">
              <a:solidFill>
                <a:srgbClr val="253957"/>
              </a:solidFill>
              <a:latin typeface="Calibri"/>
              <a:cs typeface="Calibri"/>
            </a:endParaRPr>
          </a:p>
          <a:p>
            <a:pPr marL="12700" marR="776605" indent="0" algn="r">
              <a:lnSpc>
                <a:spcPct val="100600"/>
              </a:lnSpc>
            </a:pPr>
            <a:r>
              <a:rPr lang="ru-RU" sz="2900" b="1" spc="-15" dirty="0">
                <a:solidFill>
                  <a:srgbClr val="253957"/>
                </a:solidFill>
                <a:latin typeface="Calibri"/>
                <a:cs typeface="Calibri"/>
              </a:rPr>
              <a:t>			</a:t>
            </a:r>
            <a:endParaRPr lang="ru-RU" sz="2400" dirty="0">
              <a:solidFill>
                <a:srgbClr val="253957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21F6-338E-9D44-C9D1-6CD0C764C954}"/>
              </a:ext>
            </a:extLst>
          </p:cNvPr>
          <p:cNvSpPr txBox="1"/>
          <p:nvPr/>
        </p:nvSpPr>
        <p:spPr>
          <a:xfrm>
            <a:off x="-3733800" y="4267200"/>
            <a:ext cx="7620000" cy="191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61104">
              <a:lnSpc>
                <a:spcPts val="2860"/>
              </a:lnSpc>
            </a:pPr>
            <a:r>
              <a:rPr lang="ru-RU" b="1" dirty="0">
                <a:solidFill>
                  <a:srgbClr val="253957"/>
                </a:solidFill>
                <a:latin typeface="Calibri"/>
                <a:cs typeface="Calibri"/>
              </a:rPr>
              <a:t>Заказчик</a:t>
            </a:r>
          </a:p>
          <a:p>
            <a:pPr marL="3761104">
              <a:lnSpc>
                <a:spcPts val="2860"/>
              </a:lnSpc>
            </a:pP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А.А. Паринов</a:t>
            </a:r>
          </a:p>
          <a:p>
            <a:pPr marL="3761104">
              <a:lnSpc>
                <a:spcPts val="2860"/>
              </a:lnSpc>
            </a:pP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НИУ ВШЭ, Международная лаборатория интеллектуальных систем и структурного анализа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08ABA-37B2-041E-9EAA-7EA95C63D9BB}"/>
              </a:ext>
            </a:extLst>
          </p:cNvPr>
          <p:cNvSpPr txBox="1"/>
          <p:nvPr/>
        </p:nvSpPr>
        <p:spPr>
          <a:xfrm>
            <a:off x="1934852" y="4267200"/>
            <a:ext cx="7181653" cy="1858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43150" algn="r">
              <a:lnSpc>
                <a:spcPts val="2820"/>
              </a:lnSpc>
            </a:pPr>
            <a:r>
              <a:rPr lang="ru-RU" sz="3200" spc="-15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Выпол</a:t>
            </a:r>
            <a:r>
              <a:rPr lang="ru-RU" sz="1800" spc="-10" dirty="0">
                <a:solidFill>
                  <a:srgbClr val="253957"/>
                </a:solidFill>
                <a:latin typeface="Calibri"/>
                <a:cs typeface="Calibri"/>
              </a:rPr>
              <a:t>нил</a:t>
            </a:r>
            <a:r>
              <a:rPr lang="ru-RU" spc="-10" dirty="0">
                <a:solidFill>
                  <a:srgbClr val="253957"/>
                </a:solidFill>
                <a:latin typeface="Calibri"/>
                <a:cs typeface="Calibri"/>
              </a:rPr>
              <a:t>и </a:t>
            </a:r>
            <a:r>
              <a:rPr lang="ru-RU" sz="1800" spc="-10" dirty="0">
                <a:solidFill>
                  <a:srgbClr val="253957"/>
                </a:solidFill>
                <a:latin typeface="Calibri"/>
                <a:cs typeface="Calibri"/>
              </a:rPr>
              <a:t>студенты групп БПИ195 и БПИ196</a:t>
            </a:r>
            <a:endParaRPr lang="ru-RU" sz="1800" spc="-15" dirty="0">
              <a:solidFill>
                <a:srgbClr val="253957"/>
              </a:solidFill>
              <a:latin typeface="Calibri"/>
              <a:cs typeface="Calibri"/>
            </a:endParaRPr>
          </a:p>
          <a:p>
            <a:pPr marL="2343150" algn="r">
              <a:lnSpc>
                <a:spcPts val="2820"/>
              </a:lnSpc>
            </a:pP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Зубарева Н.Д.</a:t>
            </a:r>
          </a:p>
          <a:p>
            <a:pPr marL="2343150" algn="r">
              <a:lnSpc>
                <a:spcPts val="2820"/>
              </a:lnSpc>
            </a:pPr>
            <a:r>
              <a:rPr lang="ru-RU" sz="1800" spc="-15" dirty="0" err="1">
                <a:solidFill>
                  <a:srgbClr val="253957"/>
                </a:solidFill>
                <a:latin typeface="Calibri"/>
                <a:cs typeface="Calibri"/>
              </a:rPr>
              <a:t>Мостачев</a:t>
            </a: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 А.О.</a:t>
            </a:r>
          </a:p>
          <a:p>
            <a:pPr marL="2343150" algn="r">
              <a:lnSpc>
                <a:spcPts val="2820"/>
              </a:lnSpc>
            </a:pPr>
            <a:r>
              <a:rPr lang="ru-RU" sz="1800" spc="-15" dirty="0" err="1">
                <a:solidFill>
                  <a:srgbClr val="253957"/>
                </a:solidFill>
                <a:latin typeface="Calibri"/>
                <a:cs typeface="Calibri"/>
              </a:rPr>
              <a:t>Поволоцкий</a:t>
            </a: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 В.А.</a:t>
            </a:r>
          </a:p>
          <a:p>
            <a:pPr marL="2343150" algn="r">
              <a:lnSpc>
                <a:spcPts val="2820"/>
              </a:lnSpc>
            </a:pPr>
            <a:r>
              <a:rPr lang="ru-RU" sz="1800" spc="-15" dirty="0">
                <a:solidFill>
                  <a:srgbClr val="253957"/>
                </a:solidFill>
                <a:latin typeface="Calibri"/>
                <a:cs typeface="Calibri"/>
              </a:rPr>
              <a:t>Сальникова А.Д.</a:t>
            </a:r>
            <a:endParaRPr lang="ru-RU" dirty="0">
              <a:solidFill>
                <a:srgbClr val="25395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3822A-B397-975D-4CAB-36D2C356D18F}"/>
              </a:ext>
            </a:extLst>
          </p:cNvPr>
          <p:cNvSpPr txBox="1"/>
          <p:nvPr/>
        </p:nvSpPr>
        <p:spPr>
          <a:xfrm>
            <a:off x="1752600" y="6338088"/>
            <a:ext cx="6447934" cy="363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76605" indent="0" algn="ctr">
              <a:lnSpc>
                <a:spcPct val="100600"/>
              </a:lnSpc>
            </a:pPr>
            <a:r>
              <a:rPr lang="ru-RU" sz="1800" b="1" dirty="0">
                <a:solidFill>
                  <a:srgbClr val="253957"/>
                </a:solidFill>
                <a:latin typeface="Calibri"/>
                <a:cs typeface="Calibri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A674220-3773-744D-E947-FD5DEF4A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50" y="3200400"/>
            <a:ext cx="3807461" cy="30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763000" y="6505277"/>
            <a:ext cx="232023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/>
              <a:t>10</a:t>
            </a:r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Технологии и инструменты реализации 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6E5EB-1D0D-E431-A2EC-5529F9278B61}"/>
              </a:ext>
            </a:extLst>
          </p:cNvPr>
          <p:cNvSpPr txBox="1"/>
          <p:nvPr/>
        </p:nvSpPr>
        <p:spPr>
          <a:xfrm>
            <a:off x="457200" y="4267200"/>
            <a:ext cx="4419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cs typeface="Calibri"/>
              </a:rPr>
              <a:t>Использованные инструменты: </a:t>
            </a:r>
            <a:endParaRPr lang="en-US" dirty="0">
              <a:solidFill>
                <a:srgbClr val="253957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53957"/>
                </a:solidFill>
                <a:effectLst/>
              </a:rPr>
              <a:t>Python 3</a:t>
            </a:r>
            <a:endParaRPr lang="ru-RU" b="0" i="0" u="none" strike="noStrike" dirty="0">
              <a:solidFill>
                <a:srgbClr val="253957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53957"/>
                </a:solidFill>
                <a:effectLst/>
              </a:rPr>
              <a:t>Pandas</a:t>
            </a:r>
            <a:endParaRPr lang="ru-RU" b="0" i="0" u="none" strike="noStrike" dirty="0">
              <a:solidFill>
                <a:srgbClr val="253957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53957"/>
                </a:solidFill>
                <a:effectLst/>
              </a:rPr>
              <a:t>Sklearn</a:t>
            </a:r>
            <a:endParaRPr lang="ru-RU" dirty="0">
              <a:solidFill>
                <a:srgbClr val="25395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53957"/>
                </a:solidFill>
                <a:effectLst/>
              </a:rPr>
              <a:t>NumPy</a:t>
            </a:r>
            <a:endParaRPr lang="ru-RU" b="0" i="0" u="none" strike="noStrike" dirty="0">
              <a:solidFill>
                <a:srgbClr val="253957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53957"/>
                </a:solidFill>
                <a:effectLst/>
              </a:rPr>
              <a:t>MatPlotLib</a:t>
            </a:r>
            <a:endParaRPr lang="ru-RU" dirty="0">
              <a:solidFill>
                <a:srgbClr val="25395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53957"/>
                </a:solidFill>
                <a:effectLst/>
              </a:rPr>
              <a:t>Jupyter</a:t>
            </a:r>
            <a:r>
              <a:rPr lang="en-US" b="0" i="0" u="none" strike="noStrike" dirty="0">
                <a:solidFill>
                  <a:srgbClr val="253957"/>
                </a:solidFill>
                <a:effectLst/>
              </a:rPr>
              <a:t> Notebook</a:t>
            </a:r>
            <a:br>
              <a:rPr lang="ru-RU" dirty="0">
                <a:solidFill>
                  <a:srgbClr val="253957"/>
                </a:solidFill>
              </a:rPr>
            </a:br>
            <a:br>
              <a:rPr lang="ru-RU" dirty="0">
                <a:solidFill>
                  <a:srgbClr val="253957"/>
                </a:solidFill>
              </a:rPr>
            </a:br>
            <a:br>
              <a:rPr lang="ru-RU" dirty="0">
                <a:solidFill>
                  <a:srgbClr val="253957"/>
                </a:solidFill>
              </a:rPr>
            </a:br>
            <a:endParaRPr lang="ru-RU" dirty="0">
              <a:solidFill>
                <a:srgbClr val="25395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5FB98-EF59-36E4-8768-16880381CB16}"/>
              </a:ext>
            </a:extLst>
          </p:cNvPr>
          <p:cNvSpPr txBox="1"/>
          <p:nvPr/>
        </p:nvSpPr>
        <p:spPr>
          <a:xfrm>
            <a:off x="457200" y="1107281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cs typeface="Calibri"/>
              </a:rPr>
              <a:t>Пайплайн</a:t>
            </a:r>
            <a:r>
              <a:rPr lang="ru-RU" dirty="0">
                <a:solidFill>
                  <a:srgbClr val="253957"/>
                </a:solidFill>
                <a:cs typeface="Calibri"/>
              </a:rPr>
              <a:t> работы рекомендательной модели: </a:t>
            </a:r>
            <a:endParaRPr lang="en-US" dirty="0">
              <a:solidFill>
                <a:srgbClr val="253957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</a:rPr>
              <a:t>Кластеризация тегов по связности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</a:rPr>
              <a:t>Кластеризация названий проектов с применением инструментов анализа естественного языка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</a:rPr>
              <a:t>Подсчет </a:t>
            </a:r>
            <a:r>
              <a:rPr lang="ru-RU" dirty="0" err="1">
                <a:solidFill>
                  <a:srgbClr val="253957"/>
                </a:solidFill>
              </a:rPr>
              <a:t>скоров</a:t>
            </a:r>
            <a:r>
              <a:rPr lang="ru-RU" dirty="0">
                <a:solidFill>
                  <a:srgbClr val="253957"/>
                </a:solidFill>
              </a:rPr>
              <a:t> рекомендаций по тегам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</a:rPr>
              <a:t>Подсчет итоговых метрик соответствия и выделение наиболее подходящих проектов</a:t>
            </a:r>
          </a:p>
          <a:p>
            <a:pPr lvl="1"/>
            <a:endParaRPr lang="ru-RU" dirty="0">
              <a:solidFill>
                <a:srgbClr val="2539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</a:rPr>
              <a:t>Дополнительно реализованные функции: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</a:rPr>
              <a:t>Генерация пользовательских данных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957"/>
                </a:solidFill>
              </a:rPr>
              <a:t>API </a:t>
            </a:r>
            <a:r>
              <a:rPr lang="ru-RU" dirty="0">
                <a:solidFill>
                  <a:srgbClr val="253957"/>
                </a:solidFill>
              </a:rPr>
              <a:t>для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4698165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686800" y="6505277"/>
            <a:ext cx="308223" cy="3527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390170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Подход к тестированию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DBB4A88-5B24-41FB-A125-0355CD16FA55}"/>
              </a:ext>
            </a:extLst>
          </p:cNvPr>
          <p:cNvSpPr txBox="1"/>
          <p:nvPr/>
        </p:nvSpPr>
        <p:spPr>
          <a:xfrm>
            <a:off x="519442" y="1116190"/>
            <a:ext cx="8093432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b="1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Методы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ручное тестирование</a:t>
            </a: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интерфейса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контрактов API запросов к серверу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м</a:t>
            </a: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одели машинного обучения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53957"/>
                </a:solidFill>
                <a:latin typeface="Calibri" panose="020F0502020204030204" pitchFamily="34" charset="0"/>
              </a:rPr>
              <a:t>системное ручное тестирование </a:t>
            </a: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пользовательских историй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253957"/>
              </a:solidFill>
              <a:latin typeface="Calibri" panose="020F0502020204030204" pitchFamily="34" charset="0"/>
              <a:cs typeface="Calibri"/>
            </a:endParaRPr>
          </a:p>
          <a:p>
            <a:pPr fontAlgn="base"/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  <a:cs typeface="Calibri"/>
              </a:rPr>
              <a:t>для оценки с человеческой точки зрения осмысленности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i="0" u="none" strike="noStrike" dirty="0">
              <a:solidFill>
                <a:srgbClr val="253957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253957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Баги: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ru-RU" sz="1800" b="0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модель машинного обучения генерирует рекомендации с очень слабо тематически связанными тегами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к</a:t>
            </a: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нопка «подать заявку» </a:t>
            </a: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меняет</a:t>
            </a:r>
            <a:r>
              <a:rPr lang="ru-RU" i="0" u="none" strike="noStrike" dirty="0">
                <a:solidFill>
                  <a:srgbClr val="253957"/>
                </a:solidFill>
                <a:effectLst/>
                <a:latin typeface="Calibri" panose="020F0502020204030204" pitchFamily="34" charset="0"/>
              </a:rPr>
              <a:t> цвет но не меняет надпись для </a:t>
            </a: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пользователя, который уже подал заявку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пропадают отметки об интересах на экране опроса при пролистывании списка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latin typeface="Calibri" panose="020F0502020204030204" pitchFamily="34" charset="0"/>
              </a:rPr>
              <a:t>IntegrityError</a:t>
            </a: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 при попытке создания студента через запрос </a:t>
            </a:r>
            <a:r>
              <a:rPr lang="ru-RU" dirty="0" err="1">
                <a:solidFill>
                  <a:srgbClr val="253957"/>
                </a:solidFill>
                <a:latin typeface="Calibri" panose="020F0502020204030204" pitchFamily="34" charset="0"/>
              </a:rPr>
              <a:t>student_create</a:t>
            </a:r>
            <a:endParaRPr lang="ru-RU" dirty="0">
              <a:solidFill>
                <a:srgbClr val="253957"/>
              </a:solidFill>
              <a:latin typeface="Calibri" panose="020F050202020403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</a:rPr>
              <a:t>и так далее…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25395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34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763000" y="6566832"/>
            <a:ext cx="232023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ключевые вызовы и Сложности разработки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F8B2D7C-AA82-4432-8296-3697857CF011}"/>
              </a:ext>
            </a:extLst>
          </p:cNvPr>
          <p:cNvSpPr txBox="1"/>
          <p:nvPr/>
        </p:nvSpPr>
        <p:spPr>
          <a:xfrm>
            <a:off x="519991" y="1418125"/>
            <a:ext cx="8093432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Интервью и сбор требований: выделение аналогов и уточнение желаний заказчика</a:t>
            </a:r>
          </a:p>
          <a:p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Проектирование и архитектура: отсутствие изначального знания системы до момента, когда она начнет реализовываться</a:t>
            </a:r>
          </a:p>
          <a:p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Разработка: малый опыт разработки систем такого рода (сервер)</a:t>
            </a:r>
          </a:p>
          <a:p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Разработка модели: отсутствие реальных данных для обучения</a:t>
            </a:r>
          </a:p>
          <a:p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Тестирование: рекомендательная модель – так как сложно измерить качество работы алгоритма без учителя</a:t>
            </a:r>
          </a:p>
          <a:p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Разработка документации: интеграция частей всех участников на выходных – согласование расписаний</a:t>
            </a:r>
          </a:p>
          <a:p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Согласование с заказчиком: демонстрация результатов</a:t>
            </a:r>
          </a:p>
          <a:p>
            <a:pPr marL="12700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1622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686800" y="6566832"/>
            <a:ext cx="308223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Командный подход и распределение ролей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508E1D-D77A-494A-94CE-2CE37044ADF1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0887B4-0525-643D-1CFE-BF1AD16DC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7929"/>
              </p:ext>
            </p:extLst>
          </p:nvPr>
        </p:nvGraphicFramePr>
        <p:xfrm>
          <a:off x="381000" y="1200042"/>
          <a:ext cx="7924799" cy="4286358"/>
        </p:xfrm>
        <a:graphic>
          <a:graphicData uri="http://schemas.openxmlformats.org/drawingml/2006/table">
            <a:tbl>
              <a:tblPr/>
              <a:tblGrid>
                <a:gridCol w="1793575">
                  <a:extLst>
                    <a:ext uri="{9D8B030D-6E8A-4147-A177-3AD203B41FA5}">
                      <a16:colId xmlns:a16="http://schemas.microsoft.com/office/drawing/2014/main" val="559886498"/>
                    </a:ext>
                  </a:extLst>
                </a:gridCol>
                <a:gridCol w="6131224">
                  <a:extLst>
                    <a:ext uri="{9D8B030D-6E8A-4147-A177-3AD203B41FA5}">
                      <a16:colId xmlns:a16="http://schemas.microsoft.com/office/drawing/2014/main" val="2136740717"/>
                    </a:ext>
                  </a:extLst>
                </a:gridCol>
              </a:tblGrid>
              <a:tr h="1203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Зубарева Наталия Дмитриевна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Менеджер проекта, технический писатель, программист блока интеграции с цифровыми системами ВШЭ, программист бэкенда. Генератор идей по тесту Белбина.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267707"/>
                  </a:ext>
                </a:extLst>
              </a:tr>
              <a:tr h="9358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Мостачев Андрей Олегович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Аналитик, программист блока системы рекомендаций, ML специалист. Аналитик по тесту Белбина.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832850"/>
                  </a:ext>
                </a:extLst>
              </a:tr>
              <a:tr h="1203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Поволоцкий Виктор Александрович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Тестировщик клиентской части приложения, программист IOS. Исполнитель по тесту Белбина.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15234"/>
                  </a:ext>
                </a:extLst>
              </a:tr>
              <a:tr h="9439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Сальникова Алиса Дмитриевна</a:t>
                      </a:r>
                      <a:endParaRPr lang="ru-RU" sz="18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Тестировщик серверной части приложения, программист бэкенда, специалист по базам данных. Эксперт по тесту </a:t>
                      </a:r>
                      <a:r>
                        <a:rPr lang="ru-RU" sz="1800" b="0" i="0" u="none" strike="noStrike" dirty="0" err="1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Белбина</a:t>
                      </a:r>
                      <a:r>
                        <a:rPr lang="ru-RU" sz="18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1994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D8C6DAA-2EDA-A00B-2FF0-546EF54E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97214" y="2164893"/>
            <a:ext cx="183173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62AE9-5DC8-9A97-DBE0-8DC0F97F176F}"/>
              </a:ext>
            </a:extLst>
          </p:cNvPr>
          <p:cNvSpPr txBox="1"/>
          <p:nvPr/>
        </p:nvSpPr>
        <p:spPr>
          <a:xfrm>
            <a:off x="304800" y="5555899"/>
            <a:ext cx="9158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53957"/>
                </a:solidFill>
              </a:rPr>
              <a:t>Работа по </a:t>
            </a:r>
            <a:r>
              <a:rPr lang="en-US" dirty="0">
                <a:solidFill>
                  <a:srgbClr val="253957"/>
                </a:solidFill>
              </a:rPr>
              <a:t>Agile </a:t>
            </a:r>
            <a:r>
              <a:rPr lang="ru-RU" dirty="0">
                <a:solidFill>
                  <a:srgbClr val="253957"/>
                </a:solidFill>
              </a:rPr>
              <a:t>с спринтами длительностью 2 недели. Система управления задачами </a:t>
            </a:r>
            <a:r>
              <a:rPr lang="en-US" dirty="0">
                <a:solidFill>
                  <a:srgbClr val="253957"/>
                </a:solidFill>
              </a:rPr>
              <a:t>Notion</a:t>
            </a:r>
            <a:endParaRPr lang="ru-RU" dirty="0">
              <a:solidFill>
                <a:srgbClr val="2539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909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608061" y="6440724"/>
            <a:ext cx="404661" cy="3333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Основные Результаты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508E1D-D77A-494A-94CE-2CE37044ADF1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12C6A5B-DF8B-4877-97D1-4704E111D802}"/>
              </a:ext>
            </a:extLst>
          </p:cNvPr>
          <p:cNvSpPr txBox="1"/>
          <p:nvPr/>
        </p:nvSpPr>
        <p:spPr>
          <a:xfrm>
            <a:off x="519991" y="1418125"/>
            <a:ext cx="8093432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ru-RU" sz="2000" dirty="0">
                <a:solidFill>
                  <a:srgbClr val="253957"/>
                </a:solidFill>
                <a:latin typeface="+mj-lt"/>
                <a:cs typeface="Calibri"/>
              </a:rPr>
              <a:t> В результате проекта получены следующие результаты</a:t>
            </a:r>
          </a:p>
          <a:p>
            <a:r>
              <a:rPr lang="ru-RU" sz="2000" dirty="0">
                <a:solidFill>
                  <a:srgbClr val="253957"/>
                </a:solidFill>
                <a:latin typeface="+mj-lt"/>
                <a:cs typeface="Calibri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0" i="0" dirty="0">
                <a:solidFill>
                  <a:srgbClr val="253957"/>
                </a:solidFill>
                <a:effectLst/>
                <a:latin typeface="+mj-lt"/>
              </a:rPr>
              <a:t> Разработанное IOS приложение, в соответствии с требованиями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0" i="0" dirty="0">
                <a:solidFill>
                  <a:srgbClr val="253957"/>
                </a:solidFill>
                <a:effectLst/>
                <a:latin typeface="+mj-lt"/>
              </a:rPr>
              <a:t>Разработанная система рекомендаций проектов на основе интересов пользователя с использованием машинного обучения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0" i="0" dirty="0">
                <a:solidFill>
                  <a:srgbClr val="253957"/>
                </a:solidFill>
                <a:effectLst/>
                <a:latin typeface="+mj-lt"/>
              </a:rPr>
              <a:t>Разработанная база данных, содержащая информацию о проектах и пользователях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0" i="0" dirty="0">
                <a:solidFill>
                  <a:srgbClr val="253957"/>
                </a:solidFill>
                <a:effectLst/>
                <a:latin typeface="+mj-lt"/>
              </a:rPr>
              <a:t>Разработанная серверная часть, обеспечивающая взаимодействие между базой данных и мобильным приложением, вызов и работу рекомендательной системы и авторизацию пользователей с использованием системы ЕЛК ВШЭ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0" i="0" dirty="0">
                <a:solidFill>
                  <a:srgbClr val="253957"/>
                </a:solidFill>
                <a:effectLst/>
                <a:latin typeface="+mj-lt"/>
              </a:rPr>
              <a:t>Разработанная сопровождающая программная документация</a:t>
            </a:r>
            <a:br>
              <a:rPr lang="ru-RU" sz="2000" dirty="0">
                <a:solidFill>
                  <a:srgbClr val="253957"/>
                </a:solidFill>
                <a:latin typeface="+mj-lt"/>
              </a:rPr>
            </a:br>
            <a:endParaRPr lang="ru-RU" sz="2000" i="1" dirty="0">
              <a:solidFill>
                <a:srgbClr val="253957"/>
              </a:solidFill>
              <a:latin typeface="+mj-lt"/>
              <a:cs typeface="Calibri"/>
            </a:endParaRPr>
          </a:p>
          <a:p>
            <a:endParaRPr lang="ru-RU" sz="2000" i="1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1102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Демонстрация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508E1D-D77A-494A-94CE-2CE37044ADF1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12C6A5B-DF8B-4877-97D1-4704E111D802}"/>
              </a:ext>
            </a:extLst>
          </p:cNvPr>
          <p:cNvSpPr txBox="1"/>
          <p:nvPr/>
        </p:nvSpPr>
        <p:spPr>
          <a:xfrm>
            <a:off x="519991" y="1418125"/>
            <a:ext cx="809343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ru-RU" sz="2400" dirty="0">
                <a:latin typeface="Calibri"/>
                <a:cs typeface="Calibri"/>
              </a:rPr>
              <a:t> </a:t>
            </a:r>
            <a:endParaRPr lang="ru-RU" sz="2400" i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</p:txBody>
      </p:sp>
      <p:sp>
        <p:nvSpPr>
          <p:cNvPr id="10" name="Номер слайда">
            <a:extLst>
              <a:ext uri="{FF2B5EF4-FFF2-40B4-BE49-F238E27FC236}">
                <a16:creationId xmlns:a16="http://schemas.microsoft.com/office/drawing/2014/main" id="{AB2D5096-BE0B-4C16-B2B5-BF7C06844ED0}"/>
              </a:ext>
            </a:extLst>
          </p:cNvPr>
          <p:cNvSpPr txBox="1">
            <a:spLocks/>
          </p:cNvSpPr>
          <p:nvPr/>
        </p:nvSpPr>
        <p:spPr>
          <a:xfrm>
            <a:off x="8608061" y="6440724"/>
            <a:ext cx="404661" cy="3333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061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1266" y="274637"/>
            <a:ext cx="2128531" cy="205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890" y="2747926"/>
            <a:ext cx="7278370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253957"/>
                </a:solidFill>
                <a:latin typeface="Calibri"/>
                <a:cs typeface="Calibri"/>
              </a:rPr>
              <a:t>С</a:t>
            </a:r>
            <a:r>
              <a:rPr sz="6000" spc="-30" dirty="0">
                <a:solidFill>
                  <a:srgbClr val="253957"/>
                </a:solidFill>
                <a:latin typeface="Calibri"/>
                <a:cs typeface="Calibri"/>
              </a:rPr>
              <a:t>пас</a:t>
            </a:r>
            <a:r>
              <a:rPr sz="6000" spc="-40" dirty="0">
                <a:solidFill>
                  <a:srgbClr val="253957"/>
                </a:solidFill>
                <a:latin typeface="Calibri"/>
                <a:cs typeface="Calibri"/>
              </a:rPr>
              <a:t>и</a:t>
            </a:r>
            <a:r>
              <a:rPr sz="6000" spc="-35" dirty="0">
                <a:solidFill>
                  <a:srgbClr val="253957"/>
                </a:solidFill>
                <a:latin typeface="Calibri"/>
                <a:cs typeface="Calibri"/>
              </a:rPr>
              <a:t>б</a:t>
            </a:r>
            <a:r>
              <a:rPr sz="6000" dirty="0">
                <a:solidFill>
                  <a:srgbClr val="253957"/>
                </a:solidFill>
                <a:latin typeface="Calibri"/>
                <a:cs typeface="Calibri"/>
              </a:rPr>
              <a:t>о </a:t>
            </a:r>
            <a:r>
              <a:rPr sz="6000" spc="-30" dirty="0">
                <a:solidFill>
                  <a:srgbClr val="253957"/>
                </a:solidFill>
                <a:latin typeface="Calibri"/>
                <a:cs typeface="Calibri"/>
              </a:rPr>
              <a:t>з</a:t>
            </a:r>
            <a:r>
              <a:rPr sz="6000" dirty="0">
                <a:solidFill>
                  <a:srgbClr val="253957"/>
                </a:solidFill>
                <a:latin typeface="Calibri"/>
                <a:cs typeface="Calibri"/>
              </a:rPr>
              <a:t>а </a:t>
            </a:r>
            <a:r>
              <a:rPr sz="6000" spc="-35" dirty="0">
                <a:solidFill>
                  <a:srgbClr val="253957"/>
                </a:solidFill>
                <a:latin typeface="Calibri"/>
                <a:cs typeface="Calibri"/>
              </a:rPr>
              <a:t>вн</a:t>
            </a:r>
            <a:r>
              <a:rPr sz="6000" spc="-40" dirty="0">
                <a:solidFill>
                  <a:srgbClr val="253957"/>
                </a:solidFill>
                <a:latin typeface="Calibri"/>
                <a:cs typeface="Calibri"/>
              </a:rPr>
              <a:t>и</a:t>
            </a:r>
            <a:r>
              <a:rPr sz="6000" dirty="0">
                <a:solidFill>
                  <a:srgbClr val="253957"/>
                </a:solidFill>
                <a:latin typeface="Calibri"/>
                <a:cs typeface="Calibri"/>
              </a:rPr>
              <a:t>м</a:t>
            </a:r>
            <a:r>
              <a:rPr sz="6000" spc="-35" dirty="0">
                <a:solidFill>
                  <a:srgbClr val="253957"/>
                </a:solidFill>
                <a:latin typeface="Calibri"/>
                <a:cs typeface="Calibri"/>
              </a:rPr>
              <a:t>ан</a:t>
            </a:r>
            <a:r>
              <a:rPr sz="6000" spc="-40" dirty="0">
                <a:solidFill>
                  <a:srgbClr val="253957"/>
                </a:solidFill>
                <a:latin typeface="Calibri"/>
                <a:cs typeface="Calibri"/>
              </a:rPr>
              <a:t>и</a:t>
            </a:r>
            <a:r>
              <a:rPr sz="6000" spc="-25" dirty="0">
                <a:solidFill>
                  <a:srgbClr val="253957"/>
                </a:solidFill>
                <a:latin typeface="Calibri"/>
                <a:cs typeface="Calibri"/>
              </a:rPr>
              <a:t>е!</a:t>
            </a:r>
            <a:endParaRPr sz="6000" dirty="0">
              <a:solidFill>
                <a:srgbClr val="253957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20554" y="6447472"/>
            <a:ext cx="2662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rgbClr val="253957"/>
                </a:solidFill>
                <a:latin typeface="Calibri"/>
                <a:cs typeface="Calibri"/>
              </a:rPr>
              <a:t>16</a:t>
            </a:fld>
            <a:endParaRPr dirty="0">
              <a:solidFill>
                <a:srgbClr val="253957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6113145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Цели и задачи проекта</a:t>
            </a:r>
            <a:endParaRPr sz="2391" b="1" cap="all" dirty="0">
              <a:solidFill>
                <a:srgbClr val="253957"/>
              </a:solidFill>
              <a:latin typeface="Arial Narrow"/>
              <a:sym typeface="Arial Narrow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663B373-3C6D-4ED2-ACE0-B7056E9889E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2D6429A-0408-45AC-A993-3AFB4506ACE1}"/>
              </a:ext>
            </a:extLst>
          </p:cNvPr>
          <p:cNvSpPr txBox="1"/>
          <p:nvPr/>
        </p:nvSpPr>
        <p:spPr>
          <a:xfrm>
            <a:off x="519991" y="1418125"/>
            <a:ext cx="809343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ru-RU" sz="2000" b="1" dirty="0">
                <a:solidFill>
                  <a:srgbClr val="253957"/>
                </a:solidFill>
                <a:latin typeface="Calibri"/>
                <a:cs typeface="Calibri"/>
              </a:rPr>
              <a:t>Цель проекта: </a:t>
            </a: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разработка мобильного клиент-серверного </a:t>
            </a:r>
            <a:r>
              <a:rPr lang="en-US" sz="2000" dirty="0">
                <a:solidFill>
                  <a:srgbClr val="253957"/>
                </a:solidFill>
                <a:latin typeface="Calibri"/>
                <a:cs typeface="Calibri"/>
              </a:rPr>
              <a:t>IOS </a:t>
            </a: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приложения для использования студентами НИУ </a:t>
            </a:r>
            <a:r>
              <a:rPr lang="ru-RU" sz="2000" dirty="0" err="1">
                <a:solidFill>
                  <a:srgbClr val="253957"/>
                </a:solidFill>
                <a:latin typeface="Calibri"/>
                <a:cs typeface="Calibri"/>
              </a:rPr>
              <a:t>ВШЭдля</a:t>
            </a: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 просмотра и получения рекомендаций проектов при выборе тем для проектной работы.</a:t>
            </a:r>
            <a:endParaRPr sz="2000" dirty="0">
              <a:solidFill>
                <a:srgbClr val="253957"/>
              </a:solidFill>
              <a:latin typeface="Calibri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AC201E9-3A0A-4143-A536-B051A6A6DF2C}"/>
              </a:ext>
            </a:extLst>
          </p:cNvPr>
          <p:cNvSpPr txBox="1"/>
          <p:nvPr/>
        </p:nvSpPr>
        <p:spPr>
          <a:xfrm>
            <a:off x="496930" y="3145756"/>
            <a:ext cx="8093432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ru-RU" sz="2000" b="1" dirty="0">
                <a:solidFill>
                  <a:srgbClr val="253957"/>
                </a:solidFill>
                <a:latin typeface="Calibri"/>
                <a:cs typeface="Calibri"/>
              </a:rPr>
              <a:t>Основные задачи:  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1. Разработка мобильного приложения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2. Разработка серверной части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3. Разработка базы данных для хранения собранной информации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4. Создание рекомендательной системы 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5. Интеграция всех систем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253957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3840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Требования к инструментам и технологиям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A388D86-CE39-4A1D-A923-390E54097925}"/>
              </a:ext>
            </a:extLst>
          </p:cNvPr>
          <p:cNvSpPr txBox="1"/>
          <p:nvPr/>
        </p:nvSpPr>
        <p:spPr>
          <a:xfrm>
            <a:off x="228600" y="1418125"/>
            <a:ext cx="8766423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ru-RU" sz="2000" b="1" dirty="0">
                <a:solidFill>
                  <a:srgbClr val="253957"/>
                </a:solidFill>
                <a:latin typeface="Calibri"/>
                <a:cs typeface="Calibri"/>
              </a:rPr>
              <a:t>Требования к реализации :  </a:t>
            </a:r>
          </a:p>
          <a:p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1. Мобильное приложение должно быть написано на языке </a:t>
            </a:r>
            <a:r>
              <a:rPr lang="en-US" sz="2000" dirty="0">
                <a:solidFill>
                  <a:srgbClr val="253957"/>
                </a:solidFill>
                <a:latin typeface="Calibri"/>
                <a:cs typeface="Calibri"/>
              </a:rPr>
              <a:t>Swift </a:t>
            </a:r>
            <a:endParaRPr lang="ru-RU" sz="2000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2. База данных должна быть написана на базе </a:t>
            </a:r>
            <a:r>
              <a:rPr lang="en-US" sz="2000" dirty="0">
                <a:solidFill>
                  <a:srgbClr val="253957"/>
                </a:solidFill>
                <a:latin typeface="Calibri"/>
                <a:cs typeface="Calibri"/>
              </a:rPr>
              <a:t>PostgreSQL</a:t>
            </a:r>
            <a:endParaRPr lang="ru-RU" sz="2000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3. Система рекомендаций должна быть разработана на языке Python с использованием алгоритмов кластеризации,</a:t>
            </a:r>
          </a:p>
          <a:p>
            <a:r>
              <a:rPr lang="en-US" sz="2000" dirty="0">
                <a:solidFill>
                  <a:srgbClr val="253957"/>
                </a:solidFill>
                <a:latin typeface="Calibri"/>
                <a:cs typeface="Calibri"/>
              </a:rPr>
              <a:t>4. </a:t>
            </a: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система должна сопровождаться документацией, которая бы объясняла, как ее эксплуатировать.</a:t>
            </a:r>
          </a:p>
          <a:p>
            <a:endParaRPr lang="ru-RU" sz="2000" dirty="0">
              <a:solidFill>
                <a:srgbClr val="253957"/>
              </a:solidFill>
              <a:latin typeface="Calibri"/>
              <a:cs typeface="Calibri"/>
            </a:endParaRPr>
          </a:p>
          <a:p>
            <a:r>
              <a:rPr lang="ru-RU" sz="2000" b="1" dirty="0">
                <a:solidFill>
                  <a:srgbClr val="253957"/>
                </a:solidFill>
                <a:latin typeface="Calibri"/>
                <a:cs typeface="Calibri"/>
              </a:rPr>
              <a:t>Другие требования: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1. Для обеспечения безопасности личных данных пользователей система не должна хранить нигде в открытом доступе полные пары учетных записей пользователей в незашифрованном виде. 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253957"/>
                </a:solidFill>
                <a:latin typeface="Calibri"/>
                <a:cs typeface="Calibri"/>
              </a:rPr>
              <a:t>2. Для обеспечения возможности обслуживания система должна быть спроектирована в соответствии с основными принципами ООП и мобильной разработки.</a:t>
            </a:r>
            <a:endParaRPr sz="2000" dirty="0">
              <a:solidFill>
                <a:srgbClr val="253957"/>
              </a:solidFill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A4FD47D-7097-499B-8E13-19C1390FF9B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</p:spTree>
    <p:extLst>
      <p:ext uri="{BB962C8B-B14F-4D97-AF65-F5344CB8AC3E}">
        <p14:creationId xmlns:p14="http://schemas.microsoft.com/office/powerpoint/2010/main" val="20828004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>
              <a:solidFill>
                <a:srgbClr val="253957"/>
              </a:solidFill>
            </a:endParaRPr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rgbClr val="253957"/>
                </a:solidFill>
              </a:rPr>
              <a:t>4</a:t>
            </a:fld>
            <a:endParaRPr>
              <a:solidFill>
                <a:srgbClr val="253957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Анализ конкурентов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508E1D-D77A-494A-94CE-2CE37044ADF1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E8FFB24-1E06-3F02-7F2D-2F5B2B122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45398"/>
              </p:ext>
            </p:extLst>
          </p:nvPr>
        </p:nvGraphicFramePr>
        <p:xfrm>
          <a:off x="76200" y="1202362"/>
          <a:ext cx="8918823" cy="5045816"/>
        </p:xfrm>
        <a:graphic>
          <a:graphicData uri="http://schemas.openxmlformats.org/drawingml/2006/table">
            <a:tbl>
              <a:tblPr/>
              <a:tblGrid>
                <a:gridCol w="3694187">
                  <a:extLst>
                    <a:ext uri="{9D8B030D-6E8A-4147-A177-3AD203B41FA5}">
                      <a16:colId xmlns:a16="http://schemas.microsoft.com/office/drawing/2014/main" val="331622411"/>
                    </a:ext>
                  </a:extLst>
                </a:gridCol>
                <a:gridCol w="2691478">
                  <a:extLst>
                    <a:ext uri="{9D8B030D-6E8A-4147-A177-3AD203B41FA5}">
                      <a16:colId xmlns:a16="http://schemas.microsoft.com/office/drawing/2014/main" val="1849004608"/>
                    </a:ext>
                  </a:extLst>
                </a:gridCol>
                <a:gridCol w="1319354">
                  <a:extLst>
                    <a:ext uri="{9D8B030D-6E8A-4147-A177-3AD203B41FA5}">
                      <a16:colId xmlns:a16="http://schemas.microsoft.com/office/drawing/2014/main" val="3670296906"/>
                    </a:ext>
                  </a:extLst>
                </a:gridCol>
                <a:gridCol w="1213804">
                  <a:extLst>
                    <a:ext uri="{9D8B030D-6E8A-4147-A177-3AD203B41FA5}">
                      <a16:colId xmlns:a16="http://schemas.microsoft.com/office/drawing/2014/main" val="4247516833"/>
                    </a:ext>
                  </a:extLst>
                </a:gridCol>
              </a:tblGrid>
              <a:tr h="568043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Функция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Таблицы для выбора проектных работ на ФКН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ЛМС ВШЭ</a:t>
                      </a:r>
                      <a:endParaRPr lang="ru-RU" sz="1400" b="0" i="0" u="none" strike="noStrike">
                        <a:solidFill>
                          <a:srgbClr val="253957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HSE App</a:t>
                      </a:r>
                      <a:r>
                        <a:rPr lang="en-US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899281"/>
                  </a:ext>
                </a:extLst>
              </a:tr>
              <a:tr h="204676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Мобильное приложение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381823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Авторизация через личный кабинет ВШЭ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492653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Личная информация студента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366947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Личный кабинет студента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89780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Общая информация обо всех проектах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943988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Подробная информация о статусе проекта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79306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Возможность выбирать проект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Нет+-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6310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Возможность отменять выбор проекта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Нет+-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13368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Возможность создавать свой проект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Нет+-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8743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Заполнение своих учебных интересов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17233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Рекомендации от системы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5235"/>
                  </a:ext>
                </a:extLst>
              </a:tr>
              <a:tr h="164398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Централизованное хранение всех проектов 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Нет+-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628236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Интегрированность в цифровые системы ВШЭ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Есть*</a:t>
                      </a: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376038"/>
                  </a:ext>
                </a:extLst>
              </a:tr>
              <a:tr h="3200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Удобный интерфейс</a:t>
                      </a:r>
                      <a:endParaRPr lang="ru-RU" sz="14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253957"/>
                          </a:solidFill>
                          <a:effectLst/>
                          <a:latin typeface="Times New Roman" panose="02020603050405020304" pitchFamily="18" charset="0"/>
                        </a:rPr>
                        <a:t>Есть*</a:t>
                      </a:r>
                      <a:endParaRPr lang="ru-RU" sz="1400" dirty="0">
                        <a:solidFill>
                          <a:srgbClr val="253957"/>
                        </a:solidFill>
                        <a:effectLst/>
                      </a:endParaRPr>
                    </a:p>
                  </a:txBody>
                  <a:tcPr marL="36796" marR="36796" marT="36796" marB="367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51341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37802FB-1CB0-33E6-AFA5-BAD43CF5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26003" y="1589641"/>
            <a:ext cx="319335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rgbClr val="25395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rgbClr val="253957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053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735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Высокоуровневая  архитектура приложения: компоненты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97A8B-DC3E-0434-6A7A-29E83B51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120210"/>
            <a:ext cx="730669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97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rgbClr val="253957"/>
                </a:solidFill>
              </a:rPr>
              <a:t>6</a:t>
            </a:fld>
            <a:endParaRPr dirty="0">
              <a:solidFill>
                <a:srgbClr val="253957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Высокоуровневая  архитектура приложения 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0A9B2DE-F9F9-2455-11FC-DA8464B6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3" y="892881"/>
            <a:ext cx="4798061" cy="214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B57E69C-FF86-5911-2BAC-743CE6CB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11" y="1682707"/>
            <a:ext cx="3837680" cy="36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AFA44-6F41-3464-7EDE-5787214D86C2}"/>
              </a:ext>
            </a:extLst>
          </p:cNvPr>
          <p:cNvSpPr txBox="1"/>
          <p:nvPr/>
        </p:nvSpPr>
        <p:spPr>
          <a:xfrm>
            <a:off x="7237545" y="14980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53957"/>
                </a:solidFill>
                <a:latin typeface="Calibri"/>
                <a:cs typeface="Calibri"/>
              </a:rPr>
              <a:t>сервер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EFA89-3B00-4F04-6541-00D07B160EFD}"/>
              </a:ext>
            </a:extLst>
          </p:cNvPr>
          <p:cNvSpPr txBox="1"/>
          <p:nvPr/>
        </p:nvSpPr>
        <p:spPr>
          <a:xfrm>
            <a:off x="5028624" y="1103128"/>
            <a:ext cx="5439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53957"/>
                </a:solidFill>
                <a:latin typeface="Calibri"/>
                <a:cs typeface="Calibri"/>
              </a:rPr>
              <a:t>клиент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65D09A-06AB-975B-B3C3-101E7E00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0" y="3619268"/>
            <a:ext cx="4054146" cy="240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530FB-424E-ECD2-7321-01A0C38BC3B3}"/>
              </a:ext>
            </a:extLst>
          </p:cNvPr>
          <p:cNvSpPr txBox="1"/>
          <p:nvPr/>
        </p:nvSpPr>
        <p:spPr>
          <a:xfrm>
            <a:off x="4270933" y="5741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в</a:t>
            </a:r>
            <a:r>
              <a:rPr lang="ru-RU" sz="1800" dirty="0">
                <a:solidFill>
                  <a:srgbClr val="253957"/>
                </a:solidFill>
                <a:latin typeface="Calibri"/>
                <a:cs typeface="Calibri"/>
              </a:rPr>
              <a:t>заимодействие компонент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740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Технологии и инструменты реализации 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432B95-CF5E-EFC9-4A03-0190F3F6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3368510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6E5EB-1D0D-E431-A2EC-5529F9278B61}"/>
              </a:ext>
            </a:extLst>
          </p:cNvPr>
          <p:cNvSpPr txBox="1"/>
          <p:nvPr/>
        </p:nvSpPr>
        <p:spPr>
          <a:xfrm>
            <a:off x="152400" y="1226404"/>
            <a:ext cx="5638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53957"/>
                </a:solidFill>
                <a:latin typeface="Calibri"/>
                <a:cs typeface="Calibri"/>
              </a:rPr>
              <a:t>Мобильное приложение: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MVVM+C 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архитектура,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Swift 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в среде </a:t>
            </a:r>
            <a:r>
              <a:rPr lang="en-US" dirty="0" err="1">
                <a:solidFill>
                  <a:srgbClr val="253957"/>
                </a:solidFill>
                <a:latin typeface="Calibri"/>
                <a:cs typeface="Calibri"/>
              </a:rPr>
              <a:t>XCode</a:t>
            </a:r>
            <a:endParaRPr lang="ru-RU" dirty="0">
              <a:solidFill>
                <a:srgbClr val="253957"/>
              </a:solidFill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UIKit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и </a:t>
            </a: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SwiftUI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для интерфейса,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Foundation для работы с основными сущностями языка Swift,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Combine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для реактивного программирования,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SwiftPM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для подключения сторонней библиотеки </a:t>
            </a: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Alamofire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Alamofire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- библиотека для работы с сетью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013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/>
              <a:t>8</a:t>
            </a:r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Технологии и инструменты реализации 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6E5EB-1D0D-E431-A2EC-5529F9278B61}"/>
              </a:ext>
            </a:extLst>
          </p:cNvPr>
          <p:cNvSpPr txBox="1"/>
          <p:nvPr/>
        </p:nvSpPr>
        <p:spPr>
          <a:xfrm>
            <a:off x="152400" y="1226404"/>
            <a:ext cx="563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Сервер</a:t>
            </a:r>
            <a:r>
              <a:rPr lang="ru-RU" sz="1800" dirty="0">
                <a:solidFill>
                  <a:srgbClr val="253957"/>
                </a:solidFill>
                <a:latin typeface="Calibri"/>
                <a:cs typeface="Calibri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53957"/>
                </a:solidFill>
                <a:latin typeface="Calibri"/>
                <a:cs typeface="Calibri"/>
              </a:rPr>
              <a:t>MobaXterm</a:t>
            </a: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для подключения к удаленному рабочему столу,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Django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rest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framework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Python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для сервера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библиотека </a:t>
            </a: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django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r>
              <a:rPr lang="ru-RU" dirty="0" err="1">
                <a:solidFill>
                  <a:srgbClr val="253957"/>
                </a:solidFill>
                <a:latin typeface="Calibri"/>
                <a:cs typeface="Calibri"/>
              </a:rPr>
              <a:t>allauth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для осуществления аутентификации.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3641E-BB38-EBDB-6CF3-A8145134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53" y="3041281"/>
            <a:ext cx="4558645" cy="31850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8D44D-890F-14AB-E02C-EE79362DE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744" y="2930131"/>
            <a:ext cx="3505758" cy="2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1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иния"/>
          <p:cNvSpPr/>
          <p:nvPr/>
        </p:nvSpPr>
        <p:spPr>
          <a:xfrm>
            <a:off x="553640" y="1107281"/>
            <a:ext cx="8036722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" y="293089"/>
            <a:ext cx="599790" cy="59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25287" y="6505277"/>
            <a:ext cx="169736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/>
              <a:t>9</a:t>
            </a:r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5F78CB8-CC7D-48EE-95E5-6D7135AAB8FA}"/>
              </a:ext>
            </a:extLst>
          </p:cNvPr>
          <p:cNvSpPr txBox="1"/>
          <p:nvPr/>
        </p:nvSpPr>
        <p:spPr>
          <a:xfrm>
            <a:off x="1295400" y="409024"/>
            <a:ext cx="7699623" cy="367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91" b="1" cap="all" dirty="0">
                <a:solidFill>
                  <a:srgbClr val="253957"/>
                </a:solidFill>
                <a:latin typeface="Arial Narrow"/>
                <a:sym typeface="Arial Narrow"/>
              </a:rPr>
              <a:t>Технологии и инструменты реализации 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DB72EE-BC81-4E57-9961-A04E5FD6BCC6}"/>
              </a:ext>
            </a:extLst>
          </p:cNvPr>
          <p:cNvSpPr txBox="1">
            <a:spLocks/>
          </p:cNvSpPr>
          <p:nvPr/>
        </p:nvSpPr>
        <p:spPr>
          <a:xfrm>
            <a:off x="535939" y="6440724"/>
            <a:ext cx="6235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«Клиент-серверное </a:t>
            </a:r>
            <a:r>
              <a:rPr lang="ru-RU" sz="1400" b="1" cap="all" dirty="0" err="1">
                <a:solidFill>
                  <a:srgbClr val="253957"/>
                </a:solidFill>
                <a:latin typeface="Arial Narrow"/>
              </a:rPr>
              <a:t>iOS</a:t>
            </a:r>
            <a:r>
              <a:rPr lang="ru-RU" sz="1400" b="1" cap="all" dirty="0">
                <a:solidFill>
                  <a:srgbClr val="253957"/>
                </a:solidFill>
                <a:latin typeface="Arial Narrow"/>
              </a:rPr>
              <a:t> приложение Ассистента Студента»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6E5EB-1D0D-E431-A2EC-5529F9278B61}"/>
              </a:ext>
            </a:extLst>
          </p:cNvPr>
          <p:cNvSpPr txBox="1"/>
          <p:nvPr/>
        </p:nvSpPr>
        <p:spPr>
          <a:xfrm>
            <a:off x="152400" y="1226404"/>
            <a:ext cx="563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База данных</a:t>
            </a:r>
            <a:r>
              <a:rPr lang="ru-RU" sz="1800" dirty="0">
                <a:solidFill>
                  <a:srgbClr val="253957"/>
                </a:solidFill>
                <a:latin typeface="Calibri"/>
                <a:cs typeface="Calibri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53957"/>
                </a:solidFill>
                <a:latin typeface="Calibri"/>
                <a:cs typeface="Calibri"/>
              </a:rPr>
              <a:t>MobaXterm</a:t>
            </a: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 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для подключения к удаленному рабочему столу,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PostgreSQL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253957"/>
                </a:solidFill>
                <a:latin typeface="Calibri"/>
                <a:cs typeface="Calibri"/>
              </a:rPr>
              <a:t>SQL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 для создания таблиц в среде </a:t>
            </a:r>
            <a:r>
              <a:rPr lang="en-US" dirty="0" err="1">
                <a:solidFill>
                  <a:srgbClr val="253957"/>
                </a:solidFill>
                <a:latin typeface="Calibri"/>
                <a:cs typeface="Calibri"/>
              </a:rPr>
              <a:t>DataGrip</a:t>
            </a: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53957"/>
                </a:solidFill>
                <a:latin typeface="Calibri"/>
                <a:cs typeface="Calibri"/>
              </a:rPr>
              <a:t>интеграция с сервером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32298C-F75F-538D-C02F-2EE5EA21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56" y="2542401"/>
            <a:ext cx="4538544" cy="307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088F5D9-025B-9ED1-B6A9-034BA4714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13651"/>
            <a:ext cx="40100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144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993</Words>
  <Application>Microsoft Office PowerPoint</Application>
  <PresentationFormat>Экран (4:3)</PresentationFormat>
  <Paragraphs>215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 Мостачев</cp:lastModifiedBy>
  <cp:revision>9</cp:revision>
  <dcterms:created xsi:type="dcterms:W3CDTF">2019-03-10T14:25:34Z</dcterms:created>
  <dcterms:modified xsi:type="dcterms:W3CDTF">2023-03-27T08:30:46Z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2015-05-23T00:00:00Z</vt:filetime>
  </property>
  <property fmtid="{D5CDD505-2E9C-101B-9397-08002B2CF9AE}" pid="3" name="LastSaved">
    <vt:filetime>2019-03-10T00:00:00Z</vt:filetime>
  </property>
</Properties>
</file>