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7" r:id="rId4"/>
    <p:sldId id="268" r:id="rId5"/>
    <p:sldId id="269" r:id="rId6"/>
    <p:sldId id="271" r:id="rId7"/>
    <p:sldId id="259" r:id="rId8"/>
    <p:sldId id="270" r:id="rId9"/>
    <p:sldId id="260" r:id="rId10"/>
    <p:sldId id="261" r:id="rId11"/>
    <p:sldId id="274" r:id="rId12"/>
    <p:sldId id="262" r:id="rId13"/>
    <p:sldId id="272" r:id="rId14"/>
    <p:sldId id="263" r:id="rId15"/>
    <p:sldId id="264" r:id="rId16"/>
    <p:sldId id="265" r:id="rId17"/>
    <p:sldId id="275" r:id="rId18"/>
    <p:sldId id="276" r:id="rId19"/>
    <p:sldId id="278" r:id="rId20"/>
    <p:sldId id="277"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03" d="100"/>
          <a:sy n="103" d="100"/>
        </p:scale>
        <p:origin x="120"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ProgrammbleAP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ru-RU"/>
              <a:t>Увеличение</a:t>
            </a:r>
            <a:r>
              <a:rPr lang="ru-RU" baseline="0"/>
              <a:t> количества </a:t>
            </a:r>
            <a:endParaRPr lang="en-US" baseline="0"/>
          </a:p>
          <a:p>
            <a:pPr>
              <a:defRPr/>
            </a:pPr>
            <a:r>
              <a:rPr lang="en-US" baseline="0"/>
              <a:t>REST API</a:t>
            </a:r>
            <a:endParaRPr lang="en-US"/>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cked"/>
        <c:varyColors val="0"/>
        <c:ser>
          <c:idx val="0"/>
          <c:order val="0"/>
          <c:spPr>
            <a:ln w="38100" cap="rnd">
              <a:solidFill>
                <a:schemeClr val="accent1"/>
              </a:solidFill>
              <a:round/>
            </a:ln>
            <a:effectLst/>
          </c:spPr>
          <c:marker>
            <c:symbol val="none"/>
          </c:marker>
          <c:cat>
            <c:numRef>
              <c:f>[ProgrammbleAPI.xlsx]Sheet1!$B$6:$L$6</c:f>
              <c:numCache>
                <c:formatCode>General</c:formatCode>
                <c:ptCount val="11"/>
                <c:pt idx="0">
                  <c:v>2005</c:v>
                </c:pt>
                <c:pt idx="1">
                  <c:v>2006</c:v>
                </c:pt>
                <c:pt idx="2">
                  <c:v>2007</c:v>
                </c:pt>
                <c:pt idx="3">
                  <c:v>2008</c:v>
                </c:pt>
                <c:pt idx="4">
                  <c:v>2009</c:v>
                </c:pt>
                <c:pt idx="5">
                  <c:v>2010</c:v>
                </c:pt>
                <c:pt idx="6">
                  <c:v>2011</c:v>
                </c:pt>
                <c:pt idx="7">
                  <c:v>2012</c:v>
                </c:pt>
                <c:pt idx="8">
                  <c:v>2013</c:v>
                </c:pt>
                <c:pt idx="9">
                  <c:v>2014</c:v>
                </c:pt>
                <c:pt idx="10">
                  <c:v>2015</c:v>
                </c:pt>
              </c:numCache>
            </c:numRef>
          </c:cat>
          <c:val>
            <c:numRef>
              <c:f>[ProgrammbleAPI.xlsx]Sheet1!$B$7:$L$7</c:f>
              <c:numCache>
                <c:formatCode>General</c:formatCode>
                <c:ptCount val="11"/>
                <c:pt idx="0">
                  <c:v>0</c:v>
                </c:pt>
                <c:pt idx="1">
                  <c:v>186</c:v>
                </c:pt>
                <c:pt idx="2">
                  <c:v>593</c:v>
                </c:pt>
                <c:pt idx="3">
                  <c:v>865</c:v>
                </c:pt>
                <c:pt idx="4">
                  <c:v>1546</c:v>
                </c:pt>
                <c:pt idx="5">
                  <c:v>2418</c:v>
                </c:pt>
                <c:pt idx="6">
                  <c:v>3422</c:v>
                </c:pt>
                <c:pt idx="7">
                  <c:v>7182</c:v>
                </c:pt>
                <c:pt idx="8">
                  <c:v>10302</c:v>
                </c:pt>
                <c:pt idx="9">
                  <c:v>11849</c:v>
                </c:pt>
                <c:pt idx="10">
                  <c:v>14362</c:v>
                </c:pt>
              </c:numCache>
            </c:numRef>
          </c:val>
          <c:smooth val="0"/>
          <c:extLst>
            <c:ext xmlns:c16="http://schemas.microsoft.com/office/drawing/2014/chart" uri="{C3380CC4-5D6E-409C-BE32-E72D297353CC}">
              <c16:uniqueId val="{00000000-6C51-4D6B-A212-C4DB326C15F0}"/>
            </c:ext>
          </c:extLst>
        </c:ser>
        <c:dLbls>
          <c:showLegendKey val="0"/>
          <c:showVal val="0"/>
          <c:showCatName val="0"/>
          <c:showSerName val="0"/>
          <c:showPercent val="0"/>
          <c:showBubbleSize val="0"/>
        </c:dLbls>
        <c:smooth val="0"/>
        <c:axId val="352044152"/>
        <c:axId val="352037096"/>
      </c:lineChart>
      <c:catAx>
        <c:axId val="352044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352037096"/>
        <c:crosses val="autoZero"/>
        <c:auto val="0"/>
        <c:lblAlgn val="ctr"/>
        <c:lblOffset val="100"/>
        <c:noMultiLvlLbl val="0"/>
      </c:catAx>
      <c:valAx>
        <c:axId val="35203709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2044152"/>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2/4/2017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2/4/2017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jupyter.org/install.html" TargetMode="External"/><Relationship Id="rId13" Type="http://schemas.openxmlformats.org/officeDocument/2006/relationships/hyperlink" Target="http://selenium-python.readthedocs.io/" TargetMode="External"/><Relationship Id="rId3" Type="http://schemas.openxmlformats.org/officeDocument/2006/relationships/hyperlink" Target="https://dev.twitter.com/" TargetMode="External"/><Relationship Id="rId7" Type="http://schemas.openxmlformats.org/officeDocument/2006/relationships/hyperlink" Target="https://pypi.python.org/" TargetMode="External"/><Relationship Id="rId12" Type="http://schemas.openxmlformats.org/officeDocument/2006/relationships/hyperlink" Target="http://docs.python-requests.org/en/master/" TargetMode="External"/><Relationship Id="rId2" Type="http://schemas.openxmlformats.org/officeDocument/2006/relationships/hyperlink" Target="http://opendata.mkrf.ru/opendata" TargetMode="External"/><Relationship Id="rId1" Type="http://schemas.openxmlformats.org/officeDocument/2006/relationships/slideLayout" Target="../slideLayouts/slideLayout2.xml"/><Relationship Id="rId6" Type="http://schemas.openxmlformats.org/officeDocument/2006/relationships/hyperlink" Target="https://www.python.org/downloads/" TargetMode="External"/><Relationship Id="rId11" Type="http://schemas.openxmlformats.org/officeDocument/2006/relationships/hyperlink" Target="https://www.jetbrains.com/pycharm/download/" TargetMode="External"/><Relationship Id="rId5" Type="http://schemas.openxmlformats.org/officeDocument/2006/relationships/hyperlink" Target="http://www.jsoneditoronline.org/" TargetMode="External"/><Relationship Id="rId15" Type="http://schemas.openxmlformats.org/officeDocument/2006/relationships/hyperlink" Target="https://tools.ietf.org/html/rfc2616" TargetMode="External"/><Relationship Id="rId10" Type="http://schemas.openxmlformats.org/officeDocument/2006/relationships/hyperlink" Target="https://www.continuum.io/downloads" TargetMode="External"/><Relationship Id="rId4" Type="http://schemas.openxmlformats.org/officeDocument/2006/relationships/hyperlink" Target="http://json.org/" TargetMode="External"/><Relationship Id="rId9" Type="http://schemas.openxmlformats.org/officeDocument/2006/relationships/hyperlink" Target="https://try.jupyter.org/" TargetMode="External"/><Relationship Id="rId14" Type="http://schemas.openxmlformats.org/officeDocument/2006/relationships/hyperlink" Target="http://www.ietf.org/rfc/rfc398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effectLst/>
              </a:rPr>
              <a:t>Источники данных в сети Интернет</a:t>
            </a:r>
            <a:br>
              <a:rPr lang="en-US" dirty="0">
                <a:effectLst/>
              </a:rPr>
            </a:br>
            <a:endParaRPr lang="en-US" dirty="0"/>
          </a:p>
        </p:txBody>
      </p:sp>
      <p:sp>
        <p:nvSpPr>
          <p:cNvPr id="3" name="Subtitle 2"/>
          <p:cNvSpPr>
            <a:spLocks noGrp="1"/>
          </p:cNvSpPr>
          <p:nvPr>
            <p:ph type="subTitle" idx="1"/>
          </p:nvPr>
        </p:nvSpPr>
        <p:spPr/>
        <p:txBody>
          <a:bodyPr/>
          <a:lstStyle/>
          <a:p>
            <a:r>
              <a:rPr lang="ru-RU" dirty="0">
                <a:effectLst/>
              </a:rPr>
              <a:t>приёмы работы с современными </a:t>
            </a:r>
            <a:r>
              <a:rPr lang="ru-RU" i="1" dirty="0" err="1">
                <a:effectLst/>
              </a:rPr>
              <a:t>Web</a:t>
            </a:r>
            <a:r>
              <a:rPr lang="ru-RU" i="1" dirty="0">
                <a:effectLst/>
              </a:rPr>
              <a:t>-API</a:t>
            </a:r>
            <a:endParaRPr lang="en-US" dirty="0"/>
          </a:p>
        </p:txBody>
      </p:sp>
    </p:spTree>
    <p:extLst>
      <p:ext uri="{BB962C8B-B14F-4D97-AF65-F5344CB8AC3E}">
        <p14:creationId xmlns:p14="http://schemas.microsoft.com/office/powerpoint/2010/main" val="3907290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p>
        </p:txBody>
      </p:sp>
      <p:sp>
        <p:nvSpPr>
          <p:cNvPr id="3" name="Content Placeholder 2"/>
          <p:cNvSpPr>
            <a:spLocks noGrp="1"/>
          </p:cNvSpPr>
          <p:nvPr>
            <p:ph idx="1"/>
          </p:nvPr>
        </p:nvSpPr>
        <p:spPr>
          <a:xfrm>
            <a:off x="1031846" y="2114027"/>
            <a:ext cx="10015565" cy="3912066"/>
          </a:xfrm>
        </p:spPr>
        <p:txBody>
          <a:bodyPr>
            <a:normAutofit fontScale="92500" lnSpcReduction="20000"/>
          </a:bodyPr>
          <a:lstStyle/>
          <a:p>
            <a:r>
              <a:rPr lang="ru-RU" b="1" dirty="0">
                <a:effectLst/>
              </a:rPr>
              <a:t>В 2000-м году Рой Филдинг, один из авторов </a:t>
            </a:r>
            <a:r>
              <a:rPr lang="ru-RU" b="1" i="1" dirty="0">
                <a:effectLst/>
              </a:rPr>
              <a:t>HTTP</a:t>
            </a:r>
            <a:r>
              <a:rPr lang="ru-RU" b="1" dirty="0">
                <a:effectLst/>
              </a:rPr>
              <a:t>-протокола, в своей докторской диссертации [168] сформулировал принципы </a:t>
            </a:r>
            <a:r>
              <a:rPr lang="ru-RU" b="1" i="1" dirty="0">
                <a:effectLst/>
              </a:rPr>
              <a:t>REST</a:t>
            </a:r>
            <a:r>
              <a:rPr lang="ru-RU" b="1" dirty="0">
                <a:effectLst/>
              </a:rPr>
              <a:t> (</a:t>
            </a:r>
            <a:r>
              <a:rPr lang="en-US" b="1" i="1" dirty="0">
                <a:effectLst/>
              </a:rPr>
              <a:t>Representational state transfer</a:t>
            </a:r>
            <a:r>
              <a:rPr lang="ru-RU" b="1" dirty="0">
                <a:effectLst/>
              </a:rPr>
              <a:t>) методологии:</a:t>
            </a:r>
            <a:endParaRPr lang="en-US" b="1" dirty="0">
              <a:effectLst/>
            </a:endParaRPr>
          </a:p>
          <a:p>
            <a:pPr lvl="0"/>
            <a:r>
              <a:rPr lang="ru-RU" b="1" dirty="0">
                <a:effectLst/>
              </a:rPr>
              <a:t>Ориентация на ресурсы и простота взаимодействия сервисов.</a:t>
            </a:r>
            <a:endParaRPr lang="en-US" b="1" dirty="0">
              <a:effectLst/>
            </a:endParaRPr>
          </a:p>
          <a:p>
            <a:pPr lvl="0"/>
            <a:r>
              <a:rPr lang="ru-RU" b="1" dirty="0">
                <a:effectLst/>
              </a:rPr>
              <a:t>Использование протокола </a:t>
            </a:r>
            <a:r>
              <a:rPr lang="en-US" b="1" i="1" dirty="0">
                <a:effectLst/>
              </a:rPr>
              <a:t>HTTP</a:t>
            </a:r>
            <a:r>
              <a:rPr lang="ru-RU" b="1" dirty="0">
                <a:effectLst/>
              </a:rPr>
              <a:t> 1.1 [169] для обмена данными и служебной информацией между клиентом и сервером. Использование команд </a:t>
            </a:r>
            <a:r>
              <a:rPr lang="en-US" b="1" i="1" dirty="0">
                <a:effectLst/>
              </a:rPr>
              <a:t>GET</a:t>
            </a:r>
            <a:r>
              <a:rPr lang="ru-RU" b="1" dirty="0">
                <a:effectLst/>
              </a:rPr>
              <a:t>, </a:t>
            </a:r>
            <a:r>
              <a:rPr lang="en-US" b="1" i="1" dirty="0">
                <a:effectLst/>
              </a:rPr>
              <a:t>HEAD</a:t>
            </a:r>
            <a:r>
              <a:rPr lang="ru-RU" b="1" dirty="0">
                <a:effectLst/>
              </a:rPr>
              <a:t>, </a:t>
            </a:r>
            <a:r>
              <a:rPr lang="en-US" b="1" i="1" dirty="0">
                <a:effectLst/>
              </a:rPr>
              <a:t>POST</a:t>
            </a:r>
            <a:r>
              <a:rPr lang="ru-RU" b="1" dirty="0">
                <a:effectLst/>
              </a:rPr>
              <a:t>, </a:t>
            </a:r>
            <a:r>
              <a:rPr lang="en-US" b="1" i="1" dirty="0">
                <a:effectLst/>
              </a:rPr>
              <a:t>PUT</a:t>
            </a:r>
            <a:r>
              <a:rPr lang="ru-RU" b="1" dirty="0">
                <a:effectLst/>
              </a:rPr>
              <a:t>, </a:t>
            </a:r>
            <a:r>
              <a:rPr lang="en-US" b="1" i="1" dirty="0">
                <a:effectLst/>
              </a:rPr>
              <a:t>DELETE</a:t>
            </a:r>
            <a:r>
              <a:rPr lang="ru-RU" b="1" dirty="0">
                <a:effectLst/>
              </a:rPr>
              <a:t>.</a:t>
            </a:r>
            <a:endParaRPr lang="en-US" b="1" dirty="0">
              <a:effectLst/>
            </a:endParaRPr>
          </a:p>
          <a:p>
            <a:pPr lvl="0"/>
            <a:r>
              <a:rPr lang="ru-RU" b="1" dirty="0">
                <a:effectLst/>
              </a:rPr>
              <a:t>Отсутствие сохранения состояния.</a:t>
            </a:r>
            <a:endParaRPr lang="en-US" b="1" dirty="0">
              <a:effectLst/>
            </a:endParaRPr>
          </a:p>
          <a:p>
            <a:pPr lvl="0"/>
            <a:r>
              <a:rPr lang="ru-RU" b="1" dirty="0">
                <a:effectLst/>
              </a:rPr>
              <a:t>Передача данных в текстовом виде, с использованием кодировки </a:t>
            </a:r>
            <a:r>
              <a:rPr lang="en-US" b="1" dirty="0">
                <a:effectLst/>
              </a:rPr>
              <a:t>UTF</a:t>
            </a:r>
            <a:r>
              <a:rPr lang="ru-RU" b="1" dirty="0">
                <a:effectLst/>
              </a:rPr>
              <a:t>-8 и в формате </a:t>
            </a:r>
            <a:r>
              <a:rPr lang="en-US" b="1" dirty="0">
                <a:effectLst/>
              </a:rPr>
              <a:t>JSON </a:t>
            </a:r>
            <a:r>
              <a:rPr lang="ru-RU" b="1" dirty="0">
                <a:effectLst/>
              </a:rPr>
              <a:t>[170].</a:t>
            </a:r>
            <a:endParaRPr lang="en-US" b="1" dirty="0">
              <a:effectLst/>
            </a:endParaRPr>
          </a:p>
          <a:p>
            <a:pPr lvl="0"/>
            <a:r>
              <a:rPr lang="ru-RU" b="1" dirty="0">
                <a:effectLst/>
              </a:rPr>
              <a:t>Сохранение данных («кеширование») на стороне клиенте.</a:t>
            </a:r>
            <a:endParaRPr lang="en-US" b="1" dirty="0">
              <a:effectLst/>
            </a:endParaRPr>
          </a:p>
          <a:p>
            <a:r>
              <a:rPr lang="ru-RU" b="1" dirty="0">
                <a:effectLst/>
              </a:rPr>
              <a:t>Иерархический доступ к информации и данным обеспечивается использованием определяется глобальным идентификатором, таким как </a:t>
            </a:r>
            <a:r>
              <a:rPr lang="en-US" b="1" i="1" dirty="0">
                <a:effectLst/>
              </a:rPr>
              <a:t>HTTP</a:t>
            </a:r>
            <a:r>
              <a:rPr lang="ru-RU" b="1" i="1" dirty="0">
                <a:effectLst/>
              </a:rPr>
              <a:t> URL</a:t>
            </a:r>
            <a:endParaRPr lang="en-US" b="1" dirty="0"/>
          </a:p>
        </p:txBody>
      </p:sp>
    </p:spTree>
    <p:extLst>
      <p:ext uri="{BB962C8B-B14F-4D97-AF65-F5344CB8AC3E}">
        <p14:creationId xmlns:p14="http://schemas.microsoft.com/office/powerpoint/2010/main" val="385780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1277226"/>
              </p:ext>
            </p:extLst>
          </p:nvPr>
        </p:nvGraphicFramePr>
        <p:xfrm>
          <a:off x="1048624" y="1904301"/>
          <a:ext cx="9998789" cy="38868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5171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a:t>
            </a:r>
          </a:p>
        </p:txBody>
      </p:sp>
      <p:sp>
        <p:nvSpPr>
          <p:cNvPr id="3" name="Content Placeholder 2"/>
          <p:cNvSpPr>
            <a:spLocks noGrp="1"/>
          </p:cNvSpPr>
          <p:nvPr>
            <p:ph idx="1"/>
          </p:nvPr>
        </p:nvSpPr>
        <p:spPr>
          <a:xfrm>
            <a:off x="889233" y="2172749"/>
            <a:ext cx="10158178" cy="3618451"/>
          </a:xfrm>
        </p:spPr>
        <p:txBody>
          <a:bodyPr>
            <a:normAutofit/>
          </a:bodyPr>
          <a:lstStyle/>
          <a:p>
            <a:r>
              <a:rPr lang="ru-RU" sz="2800" b="1" dirty="0">
                <a:effectLst/>
              </a:rPr>
              <a:t>Роли участников</a:t>
            </a:r>
          </a:p>
          <a:p>
            <a:pPr lvl="1" fontAlgn="ctr"/>
            <a:r>
              <a:rPr lang="ru-RU" sz="2800" dirty="0" err="1">
                <a:effectLst/>
              </a:rPr>
              <a:t>Resource</a:t>
            </a:r>
            <a:r>
              <a:rPr lang="ru-RU" sz="2800" dirty="0">
                <a:effectLst/>
              </a:rPr>
              <a:t> </a:t>
            </a:r>
            <a:r>
              <a:rPr lang="ru-RU" sz="2800" dirty="0" err="1">
                <a:effectLst/>
              </a:rPr>
              <a:t>Owner</a:t>
            </a:r>
            <a:r>
              <a:rPr lang="ru-RU" sz="2800" dirty="0">
                <a:effectLst/>
              </a:rPr>
              <a:t> </a:t>
            </a:r>
            <a:endParaRPr lang="en-US" sz="2800" dirty="0">
              <a:effectLst/>
            </a:endParaRPr>
          </a:p>
          <a:p>
            <a:pPr lvl="1" fontAlgn="ctr"/>
            <a:r>
              <a:rPr lang="ru-RU" sz="2800" dirty="0" err="1">
                <a:effectLst/>
              </a:rPr>
              <a:t>Client</a:t>
            </a:r>
            <a:r>
              <a:rPr lang="ru-RU" sz="2800" dirty="0">
                <a:effectLst/>
              </a:rPr>
              <a:t> </a:t>
            </a:r>
            <a:r>
              <a:rPr lang="ru-RU" sz="2800" dirty="0" err="1">
                <a:effectLst/>
              </a:rPr>
              <a:t>Resource</a:t>
            </a:r>
            <a:r>
              <a:rPr lang="ru-RU" sz="2800" dirty="0">
                <a:effectLst/>
              </a:rPr>
              <a:t> </a:t>
            </a:r>
            <a:r>
              <a:rPr lang="ru-RU" sz="2800" dirty="0" err="1">
                <a:effectLst/>
              </a:rPr>
              <a:t>Server</a:t>
            </a:r>
            <a:r>
              <a:rPr lang="ru-RU" sz="2800" dirty="0">
                <a:effectLst/>
              </a:rPr>
              <a:t> </a:t>
            </a:r>
          </a:p>
          <a:p>
            <a:pPr lvl="1" fontAlgn="ctr"/>
            <a:r>
              <a:rPr lang="ru-RU" sz="2800" dirty="0" err="1">
                <a:effectLst/>
              </a:rPr>
              <a:t>Authorization</a:t>
            </a:r>
            <a:r>
              <a:rPr lang="ru-RU" sz="2800" dirty="0">
                <a:effectLst/>
              </a:rPr>
              <a:t> </a:t>
            </a:r>
            <a:r>
              <a:rPr lang="ru-RU" sz="2800" dirty="0" err="1">
                <a:effectLst/>
              </a:rPr>
              <a:t>Server</a:t>
            </a:r>
            <a:endParaRPr lang="en-US" dirty="0"/>
          </a:p>
        </p:txBody>
      </p:sp>
    </p:spTree>
    <p:extLst>
      <p:ext uri="{BB962C8B-B14F-4D97-AF65-F5344CB8AC3E}">
        <p14:creationId xmlns:p14="http://schemas.microsoft.com/office/powerpoint/2010/main" val="389531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a:t>
            </a:r>
            <a:r>
              <a:rPr lang="ru-RU" b="1" dirty="0">
                <a:effectLst/>
              </a:rPr>
              <a:t>Этапы аутентификации и авторизации</a:t>
            </a:r>
            <a:endParaRPr lang="en-US" dirty="0"/>
          </a:p>
        </p:txBody>
      </p:sp>
      <p:pic>
        <p:nvPicPr>
          <p:cNvPr id="4" name="Content Placeholder 3"/>
          <p:cNvPicPr>
            <a:picLocks noGrp="1" noChangeAspect="1"/>
          </p:cNvPicPr>
          <p:nvPr>
            <p:ph idx="1"/>
          </p:nvPr>
        </p:nvPicPr>
        <p:blipFill>
          <a:blip r:embed="rId2"/>
          <a:stretch>
            <a:fillRect/>
          </a:stretch>
        </p:blipFill>
        <p:spPr>
          <a:xfrm>
            <a:off x="2150835" y="2297723"/>
            <a:ext cx="6488000" cy="3795480"/>
          </a:xfrm>
          <a:prstGeom prst="rect">
            <a:avLst/>
          </a:prstGeom>
        </p:spPr>
      </p:pic>
    </p:spTree>
    <p:extLst>
      <p:ext uri="{BB962C8B-B14F-4D97-AF65-F5344CB8AC3E}">
        <p14:creationId xmlns:p14="http://schemas.microsoft.com/office/powerpoint/2010/main" val="237162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Где найти </a:t>
            </a:r>
            <a:r>
              <a:rPr lang="en-US" dirty="0"/>
              <a:t>Web </a:t>
            </a:r>
            <a:r>
              <a:rPr lang="en-US" dirty="0" err="1"/>
              <a:t>api</a:t>
            </a:r>
            <a:r>
              <a:rPr lang="en-US" dirty="0"/>
              <a:t> ?</a:t>
            </a:r>
          </a:p>
        </p:txBody>
      </p:sp>
      <p:pic>
        <p:nvPicPr>
          <p:cNvPr id="2050" name="Picture 2" descr="1. The Thinker  2. Auguste Rodin   3. impressionist/Laterniineteenth-century art in Europe and the US  4. Bronze  5. NA  6. Musée Rodin  7.   8.  Auguste Rodin based his theme on The Divine Comedy of Dante and entitled the portal The Gates of Hell.  9. yes  10. Musée des Arts Décoratif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7268" y="1968758"/>
            <a:ext cx="3210279" cy="4196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617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pic>
        <p:nvPicPr>
          <p:cNvPr id="4" name="Content Placeholder 3"/>
          <p:cNvPicPr>
            <a:picLocks noGrp="1" noChangeAspect="1"/>
          </p:cNvPicPr>
          <p:nvPr>
            <p:ph idx="1"/>
          </p:nvPr>
        </p:nvPicPr>
        <p:blipFill>
          <a:blip r:embed="rId2"/>
          <a:stretch>
            <a:fillRect/>
          </a:stretch>
        </p:blipFill>
        <p:spPr>
          <a:xfrm>
            <a:off x="7364751" y="1924962"/>
            <a:ext cx="2591162" cy="857370"/>
          </a:xfrm>
          <a:prstGeom prst="rect">
            <a:avLst/>
          </a:prstGeom>
        </p:spPr>
      </p:pic>
      <p:sp>
        <p:nvSpPr>
          <p:cNvPr id="5" name="TextBox 4"/>
          <p:cNvSpPr txBox="1"/>
          <p:nvPr/>
        </p:nvSpPr>
        <p:spPr>
          <a:xfrm>
            <a:off x="1141413" y="2514600"/>
            <a:ext cx="4246675" cy="1384995"/>
          </a:xfrm>
          <a:prstGeom prst="rect">
            <a:avLst/>
          </a:prstGeom>
          <a:noFill/>
        </p:spPr>
        <p:txBody>
          <a:bodyPr wrap="none" rtlCol="0">
            <a:spAutoFit/>
          </a:bodyPr>
          <a:lstStyle/>
          <a:p>
            <a:pPr marL="457200" indent="-457200">
              <a:buFont typeface="Arial" panose="020B0604020202020204" pitchFamily="34" charset="0"/>
              <a:buChar char="•"/>
            </a:pPr>
            <a:r>
              <a:rPr lang="ru-RU" sz="2800" dirty="0"/>
              <a:t>Интерпретируемый</a:t>
            </a:r>
          </a:p>
          <a:p>
            <a:pPr marL="457200" indent="-457200">
              <a:buFont typeface="Arial" panose="020B0604020202020204" pitchFamily="34" charset="0"/>
              <a:buChar char="•"/>
            </a:pPr>
            <a:r>
              <a:rPr lang="ru-RU" sz="2800" dirty="0"/>
              <a:t>Интерактивный </a:t>
            </a:r>
          </a:p>
          <a:p>
            <a:pPr marL="457200" indent="-457200">
              <a:buFont typeface="Arial" panose="020B0604020202020204" pitchFamily="34" charset="0"/>
              <a:buChar char="•"/>
            </a:pPr>
            <a:r>
              <a:rPr lang="ru-RU" sz="2800" dirty="0"/>
              <a:t>Простой синтаксис</a:t>
            </a:r>
            <a:endParaRPr lang="en-US" sz="2800" dirty="0"/>
          </a:p>
        </p:txBody>
      </p:sp>
    </p:spTree>
    <p:extLst>
      <p:ext uri="{BB962C8B-B14F-4D97-AF65-F5344CB8AC3E}">
        <p14:creationId xmlns:p14="http://schemas.microsoft.com/office/powerpoint/2010/main" val="4059421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Архитектура системы сбора данных</a:t>
            </a:r>
            <a:endParaRPr lang="en-US" dirty="0"/>
          </a:p>
        </p:txBody>
      </p:sp>
      <p:sp>
        <p:nvSpPr>
          <p:cNvPr id="3" name="Content Placeholder 2"/>
          <p:cNvSpPr>
            <a:spLocks noGrp="1"/>
          </p:cNvSpPr>
          <p:nvPr>
            <p:ph idx="1"/>
          </p:nvPr>
        </p:nvSpPr>
        <p:spPr/>
        <p:txBody>
          <a:bodyPr/>
          <a:lstStyle/>
          <a:p>
            <a:endParaRPr lang="en-US" dirty="0"/>
          </a:p>
        </p:txBody>
      </p:sp>
      <p:pic>
        <p:nvPicPr>
          <p:cNvPr id="4" name="Рисунок 21" descr="Распределенная архитектура"/>
          <p:cNvPicPr/>
          <p:nvPr/>
        </p:nvPicPr>
        <p:blipFill>
          <a:blip r:embed="rId2">
            <a:extLst>
              <a:ext uri="{28A0092B-C50C-407E-A947-70E740481C1C}">
                <a14:useLocalDpi xmlns:a14="http://schemas.microsoft.com/office/drawing/2010/main" val="0"/>
              </a:ext>
            </a:extLst>
          </a:blip>
          <a:srcRect/>
          <a:stretch>
            <a:fillRect/>
          </a:stretch>
        </p:blipFill>
        <p:spPr bwMode="auto">
          <a:xfrm>
            <a:off x="3610946" y="2090056"/>
            <a:ext cx="4937371" cy="3886433"/>
          </a:xfrm>
          <a:prstGeom prst="rect">
            <a:avLst/>
          </a:prstGeom>
          <a:noFill/>
          <a:ln>
            <a:noFill/>
          </a:ln>
        </p:spPr>
      </p:pic>
    </p:spTree>
    <p:extLst>
      <p:ext uri="{BB962C8B-B14F-4D97-AF65-F5344CB8AC3E}">
        <p14:creationId xmlns:p14="http://schemas.microsoft.com/office/powerpoint/2010/main" val="107073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Преобразование данных</a:t>
            </a:r>
            <a:endParaRPr lang="en-US" dirty="0"/>
          </a:p>
        </p:txBody>
      </p:sp>
      <p:pic>
        <p:nvPicPr>
          <p:cNvPr id="4" name="Рисунок 165" descr="common_w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9125" y="2514600"/>
            <a:ext cx="7542120" cy="3486539"/>
          </a:xfrm>
          <a:prstGeom prst="rect">
            <a:avLst/>
          </a:prstGeom>
          <a:noFill/>
          <a:ln>
            <a:noFill/>
          </a:ln>
        </p:spPr>
      </p:pic>
    </p:spTree>
    <p:extLst>
      <p:ext uri="{BB962C8B-B14F-4D97-AF65-F5344CB8AC3E}">
        <p14:creationId xmlns:p14="http://schemas.microsoft.com/office/powerpoint/2010/main" val="3833723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Где Хранить</a:t>
            </a:r>
            <a:endParaRPr lang="en-US" dirty="0"/>
          </a:p>
        </p:txBody>
      </p:sp>
      <p:sp>
        <p:nvSpPr>
          <p:cNvPr id="3" name="Content Placeholder 2"/>
          <p:cNvSpPr>
            <a:spLocks noGrp="1"/>
          </p:cNvSpPr>
          <p:nvPr>
            <p:ph idx="1"/>
          </p:nvPr>
        </p:nvSpPr>
        <p:spPr/>
        <p:txBody>
          <a:bodyPr>
            <a:normAutofit/>
          </a:bodyPr>
          <a:lstStyle/>
          <a:p>
            <a:r>
              <a:rPr lang="ru-RU" sz="2800" dirty="0">
                <a:effectLst>
                  <a:glow>
                    <a:srgbClr val="000000"/>
                  </a:glow>
                  <a:outerShdw sx="0" sy="0">
                    <a:srgbClr val="000000"/>
                  </a:outerShdw>
                  <a:reflection stA="0" endPos="0" fadeDir="0" sx="0" sy="0"/>
                </a:effectLst>
              </a:rPr>
              <a:t>Модифицированные реляционные БД (RDBMS).</a:t>
            </a:r>
            <a:endParaRPr lang="en-US" sz="2800" dirty="0">
              <a:effectLst>
                <a:glow>
                  <a:srgbClr val="000000"/>
                </a:glow>
                <a:outerShdw sx="0" sy="0">
                  <a:srgbClr val="000000"/>
                </a:outerShdw>
                <a:reflection stA="0" endPos="0" fadeDir="0" sx="0" sy="0"/>
              </a:effectLst>
            </a:endParaRPr>
          </a:p>
          <a:p>
            <a:r>
              <a:rPr lang="ru-RU" sz="2800" i="1" dirty="0" err="1">
                <a:effectLst/>
              </a:rPr>
              <a:t>Key-Value</a:t>
            </a:r>
            <a:r>
              <a:rPr lang="ru-RU" sz="2800" i="1" dirty="0">
                <a:effectLst/>
              </a:rPr>
              <a:t> </a:t>
            </a:r>
            <a:r>
              <a:rPr lang="ru-RU" sz="2800" i="1" dirty="0" err="1">
                <a:effectLst/>
              </a:rPr>
              <a:t>NoSQL</a:t>
            </a:r>
            <a:r>
              <a:rPr lang="ru-RU" sz="2800" dirty="0">
                <a:effectLst/>
              </a:rPr>
              <a:t> </a:t>
            </a:r>
          </a:p>
          <a:p>
            <a:r>
              <a:rPr lang="ru-RU" sz="2800" i="1" dirty="0" err="1">
                <a:effectLst/>
              </a:rPr>
              <a:t>Document</a:t>
            </a:r>
            <a:r>
              <a:rPr lang="ru-RU" sz="2800" i="1" dirty="0">
                <a:effectLst/>
              </a:rPr>
              <a:t> </a:t>
            </a:r>
            <a:r>
              <a:rPr lang="ru-RU" sz="2800" i="1" dirty="0" err="1">
                <a:effectLst/>
              </a:rPr>
              <a:t>NoSQL</a:t>
            </a:r>
            <a:endParaRPr lang="ru-RU" sz="2800" i="1" dirty="0">
              <a:effectLst/>
            </a:endParaRPr>
          </a:p>
          <a:p>
            <a:r>
              <a:rPr lang="ru-RU" sz="2800" i="1" dirty="0" err="1">
                <a:effectLst/>
              </a:rPr>
              <a:t>Column</a:t>
            </a:r>
            <a:r>
              <a:rPr lang="ru-RU" sz="2800" i="1" dirty="0">
                <a:effectLst/>
              </a:rPr>
              <a:t> </a:t>
            </a:r>
            <a:r>
              <a:rPr lang="ru-RU" sz="2800" i="1" dirty="0" err="1">
                <a:effectLst/>
              </a:rPr>
              <a:t>NoSql</a:t>
            </a:r>
            <a:r>
              <a:rPr lang="ru-RU" sz="2800" dirty="0">
                <a:effectLst/>
              </a:rPr>
              <a:t> БД</a:t>
            </a:r>
          </a:p>
          <a:p>
            <a:r>
              <a:rPr lang="ru-RU" sz="2800" dirty="0" err="1">
                <a:effectLst/>
              </a:rPr>
              <a:t>Графовые</a:t>
            </a:r>
            <a:r>
              <a:rPr lang="ru-RU" sz="2800" dirty="0">
                <a:effectLst/>
              </a:rPr>
              <a:t> базы данных</a:t>
            </a:r>
            <a:endParaRPr lang="en-US" sz="2800" dirty="0"/>
          </a:p>
        </p:txBody>
      </p:sp>
    </p:spTree>
    <p:extLst>
      <p:ext uri="{BB962C8B-B14F-4D97-AF65-F5344CB8AC3E}">
        <p14:creationId xmlns:p14="http://schemas.microsoft.com/office/powerpoint/2010/main" val="4157193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405468"/>
          </a:xfrm>
        </p:spPr>
        <p:txBody>
          <a:bodyPr>
            <a:normAutofit fontScale="90000"/>
          </a:bodyPr>
          <a:lstStyle/>
          <a:p>
            <a:r>
              <a:rPr lang="ru-RU" dirty="0"/>
              <a:t>Где Хранить: С</a:t>
            </a:r>
            <a:r>
              <a:rPr lang="en-US" dirty="0"/>
              <a:t>AP theorem</a:t>
            </a:r>
          </a:p>
        </p:txBody>
      </p:sp>
      <p:sp>
        <p:nvSpPr>
          <p:cNvPr id="3" name="Content Placeholder 2"/>
          <p:cNvSpPr>
            <a:spLocks noGrp="1"/>
          </p:cNvSpPr>
          <p:nvPr>
            <p:ph idx="1"/>
          </p:nvPr>
        </p:nvSpPr>
        <p:spPr>
          <a:xfrm>
            <a:off x="696286" y="1812023"/>
            <a:ext cx="10351125" cy="3979178"/>
          </a:xfrm>
        </p:spPr>
        <p:txBody>
          <a:bodyPr>
            <a:normAutofit fontScale="85000" lnSpcReduction="20000"/>
          </a:bodyPr>
          <a:lstStyle/>
          <a:p>
            <a:pPr marL="0" lvl="0" indent="0">
              <a:buNone/>
            </a:pPr>
            <a:r>
              <a:rPr lang="ru-RU" sz="2800" i="1" dirty="0" err="1">
                <a:effectLst/>
              </a:rPr>
              <a:t>Eric</a:t>
            </a:r>
            <a:r>
              <a:rPr lang="ru-RU" sz="2800" i="1" dirty="0">
                <a:effectLst/>
              </a:rPr>
              <a:t> </a:t>
            </a:r>
            <a:r>
              <a:rPr lang="ru-RU" sz="2800" i="1" dirty="0" err="1">
                <a:effectLst/>
              </a:rPr>
              <a:t>Brewer</a:t>
            </a:r>
            <a:r>
              <a:rPr lang="ru-RU" sz="2800" i="1" dirty="0">
                <a:effectLst/>
              </a:rPr>
              <a:t>) </a:t>
            </a:r>
            <a:r>
              <a:rPr lang="ru-RU" sz="2800" dirty="0">
                <a:effectLst/>
              </a:rPr>
              <a:t>в 2000 году на симпозиуме </a:t>
            </a:r>
            <a:r>
              <a:rPr lang="ru-RU" sz="2800" i="1" dirty="0" err="1">
                <a:effectLst/>
              </a:rPr>
              <a:t>Symposium</a:t>
            </a:r>
            <a:r>
              <a:rPr lang="ru-RU" sz="2800" i="1" dirty="0">
                <a:effectLst/>
              </a:rPr>
              <a:t> </a:t>
            </a:r>
            <a:r>
              <a:rPr lang="ru-RU" sz="2800" i="1" dirty="0" err="1">
                <a:effectLst/>
              </a:rPr>
              <a:t>on</a:t>
            </a:r>
            <a:r>
              <a:rPr lang="ru-RU" sz="2800" i="1" dirty="0">
                <a:effectLst/>
              </a:rPr>
              <a:t> </a:t>
            </a:r>
            <a:r>
              <a:rPr lang="ru-RU" sz="2800" i="1" dirty="0" err="1">
                <a:effectLst/>
              </a:rPr>
              <a:t>Principles</a:t>
            </a:r>
            <a:r>
              <a:rPr lang="ru-RU" sz="2800" i="1" dirty="0">
                <a:effectLst/>
              </a:rPr>
              <a:t> </a:t>
            </a:r>
            <a:r>
              <a:rPr lang="ru-RU" sz="2800" i="1" dirty="0" err="1">
                <a:effectLst/>
              </a:rPr>
              <a:t>of</a:t>
            </a:r>
            <a:r>
              <a:rPr lang="ru-RU" sz="2800" i="1" dirty="0">
                <a:effectLst/>
              </a:rPr>
              <a:t> </a:t>
            </a:r>
            <a:r>
              <a:rPr lang="ru-RU" sz="2800" i="1" dirty="0" err="1">
                <a:effectLst/>
              </a:rPr>
              <a:t>Distributed</a:t>
            </a:r>
            <a:r>
              <a:rPr lang="ru-RU" sz="2800" i="1" dirty="0">
                <a:effectLst/>
              </a:rPr>
              <a:t> </a:t>
            </a:r>
            <a:r>
              <a:rPr lang="ru-RU" sz="2800" i="1" dirty="0" err="1">
                <a:effectLst/>
              </a:rPr>
              <a:t>Computing</a:t>
            </a:r>
            <a:r>
              <a:rPr lang="ru-RU" sz="2800" dirty="0">
                <a:effectLst/>
              </a:rPr>
              <a:t> </a:t>
            </a:r>
            <a:endParaRPr lang="en-US" sz="2800" dirty="0">
              <a:effectLst/>
            </a:endParaRPr>
          </a:p>
          <a:p>
            <a:pPr lvl="0"/>
            <a:r>
              <a:rPr lang="ru-RU" sz="2800" dirty="0">
                <a:effectLst/>
              </a:rPr>
              <a:t>Свойство согласованности (</a:t>
            </a:r>
            <a:r>
              <a:rPr lang="ru-RU" sz="2800" dirty="0" err="1">
                <a:effectLst/>
              </a:rPr>
              <a:t>Consistency</a:t>
            </a:r>
            <a:r>
              <a:rPr lang="ru-RU" sz="2800" dirty="0">
                <a:effectLst/>
              </a:rPr>
              <a:t>), которое состоит в том, что в любой момент времени изменения данных доступны всем узлам.</a:t>
            </a:r>
            <a:endParaRPr lang="en-US" sz="2800" dirty="0">
              <a:effectLst/>
            </a:endParaRPr>
          </a:p>
          <a:p>
            <a:pPr lvl="0"/>
            <a:r>
              <a:rPr lang="ru-RU" sz="2800" dirty="0">
                <a:effectLst/>
              </a:rPr>
              <a:t>Свойство доступности (</a:t>
            </a:r>
            <a:r>
              <a:rPr lang="ru-RU" sz="2800" dirty="0" err="1">
                <a:effectLst/>
              </a:rPr>
              <a:t>Availability</a:t>
            </a:r>
            <a:r>
              <a:rPr lang="ru-RU" sz="2800" dirty="0">
                <a:effectLst/>
              </a:rPr>
              <a:t>), которое состоит в том, что каждый запрос на чтение и запись в любой момент времени будет выполнен.</a:t>
            </a:r>
            <a:endParaRPr lang="en-US" sz="2800" dirty="0">
              <a:effectLst/>
            </a:endParaRPr>
          </a:p>
          <a:p>
            <a:pPr lvl="0"/>
            <a:r>
              <a:rPr lang="ru-RU" sz="2800" dirty="0">
                <a:effectLst/>
              </a:rPr>
              <a:t>Свойство устойчивости (</a:t>
            </a:r>
            <a:r>
              <a:rPr lang="ru-RU" sz="2800" dirty="0" err="1">
                <a:effectLst/>
              </a:rPr>
              <a:t>Partition</a:t>
            </a:r>
            <a:r>
              <a:rPr lang="ru-RU" sz="2800" dirty="0">
                <a:effectLst/>
              </a:rPr>
              <a:t> </a:t>
            </a:r>
            <a:r>
              <a:rPr lang="ru-RU" sz="2800" dirty="0" err="1">
                <a:effectLst/>
              </a:rPr>
              <a:t>tolerance</a:t>
            </a:r>
            <a:r>
              <a:rPr lang="ru-RU" sz="2800" dirty="0">
                <a:effectLst/>
              </a:rPr>
              <a:t>), которое состоит в том, что система продолжит полноценное функционирование несмотря на отказ в работе части системы.</a:t>
            </a:r>
            <a:endParaRPr lang="en-US" sz="2800" dirty="0">
              <a:effectLst/>
            </a:endParaRPr>
          </a:p>
          <a:p>
            <a:endParaRPr lang="en-US" dirty="0"/>
          </a:p>
        </p:txBody>
      </p:sp>
    </p:spTree>
    <p:extLst>
      <p:ext uri="{BB962C8B-B14F-4D97-AF65-F5344CB8AC3E}">
        <p14:creationId xmlns:p14="http://schemas.microsoft.com/office/powerpoint/2010/main" val="3618211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Источники данных</a:t>
            </a:r>
            <a:endParaRPr lang="en-US" dirty="0"/>
          </a:p>
        </p:txBody>
      </p:sp>
      <p:sp>
        <p:nvSpPr>
          <p:cNvPr id="3" name="Content Placeholder 2"/>
          <p:cNvSpPr>
            <a:spLocks noGrp="1"/>
          </p:cNvSpPr>
          <p:nvPr>
            <p:ph idx="1"/>
          </p:nvPr>
        </p:nvSpPr>
        <p:spPr>
          <a:xfrm>
            <a:off x="1141413" y="2666999"/>
            <a:ext cx="3472532" cy="3124201"/>
          </a:xfrm>
        </p:spPr>
        <p:txBody>
          <a:bodyPr>
            <a:normAutofit/>
          </a:bodyPr>
          <a:lstStyle/>
          <a:p>
            <a:r>
              <a:rPr lang="en-US" sz="2800" dirty="0">
                <a:effectLst/>
              </a:rPr>
              <a:t>Dataset</a:t>
            </a:r>
            <a:endParaRPr lang="ru-RU" sz="2800" dirty="0">
              <a:effectLst/>
            </a:endParaRPr>
          </a:p>
          <a:p>
            <a:r>
              <a:rPr lang="en-US" sz="2800" dirty="0">
                <a:effectLst/>
              </a:rPr>
              <a:t>Library </a:t>
            </a:r>
            <a:endParaRPr lang="ru-RU" sz="2800" dirty="0">
              <a:effectLst/>
            </a:endParaRPr>
          </a:p>
          <a:p>
            <a:r>
              <a:rPr lang="en-US" sz="2800" dirty="0" err="1">
                <a:effectLst/>
              </a:rPr>
              <a:t>WebAPI</a:t>
            </a:r>
            <a:r>
              <a:rPr lang="en-US" sz="2800" dirty="0">
                <a:effectLst/>
              </a:rPr>
              <a:t> </a:t>
            </a:r>
            <a:endParaRPr lang="ru-RU" sz="2800" dirty="0">
              <a:effectLst/>
            </a:endParaRPr>
          </a:p>
          <a:p>
            <a:r>
              <a:rPr lang="en-US" sz="2800" dirty="0">
                <a:effectLst/>
              </a:rPr>
              <a:t>Web-Site</a:t>
            </a:r>
            <a:endParaRPr lang="en-US" sz="2800" dirty="0"/>
          </a:p>
        </p:txBody>
      </p:sp>
    </p:spTree>
    <p:extLst>
      <p:ext uri="{BB962C8B-B14F-4D97-AF65-F5344CB8AC3E}">
        <p14:creationId xmlns:p14="http://schemas.microsoft.com/office/powerpoint/2010/main" val="2559813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Проблемы хранения</a:t>
            </a:r>
            <a:endParaRPr lang="en-US" dirty="0"/>
          </a:p>
        </p:txBody>
      </p:sp>
      <p:pic>
        <p:nvPicPr>
          <p:cNvPr id="4" name="Рисунок 166" descr="cap theore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6507" y="2323322"/>
            <a:ext cx="6039258" cy="3831771"/>
          </a:xfrm>
          <a:prstGeom prst="rect">
            <a:avLst/>
          </a:prstGeom>
          <a:noFill/>
          <a:ln>
            <a:noFill/>
          </a:ln>
        </p:spPr>
      </p:pic>
    </p:spTree>
    <p:extLst>
      <p:ext uri="{BB962C8B-B14F-4D97-AF65-F5344CB8AC3E}">
        <p14:creationId xmlns:p14="http://schemas.microsoft.com/office/powerpoint/2010/main" val="2341422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66320"/>
            <a:ext cx="9905998" cy="690694"/>
          </a:xfrm>
        </p:spPr>
        <p:txBody>
          <a:bodyPr/>
          <a:lstStyle/>
          <a:p>
            <a:r>
              <a:rPr lang="en-US" dirty="0"/>
              <a:t>Links</a:t>
            </a:r>
          </a:p>
        </p:txBody>
      </p:sp>
      <p:sp>
        <p:nvSpPr>
          <p:cNvPr id="3" name="Content Placeholder 2"/>
          <p:cNvSpPr>
            <a:spLocks noGrp="1"/>
          </p:cNvSpPr>
          <p:nvPr>
            <p:ph idx="1"/>
          </p:nvPr>
        </p:nvSpPr>
        <p:spPr>
          <a:xfrm>
            <a:off x="1208015" y="1937857"/>
            <a:ext cx="9839396" cy="4395831"/>
          </a:xfrm>
        </p:spPr>
        <p:txBody>
          <a:bodyPr>
            <a:normAutofit fontScale="70000" lnSpcReduction="20000"/>
          </a:bodyPr>
          <a:lstStyle/>
          <a:p>
            <a:r>
              <a:rPr lang="ru-RU" dirty="0"/>
              <a:t>Портал открытых данных министерства Культуры РФ (</a:t>
            </a:r>
            <a:r>
              <a:rPr lang="en-US" dirty="0">
                <a:hlinkClick r:id="rId2"/>
              </a:rPr>
              <a:t>http://opendata.mkrf.ru/opendata</a:t>
            </a:r>
            <a:r>
              <a:rPr lang="en-US" dirty="0"/>
              <a:t> </a:t>
            </a:r>
            <a:r>
              <a:rPr lang="ru-RU" dirty="0"/>
              <a:t>)</a:t>
            </a:r>
            <a:endParaRPr lang="en-US" dirty="0"/>
          </a:p>
          <a:p>
            <a:r>
              <a:rPr lang="en-US" dirty="0"/>
              <a:t>Dev Twitter (</a:t>
            </a:r>
            <a:r>
              <a:rPr lang="en-US" dirty="0">
                <a:hlinkClick r:id="rId3"/>
              </a:rPr>
              <a:t>https://dev.twitter.com/</a:t>
            </a:r>
            <a:r>
              <a:rPr lang="en-US" dirty="0"/>
              <a:t> )</a:t>
            </a:r>
          </a:p>
          <a:p>
            <a:r>
              <a:rPr lang="en-US" dirty="0"/>
              <a:t>JSON (</a:t>
            </a:r>
            <a:r>
              <a:rPr lang="en-US" dirty="0">
                <a:hlinkClick r:id="rId4"/>
              </a:rPr>
              <a:t>http://json.org/</a:t>
            </a:r>
            <a:r>
              <a:rPr lang="en-US" dirty="0"/>
              <a:t> )</a:t>
            </a:r>
          </a:p>
          <a:p>
            <a:r>
              <a:rPr lang="en-US" dirty="0"/>
              <a:t>JSON Editor (</a:t>
            </a:r>
            <a:r>
              <a:rPr lang="en-US" dirty="0">
                <a:hlinkClick r:id="rId5"/>
              </a:rPr>
              <a:t>http://www.jsoneditoronline.org/</a:t>
            </a:r>
            <a:r>
              <a:rPr lang="en-US" dirty="0"/>
              <a:t> )</a:t>
            </a:r>
          </a:p>
          <a:p>
            <a:r>
              <a:rPr lang="en-US" dirty="0"/>
              <a:t>Python Downloads (</a:t>
            </a:r>
            <a:r>
              <a:rPr lang="en-US" dirty="0">
                <a:hlinkClick r:id="rId6"/>
              </a:rPr>
              <a:t>https://www.python.org/downloads/</a:t>
            </a:r>
            <a:r>
              <a:rPr lang="en-US" dirty="0"/>
              <a:t> )</a:t>
            </a:r>
          </a:p>
          <a:p>
            <a:r>
              <a:rPr lang="en-US" dirty="0"/>
              <a:t>Python </a:t>
            </a:r>
            <a:r>
              <a:rPr lang="en-US" dirty="0" err="1"/>
              <a:t>PyPi</a:t>
            </a:r>
            <a:r>
              <a:rPr lang="en-US" dirty="0"/>
              <a:t> (</a:t>
            </a:r>
            <a:r>
              <a:rPr lang="en-US" dirty="0">
                <a:hlinkClick r:id="rId7"/>
              </a:rPr>
              <a:t>https://pypi.python.org</a:t>
            </a:r>
            <a:r>
              <a:rPr lang="en-US" dirty="0"/>
              <a:t> )</a:t>
            </a:r>
          </a:p>
          <a:p>
            <a:r>
              <a:rPr lang="en-US" dirty="0" err="1"/>
              <a:t>Jupyter</a:t>
            </a:r>
            <a:r>
              <a:rPr lang="en-US" dirty="0"/>
              <a:t>  Install (</a:t>
            </a:r>
            <a:r>
              <a:rPr lang="en-US" dirty="0">
                <a:hlinkClick r:id="rId8"/>
              </a:rPr>
              <a:t>http://jupyter.org/install.html</a:t>
            </a:r>
            <a:r>
              <a:rPr lang="en-US" dirty="0"/>
              <a:t> )</a:t>
            </a:r>
          </a:p>
          <a:p>
            <a:r>
              <a:rPr lang="en-US" dirty="0"/>
              <a:t>Try </a:t>
            </a:r>
            <a:r>
              <a:rPr lang="en-US" dirty="0" err="1"/>
              <a:t>Jupyter</a:t>
            </a:r>
            <a:r>
              <a:rPr lang="en-US" dirty="0"/>
              <a:t> (</a:t>
            </a:r>
            <a:r>
              <a:rPr lang="en-US" dirty="0">
                <a:hlinkClick r:id="rId9"/>
              </a:rPr>
              <a:t>https://try.jupyter.org/</a:t>
            </a:r>
            <a:r>
              <a:rPr lang="en-US" dirty="0"/>
              <a:t> )</a:t>
            </a:r>
          </a:p>
          <a:p>
            <a:r>
              <a:rPr lang="en-US" dirty="0"/>
              <a:t>Anaconda Downloads (</a:t>
            </a:r>
            <a:r>
              <a:rPr lang="en-US" dirty="0">
                <a:hlinkClick r:id="rId10"/>
              </a:rPr>
              <a:t>https://www.continuum.io/downloads</a:t>
            </a:r>
            <a:r>
              <a:rPr lang="en-US" dirty="0"/>
              <a:t> )</a:t>
            </a:r>
          </a:p>
          <a:p>
            <a:r>
              <a:rPr lang="en-US" dirty="0" err="1"/>
              <a:t>PyCharm</a:t>
            </a:r>
            <a:r>
              <a:rPr lang="en-US" dirty="0"/>
              <a:t> Download (</a:t>
            </a:r>
            <a:r>
              <a:rPr lang="en-US" dirty="0">
                <a:hlinkClick r:id="rId11"/>
              </a:rPr>
              <a:t>https://www.jetbrains.com/pycharm/download/</a:t>
            </a:r>
            <a:r>
              <a:rPr lang="en-US" dirty="0"/>
              <a:t> )</a:t>
            </a:r>
          </a:p>
          <a:p>
            <a:r>
              <a:rPr lang="en-US" dirty="0">
                <a:effectLst/>
              </a:rPr>
              <a:t>Requests (</a:t>
            </a:r>
            <a:r>
              <a:rPr lang="en-US" dirty="0">
                <a:effectLst/>
                <a:hlinkClick r:id="rId12"/>
              </a:rPr>
              <a:t>http://docs.python-requests.org/en/master/</a:t>
            </a:r>
            <a:r>
              <a:rPr lang="en-US" dirty="0">
                <a:effectLst/>
              </a:rPr>
              <a:t> )</a:t>
            </a:r>
          </a:p>
          <a:p>
            <a:r>
              <a:rPr lang="en-US" dirty="0"/>
              <a:t> Selenium (</a:t>
            </a:r>
            <a:r>
              <a:rPr lang="en-US" dirty="0">
                <a:hlinkClick r:id="rId13"/>
              </a:rPr>
              <a:t>http://selenium-python.readthedocs.io/</a:t>
            </a:r>
            <a:r>
              <a:rPr lang="en-US" dirty="0"/>
              <a:t> )</a:t>
            </a:r>
          </a:p>
          <a:p>
            <a:r>
              <a:rPr lang="en-US" dirty="0" err="1"/>
              <a:t>Scrapy</a:t>
            </a:r>
            <a:r>
              <a:rPr lang="en-US" dirty="0"/>
              <a:t> (</a:t>
            </a:r>
          </a:p>
          <a:p>
            <a:r>
              <a:rPr lang="en-US" dirty="0"/>
              <a:t>URI (Uniform Resource Identifier (URI): Generic Syntax (</a:t>
            </a:r>
            <a:r>
              <a:rPr lang="en-US" dirty="0">
                <a:hlinkClick r:id="rId14"/>
              </a:rPr>
              <a:t>http://www.ietf.org/rfc/rfc3986</a:t>
            </a:r>
            <a:r>
              <a:rPr lang="en-US" dirty="0"/>
              <a:t>) </a:t>
            </a:r>
          </a:p>
          <a:p>
            <a:r>
              <a:rPr lang="en-US" dirty="0"/>
              <a:t>HTTP 1.1 (</a:t>
            </a:r>
            <a:r>
              <a:rPr lang="en-US" dirty="0">
                <a:effectLst/>
                <a:hlinkClick r:id="rId15"/>
              </a:rPr>
              <a:t>HTTP/1.1.  protocol RFC 2616</a:t>
            </a:r>
            <a:r>
              <a:rPr lang="en-US" dirty="0">
                <a:effectLst/>
              </a:rPr>
              <a:t> )</a:t>
            </a:r>
            <a:endParaRPr lang="en-US" dirty="0"/>
          </a:p>
          <a:p>
            <a:endParaRPr lang="en-US" dirty="0"/>
          </a:p>
          <a:p>
            <a:endParaRPr lang="en-US" dirty="0"/>
          </a:p>
        </p:txBody>
      </p:sp>
    </p:spTree>
    <p:extLst>
      <p:ext uri="{BB962C8B-B14F-4D97-AF65-F5344CB8AC3E}">
        <p14:creationId xmlns:p14="http://schemas.microsoft.com/office/powerpoint/2010/main" val="358412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Источники данных: </a:t>
            </a:r>
            <a:r>
              <a:rPr lang="en-US" dirty="0"/>
              <a:t>Dataset</a:t>
            </a:r>
          </a:p>
        </p:txBody>
      </p:sp>
      <p:pic>
        <p:nvPicPr>
          <p:cNvPr id="4" name="Content Placeholder 3"/>
          <p:cNvPicPr>
            <a:picLocks noGrp="1" noChangeAspect="1"/>
          </p:cNvPicPr>
          <p:nvPr>
            <p:ph idx="1"/>
          </p:nvPr>
        </p:nvPicPr>
        <p:blipFill>
          <a:blip r:embed="rId2"/>
          <a:stretch>
            <a:fillRect/>
          </a:stretch>
        </p:blipFill>
        <p:spPr>
          <a:xfrm>
            <a:off x="1141413" y="2127380"/>
            <a:ext cx="10190073" cy="3682482"/>
          </a:xfrm>
          <a:prstGeom prst="rect">
            <a:avLst/>
          </a:prstGeom>
        </p:spPr>
      </p:pic>
    </p:spTree>
    <p:extLst>
      <p:ext uri="{BB962C8B-B14F-4D97-AF65-F5344CB8AC3E}">
        <p14:creationId xmlns:p14="http://schemas.microsoft.com/office/powerpoint/2010/main" val="126763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Источники данных: </a:t>
            </a:r>
            <a:r>
              <a:rPr lang="en-US" dirty="0"/>
              <a:t>Library</a:t>
            </a:r>
            <a:endParaRPr lang="en-US" dirty="0"/>
          </a:p>
        </p:txBody>
      </p:sp>
      <p:pic>
        <p:nvPicPr>
          <p:cNvPr id="4" name="Content Placeholder 3"/>
          <p:cNvPicPr>
            <a:picLocks noGrp="1" noChangeAspect="1"/>
          </p:cNvPicPr>
          <p:nvPr>
            <p:ph idx="1"/>
          </p:nvPr>
        </p:nvPicPr>
        <p:blipFill>
          <a:blip r:embed="rId2"/>
          <a:stretch>
            <a:fillRect/>
          </a:stretch>
        </p:blipFill>
        <p:spPr>
          <a:xfrm>
            <a:off x="1141413" y="2107894"/>
            <a:ext cx="8816265" cy="3729959"/>
          </a:xfrm>
          <a:prstGeom prst="rect">
            <a:avLst/>
          </a:prstGeom>
        </p:spPr>
      </p:pic>
    </p:spTree>
    <p:extLst>
      <p:ext uri="{BB962C8B-B14F-4D97-AF65-F5344CB8AC3E}">
        <p14:creationId xmlns:p14="http://schemas.microsoft.com/office/powerpoint/2010/main" val="182450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Источники данных: </a:t>
            </a:r>
            <a:r>
              <a:rPr lang="en-US" dirty="0" err="1"/>
              <a:t>Webapi</a:t>
            </a:r>
            <a:endParaRPr lang="en-US" dirty="0"/>
          </a:p>
        </p:txBody>
      </p:sp>
      <p:pic>
        <p:nvPicPr>
          <p:cNvPr id="4" name="Content Placeholder 3"/>
          <p:cNvPicPr>
            <a:picLocks noGrp="1" noChangeAspect="1"/>
          </p:cNvPicPr>
          <p:nvPr>
            <p:ph idx="1"/>
          </p:nvPr>
        </p:nvPicPr>
        <p:blipFill>
          <a:blip r:embed="rId2"/>
          <a:stretch>
            <a:fillRect/>
          </a:stretch>
        </p:blipFill>
        <p:spPr>
          <a:xfrm>
            <a:off x="1141413" y="2324488"/>
            <a:ext cx="9906000" cy="2857499"/>
          </a:xfrm>
          <a:prstGeom prst="rect">
            <a:avLst/>
          </a:prstGeom>
        </p:spPr>
      </p:pic>
    </p:spTree>
    <p:extLst>
      <p:ext uri="{BB962C8B-B14F-4D97-AF65-F5344CB8AC3E}">
        <p14:creationId xmlns:p14="http://schemas.microsoft.com/office/powerpoint/2010/main" val="355434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Источники данных: </a:t>
            </a:r>
            <a:r>
              <a:rPr lang="en-US" dirty="0" err="1"/>
              <a:t>WeBSites</a:t>
            </a:r>
            <a:endParaRPr lang="en-US" dirty="0"/>
          </a:p>
        </p:txBody>
      </p:sp>
      <p:sp>
        <p:nvSpPr>
          <p:cNvPr id="3" name="Content Placeholder 2"/>
          <p:cNvSpPr>
            <a:spLocks noGrp="1"/>
          </p:cNvSpPr>
          <p:nvPr>
            <p:ph idx="1"/>
          </p:nvPr>
        </p:nvSpPr>
        <p:spPr/>
        <p:txBody>
          <a:bodyPr>
            <a:normAutofit/>
          </a:bodyPr>
          <a:lstStyle/>
          <a:p>
            <a:r>
              <a:rPr lang="ru-RU" sz="2800" dirty="0"/>
              <a:t>Программа имитирует </a:t>
            </a:r>
            <a:r>
              <a:rPr lang="ru-RU" sz="2800" dirty="0" err="1"/>
              <a:t>бразуер</a:t>
            </a:r>
            <a:endParaRPr lang="ru-RU" sz="2800" dirty="0"/>
          </a:p>
          <a:p>
            <a:r>
              <a:rPr lang="ru-RU" sz="2800" dirty="0"/>
              <a:t>Скачивает страницу в </a:t>
            </a:r>
            <a:r>
              <a:rPr lang="en-US" sz="2800" dirty="0"/>
              <a:t>HTML</a:t>
            </a:r>
          </a:p>
          <a:p>
            <a:r>
              <a:rPr lang="ru-RU" sz="2800" dirty="0"/>
              <a:t>Извлекает необходимые данные</a:t>
            </a:r>
            <a:endParaRPr lang="en-US" sz="2800" dirty="0"/>
          </a:p>
        </p:txBody>
      </p:sp>
    </p:spTree>
    <p:extLst>
      <p:ext uri="{BB962C8B-B14F-4D97-AF65-F5344CB8AC3E}">
        <p14:creationId xmlns:p14="http://schemas.microsoft.com/office/powerpoint/2010/main" val="178730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effectLst/>
              </a:rPr>
              <a:t>Современное состояние дел</a:t>
            </a:r>
            <a:endParaRPr lang="en-US" dirty="0"/>
          </a:p>
        </p:txBody>
      </p:sp>
      <p:sp>
        <p:nvSpPr>
          <p:cNvPr id="3" name="Content Placeholder 2"/>
          <p:cNvSpPr>
            <a:spLocks noGrp="1"/>
          </p:cNvSpPr>
          <p:nvPr>
            <p:ph idx="1"/>
          </p:nvPr>
        </p:nvSpPr>
        <p:spPr/>
        <p:txBody>
          <a:bodyPr/>
          <a:lstStyle/>
          <a:p>
            <a:pPr fontAlgn="ctr"/>
            <a:r>
              <a:rPr lang="ru-RU" sz="2800" dirty="0">
                <a:effectLst/>
              </a:rPr>
              <a:t>Формат данных - </a:t>
            </a:r>
            <a:r>
              <a:rPr lang="en-US" sz="2800" dirty="0">
                <a:solidFill>
                  <a:srgbClr val="FFFF00"/>
                </a:solidFill>
                <a:effectLst/>
              </a:rPr>
              <a:t>JSON</a:t>
            </a:r>
          </a:p>
          <a:p>
            <a:pPr fontAlgn="ctr"/>
            <a:r>
              <a:rPr lang="ru-RU" sz="2800" dirty="0">
                <a:effectLst/>
              </a:rPr>
              <a:t>Протокол обмена данных </a:t>
            </a:r>
            <a:r>
              <a:rPr lang="en-US" sz="2800" dirty="0">
                <a:solidFill>
                  <a:srgbClr val="FFFF00"/>
                </a:solidFill>
                <a:effectLst/>
              </a:rPr>
              <a:t>REST</a:t>
            </a:r>
          </a:p>
          <a:p>
            <a:pPr fontAlgn="ctr"/>
            <a:r>
              <a:rPr lang="ru-RU" sz="2800" dirty="0">
                <a:effectLst/>
              </a:rPr>
              <a:t>Протокол авторизации - </a:t>
            </a:r>
            <a:r>
              <a:rPr lang="en-US" sz="2800" dirty="0" err="1">
                <a:solidFill>
                  <a:srgbClr val="FFFF00"/>
                </a:solidFill>
                <a:effectLst/>
              </a:rPr>
              <a:t>Oauth</a:t>
            </a:r>
            <a:r>
              <a:rPr lang="en-US" sz="2800" dirty="0">
                <a:solidFill>
                  <a:srgbClr val="FFFF00"/>
                </a:solidFill>
                <a:effectLst/>
              </a:rPr>
              <a:t> 2.0</a:t>
            </a:r>
          </a:p>
          <a:p>
            <a:endParaRPr lang="en-US" dirty="0"/>
          </a:p>
        </p:txBody>
      </p:sp>
    </p:spTree>
    <p:extLst>
      <p:ext uri="{BB962C8B-B14F-4D97-AF65-F5344CB8AC3E}">
        <p14:creationId xmlns:p14="http://schemas.microsoft.com/office/powerpoint/2010/main" val="201720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a:t>
            </a:r>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438022" y="2254639"/>
            <a:ext cx="11184124" cy="3447478"/>
          </a:xfrm>
          <a:prstGeom prst="rect">
            <a:avLst/>
          </a:prstGeom>
        </p:spPr>
      </p:pic>
    </p:spTree>
    <p:extLst>
      <p:ext uri="{BB962C8B-B14F-4D97-AF65-F5344CB8AC3E}">
        <p14:creationId xmlns:p14="http://schemas.microsoft.com/office/powerpoint/2010/main" val="89418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a:t>
            </a:r>
            <a:r>
              <a:rPr lang="ru-RU" dirty="0"/>
              <a:t>Пример валидного </a:t>
            </a:r>
            <a:r>
              <a:rPr lang="en-US" dirty="0"/>
              <a:t>JSON</a:t>
            </a:r>
            <a:br>
              <a:rPr lang="en-US" dirty="0"/>
            </a:br>
            <a:r>
              <a:rPr lang="en-US" dirty="0"/>
              <a:t> </a:t>
            </a:r>
            <a:endParaRPr lang="en-US" dirty="0"/>
          </a:p>
        </p:txBody>
      </p:sp>
      <p:sp>
        <p:nvSpPr>
          <p:cNvPr id="3" name="Content Placeholder 2"/>
          <p:cNvSpPr>
            <a:spLocks noGrp="1"/>
          </p:cNvSpPr>
          <p:nvPr>
            <p:ph idx="1"/>
          </p:nvPr>
        </p:nvSpPr>
        <p:spPr>
          <a:xfrm>
            <a:off x="872455" y="1887523"/>
            <a:ext cx="3003259" cy="3903677"/>
          </a:xfrm>
        </p:spPr>
        <p:txBody>
          <a:bodyPr>
            <a:normAutofit fontScale="70000" lnSpcReduction="20000"/>
          </a:bodyPr>
          <a:lstStyle/>
          <a:p>
            <a:endParaRPr lang="en-US" dirty="0"/>
          </a:p>
          <a:p>
            <a:r>
              <a:rPr lang="en-US" b="1" dirty="0"/>
              <a:t>{ "array": [</a:t>
            </a:r>
          </a:p>
          <a:p>
            <a:r>
              <a:rPr lang="en-US" b="1" dirty="0"/>
              <a:t>    1,</a:t>
            </a:r>
          </a:p>
          <a:p>
            <a:r>
              <a:rPr lang="en-US" b="1" dirty="0"/>
              <a:t>    2,</a:t>
            </a:r>
          </a:p>
          <a:p>
            <a:r>
              <a:rPr lang="en-US" b="1" dirty="0"/>
              <a:t>    3 ],</a:t>
            </a:r>
          </a:p>
          <a:p>
            <a:r>
              <a:rPr lang="en-US" b="1" dirty="0"/>
              <a:t>  "</a:t>
            </a:r>
            <a:r>
              <a:rPr lang="en-US" b="1" dirty="0" err="1"/>
              <a:t>boolean</a:t>
            </a:r>
            <a:r>
              <a:rPr lang="en-US" b="1" dirty="0"/>
              <a:t>": true,</a:t>
            </a:r>
          </a:p>
          <a:p>
            <a:r>
              <a:rPr lang="en-US" b="1" dirty="0"/>
              <a:t>  "null": null,</a:t>
            </a:r>
          </a:p>
          <a:p>
            <a:r>
              <a:rPr lang="en-US" b="1" dirty="0"/>
              <a:t>  "number": 123,</a:t>
            </a:r>
          </a:p>
          <a:p>
            <a:r>
              <a:rPr lang="en-US" b="1" dirty="0"/>
              <a:t>  "object": {</a:t>
            </a:r>
          </a:p>
          <a:p>
            <a:r>
              <a:rPr lang="en-US" b="1" dirty="0"/>
              <a:t>    "a": "b",</a:t>
            </a:r>
          </a:p>
          <a:p>
            <a:r>
              <a:rPr lang="en-US" b="1" dirty="0"/>
              <a:t>    "c": "d",</a:t>
            </a:r>
          </a:p>
          <a:p>
            <a:r>
              <a:rPr lang="en-US" b="1" dirty="0"/>
              <a:t>    "e": "f" },</a:t>
            </a:r>
          </a:p>
          <a:p>
            <a:r>
              <a:rPr lang="en-US" b="1" dirty="0"/>
              <a:t>  "string": "Hello World"}</a:t>
            </a:r>
            <a:endParaRPr lang="en-US" b="1" dirty="0"/>
          </a:p>
        </p:txBody>
      </p:sp>
    </p:spTree>
    <p:extLst>
      <p:ext uri="{BB962C8B-B14F-4D97-AF65-F5344CB8AC3E}">
        <p14:creationId xmlns:p14="http://schemas.microsoft.com/office/powerpoint/2010/main" val="1090306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emplate>TM03457485[[fn=Mesh]]</Template>
  <TotalTime>80</TotalTime>
  <Words>585</Words>
  <Application>Microsoft Office PowerPoint</Application>
  <PresentationFormat>Widescreen</PresentationFormat>
  <Paragraphs>85</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Century Gothic</vt:lpstr>
      <vt:lpstr>Mesh</vt:lpstr>
      <vt:lpstr>Источники данных в сети Интернет </vt:lpstr>
      <vt:lpstr>Источники данных</vt:lpstr>
      <vt:lpstr>Источники данных: Dataset</vt:lpstr>
      <vt:lpstr>Источники данных: Library</vt:lpstr>
      <vt:lpstr>Источники данных: Webapi</vt:lpstr>
      <vt:lpstr>Источники данных: WeBSites</vt:lpstr>
      <vt:lpstr>Современное состояние дел</vt:lpstr>
      <vt:lpstr>JSON</vt:lpstr>
      <vt:lpstr>JSON: Пример валидного JSON  </vt:lpstr>
      <vt:lpstr>REST</vt:lpstr>
      <vt:lpstr>REST</vt:lpstr>
      <vt:lpstr>Oauth 2.0</vt:lpstr>
      <vt:lpstr>Oauth 2.0: Этапы аутентификации и авторизации</vt:lpstr>
      <vt:lpstr>Где найти Web api ?</vt:lpstr>
      <vt:lpstr>Python</vt:lpstr>
      <vt:lpstr>Архитектура системы сбора данных</vt:lpstr>
      <vt:lpstr>Преобразование данных</vt:lpstr>
      <vt:lpstr>Где Хранить</vt:lpstr>
      <vt:lpstr>Где Хранить: СAP theorem</vt:lpstr>
      <vt:lpstr>Проблемы хранения</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Источники данных в сети Интернет</dc:title>
  <dc:creator>Паринов Андрей Андреевич</dc:creator>
  <cp:lastModifiedBy>Паринов Андрей Андреевич</cp:lastModifiedBy>
  <cp:revision>9</cp:revision>
  <dcterms:created xsi:type="dcterms:W3CDTF">2017-02-04T07:19:31Z</dcterms:created>
  <dcterms:modified xsi:type="dcterms:W3CDTF">2017-02-04T08:39:51Z</dcterms:modified>
</cp:coreProperties>
</file>