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2" r:id="rId19"/>
    <p:sldId id="271" r:id="rId20"/>
    <p:sldId id="273" r:id="rId21"/>
    <p:sldId id="274" r:id="rId22"/>
    <p:sldId id="275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00E05C-F26D-4029-9D8F-763D4B0388A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908169-E271-4E73-B418-E1C875FF7E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24200"/>
            <a:ext cx="4191000" cy="182880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Guidance From:</a:t>
            </a:r>
          </a:p>
          <a:p>
            <a:r>
              <a:rPr lang="en-US" dirty="0"/>
              <a:t> </a:t>
            </a:r>
            <a:r>
              <a:rPr lang="en-US" dirty="0" smtClean="0"/>
              <a:t>     &gt;&gt; Ashish Anand sir</a:t>
            </a:r>
          </a:p>
          <a:p>
            <a:r>
              <a:rPr lang="en-US" dirty="0" smtClean="0"/>
              <a:t>      &gt;&gt; Prachuryya Kaushik sir</a:t>
            </a:r>
          </a:p>
          <a:p>
            <a:r>
              <a:rPr lang="en-US" dirty="0"/>
              <a:t> </a:t>
            </a:r>
            <a:r>
              <a:rPr lang="en-US" dirty="0" smtClean="0"/>
              <a:t>     &gt;&gt; Soumya ma’am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1"/>
            <a:ext cx="8458200" cy="12192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“Data Visualization Project”</a:t>
            </a:r>
            <a:endParaRPr 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7849" y="1870501"/>
            <a:ext cx="5343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u="sng" dirty="0" smtClean="0">
                <a:solidFill>
                  <a:srgbClr val="FF0000"/>
                </a:solidFill>
                <a:latin typeface="Sitka Text Semibold" pitchFamily="2" charset="0"/>
              </a:rPr>
              <a:t>Trade &amp; Business</a:t>
            </a:r>
            <a:endParaRPr lang="en-US" sz="4800" i="1" u="sng" dirty="0">
              <a:solidFill>
                <a:srgbClr val="FF0000"/>
              </a:solidFill>
              <a:latin typeface="Sitka Text Semi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9413" y="5410200"/>
            <a:ext cx="422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Name: </a:t>
            </a:r>
            <a:r>
              <a:rPr lang="en-US" sz="2400" dirty="0" err="1" smtClean="0"/>
              <a:t>Akshay</a:t>
            </a:r>
            <a:r>
              <a:rPr lang="en-US" sz="2400" dirty="0" smtClean="0"/>
              <a:t> </a:t>
            </a:r>
            <a:r>
              <a:rPr lang="en-US" sz="2400" dirty="0" err="1" smtClean="0"/>
              <a:t>Vitthal</a:t>
            </a:r>
            <a:r>
              <a:rPr lang="en-US" sz="2400" dirty="0" smtClean="0"/>
              <a:t> </a:t>
            </a:r>
            <a:r>
              <a:rPr lang="en-US" sz="2400" dirty="0" err="1" smtClean="0"/>
              <a:t>Parit</a:t>
            </a:r>
            <a:endParaRPr lang="en-US" sz="2400" dirty="0" smtClean="0"/>
          </a:p>
          <a:p>
            <a:r>
              <a:rPr lang="en-US" sz="2400" dirty="0" smtClean="0"/>
              <a:t>Roll No: 224161013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9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3048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Why????</a:t>
            </a:r>
          </a:p>
          <a:p>
            <a:pPr marL="45720" indent="0">
              <a:buNone/>
            </a:pPr>
            <a:r>
              <a:rPr lang="en-US" sz="2400" dirty="0" smtClean="0"/>
              <a:t>           What</a:t>
            </a:r>
            <a:r>
              <a:rPr lang="en-US" sz="2400" dirty="0"/>
              <a:t> is the main reason behind more </a:t>
            </a:r>
            <a:r>
              <a:rPr lang="en-US" sz="2400" dirty="0" err="1"/>
              <a:t>plottings</a:t>
            </a:r>
            <a:r>
              <a:rPr lang="en-US" sz="2400" dirty="0"/>
              <a:t> in </a:t>
            </a: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Whitefield</a:t>
            </a:r>
            <a:r>
              <a:rPr lang="en-US" sz="2400" dirty="0"/>
              <a:t>, </a:t>
            </a:r>
            <a:r>
              <a:rPr lang="en-US" sz="2400" dirty="0" smtClean="0"/>
              <a:t>Electronic</a:t>
            </a:r>
            <a:r>
              <a:rPr lang="en-US" sz="2400" dirty="0"/>
              <a:t> city, </a:t>
            </a:r>
            <a:r>
              <a:rPr lang="en-US" sz="2400" dirty="0" err="1"/>
              <a:t>Sarjapur</a:t>
            </a:r>
            <a:r>
              <a:rPr lang="en-US" sz="2400" dirty="0"/>
              <a:t> road, </a:t>
            </a:r>
            <a:r>
              <a:rPr lang="en-US" sz="2400" dirty="0" err="1"/>
              <a:t>Kanakpura</a:t>
            </a:r>
            <a:r>
              <a:rPr lang="en-US" sz="2400" dirty="0"/>
              <a:t> road and </a:t>
            </a:r>
            <a:endParaRPr lang="en-US" sz="2400" dirty="0" smtClean="0"/>
          </a:p>
          <a:p>
            <a:pPr marL="45720" indent="0">
              <a:buNone/>
            </a:pPr>
            <a:r>
              <a:rPr lang="en-US" sz="2400" dirty="0" err="1" smtClean="0"/>
              <a:t>Thanisandra</a:t>
            </a:r>
            <a:r>
              <a:rPr lang="en-US" sz="2400" dirty="0"/>
              <a:t> </a:t>
            </a:r>
            <a:r>
              <a:rPr lang="en-US" sz="2400" dirty="0" smtClean="0"/>
              <a:t>road</a:t>
            </a:r>
            <a:r>
              <a:rPr lang="en-US" sz="2400" dirty="0"/>
              <a:t>?</a:t>
            </a:r>
          </a:p>
          <a:p>
            <a:pPr marL="4572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Answer---&gt;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dirty="0">
                <a:solidFill>
                  <a:srgbClr val="FFC000"/>
                </a:solidFill>
              </a:rPr>
              <a:t>Growing IT Parks near these </a:t>
            </a:r>
            <a:r>
              <a:rPr lang="en-US" sz="2800" dirty="0" smtClean="0">
                <a:solidFill>
                  <a:srgbClr val="FFC000"/>
                </a:solidFill>
              </a:rPr>
              <a:t>locations</a:t>
            </a:r>
            <a:r>
              <a:rPr lang="en-US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730" y="2971800"/>
            <a:ext cx="8763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 International Tech Park commonly known as ITPL is a tech park located in Whitefield, </a:t>
            </a:r>
            <a:r>
              <a:rPr lang="en-US" sz="1600" dirty="0" smtClean="0"/>
              <a:t>        Bangalore</a:t>
            </a:r>
            <a:r>
              <a:rPr lang="en-US" sz="1600" dirty="0"/>
              <a:t>. It is the oldest &amp; largest IT/ Tech Park in Bangalore started in 1992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* Electronics City is one of the largest electronic industrial parks in India spread over </a:t>
            </a:r>
            <a:r>
              <a:rPr lang="en-US" sz="1600" dirty="0" smtClean="0"/>
              <a:t>332     </a:t>
            </a:r>
            <a:r>
              <a:rPr lang="en-US" sz="1600" dirty="0"/>
              <a:t> acres of </a:t>
            </a:r>
            <a:r>
              <a:rPr lang="en-US" sz="1600" dirty="0" err="1" smtClean="0"/>
              <a:t>area.There</a:t>
            </a:r>
            <a:r>
              <a:rPr lang="en-US" sz="1600" dirty="0"/>
              <a:t> are over 200 IT companies housed in the Electronics City. Some of these companies include General Electric, </a:t>
            </a:r>
            <a:r>
              <a:rPr lang="en-US" sz="1600" dirty="0" err="1"/>
              <a:t>Biocon</a:t>
            </a:r>
            <a:r>
              <a:rPr lang="en-US" sz="1600" dirty="0"/>
              <a:t>, Bosch, Tech Mahindra, Wipro Technologies </a:t>
            </a:r>
            <a:r>
              <a:rPr lang="en-US" sz="1600" dirty="0" smtClean="0"/>
              <a:t>and  </a:t>
            </a:r>
            <a:r>
              <a:rPr lang="en-US" sz="1600" dirty="0"/>
              <a:t> TCS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* </a:t>
            </a:r>
            <a:r>
              <a:rPr lang="en-US" sz="1600" dirty="0" err="1"/>
              <a:t>Sarjapur</a:t>
            </a:r>
            <a:r>
              <a:rPr lang="en-US" sz="1600" dirty="0"/>
              <a:t> Road is surrounded by many renowned IT Parks and Tech hubs. The IT boom in adjacent </a:t>
            </a:r>
            <a:r>
              <a:rPr lang="en-US" sz="1600" dirty="0" err="1"/>
              <a:t>neighbourhoods</a:t>
            </a:r>
            <a:r>
              <a:rPr lang="en-US" sz="1600" dirty="0"/>
              <a:t> of Electronic City and Whitefield acted as a catalyst for </a:t>
            </a:r>
            <a:r>
              <a:rPr lang="en-US" sz="1600" dirty="0" err="1"/>
              <a:t>Sarjapur</a:t>
            </a:r>
            <a:r>
              <a:rPr lang="en-US" sz="1600" dirty="0"/>
              <a:t> Road to top-listed property markets of Bangalore. 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* </a:t>
            </a:r>
            <a:r>
              <a:rPr lang="en-US" sz="1600" dirty="0" err="1"/>
              <a:t>Thanisandra</a:t>
            </a:r>
            <a:r>
              <a:rPr lang="en-US" sz="1600" dirty="0"/>
              <a:t> Road is becoming attractive because of its proximity to </a:t>
            </a:r>
            <a:r>
              <a:rPr lang="en-US" sz="1600" dirty="0" err="1"/>
              <a:t>Manyata</a:t>
            </a:r>
            <a:r>
              <a:rPr lang="en-US" sz="1600" dirty="0"/>
              <a:t> Tech Park &amp; from </a:t>
            </a:r>
            <a:r>
              <a:rPr lang="en-US" sz="1600" dirty="0" err="1"/>
              <a:t>kanakpur</a:t>
            </a:r>
            <a:r>
              <a:rPr lang="en-US" sz="1600" dirty="0"/>
              <a:t> road, it is straightforward to get to the employment hubs of </a:t>
            </a:r>
            <a:r>
              <a:rPr lang="en-US" sz="1600" dirty="0" err="1"/>
              <a:t>Sarjapur</a:t>
            </a:r>
            <a:r>
              <a:rPr lang="en-US" sz="1600" dirty="0"/>
              <a:t> Road and Electronic City.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8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52400"/>
            <a:ext cx="4648200" cy="3474720"/>
          </a:xfrm>
        </p:spPr>
        <p:txBody>
          <a:bodyPr/>
          <a:lstStyle/>
          <a:p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Connecting with Startups in Bangalore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8296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62" y="5809565"/>
            <a:ext cx="890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 Bangalore, around 65% of startups are software/IT related.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Therefore majority of </a:t>
            </a:r>
            <a:r>
              <a:rPr lang="en-US" dirty="0" err="1">
                <a:latin typeface="Consolas" panose="020B0609020204030204" pitchFamily="49" charset="0"/>
              </a:rPr>
              <a:t>plottings</a:t>
            </a:r>
            <a:r>
              <a:rPr lang="en-US" dirty="0">
                <a:latin typeface="Consolas" panose="020B0609020204030204" pitchFamily="49" charset="0"/>
              </a:rPr>
              <a:t> found near IT park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7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457200"/>
            <a:ext cx="93726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0" u="sng" dirty="0" smtClean="0">
                <a:solidFill>
                  <a:srgbClr val="C00000"/>
                </a:solidFill>
                <a:effectLst/>
              </a:rPr>
              <a:t>price</a:t>
            </a:r>
            <a:r>
              <a:rPr lang="en-US" sz="2800" b="0" u="sng" dirty="0">
                <a:solidFill>
                  <a:srgbClr val="C00000"/>
                </a:solidFill>
                <a:effectLst/>
              </a:rPr>
              <a:t> Vs </a:t>
            </a:r>
            <a:r>
              <a:rPr lang="en-US" sz="2800" b="0" u="sng" dirty="0" err="1">
                <a:solidFill>
                  <a:srgbClr val="C00000"/>
                </a:solidFill>
                <a:effectLst/>
              </a:rPr>
              <a:t>total_sqft</a:t>
            </a:r>
            <a:r>
              <a:rPr lang="en-US" sz="2800" b="0" u="sng" dirty="0">
                <a:solidFill>
                  <a:srgbClr val="C00000"/>
                </a:solidFill>
                <a:effectLst/>
              </a:rPr>
              <a:t> in 5 locations with area type </a:t>
            </a:r>
            <a:r>
              <a:rPr lang="en-US" sz="2800" b="0" u="sng" dirty="0" smtClean="0">
                <a:solidFill>
                  <a:srgbClr val="C00000"/>
                </a:solidFill>
                <a:effectLst/>
              </a:rPr>
              <a:t>and</a:t>
            </a:r>
            <a:r>
              <a:rPr lang="en-US" sz="2800" b="0" u="sng" dirty="0">
                <a:solidFill>
                  <a:srgbClr val="C00000"/>
                </a:solidFill>
                <a:effectLst/>
              </a:rPr>
              <a:t> size</a:t>
            </a:r>
            <a:r>
              <a:rPr lang="en-US" sz="2400" b="0" u="sng" dirty="0">
                <a:solidFill>
                  <a:srgbClr val="C00000"/>
                </a:solidFill>
                <a:effectLst/>
              </a:rPr>
              <a:t/>
            </a:r>
            <a:br>
              <a:rPr lang="en-US" sz="2400" b="0" u="sng" dirty="0">
                <a:solidFill>
                  <a:srgbClr val="C00000"/>
                </a:solidFill>
                <a:effectLst/>
              </a:rPr>
            </a:br>
            <a:endParaRPr lang="en-US" sz="2400" u="sng" dirty="0">
              <a:solidFill>
                <a:srgbClr val="C00000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" y="1066800"/>
            <a:ext cx="912743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6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53340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 smtClean="0"/>
              <a:t>Similar to Bangalore, Delhi is also following same trend…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8763000" cy="4267200"/>
          </a:xfrm>
        </p:spPr>
      </p:pic>
      <p:sp>
        <p:nvSpPr>
          <p:cNvPr id="5" name="TextBox 4"/>
          <p:cNvSpPr txBox="1"/>
          <p:nvPr/>
        </p:nvSpPr>
        <p:spPr>
          <a:xfrm>
            <a:off x="0" y="5418987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Lajpat</a:t>
            </a:r>
            <a:r>
              <a:rPr lang="en-US" dirty="0" smtClean="0"/>
              <a:t> </a:t>
            </a:r>
            <a:r>
              <a:rPr lang="en-US" dirty="0" err="1" smtClean="0"/>
              <a:t>nagar</a:t>
            </a:r>
            <a:r>
              <a:rPr lang="en-US" dirty="0" smtClean="0"/>
              <a:t> and Greater Kailash are near to IT hub present in Delhi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And also well connected by roads.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52400" y="685799"/>
            <a:ext cx="947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7030A0"/>
                </a:solidFill>
              </a:rPr>
              <a:t>Area Vs Price in localities of Delhi with high availability of plots</a:t>
            </a:r>
            <a:endParaRPr lang="en-US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9812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/>
              <a:t>Now,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We have left with </a:t>
            </a:r>
            <a:r>
              <a:rPr lang="en-US" sz="2800" dirty="0" smtClean="0">
                <a:solidFill>
                  <a:srgbClr val="FF0000"/>
                </a:solidFill>
              </a:rPr>
              <a:t>Credit Card Uses dataset</a:t>
            </a:r>
            <a:r>
              <a:rPr lang="en-US" sz="2800" dirty="0" smtClean="0"/>
              <a:t>…Also we have to interconnect this dataset with Startup &amp; Real Estate…</a:t>
            </a: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2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05000"/>
            <a:ext cx="6400800" cy="230124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I was also thinking, this is because of rainy season but…It is not actual reason.</a:t>
            </a:r>
          </a:p>
          <a:p>
            <a:pPr marL="45720" indent="0">
              <a:buNone/>
            </a:pPr>
            <a:r>
              <a:rPr lang="en-US" dirty="0"/>
              <a:t>Actually, </a:t>
            </a:r>
          </a:p>
          <a:p>
            <a:pPr marL="45720" indent="0">
              <a:buNone/>
            </a:pPr>
            <a:r>
              <a:rPr lang="en-US" dirty="0" smtClean="0"/>
              <a:t>        We had been provided with 3 years Credit Card uses data, but it is not of all 36 months…And this is why we are getting less credit card uses for some months.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What is the reason behind the drastic fall in Credit Card uses in Rainy season ???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477000" y="4519711"/>
            <a:ext cx="2514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5105400"/>
            <a:ext cx="868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5600700"/>
            <a:ext cx="3352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19800" y="422074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Oct 2013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1577" y="418934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2013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473606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 2014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21576" y="474917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 2014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157" y="526781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Jan 2015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37422" y="527458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5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867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If we look carefully, then we will see that, there is a Slight increase in credit card uses on holidays.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828800"/>
            <a:ext cx="8001000" cy="323088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As we have seen,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Most of the startups are started in major cities in India </a:t>
            </a:r>
            <a:r>
              <a:rPr lang="en-US" dirty="0" smtClean="0">
                <a:sym typeface="Wingdings" panose="05000000000000000000" pitchFamily="2" charset="2"/>
              </a:rPr>
              <a:t> Plotting in these cities is also got increased to accommodate employees..</a:t>
            </a:r>
          </a:p>
          <a:p>
            <a:pPr marL="4572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4572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Now, </a:t>
            </a:r>
          </a:p>
          <a:p>
            <a:pPr marL="4572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It is quite obvious that Credit Card uses in these cities should be more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isn't 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383" y="850612"/>
            <a:ext cx="2636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Expectation</a:t>
            </a:r>
            <a:endParaRPr lang="en-US" sz="3200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9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609441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 we can clearly see,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more than 50% of credit cards are used in 4 cities in India.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61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 Datasets Overview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1600200"/>
            <a:ext cx="8763000" cy="3733800"/>
          </a:xfrm>
        </p:spPr>
        <p:txBody>
          <a:bodyPr numCol="1" spcCol="457200"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1) </a:t>
            </a:r>
            <a:r>
              <a:rPr lang="en-US" sz="2400" u="sng" dirty="0">
                <a:solidFill>
                  <a:srgbClr val="FF0000"/>
                </a:solidFill>
              </a:rPr>
              <a:t>Startups </a:t>
            </a:r>
            <a:r>
              <a:rPr lang="en-US" sz="2400" u="sng" dirty="0" smtClean="0">
                <a:solidFill>
                  <a:srgbClr val="FF0000"/>
                </a:solidFill>
              </a:rPr>
              <a:t>Funding </a:t>
            </a:r>
            <a:r>
              <a:rPr lang="en-US" sz="2000" dirty="0" smtClean="0">
                <a:solidFill>
                  <a:srgbClr val="FF0000"/>
                </a:solidFill>
              </a:rPr>
              <a:t>&gt;&gt; </a:t>
            </a:r>
            <a:r>
              <a:rPr lang="en-US" dirty="0"/>
              <a:t>'</a:t>
            </a:r>
            <a:r>
              <a:rPr lang="en-US" dirty="0" err="1"/>
              <a:t>Sr</a:t>
            </a:r>
            <a:r>
              <a:rPr lang="en-US" dirty="0"/>
              <a:t> No</a:t>
            </a:r>
            <a:r>
              <a:rPr lang="en-US" dirty="0" smtClean="0"/>
              <a:t>',  'Date',  'Startup </a:t>
            </a:r>
            <a:r>
              <a:rPr lang="en-US" dirty="0"/>
              <a:t>Name', </a:t>
            </a:r>
            <a:r>
              <a:rPr lang="en-US" dirty="0" smtClean="0"/>
              <a:t> 'Industry </a:t>
            </a:r>
            <a:r>
              <a:rPr lang="en-US" dirty="0"/>
              <a:t>Vertical</a:t>
            </a:r>
            <a:r>
              <a:rPr lang="en-US" dirty="0" smtClean="0"/>
              <a:t>',  </a:t>
            </a:r>
            <a:r>
              <a:rPr lang="en-US" dirty="0"/>
              <a:t>'City Location', </a:t>
            </a:r>
            <a:r>
              <a:rPr lang="en-US" dirty="0" smtClean="0"/>
              <a:t> 'Investors </a:t>
            </a:r>
            <a:r>
              <a:rPr lang="en-US" dirty="0"/>
              <a:t>Name', </a:t>
            </a:r>
            <a:r>
              <a:rPr lang="en-US" dirty="0" smtClean="0"/>
              <a:t>  '</a:t>
            </a:r>
            <a:r>
              <a:rPr lang="en-US" dirty="0" err="1" smtClean="0"/>
              <a:t>InvestmentnType</a:t>
            </a:r>
            <a:r>
              <a:rPr lang="en-US" dirty="0"/>
              <a:t>', </a:t>
            </a:r>
            <a:r>
              <a:rPr lang="en-US" dirty="0" smtClean="0"/>
              <a:t>'Amount',  'Month</a:t>
            </a:r>
            <a:r>
              <a:rPr lang="en-US" dirty="0"/>
              <a:t>'</a:t>
            </a:r>
            <a:endParaRPr lang="en-US" dirty="0" smtClean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2) </a:t>
            </a:r>
            <a:r>
              <a:rPr lang="en-US" sz="2400" u="sng" dirty="0" smtClean="0">
                <a:solidFill>
                  <a:srgbClr val="FF0000"/>
                </a:solidFill>
              </a:rPr>
              <a:t>Bangalore </a:t>
            </a:r>
            <a:r>
              <a:rPr lang="en-US" sz="2000" dirty="0" smtClean="0">
                <a:solidFill>
                  <a:srgbClr val="FF0000"/>
                </a:solidFill>
              </a:rPr>
              <a:t>&gt;&gt;  </a:t>
            </a:r>
            <a:r>
              <a:rPr lang="en-US" sz="2000" dirty="0"/>
              <a:t>'</a:t>
            </a:r>
            <a:r>
              <a:rPr lang="en-US" sz="2000" dirty="0" err="1"/>
              <a:t>area_type</a:t>
            </a:r>
            <a:r>
              <a:rPr lang="en-US" sz="2000" dirty="0"/>
              <a:t>', 'availability', 'location', 'size', '</a:t>
            </a:r>
            <a:r>
              <a:rPr lang="en-US" sz="2000" dirty="0" err="1"/>
              <a:t>total_sqft</a:t>
            </a:r>
            <a:r>
              <a:rPr lang="en-US" sz="2000" dirty="0"/>
              <a:t>', 'bath', 'balcony', 'price', '</a:t>
            </a:r>
            <a:r>
              <a:rPr lang="en-US" sz="2000" dirty="0" err="1"/>
              <a:t>Per_sqft</a:t>
            </a:r>
            <a:r>
              <a:rPr lang="en-US" sz="2000" dirty="0"/>
              <a:t>'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45720" indent="0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3) Delhi </a:t>
            </a:r>
            <a:r>
              <a:rPr lang="en-US" sz="2400" dirty="0" smtClean="0">
                <a:solidFill>
                  <a:srgbClr val="FF0000"/>
                </a:solidFill>
              </a:rPr>
              <a:t>&gt;&gt;  </a:t>
            </a:r>
            <a:r>
              <a:rPr lang="en-US" sz="2100" dirty="0"/>
              <a:t>'Area', 'BHK', 'Bathroom', 'Furnishing', 'Locality', 'Parking', 'Price', 'Status', 'Transaction', 'Type</a:t>
            </a:r>
            <a:r>
              <a:rPr lang="en-US" sz="2100" dirty="0" smtClean="0"/>
              <a:t>',  </a:t>
            </a:r>
            <a:r>
              <a:rPr lang="en-US" sz="2100" dirty="0"/>
              <a:t>'</a:t>
            </a:r>
            <a:r>
              <a:rPr lang="en-US" sz="2100" dirty="0" err="1"/>
              <a:t>Per_Sqft</a:t>
            </a:r>
            <a:r>
              <a:rPr lang="en-US" sz="2800" dirty="0"/>
              <a:t>'</a:t>
            </a:r>
            <a:endParaRPr lang="en-US" sz="2800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marL="45720" indent="0"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4) Credit Card Uses </a:t>
            </a:r>
            <a:r>
              <a:rPr lang="en-US" sz="2400" dirty="0" smtClean="0">
                <a:solidFill>
                  <a:srgbClr val="FF0000"/>
                </a:solidFill>
              </a:rPr>
              <a:t>&gt;&gt;</a:t>
            </a:r>
            <a:r>
              <a:rPr lang="en-US" dirty="0" smtClean="0"/>
              <a:t>  </a:t>
            </a:r>
            <a:r>
              <a:rPr lang="en-US" sz="2100" dirty="0"/>
              <a:t>'index</a:t>
            </a:r>
            <a:r>
              <a:rPr lang="en-US" sz="2100" dirty="0" smtClean="0"/>
              <a:t>',  </a:t>
            </a:r>
            <a:r>
              <a:rPr lang="en-US" sz="2100" dirty="0"/>
              <a:t>'City', 'Date', 'Card Type', '</a:t>
            </a:r>
            <a:r>
              <a:rPr lang="en-US" sz="2100" dirty="0" err="1"/>
              <a:t>Exp</a:t>
            </a:r>
            <a:r>
              <a:rPr lang="en-US" sz="2100" dirty="0"/>
              <a:t> Type', 'Gender', 'Amount</a:t>
            </a:r>
            <a:r>
              <a:rPr lang="en-US" sz="2100" dirty="0" smtClean="0"/>
              <a:t>',  </a:t>
            </a:r>
            <a:r>
              <a:rPr lang="en-US" sz="2100" dirty="0"/>
              <a:t>'</a:t>
            </a:r>
            <a:r>
              <a:rPr lang="en-US" sz="2100" dirty="0" err="1"/>
              <a:t>DayOfWeek</a:t>
            </a:r>
            <a:r>
              <a:rPr lang="en-US" sz="2100" dirty="0"/>
              <a:t>', </a:t>
            </a:r>
            <a:r>
              <a:rPr lang="en-US" sz="2100" dirty="0" smtClean="0"/>
              <a:t> 'Month</a:t>
            </a:r>
            <a:r>
              <a:rPr lang="en-US" sz="2100" dirty="0"/>
              <a:t>', </a:t>
            </a:r>
            <a:r>
              <a:rPr lang="en-US" sz="2100" dirty="0" smtClean="0"/>
              <a:t> 'Year</a:t>
            </a:r>
            <a:r>
              <a:rPr lang="en-US" sz="2100" dirty="0"/>
              <a:t>'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333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5397"/>
            <a:ext cx="915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Now, we will focus more on top 4 credit card using cities in India</a:t>
            </a:r>
            <a:endParaRPr 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3806"/>
            <a:ext cx="9144000" cy="480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293" y="5682280"/>
            <a:ext cx="8741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</a:t>
            </a:r>
            <a:r>
              <a:rPr lang="en-US" dirty="0"/>
              <a:t> can clearly see that,</a:t>
            </a:r>
          </a:p>
          <a:p>
            <a:r>
              <a:rPr lang="en-US" dirty="0"/>
              <a:t> </a:t>
            </a:r>
            <a:r>
              <a:rPr lang="en-US" dirty="0" smtClean="0"/>
              <a:t>         In</a:t>
            </a:r>
            <a:r>
              <a:rPr lang="en-US" dirty="0"/>
              <a:t> these 4 cities, Males are mostly spending money on Fuel while </a:t>
            </a:r>
            <a:r>
              <a:rPr lang="en-US" dirty="0" smtClean="0"/>
              <a:t>Females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spent</a:t>
            </a:r>
            <a:r>
              <a:rPr lang="en-US" dirty="0"/>
              <a:t> their money on paying Bills and </a:t>
            </a:r>
            <a:r>
              <a:rPr lang="en-US" sz="2000" u="sng" dirty="0">
                <a:solidFill>
                  <a:srgbClr val="FF0000"/>
                </a:solidFill>
              </a:rPr>
              <a:t>ordering Food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089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731520"/>
            <a:ext cx="8534400" cy="347472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Interconnecting with Startup..!!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Let, I want to invest in startup and I have less money to invest…</a:t>
            </a:r>
            <a:r>
              <a:rPr lang="en-US" dirty="0" smtClean="0">
                <a:sym typeface="Wingdings" panose="05000000000000000000" pitchFamily="2" charset="2"/>
              </a:rPr>
              <a:t> I can’t invest in Logistic or Tech related companies, as they require huge amount to invest.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 we have seen, mostly people are spending money on food &amp; fuel…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 can invest my money in food or fuel related startups so that I will get more returns…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4343400"/>
            <a:ext cx="8483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Interconnecting with </a:t>
            </a:r>
            <a:r>
              <a:rPr lang="en-US" sz="28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 Estate..!!</a:t>
            </a:r>
            <a:endParaRPr lang="en-US" sz="28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4252" y="256184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7030A0"/>
                </a:solidFill>
              </a:rPr>
              <a:t>Credit Card Uses</a:t>
            </a:r>
            <a:endParaRPr lang="en-US" sz="2400" b="1" u="sng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937012"/>
            <a:ext cx="797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smtClean="0"/>
              <a:t>In </a:t>
            </a:r>
            <a:r>
              <a:rPr lang="en-US" b="1" i="1" dirty="0"/>
              <a:t>Bangalore and Delhi </a:t>
            </a:r>
            <a:endParaRPr lang="en-US" b="1" i="1" dirty="0" smtClean="0"/>
          </a:p>
          <a:p>
            <a:r>
              <a:rPr lang="en-US" b="1" i="1" dirty="0" smtClean="0"/>
              <a:t>             Startups increased  </a:t>
            </a:r>
            <a:r>
              <a:rPr lang="en-US" b="1" i="1" dirty="0" smtClean="0">
                <a:solidFill>
                  <a:srgbClr val="FF0000"/>
                </a:solidFill>
              </a:rPr>
              <a:t>Also </a:t>
            </a:r>
            <a:r>
              <a:rPr lang="en-US" b="1" i="1" dirty="0" smtClean="0"/>
              <a:t> Credit cards uses is also more</a:t>
            </a:r>
          </a:p>
          <a:p>
            <a:r>
              <a:rPr lang="en-US" b="1" i="1" dirty="0" smtClean="0"/>
              <a:t>  </a:t>
            </a:r>
            <a:r>
              <a:rPr lang="en-US" b="1" i="1" dirty="0"/>
              <a:t>---&gt; </a:t>
            </a:r>
            <a:r>
              <a:rPr lang="en-US" b="1" i="1" dirty="0" smtClean="0"/>
              <a:t>There is a high chance of use of Credit </a:t>
            </a:r>
            <a:r>
              <a:rPr lang="en-US" b="1" i="1" dirty="0"/>
              <a:t>cards </a:t>
            </a:r>
            <a:r>
              <a:rPr lang="en-US" b="1" i="1" dirty="0" smtClean="0"/>
              <a:t>to purchase plots…!!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7411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FF"/>
                </a:solidFill>
              </a:rPr>
              <a:t>Conclusion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1219200"/>
            <a:ext cx="9067800" cy="4876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 smtClean="0"/>
          </a:p>
          <a:p>
            <a:r>
              <a:rPr lang="en-US" b="1" dirty="0" smtClean="0"/>
              <a:t>1</a:t>
            </a:r>
            <a:r>
              <a:rPr lang="en-US" b="1" dirty="0"/>
              <a:t>) I have given with 4 datasets (Bangalore, Delhi, Credit Card Uses &amp; Startup </a:t>
            </a:r>
            <a:r>
              <a:rPr lang="en-US" b="1" smtClean="0"/>
              <a:t>Fundings)</a:t>
            </a:r>
            <a:r>
              <a:rPr lang="en-US" b="1" dirty="0"/>
              <a:t> &amp; the only possible way to combine &amp; compare these datasets is using common attribute "location</a:t>
            </a:r>
            <a:endParaRPr lang="en-US" dirty="0"/>
          </a:p>
          <a:p>
            <a:r>
              <a:rPr lang="en-US" b="1" dirty="0"/>
              <a:t>2) </a:t>
            </a:r>
            <a:r>
              <a:rPr lang="en-US" b="1" dirty="0" smtClean="0"/>
              <a:t>I have found, how increase in  startups</a:t>
            </a:r>
            <a:r>
              <a:rPr lang="en-US" b="1" dirty="0"/>
              <a:t> </a:t>
            </a:r>
            <a:r>
              <a:rPr lang="en-US" b="1" dirty="0" smtClean="0"/>
              <a:t>affects to increase in plotting</a:t>
            </a:r>
            <a:r>
              <a:rPr lang="en-US" b="1" dirty="0"/>
              <a:t> in cities like Bangalore and </a:t>
            </a:r>
            <a:r>
              <a:rPr lang="en-US" b="1" dirty="0" smtClean="0"/>
              <a:t>Delhi.</a:t>
            </a:r>
            <a:endParaRPr lang="en-US" dirty="0"/>
          </a:p>
          <a:p>
            <a:r>
              <a:rPr lang="en-US" b="1" dirty="0"/>
              <a:t>3) Startups </a:t>
            </a:r>
            <a:r>
              <a:rPr lang="en-US" b="1" dirty="0" smtClean="0"/>
              <a:t>increase</a:t>
            </a:r>
            <a:r>
              <a:rPr lang="en-US" b="1" dirty="0"/>
              <a:t> </a:t>
            </a:r>
            <a:r>
              <a:rPr lang="en-US" b="1" dirty="0" smtClean="0"/>
              <a:t>&gt;</a:t>
            </a:r>
            <a:r>
              <a:rPr lang="en-US" b="1" dirty="0"/>
              <a:t> plotting areas </a:t>
            </a:r>
            <a:r>
              <a:rPr lang="en-US" b="1" dirty="0" smtClean="0"/>
              <a:t>increases</a:t>
            </a:r>
            <a:r>
              <a:rPr lang="en-US" b="1" dirty="0"/>
              <a:t> </a:t>
            </a:r>
            <a:r>
              <a:rPr lang="en-US" b="1" dirty="0" smtClean="0"/>
              <a:t>&gt;</a:t>
            </a:r>
            <a:r>
              <a:rPr lang="en-US" b="1" dirty="0"/>
              <a:t> Credit cards uses more to take plots</a:t>
            </a:r>
            <a:endParaRPr lang="en-US" dirty="0"/>
          </a:p>
          <a:p>
            <a:r>
              <a:rPr lang="en-US" b="1" dirty="0"/>
              <a:t>4</a:t>
            </a:r>
            <a:r>
              <a:rPr lang="en-US" b="1" dirty="0" smtClean="0"/>
              <a:t>) Use</a:t>
            </a:r>
            <a:r>
              <a:rPr lang="en-US" b="1" dirty="0"/>
              <a:t> </a:t>
            </a:r>
            <a:r>
              <a:rPr lang="en-US" b="1" dirty="0" smtClean="0"/>
              <a:t>of credit</a:t>
            </a:r>
            <a:r>
              <a:rPr lang="en-US" b="1" dirty="0"/>
              <a:t> cards </a:t>
            </a:r>
            <a:r>
              <a:rPr lang="en-US" b="1" dirty="0" smtClean="0"/>
              <a:t>increased</a:t>
            </a:r>
            <a:r>
              <a:rPr lang="en-US" b="1" dirty="0"/>
              <a:t> </a:t>
            </a:r>
            <a:r>
              <a:rPr lang="en-US" b="1" dirty="0" smtClean="0"/>
              <a:t>mostly for</a:t>
            </a:r>
            <a:r>
              <a:rPr lang="en-US" b="1" dirty="0"/>
              <a:t> </a:t>
            </a:r>
            <a:r>
              <a:rPr lang="en-US" b="1" dirty="0" smtClean="0"/>
              <a:t>food and fuel &gt; Its better to invest in startups related to food and fuel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5) I have used the </a:t>
            </a:r>
            <a:r>
              <a:rPr lang="en-US" b="1" dirty="0" smtClean="0"/>
              <a:t>ggplot</a:t>
            </a:r>
            <a:r>
              <a:rPr lang="en-US" b="1" dirty="0" smtClean="0"/>
              <a:t>, group by and visualizing multidimensional</a:t>
            </a:r>
            <a:r>
              <a:rPr lang="en-US" b="1" dirty="0" smtClean="0"/>
              <a:t> plot concepts taught in class.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9673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838200"/>
            <a:ext cx="695094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ench Script MT" panose="03020402040607040605" pitchFamily="66" charset="0"/>
              </a:rPr>
              <a:t>Thank you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5597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20000" cy="5334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Let’s gets started with Startup Funding Dataset and gradually inter-connects the dots with other datasets..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53000"/>
            <a:ext cx="9067800" cy="190500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dirty="0">
                <a:effectLst/>
              </a:rPr>
              <a:t>F</a:t>
            </a:r>
            <a:r>
              <a:rPr lang="en-US" sz="2400" b="0" dirty="0" smtClean="0">
                <a:effectLst/>
              </a:rPr>
              <a:t>rom </a:t>
            </a:r>
            <a:r>
              <a:rPr lang="en-US" sz="2400" b="0" dirty="0">
                <a:effectLst/>
              </a:rPr>
              <a:t>2016 onwards, the no of startups reduced continuously. R</a:t>
            </a:r>
            <a:r>
              <a:rPr lang="en-US" sz="2400" b="0" dirty="0" smtClean="0">
                <a:effectLst/>
              </a:rPr>
              <a:t>easons </a:t>
            </a:r>
            <a:r>
              <a:rPr lang="en-US" sz="2400" b="0" dirty="0">
                <a:effectLst/>
              </a:rPr>
              <a:t>for this </a:t>
            </a:r>
            <a:r>
              <a:rPr lang="en-US" sz="2400" b="0" dirty="0" smtClean="0">
                <a:effectLst/>
              </a:rPr>
              <a:t>downfall are….</a:t>
            </a:r>
            <a:br>
              <a:rPr lang="en-US" sz="2400" b="0" dirty="0" smtClean="0">
                <a:effectLst/>
              </a:rPr>
            </a:br>
            <a:r>
              <a:rPr lang="en-US" sz="2400" b="0" dirty="0">
                <a:effectLst/>
              </a:rPr>
              <a:t> </a:t>
            </a:r>
            <a:r>
              <a:rPr lang="en-US" sz="2400" b="0" dirty="0" smtClean="0">
                <a:effectLst/>
              </a:rPr>
              <a:t>   </a:t>
            </a:r>
            <a:r>
              <a:rPr lang="en-US" sz="2000" b="0" dirty="0" err="1" smtClean="0">
                <a:effectLst/>
              </a:rPr>
              <a:t>i</a:t>
            </a:r>
            <a:r>
              <a:rPr lang="en-US" sz="2000" b="0" dirty="0" smtClean="0">
                <a:effectLst/>
              </a:rPr>
              <a:t>) GST </a:t>
            </a:r>
            <a:r>
              <a:rPr lang="en-US" sz="2000" b="0" dirty="0">
                <a:effectLst/>
              </a:rPr>
              <a:t>and </a:t>
            </a:r>
            <a:r>
              <a:rPr lang="en-US" sz="2000" b="0" dirty="0" smtClean="0">
                <a:effectLst/>
              </a:rPr>
              <a:t>demonetization.</a:t>
            </a:r>
            <a:br>
              <a:rPr lang="en-US" sz="2000" b="0" dirty="0" smtClean="0">
                <a:effectLst/>
              </a:rPr>
            </a:br>
            <a:r>
              <a:rPr lang="en-US" sz="2000" b="0" dirty="0">
                <a:effectLst/>
              </a:rPr>
              <a:t> </a:t>
            </a:r>
            <a:r>
              <a:rPr lang="en-US" sz="2000" b="0" dirty="0" smtClean="0">
                <a:effectLst/>
              </a:rPr>
              <a:t>    ii) Consolidation.</a:t>
            </a:r>
            <a:r>
              <a:rPr lang="en-US" sz="2400" b="0" dirty="0" smtClean="0">
                <a:effectLst/>
              </a:rPr>
              <a:t/>
            </a:r>
            <a:br>
              <a:rPr lang="en-US" sz="2400" b="0" dirty="0" smtClean="0">
                <a:effectLst/>
              </a:rPr>
            </a:br>
            <a:r>
              <a:rPr lang="en-US" sz="2400" b="0" dirty="0">
                <a:effectLst/>
              </a:rPr>
              <a:t> </a:t>
            </a:r>
            <a:r>
              <a:rPr lang="en-US" sz="2400" b="0" dirty="0" smtClean="0">
                <a:effectLst/>
              </a:rPr>
              <a:t>   </a:t>
            </a:r>
            <a:r>
              <a:rPr lang="en-US" sz="2000" b="0" dirty="0" smtClean="0">
                <a:effectLst/>
              </a:rPr>
              <a:t>iii) Funding slowdown.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" y="0"/>
            <a:ext cx="913584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3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8800"/>
            <a:ext cx="91440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dirty="0">
                <a:effectLst/>
              </a:rPr>
              <a:t>* Most of the startups are </a:t>
            </a:r>
            <a:r>
              <a:rPr lang="en-US" sz="2000" b="0" u="sng" dirty="0">
                <a:solidFill>
                  <a:schemeClr val="accent6"/>
                </a:solidFill>
                <a:effectLst/>
              </a:rPr>
              <a:t>software company related</a:t>
            </a:r>
            <a:r>
              <a:rPr lang="en-US" sz="2000" b="0" dirty="0">
                <a:effectLst/>
              </a:rPr>
              <a:t> (Industry vertical--&gt;Consumer </a:t>
            </a:r>
            <a:r>
              <a:rPr lang="en-US" sz="2000" b="0" dirty="0" err="1">
                <a:effectLst/>
              </a:rPr>
              <a:t>Internet,Technology</a:t>
            </a:r>
            <a:r>
              <a:rPr lang="en-US" sz="2000" b="0" dirty="0">
                <a:effectLst/>
              </a:rPr>
              <a:t> &amp; </a:t>
            </a:r>
            <a:r>
              <a:rPr lang="en-US" sz="2000" b="0" dirty="0" err="1">
                <a:effectLst/>
              </a:rPr>
              <a:t>eCommerce</a:t>
            </a:r>
            <a:r>
              <a:rPr lang="en-US" sz="2000" b="0" dirty="0">
                <a:effectLst/>
              </a:rPr>
              <a:t>)</a:t>
            </a:r>
            <a:br>
              <a:rPr lang="en-US" sz="2000" b="0" dirty="0">
                <a:effectLst/>
              </a:rPr>
            </a:b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0"/>
            <a:ext cx="9144000" cy="15240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dirty="0">
                <a:effectLst/>
              </a:rPr>
              <a:t>* Most of the startups in India has started with investment type as a </a:t>
            </a:r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r>
              <a:rPr lang="en-US" sz="2000" b="0" dirty="0" smtClean="0">
                <a:effectLst/>
              </a:rPr>
              <a:t>Private</a:t>
            </a:r>
            <a:r>
              <a:rPr lang="en-US" sz="2000" b="0" dirty="0">
                <a:effectLst/>
              </a:rPr>
              <a:t> </a:t>
            </a:r>
            <a:r>
              <a:rPr lang="en-US" sz="2000" b="0" dirty="0" smtClean="0">
                <a:effectLst/>
              </a:rPr>
              <a:t>Equity</a:t>
            </a:r>
            <a:r>
              <a:rPr lang="en-US" sz="2000" b="0" dirty="0">
                <a:effectLst/>
              </a:rPr>
              <a:t> or Seed Funding.</a:t>
            </a:r>
            <a:br>
              <a:rPr lang="en-US" sz="2000" b="0" dirty="0">
                <a:effectLst/>
              </a:rPr>
            </a:br>
            <a:r>
              <a:rPr lang="en-US" sz="2000" b="0" dirty="0" smtClean="0">
                <a:effectLst/>
              </a:rPr>
              <a:t/>
            </a:r>
            <a:br>
              <a:rPr lang="en-US" sz="2000" b="0" dirty="0" smtClean="0">
                <a:effectLst/>
              </a:rPr>
            </a:br>
            <a:r>
              <a:rPr lang="en-US" sz="2000" b="0" u="sng" dirty="0" smtClean="0">
                <a:solidFill>
                  <a:srgbClr val="00B050"/>
                </a:solidFill>
                <a:effectLst/>
              </a:rPr>
              <a:t>Sir </a:t>
            </a:r>
            <a:r>
              <a:rPr lang="en-US" sz="2000" b="0" u="sng" dirty="0" err="1" smtClean="0">
                <a:solidFill>
                  <a:srgbClr val="00B050"/>
                </a:solidFill>
                <a:effectLst/>
              </a:rPr>
              <a:t>Ratan</a:t>
            </a:r>
            <a:r>
              <a:rPr lang="en-US" sz="2000" b="0" u="sng" dirty="0" smtClean="0">
                <a:solidFill>
                  <a:srgbClr val="00B050"/>
                </a:solidFill>
                <a:effectLst/>
              </a:rPr>
              <a:t> Tata</a:t>
            </a:r>
            <a:r>
              <a:rPr lang="en-US" sz="2000" b="0" dirty="0" smtClean="0">
                <a:effectLst/>
              </a:rPr>
              <a:t> started 25 startups which is maximum by an </a:t>
            </a:r>
            <a:r>
              <a:rPr lang="en-US" sz="2000" b="0" dirty="0">
                <a:effectLst/>
              </a:rPr>
              <a:t>individual</a:t>
            </a:r>
            <a:r>
              <a:rPr lang="en-US" sz="2000" b="0" dirty="0" smtClean="0">
                <a:effectLst/>
              </a:rPr>
              <a:t> person</a:t>
            </a:r>
            <a:endParaRPr lang="en-US" sz="2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9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0"/>
            <a:ext cx="8610600" cy="838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0" dirty="0" smtClean="0">
                <a:effectLst/>
              </a:rPr>
              <a:t>*Most</a:t>
            </a:r>
            <a:r>
              <a:rPr lang="en-US" sz="2000" b="0" dirty="0">
                <a:effectLst/>
              </a:rPr>
              <a:t> of the startups are started in Major cities like 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Bangalore</a:t>
            </a:r>
            <a:r>
              <a:rPr lang="en-US" sz="2000" b="0" dirty="0">
                <a:effectLst/>
              </a:rPr>
              <a:t>, Mumbai, </a:t>
            </a:r>
            <a:r>
              <a:rPr lang="en-US" sz="2000" b="0" dirty="0">
                <a:solidFill>
                  <a:srgbClr val="FF0000"/>
                </a:solidFill>
                <a:effectLst/>
              </a:rPr>
              <a:t>Delhi</a:t>
            </a:r>
            <a:r>
              <a:rPr lang="en-US" sz="2000" b="0" dirty="0">
                <a:effectLst/>
              </a:rPr>
              <a:t> etc.</a:t>
            </a:r>
            <a:br>
              <a:rPr lang="en-US" sz="2000" b="0" dirty="0">
                <a:effectLst/>
              </a:rPr>
            </a:br>
            <a:endParaRPr 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0"/>
            <a:ext cx="739140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5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8458200" cy="3200400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we have seen, more no. of startups are started in major cities of India like BANGALORE, DELHI &amp; MUMBAI….</a:t>
            </a:r>
          </a:p>
          <a:p>
            <a:pP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lots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Employees…</a:t>
            </a:r>
          </a:p>
          <a:p>
            <a:pP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provide accommodation to employees, plotting is needed….</a:t>
            </a:r>
          </a:p>
          <a:p>
            <a:pP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see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Estate data in Bangalore &amp; Delhi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407504" y="841513"/>
            <a:ext cx="998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00FF"/>
                </a:solidFill>
                <a:latin typeface="Arial Rounded MT Bold" panose="020F0704030504030204" pitchFamily="34" charset="0"/>
              </a:rPr>
              <a:t>Connecting Startup dataset with Real Estate dataset</a:t>
            </a:r>
            <a:endParaRPr lang="en-US" sz="2800" b="1" u="sng" dirty="0">
              <a:solidFill>
                <a:srgbClr val="FF00F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" y="762000"/>
            <a:ext cx="913074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8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279</TotalTime>
  <Words>622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Slipstream</vt:lpstr>
      <vt:lpstr>“Data Visualization Project”</vt:lpstr>
      <vt:lpstr>All Datasets Overview</vt:lpstr>
      <vt:lpstr>Let’s gets started with Startup Funding Dataset and gradually inter-connects the dots with other datasets..</vt:lpstr>
      <vt:lpstr>From 2016 onwards, the no of startups reduced continuously. Reasons for this downfall are….     i) GST and demonetization.      ii) Consolidation.     iii) Funding slowdown.</vt:lpstr>
      <vt:lpstr>* Most of the startups are software company related (Industry vertical--&gt;Consumer Internet,Technology &amp; eCommerce)  </vt:lpstr>
      <vt:lpstr>* Most of the startups in India has started with investment type as a  Private Equity or Seed Funding.  Sir Ratan Tata started 25 startups which is maximum by an individual person</vt:lpstr>
      <vt:lpstr>*Most of the startups are started in Major cities like Bangalore, Mumbai, Delhi etc. </vt:lpstr>
      <vt:lpstr>PowerPoint Presentation</vt:lpstr>
      <vt:lpstr>PowerPoint Presentation</vt:lpstr>
      <vt:lpstr>PowerPoint Presentation</vt:lpstr>
      <vt:lpstr>PowerPoint Presentation</vt:lpstr>
      <vt:lpstr>price Vs total_sqft in 5 locations with area type and size </vt:lpstr>
      <vt:lpstr>Similar to Bangalore, Delhi is also following same trend…</vt:lpstr>
      <vt:lpstr>PowerPoint Presentation</vt:lpstr>
      <vt:lpstr>Now,        We have left with Credit Card Uses dataset…Also we have to interconnect this dataset with Startup &amp; Real Estate…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“Data Visualization Project”</dc:title>
  <dc:creator>ABC</dc:creator>
  <cp:lastModifiedBy>ABC</cp:lastModifiedBy>
  <cp:revision>28</cp:revision>
  <dcterms:created xsi:type="dcterms:W3CDTF">2023-04-29T14:23:53Z</dcterms:created>
  <dcterms:modified xsi:type="dcterms:W3CDTF">2023-04-30T03:16:36Z</dcterms:modified>
</cp:coreProperties>
</file>