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6" r:id="rId12"/>
    <p:sldId id="267" r:id="rId13"/>
    <p:sldId id="268" r:id="rId14"/>
    <p:sldId id="1325" r:id="rId15"/>
    <p:sldId id="1328" r:id="rId16"/>
    <p:sldId id="1171" r:id="rId17"/>
    <p:sldId id="270" r:id="rId18"/>
    <p:sldId id="272" r:id="rId19"/>
    <p:sldId id="273" r:id="rId20"/>
    <p:sldId id="274" r:id="rId21"/>
    <p:sldId id="275" r:id="rId22"/>
    <p:sldId id="1224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ill Sans" panose="020B0502020104020203" pitchFamily="34" charset="-79"/>
      <p:regular r:id="rId29"/>
      <p:bold r:id="rId30"/>
    </p:embeddedFont>
    <p:embeddedFont>
      <p:font typeface="Lato" panose="020F0502020204030203" pitchFamily="34" charset="77"/>
      <p:regular r:id="rId31"/>
      <p:bold r:id="rId32"/>
      <p:italic r:id="rId33"/>
      <p:boldItalic r:id="rId34"/>
    </p:embeddedFont>
    <p:embeddedFont>
      <p:font typeface="Lato Light" panose="020F0502020204030203" pitchFamily="34" charset="77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Open Sans Light" panose="020B0606030504020204" pitchFamily="34" charset="0"/>
      <p:regular r:id="rId43"/>
      <p:bold r:id="rId44"/>
      <p:italic r:id="rId45"/>
      <p:boldItalic r:id="rId46"/>
    </p:embeddedFont>
    <p:embeddedFont>
      <p:font typeface="Raleway Light" panose="020B0503030101060003" pitchFamily="34" charset="77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gCV5b5LNph3TR+UqeOmiiTVaoB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B7B7B"/>
    <a:srgbClr val="425469"/>
    <a:srgbClr val="2081C5"/>
    <a:srgbClr val="203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E442E8-CF58-4BC8-B97B-E68E57B21A5F}">
  <a:tblStyle styleId="{85E442E8-CF58-4BC8-B97B-E68E57B21A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font" Target="fonts/font2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443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S1: (Branch&amp;ZeroFlag) if Jump=0 else Branch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S0: Jump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86488a523a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86488a523a_1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g86488a523a_1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86488a523a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g86488a523a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6488a523a_2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the loop is unrolled 4 times. Every time a loop is unrolled, we can reduce the number of instructions required by 2. So, we are reducing 8 instructions in total because the loop is unrolled 4 times.</a:t>
            </a:r>
            <a:endParaRPr/>
          </a:p>
        </p:txBody>
      </p:sp>
      <p:sp>
        <p:nvSpPr>
          <p:cNvPr id="983" name="Google Shape;983;g86488a523a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86488a523a_2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the loop is unrolled 4 times. Every time a loop is unrolled, we can reduce the number of instructions required by 2. So, we are reducing 8 instructions in total because the loop is unrolled 4 times.</a:t>
            </a:r>
            <a:endParaRPr/>
          </a:p>
        </p:txBody>
      </p:sp>
      <p:sp>
        <p:nvSpPr>
          <p:cNvPr id="998" name="Google Shape;998;g86488a523a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86488a523a_2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the loop is unrolled 4 times. Every time a loop is unrolled, we can reduce the number of instructions required by 2. So, we are reducing 8 instructions in total because the loop is unrolled 4 times.</a:t>
            </a:r>
            <a:endParaRPr/>
          </a:p>
        </p:txBody>
      </p:sp>
      <p:sp>
        <p:nvSpPr>
          <p:cNvPr id="1015" name="Google Shape;1015;g86488a523a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Slide 1">
  <p:cSld name="Master Slide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816" y="0"/>
            <a:ext cx="1600200" cy="1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2266122" y="2317509"/>
            <a:ext cx="7659756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COEN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210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7586869" y="3839653"/>
            <a:ext cx="23390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Santosh Nanduri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Akshay Parkala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Parth Shah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213817" y="1727200"/>
            <a:ext cx="1533332" cy="1180618"/>
          </a:xfrm>
          <a:prstGeom prst="flowChartProcess">
            <a:avLst/>
          </a:prstGeom>
          <a:solidFill>
            <a:srgbClr val="7D9C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13817" y="2907818"/>
            <a:ext cx="1533332" cy="1180618"/>
          </a:xfrm>
          <a:prstGeom prst="flowChartProcess">
            <a:avLst/>
          </a:prstGeom>
          <a:solidFill>
            <a:srgbClr val="1F81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13817" y="4088436"/>
            <a:ext cx="1533332" cy="1180618"/>
          </a:xfrm>
          <a:prstGeom prst="flowChartProcess">
            <a:avLst/>
          </a:prstGeom>
          <a:solidFill>
            <a:srgbClr val="213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13816" y="5269054"/>
            <a:ext cx="1533331" cy="1180618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0"/>
          <p:cNvGrpSpPr/>
          <p:nvPr/>
        </p:nvGrpSpPr>
        <p:grpSpPr>
          <a:xfrm>
            <a:off x="833156" y="1230693"/>
            <a:ext cx="361685" cy="714010"/>
            <a:chOff x="494671" y="5325705"/>
            <a:chExt cx="398584" cy="762000"/>
          </a:xfrm>
        </p:grpSpPr>
        <p:sp>
          <p:nvSpPr>
            <p:cNvPr id="347" name="Google Shape;347;p10"/>
            <p:cNvSpPr/>
            <p:nvPr/>
          </p:nvSpPr>
          <p:spPr>
            <a:xfrm>
              <a:off x="494671" y="5325705"/>
              <a:ext cx="398584" cy="762000"/>
            </a:xfrm>
            <a:prstGeom prst="ellipse">
              <a:avLst/>
            </a:prstGeom>
            <a:solidFill>
              <a:srgbClr val="7F7F7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0"/>
            <p:cNvSpPr txBox="1"/>
            <p:nvPr/>
          </p:nvSpPr>
          <p:spPr>
            <a:xfrm>
              <a:off x="516213" y="5466970"/>
              <a:ext cx="340029" cy="615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grpSp>
        <p:nvGrpSpPr>
          <p:cNvPr id="349" name="Google Shape;349;p10"/>
          <p:cNvGrpSpPr/>
          <p:nvPr/>
        </p:nvGrpSpPr>
        <p:grpSpPr>
          <a:xfrm>
            <a:off x="149850" y="2421514"/>
            <a:ext cx="1149321" cy="3808718"/>
            <a:chOff x="-2729" y="1225204"/>
            <a:chExt cx="1149321" cy="3808718"/>
          </a:xfrm>
        </p:grpSpPr>
        <p:sp>
          <p:nvSpPr>
            <p:cNvPr id="350" name="Google Shape;350;p10"/>
            <p:cNvSpPr/>
            <p:nvPr/>
          </p:nvSpPr>
          <p:spPr>
            <a:xfrm>
              <a:off x="431300" y="3810747"/>
              <a:ext cx="715292" cy="1223176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1" name="Google Shape;351;p10"/>
            <p:cNvGrpSpPr/>
            <p:nvPr/>
          </p:nvGrpSpPr>
          <p:grpSpPr>
            <a:xfrm>
              <a:off x="-2729" y="1225204"/>
              <a:ext cx="1142531" cy="2306468"/>
              <a:chOff x="-2729" y="1225204"/>
              <a:chExt cx="1142531" cy="2306468"/>
            </a:xfrm>
          </p:grpSpPr>
          <p:sp>
            <p:nvSpPr>
              <p:cNvPr id="352" name="Google Shape;352;p10"/>
              <p:cNvSpPr txBox="1"/>
              <p:nvPr/>
            </p:nvSpPr>
            <p:spPr>
              <a:xfrm>
                <a:off x="-2729" y="1396026"/>
                <a:ext cx="234464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grpSp>
            <p:nvGrpSpPr>
              <p:cNvPr id="353" name="Google Shape;353;p10"/>
              <p:cNvGrpSpPr/>
              <p:nvPr/>
            </p:nvGrpSpPr>
            <p:grpSpPr>
              <a:xfrm>
                <a:off x="473416" y="1225204"/>
                <a:ext cx="666386" cy="2306468"/>
                <a:chOff x="473416" y="1225204"/>
                <a:chExt cx="666386" cy="2306468"/>
              </a:xfrm>
            </p:grpSpPr>
            <p:grpSp>
              <p:nvGrpSpPr>
                <p:cNvPr id="354" name="Google Shape;354;p10"/>
                <p:cNvGrpSpPr/>
                <p:nvPr/>
              </p:nvGrpSpPr>
              <p:grpSpPr>
                <a:xfrm>
                  <a:off x="482958" y="1225204"/>
                  <a:ext cx="656844" cy="1039251"/>
                  <a:chOff x="482958" y="1225204"/>
                  <a:chExt cx="656844" cy="1039251"/>
                </a:xfrm>
              </p:grpSpPr>
              <p:sp>
                <p:nvSpPr>
                  <p:cNvPr id="355" name="Google Shape;355;p10"/>
                  <p:cNvSpPr/>
                  <p:nvPr/>
                </p:nvSpPr>
                <p:spPr>
                  <a:xfrm rot="5400000">
                    <a:off x="244750" y="1548402"/>
                    <a:ext cx="1039251" cy="392856"/>
                  </a:xfrm>
                  <a:prstGeom prst="trapezoid">
                    <a:avLst>
                      <a:gd name="adj" fmla="val 25000"/>
                    </a:avLst>
                  </a:prstGeom>
                  <a:solidFill>
                    <a:schemeClr val="dk2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" name="Google Shape;356;p10"/>
                  <p:cNvSpPr txBox="1"/>
                  <p:nvPr/>
                </p:nvSpPr>
                <p:spPr>
                  <a:xfrm>
                    <a:off x="482958" y="1645289"/>
                    <a:ext cx="656844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100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ADDER</a:t>
                    </a:r>
                    <a:endParaRPr/>
                  </a:p>
                </p:txBody>
              </p:sp>
            </p:grpSp>
            <p:sp>
              <p:nvSpPr>
                <p:cNvPr id="357" name="Google Shape;357;p10"/>
                <p:cNvSpPr/>
                <p:nvPr/>
              </p:nvSpPr>
              <p:spPr>
                <a:xfrm>
                  <a:off x="473416" y="2490220"/>
                  <a:ext cx="586731" cy="1041453"/>
                </a:xfrm>
                <a:prstGeom prst="rect">
                  <a:avLst/>
                </a:prstGeom>
                <a:solidFill>
                  <a:schemeClr val="dk2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cxnSp>
        <p:nvCxnSpPr>
          <p:cNvPr id="358" name="Google Shape;358;p10"/>
          <p:cNvCxnSpPr/>
          <p:nvPr/>
        </p:nvCxnSpPr>
        <p:spPr>
          <a:xfrm rot="10800000" flipH="1">
            <a:off x="616807" y="1865697"/>
            <a:ext cx="288703" cy="21492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9" name="Google Shape;359;p10"/>
          <p:cNvCxnSpPr>
            <a:endCxn id="347" idx="2"/>
          </p:cNvCxnSpPr>
          <p:nvPr/>
        </p:nvCxnSpPr>
        <p:spPr>
          <a:xfrm>
            <a:off x="494156" y="1561898"/>
            <a:ext cx="339000" cy="2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0" name="Google Shape;360;p10"/>
          <p:cNvCxnSpPr/>
          <p:nvPr/>
        </p:nvCxnSpPr>
        <p:spPr>
          <a:xfrm rot="10800000" flipH="1">
            <a:off x="423777" y="1722478"/>
            <a:ext cx="422641" cy="2499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1" name="Google Shape;361;p10"/>
          <p:cNvCxnSpPr/>
          <p:nvPr/>
        </p:nvCxnSpPr>
        <p:spPr>
          <a:xfrm>
            <a:off x="649513" y="1283023"/>
            <a:ext cx="203673" cy="1690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2" name="Google Shape;362;p10"/>
          <p:cNvSpPr/>
          <p:nvPr/>
        </p:nvSpPr>
        <p:spPr>
          <a:xfrm>
            <a:off x="1646179" y="902677"/>
            <a:ext cx="238695" cy="5357446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10"/>
          <p:cNvGrpSpPr/>
          <p:nvPr/>
        </p:nvGrpSpPr>
        <p:grpSpPr>
          <a:xfrm>
            <a:off x="1868272" y="1065596"/>
            <a:ext cx="3277631" cy="5194526"/>
            <a:chOff x="1697586" y="965952"/>
            <a:chExt cx="3277631" cy="5194526"/>
          </a:xfrm>
        </p:grpSpPr>
        <p:sp>
          <p:nvSpPr>
            <p:cNvPr id="364" name="Google Shape;364;p10"/>
            <p:cNvSpPr/>
            <p:nvPr/>
          </p:nvSpPr>
          <p:spPr>
            <a:xfrm>
              <a:off x="4746182" y="1958545"/>
              <a:ext cx="229035" cy="4201933"/>
            </a:xfrm>
            <a:prstGeom prst="frame">
              <a:avLst>
                <a:gd name="adj1" fmla="val 125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5" name="Google Shape;365;p10"/>
            <p:cNvCxnSpPr/>
            <p:nvPr/>
          </p:nvCxnSpPr>
          <p:spPr>
            <a:xfrm>
              <a:off x="3448846" y="2708602"/>
              <a:ext cx="1291835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6" name="Google Shape;366;p10"/>
            <p:cNvCxnSpPr/>
            <p:nvPr/>
          </p:nvCxnSpPr>
          <p:spPr>
            <a:xfrm>
              <a:off x="3411910" y="3078687"/>
              <a:ext cx="132877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7" name="Google Shape;367;p10"/>
            <p:cNvCxnSpPr>
              <a:endCxn id="368" idx="4"/>
            </p:cNvCxnSpPr>
            <p:nvPr/>
          </p:nvCxnSpPr>
          <p:spPr>
            <a:xfrm rot="10800000" flipH="1">
              <a:off x="1697586" y="5208022"/>
              <a:ext cx="1049700" cy="9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9" name="Google Shape;369;p10"/>
            <p:cNvCxnSpPr>
              <a:stCxn id="368" idx="0"/>
            </p:cNvCxnSpPr>
            <p:nvPr/>
          </p:nvCxnSpPr>
          <p:spPr>
            <a:xfrm>
              <a:off x="3581612" y="5208022"/>
              <a:ext cx="116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70" name="Google Shape;370;p10"/>
            <p:cNvSpPr/>
            <p:nvPr/>
          </p:nvSpPr>
          <p:spPr>
            <a:xfrm>
              <a:off x="2422189" y="965952"/>
              <a:ext cx="674707" cy="1132791"/>
            </a:xfrm>
            <a:prstGeom prst="ellipse">
              <a:avLst/>
            </a:prstGeom>
            <a:solidFill>
              <a:schemeClr val="accent5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0"/>
            <p:cNvSpPr txBox="1"/>
            <p:nvPr/>
          </p:nvSpPr>
          <p:spPr>
            <a:xfrm>
              <a:off x="1835472" y="1283567"/>
              <a:ext cx="586718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[4:0]</a:t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 rot="5400000">
              <a:off x="2898455" y="4790859"/>
              <a:ext cx="531988" cy="834326"/>
            </a:xfrm>
            <a:prstGeom prst="ellipse">
              <a:avLst/>
            </a:prstGeom>
            <a:solidFill>
              <a:srgbClr val="7F7F7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" name="Google Shape;372;p10"/>
            <p:cNvGrpSpPr/>
            <p:nvPr/>
          </p:nvGrpSpPr>
          <p:grpSpPr>
            <a:xfrm>
              <a:off x="1725886" y="5670516"/>
              <a:ext cx="3020297" cy="277679"/>
              <a:chOff x="1725886" y="5670516"/>
              <a:chExt cx="3020297" cy="277679"/>
            </a:xfrm>
          </p:grpSpPr>
          <p:sp>
            <p:nvSpPr>
              <p:cNvPr id="373" name="Google Shape;373;p10"/>
              <p:cNvSpPr txBox="1"/>
              <p:nvPr/>
            </p:nvSpPr>
            <p:spPr>
              <a:xfrm>
                <a:off x="2001980" y="5670516"/>
                <a:ext cx="2498588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RS1     RS2     PC    PC+4       Rd</a:t>
                </a:r>
                <a:endParaRPr/>
              </a:p>
            </p:txBody>
          </p:sp>
          <p:cxnSp>
            <p:nvCxnSpPr>
              <p:cNvPr id="374" name="Google Shape;374;p10"/>
              <p:cNvCxnSpPr/>
              <p:nvPr/>
            </p:nvCxnSpPr>
            <p:spPr>
              <a:xfrm>
                <a:off x="1725886" y="5948195"/>
                <a:ext cx="3020297" cy="0"/>
              </a:xfrm>
              <a:prstGeom prst="straightConnector1">
                <a:avLst/>
              </a:prstGeom>
              <a:noFill/>
              <a:ln w="984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375" name="Google Shape;375;p10"/>
            <p:cNvGrpSpPr/>
            <p:nvPr/>
          </p:nvGrpSpPr>
          <p:grpSpPr>
            <a:xfrm>
              <a:off x="2050660" y="2286773"/>
              <a:ext cx="1600260" cy="1589105"/>
              <a:chOff x="2247017" y="1294188"/>
              <a:chExt cx="1681875" cy="1664786"/>
            </a:xfrm>
          </p:grpSpPr>
          <p:grpSp>
            <p:nvGrpSpPr>
              <p:cNvPr id="376" name="Google Shape;376;p10"/>
              <p:cNvGrpSpPr/>
              <p:nvPr/>
            </p:nvGrpSpPr>
            <p:grpSpPr>
              <a:xfrm>
                <a:off x="2247017" y="1294188"/>
                <a:ext cx="1548924" cy="1630859"/>
                <a:chOff x="2260527" y="1371221"/>
                <a:chExt cx="1548924" cy="1630859"/>
              </a:xfrm>
            </p:grpSpPr>
            <p:sp>
              <p:nvSpPr>
                <p:cNvPr id="377" name="Google Shape;377;p10"/>
                <p:cNvSpPr/>
                <p:nvPr/>
              </p:nvSpPr>
              <p:spPr>
                <a:xfrm>
                  <a:off x="2308893" y="1659787"/>
                  <a:ext cx="1422155" cy="1342293"/>
                </a:xfrm>
                <a:prstGeom prst="rect">
                  <a:avLst/>
                </a:prstGeom>
                <a:solidFill>
                  <a:schemeClr val="dk2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10"/>
                <p:cNvSpPr txBox="1"/>
                <p:nvPr/>
              </p:nvSpPr>
              <p:spPr>
                <a:xfrm>
                  <a:off x="2280118" y="1884687"/>
                  <a:ext cx="662359" cy="2095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Read Addr 1</a:t>
                  </a:r>
                  <a:endParaRPr/>
                </a:p>
              </p:txBody>
            </p:sp>
            <p:sp>
              <p:nvSpPr>
                <p:cNvPr id="379" name="Google Shape;379;p10"/>
                <p:cNvSpPr txBox="1"/>
                <p:nvPr/>
              </p:nvSpPr>
              <p:spPr>
                <a:xfrm>
                  <a:off x="2278438" y="2232546"/>
                  <a:ext cx="661665" cy="2095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Read Addr 2</a:t>
                  </a:r>
                  <a:endParaRPr/>
                </a:p>
              </p:txBody>
            </p:sp>
            <p:sp>
              <p:nvSpPr>
                <p:cNvPr id="380" name="Google Shape;380;p10"/>
                <p:cNvSpPr txBox="1"/>
                <p:nvPr/>
              </p:nvSpPr>
              <p:spPr>
                <a:xfrm>
                  <a:off x="3126570" y="1694232"/>
                  <a:ext cx="682881" cy="2095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Read Data 1</a:t>
                  </a:r>
                  <a:endParaRPr/>
                </a:p>
              </p:txBody>
            </p:sp>
            <p:sp>
              <p:nvSpPr>
                <p:cNvPr id="381" name="Google Shape;381;p10"/>
                <p:cNvSpPr txBox="1"/>
                <p:nvPr/>
              </p:nvSpPr>
              <p:spPr>
                <a:xfrm>
                  <a:off x="3132596" y="2115300"/>
                  <a:ext cx="651672" cy="2095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Read Data 2</a:t>
                  </a:r>
                  <a:endParaRPr/>
                </a:p>
              </p:txBody>
            </p:sp>
            <p:sp>
              <p:nvSpPr>
                <p:cNvPr id="382" name="Google Shape;382;p10"/>
                <p:cNvSpPr txBox="1"/>
                <p:nvPr/>
              </p:nvSpPr>
              <p:spPr>
                <a:xfrm>
                  <a:off x="2260527" y="2621790"/>
                  <a:ext cx="678470" cy="2095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Wrt Addr</a:t>
                  </a: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3" name="Google Shape;383;p10"/>
                <p:cNvCxnSpPr/>
                <p:nvPr/>
              </p:nvCxnSpPr>
              <p:spPr>
                <a:xfrm>
                  <a:off x="3028732" y="1371221"/>
                  <a:ext cx="6540" cy="2957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B0F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84" name="Google Shape;384;p10"/>
              <p:cNvSpPr txBox="1"/>
              <p:nvPr/>
            </p:nvSpPr>
            <p:spPr>
              <a:xfrm>
                <a:off x="3250422" y="2749391"/>
                <a:ext cx="678470" cy="209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Wrt Data</a:t>
                </a:r>
                <a:endParaRPr/>
              </a:p>
            </p:txBody>
          </p:sp>
        </p:grpSp>
        <p:cxnSp>
          <p:nvCxnSpPr>
            <p:cNvPr id="385" name="Google Shape;385;p10"/>
            <p:cNvCxnSpPr>
              <a:endCxn id="370" idx="2"/>
            </p:cNvCxnSpPr>
            <p:nvPr/>
          </p:nvCxnSpPr>
          <p:spPr>
            <a:xfrm rot="10800000" flipH="1">
              <a:off x="1708789" y="1532347"/>
              <a:ext cx="713400" cy="15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86" name="Google Shape;386;p10"/>
          <p:cNvSpPr/>
          <p:nvPr/>
        </p:nvSpPr>
        <p:spPr>
          <a:xfrm>
            <a:off x="6400322" y="2467678"/>
            <a:ext cx="361685" cy="71401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cxnSp>
        <p:nvCxnSpPr>
          <p:cNvPr id="387" name="Google Shape;387;p10"/>
          <p:cNvCxnSpPr/>
          <p:nvPr/>
        </p:nvCxnSpPr>
        <p:spPr>
          <a:xfrm rot="10800000" flipH="1">
            <a:off x="5102015" y="2733278"/>
            <a:ext cx="1283826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8" name="Google Shape;388;p10"/>
          <p:cNvCxnSpPr/>
          <p:nvPr/>
        </p:nvCxnSpPr>
        <p:spPr>
          <a:xfrm>
            <a:off x="6186767" y="2944178"/>
            <a:ext cx="0" cy="16102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10"/>
          <p:cNvCxnSpPr/>
          <p:nvPr/>
        </p:nvCxnSpPr>
        <p:spPr>
          <a:xfrm>
            <a:off x="6186767" y="2944180"/>
            <a:ext cx="213555" cy="214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10"/>
          <p:cNvCxnSpPr/>
          <p:nvPr/>
        </p:nvCxnSpPr>
        <p:spPr>
          <a:xfrm rot="10800000" flipH="1">
            <a:off x="6747969" y="2836010"/>
            <a:ext cx="1761258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91" name="Google Shape;391;p10"/>
          <p:cNvGrpSpPr/>
          <p:nvPr/>
        </p:nvGrpSpPr>
        <p:grpSpPr>
          <a:xfrm>
            <a:off x="6724600" y="3440628"/>
            <a:ext cx="361685" cy="714010"/>
            <a:chOff x="494671" y="5325705"/>
            <a:chExt cx="398584" cy="762000"/>
          </a:xfrm>
        </p:grpSpPr>
        <p:sp>
          <p:nvSpPr>
            <p:cNvPr id="392" name="Google Shape;392;p10"/>
            <p:cNvSpPr/>
            <p:nvPr/>
          </p:nvSpPr>
          <p:spPr>
            <a:xfrm>
              <a:off x="494671" y="5325705"/>
              <a:ext cx="398584" cy="762000"/>
            </a:xfrm>
            <a:prstGeom prst="ellipse">
              <a:avLst/>
            </a:prstGeom>
            <a:solidFill>
              <a:srgbClr val="7F7F7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0"/>
            <p:cNvSpPr txBox="1"/>
            <p:nvPr/>
          </p:nvSpPr>
          <p:spPr>
            <a:xfrm>
              <a:off x="548393" y="5418164"/>
              <a:ext cx="340029" cy="615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cxnSp>
        <p:nvCxnSpPr>
          <p:cNvPr id="394" name="Google Shape;394;p10"/>
          <p:cNvCxnSpPr/>
          <p:nvPr/>
        </p:nvCxnSpPr>
        <p:spPr>
          <a:xfrm>
            <a:off x="5102015" y="3132631"/>
            <a:ext cx="84559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395;p10"/>
          <p:cNvCxnSpPr/>
          <p:nvPr/>
        </p:nvCxnSpPr>
        <p:spPr>
          <a:xfrm>
            <a:off x="5947606" y="3136310"/>
            <a:ext cx="0" cy="4653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6" name="Google Shape;396;p10"/>
          <p:cNvCxnSpPr/>
          <p:nvPr/>
        </p:nvCxnSpPr>
        <p:spPr>
          <a:xfrm rot="10800000" flipH="1">
            <a:off x="5950724" y="3603893"/>
            <a:ext cx="816632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7" name="Google Shape;397;p10"/>
          <p:cNvCxnSpPr/>
          <p:nvPr/>
        </p:nvCxnSpPr>
        <p:spPr>
          <a:xfrm>
            <a:off x="6295316" y="3951442"/>
            <a:ext cx="0" cy="6029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8" name="Google Shape;398;p10"/>
          <p:cNvCxnSpPr/>
          <p:nvPr/>
        </p:nvCxnSpPr>
        <p:spPr>
          <a:xfrm>
            <a:off x="6295316" y="3951442"/>
            <a:ext cx="4124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9" name="Google Shape;399;p10"/>
          <p:cNvCxnSpPr>
            <a:endCxn id="386" idx="4"/>
          </p:cNvCxnSpPr>
          <p:nvPr/>
        </p:nvCxnSpPr>
        <p:spPr>
          <a:xfrm rot="10800000">
            <a:off x="6581164" y="3181688"/>
            <a:ext cx="21900" cy="1521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0" name="Google Shape;400;p10"/>
          <p:cNvCxnSpPr/>
          <p:nvPr/>
        </p:nvCxnSpPr>
        <p:spPr>
          <a:xfrm rot="10800000" flipH="1">
            <a:off x="6901175" y="4154638"/>
            <a:ext cx="2702" cy="3997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01" name="Google Shape;401;p10"/>
          <p:cNvGrpSpPr/>
          <p:nvPr/>
        </p:nvGrpSpPr>
        <p:grpSpPr>
          <a:xfrm>
            <a:off x="7595033" y="3582786"/>
            <a:ext cx="361685" cy="714010"/>
            <a:chOff x="494671" y="5325705"/>
            <a:chExt cx="398584" cy="762000"/>
          </a:xfrm>
        </p:grpSpPr>
        <p:sp>
          <p:nvSpPr>
            <p:cNvPr id="402" name="Google Shape;402;p10"/>
            <p:cNvSpPr/>
            <p:nvPr/>
          </p:nvSpPr>
          <p:spPr>
            <a:xfrm>
              <a:off x="494671" y="5325705"/>
              <a:ext cx="398584" cy="762000"/>
            </a:xfrm>
            <a:prstGeom prst="ellipse">
              <a:avLst/>
            </a:prstGeom>
            <a:solidFill>
              <a:srgbClr val="7F7F7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0"/>
            <p:cNvSpPr txBox="1"/>
            <p:nvPr/>
          </p:nvSpPr>
          <p:spPr>
            <a:xfrm>
              <a:off x="548393" y="5418164"/>
              <a:ext cx="340029" cy="615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cxnSp>
        <p:nvCxnSpPr>
          <p:cNvPr id="404" name="Google Shape;404;p10"/>
          <p:cNvCxnSpPr/>
          <p:nvPr/>
        </p:nvCxnSpPr>
        <p:spPr>
          <a:xfrm rot="10800000" flipH="1">
            <a:off x="7076612" y="3786531"/>
            <a:ext cx="514036" cy="9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5" name="Google Shape;405;p10"/>
          <p:cNvCxnSpPr>
            <a:endCxn id="406" idx="1"/>
          </p:cNvCxnSpPr>
          <p:nvPr/>
        </p:nvCxnSpPr>
        <p:spPr>
          <a:xfrm rot="10800000" flipH="1">
            <a:off x="5141334" y="5298087"/>
            <a:ext cx="2336700" cy="1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7" name="Google Shape;407;p10"/>
          <p:cNvCxnSpPr/>
          <p:nvPr/>
        </p:nvCxnSpPr>
        <p:spPr>
          <a:xfrm>
            <a:off x="7213709" y="4094228"/>
            <a:ext cx="0" cy="12148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8" name="Google Shape;408;p10"/>
          <p:cNvCxnSpPr/>
          <p:nvPr/>
        </p:nvCxnSpPr>
        <p:spPr>
          <a:xfrm>
            <a:off x="7213709" y="4094228"/>
            <a:ext cx="4124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9" name="Google Shape;409;p10"/>
          <p:cNvCxnSpPr/>
          <p:nvPr/>
        </p:nvCxnSpPr>
        <p:spPr>
          <a:xfrm rot="10800000" flipH="1">
            <a:off x="7974321" y="3906399"/>
            <a:ext cx="514036" cy="9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0" name="Google Shape;410;p10"/>
          <p:cNvSpPr/>
          <p:nvPr/>
        </p:nvSpPr>
        <p:spPr>
          <a:xfrm>
            <a:off x="7464231" y="5027697"/>
            <a:ext cx="576489" cy="547342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0"/>
          <p:cNvSpPr txBox="1"/>
          <p:nvPr/>
        </p:nvSpPr>
        <p:spPr>
          <a:xfrm>
            <a:off x="7478034" y="5090338"/>
            <a:ext cx="53866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Shift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1</a:t>
            </a:r>
            <a:endParaRPr/>
          </a:p>
        </p:txBody>
      </p:sp>
      <p:sp>
        <p:nvSpPr>
          <p:cNvPr id="411" name="Google Shape;411;p10"/>
          <p:cNvSpPr/>
          <p:nvPr/>
        </p:nvSpPr>
        <p:spPr>
          <a:xfrm rot="5400000">
            <a:off x="9365031" y="5265560"/>
            <a:ext cx="1039251" cy="392856"/>
          </a:xfrm>
          <a:prstGeom prst="trapezoid">
            <a:avLst>
              <a:gd name="adj" fmla="val 25000"/>
            </a:avLst>
          </a:prstGeom>
          <a:solidFill>
            <a:schemeClr val="dk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10"/>
          <p:cNvCxnSpPr/>
          <p:nvPr/>
        </p:nvCxnSpPr>
        <p:spPr>
          <a:xfrm rot="10800000" flipH="1">
            <a:off x="7755476" y="4799022"/>
            <a:ext cx="1218584" cy="39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3" name="Google Shape;413;p10"/>
          <p:cNvCxnSpPr/>
          <p:nvPr/>
        </p:nvCxnSpPr>
        <p:spPr>
          <a:xfrm>
            <a:off x="5130880" y="5599512"/>
            <a:ext cx="384318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4" name="Google Shape;414;p10"/>
          <p:cNvSpPr/>
          <p:nvPr/>
        </p:nvSpPr>
        <p:spPr>
          <a:xfrm>
            <a:off x="10607010" y="2080619"/>
            <a:ext cx="223715" cy="4180889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10"/>
          <p:cNvCxnSpPr/>
          <p:nvPr/>
        </p:nvCxnSpPr>
        <p:spPr>
          <a:xfrm rot="10800000" flipH="1">
            <a:off x="9404702" y="3324353"/>
            <a:ext cx="1202308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6" name="Google Shape;416;p10"/>
          <p:cNvCxnSpPr/>
          <p:nvPr/>
        </p:nvCxnSpPr>
        <p:spPr>
          <a:xfrm>
            <a:off x="10095752" y="5492240"/>
            <a:ext cx="2855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7" name="Google Shape;417;p10"/>
          <p:cNvCxnSpPr/>
          <p:nvPr/>
        </p:nvCxnSpPr>
        <p:spPr>
          <a:xfrm rot="10800000">
            <a:off x="9555653" y="2325067"/>
            <a:ext cx="7103" cy="25995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8" name="Google Shape;418;p10"/>
          <p:cNvCxnSpPr/>
          <p:nvPr/>
        </p:nvCxnSpPr>
        <p:spPr>
          <a:xfrm rot="10800000">
            <a:off x="9693451" y="2199778"/>
            <a:ext cx="0" cy="112287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9" name="Google Shape;419;p10"/>
          <p:cNvCxnSpPr/>
          <p:nvPr/>
        </p:nvCxnSpPr>
        <p:spPr>
          <a:xfrm>
            <a:off x="8539687" y="4562215"/>
            <a:ext cx="0" cy="2368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0" name="Google Shape;420;p10"/>
          <p:cNvCxnSpPr/>
          <p:nvPr/>
        </p:nvCxnSpPr>
        <p:spPr>
          <a:xfrm>
            <a:off x="8539687" y="4562215"/>
            <a:ext cx="92302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1" name="Google Shape;421;p10"/>
          <p:cNvCxnSpPr/>
          <p:nvPr/>
        </p:nvCxnSpPr>
        <p:spPr>
          <a:xfrm rot="10800000">
            <a:off x="9448234" y="2467678"/>
            <a:ext cx="0" cy="20945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2" name="Google Shape;422;p10"/>
          <p:cNvCxnSpPr/>
          <p:nvPr/>
        </p:nvCxnSpPr>
        <p:spPr>
          <a:xfrm>
            <a:off x="424869" y="745588"/>
            <a:ext cx="785362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3" name="Google Shape;423;p10"/>
          <p:cNvCxnSpPr/>
          <p:nvPr/>
        </p:nvCxnSpPr>
        <p:spPr>
          <a:xfrm>
            <a:off x="493293" y="620067"/>
            <a:ext cx="78920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4" name="Google Shape;424;p10"/>
          <p:cNvCxnSpPr/>
          <p:nvPr/>
        </p:nvCxnSpPr>
        <p:spPr>
          <a:xfrm>
            <a:off x="616807" y="492369"/>
            <a:ext cx="790839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5" name="Google Shape;425;p10"/>
          <p:cNvCxnSpPr/>
          <p:nvPr/>
        </p:nvCxnSpPr>
        <p:spPr>
          <a:xfrm>
            <a:off x="424869" y="745588"/>
            <a:ext cx="0" cy="12148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6" name="Google Shape;426;p10"/>
          <p:cNvCxnSpPr/>
          <p:nvPr/>
        </p:nvCxnSpPr>
        <p:spPr>
          <a:xfrm>
            <a:off x="507854" y="620067"/>
            <a:ext cx="0" cy="9676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7" name="Google Shape;427;p10"/>
          <p:cNvCxnSpPr/>
          <p:nvPr/>
        </p:nvCxnSpPr>
        <p:spPr>
          <a:xfrm>
            <a:off x="629947" y="484406"/>
            <a:ext cx="5150" cy="814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28" name="Google Shape;428;p10"/>
          <p:cNvGrpSpPr/>
          <p:nvPr/>
        </p:nvGrpSpPr>
        <p:grpSpPr>
          <a:xfrm>
            <a:off x="6506276" y="1006195"/>
            <a:ext cx="1486568" cy="1162773"/>
            <a:chOff x="7684180" y="762495"/>
            <a:chExt cx="1691407" cy="1373309"/>
          </a:xfrm>
        </p:grpSpPr>
        <p:sp>
          <p:nvSpPr>
            <p:cNvPr id="429" name="Google Shape;429;p10"/>
            <p:cNvSpPr/>
            <p:nvPr/>
          </p:nvSpPr>
          <p:spPr>
            <a:xfrm>
              <a:off x="7709388" y="793511"/>
              <a:ext cx="1422155" cy="1342293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0"/>
            <p:cNvSpPr txBox="1"/>
            <p:nvPr/>
          </p:nvSpPr>
          <p:spPr>
            <a:xfrm>
              <a:off x="8556429" y="762495"/>
              <a:ext cx="781452" cy="617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</a:t>
              </a:r>
              <a:endParaRPr/>
            </a:p>
          </p:txBody>
        </p:sp>
        <p:sp>
          <p:nvSpPr>
            <p:cNvPr id="431" name="Google Shape;431;p10"/>
            <p:cNvSpPr txBox="1"/>
            <p:nvPr/>
          </p:nvSpPr>
          <p:spPr>
            <a:xfrm>
              <a:off x="7692251" y="778801"/>
              <a:ext cx="678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 Addr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0"/>
            <p:cNvSpPr txBox="1"/>
            <p:nvPr/>
          </p:nvSpPr>
          <p:spPr>
            <a:xfrm>
              <a:off x="7692561" y="1230171"/>
              <a:ext cx="678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Wrt Addr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0"/>
            <p:cNvSpPr txBox="1"/>
            <p:nvPr/>
          </p:nvSpPr>
          <p:spPr>
            <a:xfrm>
              <a:off x="7684180" y="1688117"/>
              <a:ext cx="678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Wrt Data</a:t>
              </a:r>
              <a:endParaRPr/>
            </a:p>
          </p:txBody>
        </p:sp>
        <p:sp>
          <p:nvSpPr>
            <p:cNvPr id="434" name="Google Shape;434;p10"/>
            <p:cNvSpPr txBox="1"/>
            <p:nvPr/>
          </p:nvSpPr>
          <p:spPr>
            <a:xfrm>
              <a:off x="8697116" y="1693124"/>
              <a:ext cx="678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 Data</a:t>
              </a:r>
              <a:endParaRPr/>
            </a:p>
          </p:txBody>
        </p:sp>
      </p:grpSp>
      <p:cxnSp>
        <p:nvCxnSpPr>
          <p:cNvPr id="435" name="Google Shape;435;p10"/>
          <p:cNvCxnSpPr/>
          <p:nvPr/>
        </p:nvCxnSpPr>
        <p:spPr>
          <a:xfrm>
            <a:off x="7086285" y="2402637"/>
            <a:ext cx="0" cy="4300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6" name="Google Shape;436;p10"/>
          <p:cNvCxnSpPr/>
          <p:nvPr/>
        </p:nvCxnSpPr>
        <p:spPr>
          <a:xfrm>
            <a:off x="7309132" y="2233260"/>
            <a:ext cx="0" cy="6082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7" name="Google Shape;437;p10"/>
          <p:cNvCxnSpPr/>
          <p:nvPr/>
        </p:nvCxnSpPr>
        <p:spPr>
          <a:xfrm>
            <a:off x="7200067" y="2317668"/>
            <a:ext cx="0" cy="14705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8" name="Google Shape;438;p10"/>
          <p:cNvCxnSpPr/>
          <p:nvPr/>
        </p:nvCxnSpPr>
        <p:spPr>
          <a:xfrm>
            <a:off x="5914904" y="1589084"/>
            <a:ext cx="0" cy="8135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9" name="Google Shape;439;p10"/>
          <p:cNvCxnSpPr/>
          <p:nvPr/>
        </p:nvCxnSpPr>
        <p:spPr>
          <a:xfrm>
            <a:off x="6043858" y="1622242"/>
            <a:ext cx="0" cy="6828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0" name="Google Shape;440;p10"/>
          <p:cNvCxnSpPr/>
          <p:nvPr/>
        </p:nvCxnSpPr>
        <p:spPr>
          <a:xfrm>
            <a:off x="6165520" y="2058190"/>
            <a:ext cx="0" cy="1883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1" name="Google Shape;441;p10"/>
          <p:cNvCxnSpPr/>
          <p:nvPr/>
        </p:nvCxnSpPr>
        <p:spPr>
          <a:xfrm>
            <a:off x="6245078" y="1210853"/>
            <a:ext cx="27548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2" name="Google Shape;442;p10"/>
          <p:cNvCxnSpPr/>
          <p:nvPr/>
        </p:nvCxnSpPr>
        <p:spPr>
          <a:xfrm rot="10800000" flipH="1">
            <a:off x="6040440" y="1630919"/>
            <a:ext cx="46583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3" name="Google Shape;443;p10"/>
          <p:cNvCxnSpPr/>
          <p:nvPr/>
        </p:nvCxnSpPr>
        <p:spPr>
          <a:xfrm rot="10800000" flipH="1">
            <a:off x="6164430" y="2051226"/>
            <a:ext cx="356132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4" name="Google Shape;444;p10"/>
          <p:cNvCxnSpPr/>
          <p:nvPr/>
        </p:nvCxnSpPr>
        <p:spPr>
          <a:xfrm>
            <a:off x="8278492" y="2467678"/>
            <a:ext cx="118422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5" name="Google Shape;445;p10"/>
          <p:cNvCxnSpPr/>
          <p:nvPr/>
        </p:nvCxnSpPr>
        <p:spPr>
          <a:xfrm>
            <a:off x="8385364" y="2333315"/>
            <a:ext cx="1177392" cy="52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6" name="Google Shape;446;p10"/>
          <p:cNvCxnSpPr/>
          <p:nvPr/>
        </p:nvCxnSpPr>
        <p:spPr>
          <a:xfrm>
            <a:off x="8525205" y="2199778"/>
            <a:ext cx="116824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7" name="Google Shape;447;p10"/>
          <p:cNvCxnSpPr/>
          <p:nvPr/>
        </p:nvCxnSpPr>
        <p:spPr>
          <a:xfrm rot="10800000">
            <a:off x="8278492" y="746974"/>
            <a:ext cx="0" cy="17118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8" name="Google Shape;448;p10"/>
          <p:cNvCxnSpPr/>
          <p:nvPr/>
        </p:nvCxnSpPr>
        <p:spPr>
          <a:xfrm rot="10800000">
            <a:off x="8385364" y="621453"/>
            <a:ext cx="0" cy="17118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9" name="Google Shape;449;p10"/>
          <p:cNvCxnSpPr/>
          <p:nvPr/>
        </p:nvCxnSpPr>
        <p:spPr>
          <a:xfrm rot="10800000">
            <a:off x="8509227" y="493755"/>
            <a:ext cx="0" cy="17118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50" name="Google Shape;450;p10"/>
          <p:cNvGrpSpPr/>
          <p:nvPr/>
        </p:nvGrpSpPr>
        <p:grpSpPr>
          <a:xfrm>
            <a:off x="8726382" y="848388"/>
            <a:ext cx="766965" cy="911935"/>
            <a:chOff x="2409171" y="3891740"/>
            <a:chExt cx="766965" cy="911935"/>
          </a:xfrm>
        </p:grpSpPr>
        <p:sp>
          <p:nvSpPr>
            <p:cNvPr id="451" name="Google Shape;451;p10"/>
            <p:cNvSpPr/>
            <p:nvPr/>
          </p:nvSpPr>
          <p:spPr>
            <a:xfrm>
              <a:off x="2409171" y="4091803"/>
              <a:ext cx="766965" cy="711872"/>
            </a:xfrm>
            <a:prstGeom prst="rect">
              <a:avLst/>
            </a:prstGeom>
            <a:solidFill>
              <a:srgbClr val="7F7F7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JBU</a:t>
              </a:r>
              <a:endParaRPr/>
            </a:p>
          </p:txBody>
        </p:sp>
        <p:cxnSp>
          <p:nvCxnSpPr>
            <p:cNvPr id="452" name="Google Shape;452;p10"/>
            <p:cNvCxnSpPr/>
            <p:nvPr/>
          </p:nvCxnSpPr>
          <p:spPr>
            <a:xfrm rot="10800000">
              <a:off x="2803365" y="3891740"/>
              <a:ext cx="3788" cy="219911"/>
            </a:xfrm>
            <a:prstGeom prst="straightConnector1">
              <a:avLst/>
            </a:prstGeom>
            <a:noFill/>
            <a:ln w="952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3" name="Google Shape;453;p10"/>
            <p:cNvCxnSpPr/>
            <p:nvPr/>
          </p:nvCxnSpPr>
          <p:spPr>
            <a:xfrm rot="10800000">
              <a:off x="2601461" y="3891740"/>
              <a:ext cx="3788" cy="219911"/>
            </a:xfrm>
            <a:prstGeom prst="straightConnector1">
              <a:avLst/>
            </a:prstGeom>
            <a:noFill/>
            <a:ln w="952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54" name="Google Shape;454;p10"/>
          <p:cNvCxnSpPr/>
          <p:nvPr/>
        </p:nvCxnSpPr>
        <p:spPr>
          <a:xfrm rot="10800000">
            <a:off x="5914904" y="2402637"/>
            <a:ext cx="117138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5" name="Google Shape;455;p10"/>
          <p:cNvCxnSpPr/>
          <p:nvPr/>
        </p:nvCxnSpPr>
        <p:spPr>
          <a:xfrm rot="10800000">
            <a:off x="6040440" y="2305095"/>
            <a:ext cx="117138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6" name="Google Shape;456;p10"/>
          <p:cNvCxnSpPr/>
          <p:nvPr/>
        </p:nvCxnSpPr>
        <p:spPr>
          <a:xfrm rot="10800000">
            <a:off x="6162278" y="2233260"/>
            <a:ext cx="117138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7" name="Google Shape;457;p10"/>
          <p:cNvCxnSpPr/>
          <p:nvPr/>
        </p:nvCxnSpPr>
        <p:spPr>
          <a:xfrm>
            <a:off x="10039673" y="2665357"/>
            <a:ext cx="567078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8" name="Google Shape;458;p10"/>
          <p:cNvSpPr txBox="1"/>
          <p:nvPr/>
        </p:nvSpPr>
        <p:spPr>
          <a:xfrm>
            <a:off x="6446147" y="2567838"/>
            <a:ext cx="30855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59" name="Google Shape;459;p10"/>
          <p:cNvCxnSpPr/>
          <p:nvPr/>
        </p:nvCxnSpPr>
        <p:spPr>
          <a:xfrm rot="10800000">
            <a:off x="9085446" y="1743660"/>
            <a:ext cx="0" cy="10175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0" name="Google Shape;460;p10"/>
          <p:cNvCxnSpPr/>
          <p:nvPr/>
        </p:nvCxnSpPr>
        <p:spPr>
          <a:xfrm>
            <a:off x="9493347" y="1402174"/>
            <a:ext cx="285559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1" name="Google Shape;461;p10"/>
          <p:cNvCxnSpPr/>
          <p:nvPr/>
        </p:nvCxnSpPr>
        <p:spPr>
          <a:xfrm rot="10800000">
            <a:off x="9755024" y="123881"/>
            <a:ext cx="0" cy="1285943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2" name="Google Shape;462;p10"/>
          <p:cNvCxnSpPr/>
          <p:nvPr/>
        </p:nvCxnSpPr>
        <p:spPr>
          <a:xfrm>
            <a:off x="1013998" y="122495"/>
            <a:ext cx="8764908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3" name="Google Shape;463;p10"/>
          <p:cNvCxnSpPr>
            <a:endCxn id="347" idx="0"/>
          </p:cNvCxnSpPr>
          <p:nvPr/>
        </p:nvCxnSpPr>
        <p:spPr>
          <a:xfrm>
            <a:off x="1013999" y="122493"/>
            <a:ext cx="0" cy="110820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4" name="Google Shape;464;p10"/>
          <p:cNvCxnSpPr/>
          <p:nvPr/>
        </p:nvCxnSpPr>
        <p:spPr>
          <a:xfrm>
            <a:off x="5141321" y="6065551"/>
            <a:ext cx="546568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5" name="Google Shape;465;p10"/>
          <p:cNvCxnSpPr/>
          <p:nvPr/>
        </p:nvCxnSpPr>
        <p:spPr>
          <a:xfrm>
            <a:off x="5130880" y="6191040"/>
            <a:ext cx="547613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6" name="Google Shape;466;p10"/>
          <p:cNvSpPr txBox="1"/>
          <p:nvPr/>
        </p:nvSpPr>
        <p:spPr>
          <a:xfrm>
            <a:off x="5109981" y="5840807"/>
            <a:ext cx="58671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/>
          </a:p>
        </p:txBody>
      </p:sp>
      <p:sp>
        <p:nvSpPr>
          <p:cNvPr id="467" name="Google Shape;467;p10"/>
          <p:cNvSpPr txBox="1"/>
          <p:nvPr/>
        </p:nvSpPr>
        <p:spPr>
          <a:xfrm>
            <a:off x="5107040" y="5992816"/>
            <a:ext cx="58671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/>
          </a:p>
        </p:txBody>
      </p:sp>
      <p:sp>
        <p:nvSpPr>
          <p:cNvPr id="468" name="Google Shape;468;p10"/>
          <p:cNvSpPr/>
          <p:nvPr/>
        </p:nvSpPr>
        <p:spPr>
          <a:xfrm>
            <a:off x="11316203" y="2965644"/>
            <a:ext cx="361685" cy="71401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0"/>
          <p:cNvSpPr txBox="1"/>
          <p:nvPr/>
        </p:nvSpPr>
        <p:spPr>
          <a:xfrm>
            <a:off x="11364952" y="3052280"/>
            <a:ext cx="30855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70" name="Google Shape;470;p10"/>
          <p:cNvCxnSpPr/>
          <p:nvPr/>
        </p:nvCxnSpPr>
        <p:spPr>
          <a:xfrm rot="10800000" flipH="1">
            <a:off x="10817727" y="3321745"/>
            <a:ext cx="514036" cy="9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1" name="Google Shape;471;p10"/>
          <p:cNvCxnSpPr/>
          <p:nvPr/>
        </p:nvCxnSpPr>
        <p:spPr>
          <a:xfrm>
            <a:off x="10817727" y="2665357"/>
            <a:ext cx="14113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2" name="Google Shape;472;p10"/>
          <p:cNvCxnSpPr/>
          <p:nvPr/>
        </p:nvCxnSpPr>
        <p:spPr>
          <a:xfrm rot="10800000">
            <a:off x="10938877" y="2665357"/>
            <a:ext cx="0" cy="5143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3" name="Google Shape;473;p10"/>
          <p:cNvCxnSpPr/>
          <p:nvPr/>
        </p:nvCxnSpPr>
        <p:spPr>
          <a:xfrm>
            <a:off x="10833286" y="6048879"/>
            <a:ext cx="10559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4" name="Google Shape;474;p10"/>
          <p:cNvCxnSpPr/>
          <p:nvPr/>
        </p:nvCxnSpPr>
        <p:spPr>
          <a:xfrm>
            <a:off x="10938877" y="3458339"/>
            <a:ext cx="0" cy="26085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5" name="Google Shape;475;p10"/>
          <p:cNvCxnSpPr/>
          <p:nvPr/>
        </p:nvCxnSpPr>
        <p:spPr>
          <a:xfrm rot="10800000" flipH="1">
            <a:off x="10934492" y="3464676"/>
            <a:ext cx="381711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6" name="Google Shape;476;p10"/>
          <p:cNvCxnSpPr/>
          <p:nvPr/>
        </p:nvCxnSpPr>
        <p:spPr>
          <a:xfrm rot="10800000" flipH="1">
            <a:off x="10958866" y="3179717"/>
            <a:ext cx="381711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7" name="Google Shape;477;p10"/>
          <p:cNvCxnSpPr/>
          <p:nvPr/>
        </p:nvCxnSpPr>
        <p:spPr>
          <a:xfrm>
            <a:off x="11673503" y="3295247"/>
            <a:ext cx="2855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8" name="Google Shape;478;p10"/>
          <p:cNvCxnSpPr/>
          <p:nvPr/>
        </p:nvCxnSpPr>
        <p:spPr>
          <a:xfrm>
            <a:off x="11959062" y="3289906"/>
            <a:ext cx="0" cy="31013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9" name="Google Shape;479;p10"/>
          <p:cNvCxnSpPr/>
          <p:nvPr/>
        </p:nvCxnSpPr>
        <p:spPr>
          <a:xfrm>
            <a:off x="10828901" y="6197516"/>
            <a:ext cx="10559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0" name="Google Shape;480;p10"/>
          <p:cNvCxnSpPr/>
          <p:nvPr/>
        </p:nvCxnSpPr>
        <p:spPr>
          <a:xfrm rot="10800000">
            <a:off x="10934492" y="6196598"/>
            <a:ext cx="0" cy="53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1" name="Google Shape;481;p10"/>
          <p:cNvCxnSpPr/>
          <p:nvPr/>
        </p:nvCxnSpPr>
        <p:spPr>
          <a:xfrm>
            <a:off x="2006158" y="6727000"/>
            <a:ext cx="89283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2" name="Google Shape;482;p10"/>
          <p:cNvCxnSpPr/>
          <p:nvPr/>
        </p:nvCxnSpPr>
        <p:spPr>
          <a:xfrm rot="10800000">
            <a:off x="2006158" y="3678269"/>
            <a:ext cx="0" cy="30487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3" name="Google Shape;483;p10"/>
          <p:cNvCxnSpPr/>
          <p:nvPr/>
        </p:nvCxnSpPr>
        <p:spPr>
          <a:xfrm rot="10800000" flipH="1">
            <a:off x="1998655" y="3680235"/>
            <a:ext cx="26354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4" name="Google Shape;484;p10"/>
          <p:cNvCxnSpPr/>
          <p:nvPr/>
        </p:nvCxnSpPr>
        <p:spPr>
          <a:xfrm>
            <a:off x="1868226" y="3288520"/>
            <a:ext cx="39472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5" name="Google Shape;485;p10"/>
          <p:cNvCxnSpPr/>
          <p:nvPr/>
        </p:nvCxnSpPr>
        <p:spPr>
          <a:xfrm>
            <a:off x="1867476" y="2964258"/>
            <a:ext cx="39472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6" name="Google Shape;486;p10"/>
          <p:cNvCxnSpPr/>
          <p:nvPr/>
        </p:nvCxnSpPr>
        <p:spPr>
          <a:xfrm>
            <a:off x="4264617" y="6389853"/>
            <a:ext cx="769444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7" name="Google Shape;487;p10"/>
          <p:cNvCxnSpPr/>
          <p:nvPr/>
        </p:nvCxnSpPr>
        <p:spPr>
          <a:xfrm rot="10800000">
            <a:off x="4264617" y="3914066"/>
            <a:ext cx="0" cy="24757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8" name="Google Shape;488;p10"/>
          <p:cNvCxnSpPr/>
          <p:nvPr/>
        </p:nvCxnSpPr>
        <p:spPr>
          <a:xfrm rot="10800000">
            <a:off x="3619532" y="3905013"/>
            <a:ext cx="64508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9" name="Google Shape;489;p10"/>
          <p:cNvCxnSpPr/>
          <p:nvPr/>
        </p:nvCxnSpPr>
        <p:spPr>
          <a:xfrm rot="10800000">
            <a:off x="6400322" y="4924651"/>
            <a:ext cx="0" cy="1803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0" name="Google Shape;490;p10"/>
          <p:cNvCxnSpPr/>
          <p:nvPr/>
        </p:nvCxnSpPr>
        <p:spPr>
          <a:xfrm>
            <a:off x="10817727" y="1083854"/>
            <a:ext cx="1279667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1" name="Google Shape;491;p10"/>
          <p:cNvCxnSpPr/>
          <p:nvPr/>
        </p:nvCxnSpPr>
        <p:spPr>
          <a:xfrm>
            <a:off x="12097394" y="1066983"/>
            <a:ext cx="0" cy="5520726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2" name="Google Shape;492;p10"/>
          <p:cNvCxnSpPr/>
          <p:nvPr/>
        </p:nvCxnSpPr>
        <p:spPr>
          <a:xfrm>
            <a:off x="6682615" y="6587709"/>
            <a:ext cx="5414779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3" name="Google Shape;493;p10"/>
          <p:cNvCxnSpPr/>
          <p:nvPr/>
        </p:nvCxnSpPr>
        <p:spPr>
          <a:xfrm rot="10800000">
            <a:off x="6682615" y="4924651"/>
            <a:ext cx="0" cy="1663058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4" name="Google Shape;494;p10"/>
          <p:cNvCxnSpPr/>
          <p:nvPr/>
        </p:nvCxnSpPr>
        <p:spPr>
          <a:xfrm>
            <a:off x="9493346" y="1259871"/>
            <a:ext cx="17668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5" name="Google Shape;495;p10"/>
          <p:cNvCxnSpPr/>
          <p:nvPr/>
        </p:nvCxnSpPr>
        <p:spPr>
          <a:xfrm rot="10800000">
            <a:off x="9670031" y="328703"/>
            <a:ext cx="0" cy="9311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6" name="Google Shape;496;p10"/>
          <p:cNvCxnSpPr/>
          <p:nvPr/>
        </p:nvCxnSpPr>
        <p:spPr>
          <a:xfrm>
            <a:off x="1747151" y="327317"/>
            <a:ext cx="792288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7" name="Google Shape;497;p10"/>
          <p:cNvCxnSpPr>
            <a:endCxn id="362" idx="0"/>
          </p:cNvCxnSpPr>
          <p:nvPr/>
        </p:nvCxnSpPr>
        <p:spPr>
          <a:xfrm>
            <a:off x="1753526" y="327277"/>
            <a:ext cx="12000" cy="57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8" name="Google Shape;498;p10"/>
          <p:cNvCxnSpPr/>
          <p:nvPr/>
        </p:nvCxnSpPr>
        <p:spPr>
          <a:xfrm>
            <a:off x="5027377" y="327317"/>
            <a:ext cx="11876" cy="5753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9" name="Google Shape;499;p10"/>
          <p:cNvSpPr txBox="1"/>
          <p:nvPr/>
        </p:nvSpPr>
        <p:spPr>
          <a:xfrm>
            <a:off x="9154875" y="286195"/>
            <a:ext cx="58671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Flush</a:t>
            </a:r>
            <a:endParaRPr/>
          </a:p>
        </p:txBody>
      </p:sp>
      <p:sp>
        <p:nvSpPr>
          <p:cNvPr id="500" name="Google Shape;500;p10"/>
          <p:cNvSpPr txBox="1"/>
          <p:nvPr/>
        </p:nvSpPr>
        <p:spPr>
          <a:xfrm>
            <a:off x="9581688" y="5361435"/>
            <a:ext cx="6568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ADDER</a:t>
            </a:r>
            <a:endParaRPr/>
          </a:p>
        </p:txBody>
      </p:sp>
      <p:sp>
        <p:nvSpPr>
          <p:cNvPr id="501" name="Google Shape;501;p10"/>
          <p:cNvSpPr txBox="1"/>
          <p:nvPr/>
        </p:nvSpPr>
        <p:spPr>
          <a:xfrm>
            <a:off x="749619" y="4091530"/>
            <a:ext cx="43392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502" name="Google Shape;502;p10"/>
          <p:cNvSpPr txBox="1"/>
          <p:nvPr/>
        </p:nvSpPr>
        <p:spPr>
          <a:xfrm>
            <a:off x="616807" y="5449302"/>
            <a:ext cx="65684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/>
          </a:p>
        </p:txBody>
      </p:sp>
      <p:sp>
        <p:nvSpPr>
          <p:cNvPr id="503" name="Google Shape;503;p10"/>
          <p:cNvSpPr txBox="1"/>
          <p:nvPr/>
        </p:nvSpPr>
        <p:spPr>
          <a:xfrm>
            <a:off x="2627721" y="3397274"/>
            <a:ext cx="76025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REG FILE</a:t>
            </a:r>
            <a:endParaRPr/>
          </a:p>
        </p:txBody>
      </p:sp>
      <p:sp>
        <p:nvSpPr>
          <p:cNvPr id="504" name="Google Shape;504;p10"/>
          <p:cNvSpPr txBox="1"/>
          <p:nvPr/>
        </p:nvSpPr>
        <p:spPr>
          <a:xfrm>
            <a:off x="2560919" y="1499118"/>
            <a:ext cx="78964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/>
          </a:p>
        </p:txBody>
      </p:sp>
      <p:sp>
        <p:nvSpPr>
          <p:cNvPr id="505" name="Google Shape;505;p10"/>
          <p:cNvSpPr txBox="1"/>
          <p:nvPr/>
        </p:nvSpPr>
        <p:spPr>
          <a:xfrm>
            <a:off x="3106183" y="5199207"/>
            <a:ext cx="6568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IMM</a:t>
            </a:r>
            <a:endParaRPr/>
          </a:p>
        </p:txBody>
      </p:sp>
      <p:cxnSp>
        <p:nvCxnSpPr>
          <p:cNvPr id="506" name="Google Shape;506;p10"/>
          <p:cNvCxnSpPr>
            <a:stCxn id="352" idx="3"/>
          </p:cNvCxnSpPr>
          <p:nvPr/>
        </p:nvCxnSpPr>
        <p:spPr>
          <a:xfrm>
            <a:off x="384314" y="2719294"/>
            <a:ext cx="322800" cy="1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7" name="Google Shape;507;p10"/>
          <p:cNvCxnSpPr>
            <a:stCxn id="357" idx="3"/>
          </p:cNvCxnSpPr>
          <p:nvPr/>
        </p:nvCxnSpPr>
        <p:spPr>
          <a:xfrm>
            <a:off x="1212726" y="4207256"/>
            <a:ext cx="44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8" name="Google Shape;508;p10"/>
          <p:cNvCxnSpPr/>
          <p:nvPr/>
        </p:nvCxnSpPr>
        <p:spPr>
          <a:xfrm>
            <a:off x="1266345" y="5647847"/>
            <a:ext cx="3798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9" name="Google Shape;509;p10"/>
          <p:cNvCxnSpPr/>
          <p:nvPr/>
        </p:nvCxnSpPr>
        <p:spPr>
          <a:xfrm>
            <a:off x="1406599" y="3600244"/>
            <a:ext cx="0" cy="12512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0" name="Google Shape;510;p10"/>
          <p:cNvCxnSpPr/>
          <p:nvPr/>
        </p:nvCxnSpPr>
        <p:spPr>
          <a:xfrm>
            <a:off x="281354" y="3605700"/>
            <a:ext cx="11349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1" name="Google Shape;511;p10"/>
          <p:cNvCxnSpPr/>
          <p:nvPr/>
        </p:nvCxnSpPr>
        <p:spPr>
          <a:xfrm>
            <a:off x="278934" y="4853502"/>
            <a:ext cx="11349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2" name="Google Shape;512;p10"/>
          <p:cNvCxnSpPr/>
          <p:nvPr/>
        </p:nvCxnSpPr>
        <p:spPr>
          <a:xfrm>
            <a:off x="278934" y="4839650"/>
            <a:ext cx="0" cy="8503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3" name="Google Shape;513;p10"/>
          <p:cNvCxnSpPr/>
          <p:nvPr/>
        </p:nvCxnSpPr>
        <p:spPr>
          <a:xfrm>
            <a:off x="278934" y="5680322"/>
            <a:ext cx="32837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4" name="Google Shape;514;p10"/>
          <p:cNvCxnSpPr/>
          <p:nvPr/>
        </p:nvCxnSpPr>
        <p:spPr>
          <a:xfrm>
            <a:off x="278934" y="3178331"/>
            <a:ext cx="0" cy="4251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5" name="Google Shape;515;p10"/>
          <p:cNvCxnSpPr/>
          <p:nvPr/>
        </p:nvCxnSpPr>
        <p:spPr>
          <a:xfrm>
            <a:off x="278933" y="3178331"/>
            <a:ext cx="42823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6" name="Google Shape;516;p10"/>
          <p:cNvCxnSpPr/>
          <p:nvPr/>
        </p:nvCxnSpPr>
        <p:spPr>
          <a:xfrm>
            <a:off x="1083734" y="2964258"/>
            <a:ext cx="56244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7" name="Google Shape;517;p10"/>
          <p:cNvCxnSpPr/>
          <p:nvPr/>
        </p:nvCxnSpPr>
        <p:spPr>
          <a:xfrm>
            <a:off x="1364956" y="2231874"/>
            <a:ext cx="0" cy="7323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8" name="Google Shape;518;p10"/>
          <p:cNvCxnSpPr/>
          <p:nvPr/>
        </p:nvCxnSpPr>
        <p:spPr>
          <a:xfrm>
            <a:off x="616807" y="2247164"/>
            <a:ext cx="74814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9" name="Google Shape;519;p10"/>
          <p:cNvCxnSpPr/>
          <p:nvPr/>
        </p:nvCxnSpPr>
        <p:spPr>
          <a:xfrm>
            <a:off x="616807" y="2080620"/>
            <a:ext cx="0" cy="1645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520;p10"/>
          <p:cNvCxnSpPr/>
          <p:nvPr/>
        </p:nvCxnSpPr>
        <p:spPr>
          <a:xfrm>
            <a:off x="11110311" y="3179717"/>
            <a:ext cx="0" cy="3679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1" name="Google Shape;521;p10"/>
          <p:cNvCxnSpPr/>
          <p:nvPr/>
        </p:nvCxnSpPr>
        <p:spPr>
          <a:xfrm>
            <a:off x="6879763" y="6880392"/>
            <a:ext cx="4242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2" name="Google Shape;522;p10"/>
          <p:cNvCxnSpPr/>
          <p:nvPr/>
        </p:nvCxnSpPr>
        <p:spPr>
          <a:xfrm rot="10800000">
            <a:off x="6904798" y="4924651"/>
            <a:ext cx="0" cy="19557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23" name="Google Shape;523;p10"/>
          <p:cNvGrpSpPr/>
          <p:nvPr/>
        </p:nvGrpSpPr>
        <p:grpSpPr>
          <a:xfrm>
            <a:off x="8999844" y="4647539"/>
            <a:ext cx="267908" cy="635800"/>
            <a:chOff x="494671" y="5325705"/>
            <a:chExt cx="398584" cy="762000"/>
          </a:xfrm>
        </p:grpSpPr>
        <p:sp>
          <p:nvSpPr>
            <p:cNvPr id="524" name="Google Shape;524;p10"/>
            <p:cNvSpPr/>
            <p:nvPr/>
          </p:nvSpPr>
          <p:spPr>
            <a:xfrm>
              <a:off x="494671" y="5325705"/>
              <a:ext cx="398584" cy="762000"/>
            </a:xfrm>
            <a:prstGeom prst="ellipse">
              <a:avLst/>
            </a:prstGeom>
            <a:solidFill>
              <a:srgbClr val="7F7F7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0"/>
            <p:cNvSpPr txBox="1"/>
            <p:nvPr/>
          </p:nvSpPr>
          <p:spPr>
            <a:xfrm>
              <a:off x="548393" y="5418164"/>
              <a:ext cx="340029" cy="615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cxnSp>
        <p:nvCxnSpPr>
          <p:cNvPr id="526" name="Google Shape;526;p10"/>
          <p:cNvCxnSpPr/>
          <p:nvPr/>
        </p:nvCxnSpPr>
        <p:spPr>
          <a:xfrm>
            <a:off x="9564621" y="4924651"/>
            <a:ext cx="8166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7" name="Google Shape;527;p10"/>
          <p:cNvCxnSpPr/>
          <p:nvPr/>
        </p:nvCxnSpPr>
        <p:spPr>
          <a:xfrm>
            <a:off x="10381311" y="4924651"/>
            <a:ext cx="0" cy="5811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8" name="Google Shape;528;p10"/>
          <p:cNvCxnSpPr/>
          <p:nvPr/>
        </p:nvCxnSpPr>
        <p:spPr>
          <a:xfrm rot="10800000" flipH="1">
            <a:off x="8460226" y="5120771"/>
            <a:ext cx="514036" cy="9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9" name="Google Shape;529;p10"/>
          <p:cNvSpPr txBox="1"/>
          <p:nvPr/>
        </p:nvSpPr>
        <p:spPr>
          <a:xfrm>
            <a:off x="8287641" y="5023976"/>
            <a:ext cx="23446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grpSp>
        <p:nvGrpSpPr>
          <p:cNvPr id="530" name="Google Shape;530;p10"/>
          <p:cNvGrpSpPr/>
          <p:nvPr/>
        </p:nvGrpSpPr>
        <p:grpSpPr>
          <a:xfrm>
            <a:off x="8997906" y="5365979"/>
            <a:ext cx="267908" cy="635800"/>
            <a:chOff x="494671" y="5325705"/>
            <a:chExt cx="398584" cy="762000"/>
          </a:xfrm>
        </p:grpSpPr>
        <p:sp>
          <p:nvSpPr>
            <p:cNvPr id="531" name="Google Shape;531;p10"/>
            <p:cNvSpPr/>
            <p:nvPr/>
          </p:nvSpPr>
          <p:spPr>
            <a:xfrm>
              <a:off x="494671" y="5325705"/>
              <a:ext cx="398584" cy="762000"/>
            </a:xfrm>
            <a:prstGeom prst="ellipse">
              <a:avLst/>
            </a:prstGeom>
            <a:solidFill>
              <a:srgbClr val="7F7F7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0"/>
            <p:cNvSpPr txBox="1"/>
            <p:nvPr/>
          </p:nvSpPr>
          <p:spPr>
            <a:xfrm>
              <a:off x="548393" y="5418164"/>
              <a:ext cx="340029" cy="615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cxnSp>
        <p:nvCxnSpPr>
          <p:cNvPr id="533" name="Google Shape;533;p10"/>
          <p:cNvCxnSpPr/>
          <p:nvPr/>
        </p:nvCxnSpPr>
        <p:spPr>
          <a:xfrm>
            <a:off x="7759516" y="4784526"/>
            <a:ext cx="0" cy="2368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534;p10"/>
          <p:cNvCxnSpPr/>
          <p:nvPr/>
        </p:nvCxnSpPr>
        <p:spPr>
          <a:xfrm>
            <a:off x="5125367" y="5742188"/>
            <a:ext cx="383984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5" name="Google Shape;535;p10"/>
          <p:cNvSpPr txBox="1"/>
          <p:nvPr/>
        </p:nvSpPr>
        <p:spPr>
          <a:xfrm>
            <a:off x="5148771" y="5360049"/>
            <a:ext cx="32406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536" name="Google Shape;536;p10"/>
          <p:cNvSpPr txBox="1"/>
          <p:nvPr/>
        </p:nvSpPr>
        <p:spPr>
          <a:xfrm>
            <a:off x="5145477" y="5529753"/>
            <a:ext cx="128791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Data 1</a:t>
            </a:r>
            <a:endParaRPr/>
          </a:p>
        </p:txBody>
      </p:sp>
      <p:cxnSp>
        <p:nvCxnSpPr>
          <p:cNvPr id="537" name="Google Shape;537;p10"/>
          <p:cNvCxnSpPr/>
          <p:nvPr/>
        </p:nvCxnSpPr>
        <p:spPr>
          <a:xfrm>
            <a:off x="10381311" y="5485752"/>
            <a:ext cx="0" cy="7757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8" name="Google Shape;538;p10"/>
          <p:cNvCxnSpPr/>
          <p:nvPr/>
        </p:nvCxnSpPr>
        <p:spPr>
          <a:xfrm>
            <a:off x="8278492" y="6258737"/>
            <a:ext cx="210281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9" name="Google Shape;539;p10"/>
          <p:cNvCxnSpPr/>
          <p:nvPr/>
        </p:nvCxnSpPr>
        <p:spPr>
          <a:xfrm>
            <a:off x="8278492" y="5881575"/>
            <a:ext cx="0" cy="3813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0" name="Google Shape;540;p10"/>
          <p:cNvCxnSpPr/>
          <p:nvPr/>
        </p:nvCxnSpPr>
        <p:spPr>
          <a:xfrm rot="10800000" flipH="1">
            <a:off x="8276703" y="5894133"/>
            <a:ext cx="724498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1" name="Google Shape;541;p10"/>
          <p:cNvCxnSpPr/>
          <p:nvPr/>
        </p:nvCxnSpPr>
        <p:spPr>
          <a:xfrm rot="10800000" flipH="1">
            <a:off x="9259777" y="5049939"/>
            <a:ext cx="40773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2" name="Google Shape;542;p10"/>
          <p:cNvCxnSpPr>
            <a:stCxn id="532" idx="3"/>
          </p:cNvCxnSpPr>
          <p:nvPr/>
        </p:nvCxnSpPr>
        <p:spPr>
          <a:xfrm rot="10800000" flipH="1">
            <a:off x="9262566" y="5694660"/>
            <a:ext cx="425700" cy="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43" name="Google Shape;543;p10"/>
          <p:cNvGrpSpPr/>
          <p:nvPr/>
        </p:nvGrpSpPr>
        <p:grpSpPr>
          <a:xfrm>
            <a:off x="6042628" y="916765"/>
            <a:ext cx="267908" cy="635800"/>
            <a:chOff x="494671" y="5325705"/>
            <a:chExt cx="398584" cy="762000"/>
          </a:xfrm>
        </p:grpSpPr>
        <p:sp>
          <p:nvSpPr>
            <p:cNvPr id="544" name="Google Shape;544;p10"/>
            <p:cNvSpPr/>
            <p:nvPr/>
          </p:nvSpPr>
          <p:spPr>
            <a:xfrm>
              <a:off x="494671" y="5325705"/>
              <a:ext cx="398584" cy="762000"/>
            </a:xfrm>
            <a:prstGeom prst="ellipse">
              <a:avLst/>
            </a:prstGeom>
            <a:solidFill>
              <a:srgbClr val="7F7F7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0"/>
            <p:cNvSpPr txBox="1"/>
            <p:nvPr/>
          </p:nvSpPr>
          <p:spPr>
            <a:xfrm>
              <a:off x="548393" y="5418164"/>
              <a:ext cx="340029" cy="615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cxnSp>
        <p:nvCxnSpPr>
          <p:cNvPr id="546" name="Google Shape;546;p10"/>
          <p:cNvCxnSpPr/>
          <p:nvPr/>
        </p:nvCxnSpPr>
        <p:spPr>
          <a:xfrm rot="10800000" flipH="1">
            <a:off x="5916578" y="1467418"/>
            <a:ext cx="129433" cy="1354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7" name="Google Shape;547;p10"/>
          <p:cNvCxnSpPr/>
          <p:nvPr/>
        </p:nvCxnSpPr>
        <p:spPr>
          <a:xfrm>
            <a:off x="5920744" y="621509"/>
            <a:ext cx="0" cy="2818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8" name="Google Shape;548;p10"/>
          <p:cNvCxnSpPr>
            <a:endCxn id="544" idx="1"/>
          </p:cNvCxnSpPr>
          <p:nvPr/>
        </p:nvCxnSpPr>
        <p:spPr>
          <a:xfrm>
            <a:off x="5919862" y="875176"/>
            <a:ext cx="162000" cy="13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9" name="Google Shape;549;p10"/>
          <p:cNvCxnSpPr/>
          <p:nvPr/>
        </p:nvCxnSpPr>
        <p:spPr>
          <a:xfrm rot="10800000">
            <a:off x="6245078" y="4924651"/>
            <a:ext cx="0" cy="14665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0" name="Google Shape;550;p10"/>
          <p:cNvCxnSpPr/>
          <p:nvPr/>
        </p:nvCxnSpPr>
        <p:spPr>
          <a:xfrm rot="10800000" flipH="1">
            <a:off x="1893584" y="1863136"/>
            <a:ext cx="713311" cy="148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1" name="Google Shape;551;p10"/>
          <p:cNvSpPr txBox="1"/>
          <p:nvPr/>
        </p:nvSpPr>
        <p:spPr>
          <a:xfrm>
            <a:off x="2019943" y="1662231"/>
            <a:ext cx="58671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0"/>
          <p:cNvSpPr/>
          <p:nvPr/>
        </p:nvSpPr>
        <p:spPr>
          <a:xfrm>
            <a:off x="4914502" y="888278"/>
            <a:ext cx="226819" cy="1177944"/>
          </a:xfrm>
          <a:prstGeom prst="frame">
            <a:avLst>
              <a:gd name="adj1" fmla="val 12500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0"/>
          <p:cNvSpPr/>
          <p:nvPr/>
        </p:nvSpPr>
        <p:spPr>
          <a:xfrm>
            <a:off x="10596341" y="897208"/>
            <a:ext cx="226819" cy="1177944"/>
          </a:xfrm>
          <a:prstGeom prst="frame">
            <a:avLst>
              <a:gd name="adj1" fmla="val 12500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p10"/>
          <p:cNvCxnSpPr/>
          <p:nvPr/>
        </p:nvCxnSpPr>
        <p:spPr>
          <a:xfrm rot="10800000">
            <a:off x="10039673" y="1985358"/>
            <a:ext cx="0" cy="68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5" name="Google Shape;555;p10"/>
          <p:cNvCxnSpPr/>
          <p:nvPr/>
        </p:nvCxnSpPr>
        <p:spPr>
          <a:xfrm>
            <a:off x="7796967" y="1980098"/>
            <a:ext cx="224270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6" name="Google Shape;556;p10"/>
          <p:cNvCxnSpPr/>
          <p:nvPr/>
        </p:nvCxnSpPr>
        <p:spPr>
          <a:xfrm>
            <a:off x="3279171" y="1633056"/>
            <a:ext cx="1621442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7" name="Google Shape;557;p10"/>
          <p:cNvCxnSpPr>
            <a:stCxn id="552" idx="1"/>
            <a:endCxn id="552" idx="3"/>
          </p:cNvCxnSpPr>
          <p:nvPr/>
        </p:nvCxnSpPr>
        <p:spPr>
          <a:xfrm>
            <a:off x="4914502" y="1477250"/>
            <a:ext cx="2268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8" name="Google Shape;558;p10"/>
          <p:cNvCxnSpPr/>
          <p:nvPr/>
        </p:nvCxnSpPr>
        <p:spPr>
          <a:xfrm rot="10800000">
            <a:off x="5122164" y="1230693"/>
            <a:ext cx="281176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9" name="Google Shape;559;p10"/>
          <p:cNvCxnSpPr/>
          <p:nvPr/>
        </p:nvCxnSpPr>
        <p:spPr>
          <a:xfrm>
            <a:off x="5403340" y="794287"/>
            <a:ext cx="0" cy="449816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0" name="Google Shape;560;p10"/>
          <p:cNvCxnSpPr/>
          <p:nvPr/>
        </p:nvCxnSpPr>
        <p:spPr>
          <a:xfrm rot="10800000">
            <a:off x="5389096" y="794287"/>
            <a:ext cx="263738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1" name="Google Shape;561;p10"/>
          <p:cNvCxnSpPr/>
          <p:nvPr/>
        </p:nvCxnSpPr>
        <p:spPr>
          <a:xfrm>
            <a:off x="8016700" y="783775"/>
            <a:ext cx="0" cy="1081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2" name="Google Shape;562;p10"/>
          <p:cNvCxnSpPr/>
          <p:nvPr/>
        </p:nvCxnSpPr>
        <p:spPr>
          <a:xfrm>
            <a:off x="8011761" y="1865697"/>
            <a:ext cx="259499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3" name="Google Shape;563;p10"/>
          <p:cNvCxnSpPr/>
          <p:nvPr/>
        </p:nvCxnSpPr>
        <p:spPr>
          <a:xfrm rot="10800000">
            <a:off x="9159712" y="4413756"/>
            <a:ext cx="3788" cy="219911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4" name="Google Shape;564;p10"/>
          <p:cNvCxnSpPr/>
          <p:nvPr/>
        </p:nvCxnSpPr>
        <p:spPr>
          <a:xfrm rot="10800000">
            <a:off x="8815730" y="5441398"/>
            <a:ext cx="212072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5" name="Google Shape;565;p10"/>
          <p:cNvCxnSpPr>
            <a:stCxn id="429" idx="0"/>
          </p:cNvCxnSpPr>
          <p:nvPr/>
        </p:nvCxnSpPr>
        <p:spPr>
          <a:xfrm rot="10800000">
            <a:off x="7153393" y="884856"/>
            <a:ext cx="0" cy="147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6" name="Google Shape;566;p10"/>
          <p:cNvCxnSpPr/>
          <p:nvPr/>
        </p:nvCxnSpPr>
        <p:spPr>
          <a:xfrm rot="10800000">
            <a:off x="7426127" y="2152357"/>
            <a:ext cx="3788" cy="219911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7" name="Google Shape;567;p10"/>
          <p:cNvCxnSpPr>
            <a:stCxn id="402" idx="0"/>
          </p:cNvCxnSpPr>
          <p:nvPr/>
        </p:nvCxnSpPr>
        <p:spPr>
          <a:xfrm rot="10800000">
            <a:off x="7774075" y="3438786"/>
            <a:ext cx="1800" cy="144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8" name="Google Shape;568;p10"/>
          <p:cNvSpPr txBox="1"/>
          <p:nvPr/>
        </p:nvSpPr>
        <p:spPr>
          <a:xfrm>
            <a:off x="7138168" y="758938"/>
            <a:ext cx="67097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MemW</a:t>
            </a:r>
            <a:endParaRPr sz="105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0"/>
          <p:cNvSpPr txBox="1"/>
          <p:nvPr/>
        </p:nvSpPr>
        <p:spPr>
          <a:xfrm>
            <a:off x="7419200" y="2184901"/>
            <a:ext cx="67097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MemR</a:t>
            </a:r>
            <a:endParaRPr sz="105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0"/>
          <p:cNvSpPr txBox="1"/>
          <p:nvPr/>
        </p:nvSpPr>
        <p:spPr>
          <a:xfrm>
            <a:off x="8574798" y="4508164"/>
            <a:ext cx="6711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AdSrc1</a:t>
            </a:r>
            <a:endParaRPr/>
          </a:p>
        </p:txBody>
      </p:sp>
      <p:sp>
        <p:nvSpPr>
          <p:cNvPr id="571" name="Google Shape;571;p10"/>
          <p:cNvSpPr txBox="1"/>
          <p:nvPr/>
        </p:nvSpPr>
        <p:spPr>
          <a:xfrm>
            <a:off x="8298640" y="5319147"/>
            <a:ext cx="67097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AdSrc2</a:t>
            </a:r>
            <a:endParaRPr/>
          </a:p>
        </p:txBody>
      </p:sp>
      <p:sp>
        <p:nvSpPr>
          <p:cNvPr id="572" name="Google Shape;572;p10"/>
          <p:cNvSpPr txBox="1"/>
          <p:nvPr/>
        </p:nvSpPr>
        <p:spPr>
          <a:xfrm>
            <a:off x="8532726" y="654892"/>
            <a:ext cx="67097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</p:txBody>
      </p:sp>
      <p:sp>
        <p:nvSpPr>
          <p:cNvPr id="573" name="Google Shape;573;p10"/>
          <p:cNvSpPr txBox="1"/>
          <p:nvPr/>
        </p:nvSpPr>
        <p:spPr>
          <a:xfrm>
            <a:off x="8999053" y="650234"/>
            <a:ext cx="67097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grpSp>
        <p:nvGrpSpPr>
          <p:cNvPr id="574" name="Google Shape;574;p10"/>
          <p:cNvGrpSpPr/>
          <p:nvPr/>
        </p:nvGrpSpPr>
        <p:grpSpPr>
          <a:xfrm>
            <a:off x="5141321" y="2587729"/>
            <a:ext cx="4306961" cy="2323571"/>
            <a:chOff x="4514062" y="2586343"/>
            <a:chExt cx="4306961" cy="2323571"/>
          </a:xfrm>
        </p:grpSpPr>
        <p:cxnSp>
          <p:nvCxnSpPr>
            <p:cNvPr id="575" name="Google Shape;575;p10"/>
            <p:cNvCxnSpPr/>
            <p:nvPr/>
          </p:nvCxnSpPr>
          <p:spPr>
            <a:xfrm>
              <a:off x="4514062" y="4701798"/>
              <a:ext cx="870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76" name="Google Shape;576;p10"/>
            <p:cNvCxnSpPr/>
            <p:nvPr/>
          </p:nvCxnSpPr>
          <p:spPr>
            <a:xfrm>
              <a:off x="4514062" y="4820435"/>
              <a:ext cx="88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577" name="Google Shape;577;p10"/>
            <p:cNvGrpSpPr/>
            <p:nvPr/>
          </p:nvGrpSpPr>
          <p:grpSpPr>
            <a:xfrm>
              <a:off x="5384521" y="2586343"/>
              <a:ext cx="3436502" cy="2323571"/>
              <a:chOff x="5178355" y="2612991"/>
              <a:chExt cx="3436502" cy="2323571"/>
            </a:xfrm>
          </p:grpSpPr>
          <p:sp>
            <p:nvSpPr>
              <p:cNvPr id="578" name="Google Shape;578;p10"/>
              <p:cNvSpPr/>
              <p:nvPr/>
            </p:nvSpPr>
            <p:spPr>
              <a:xfrm rot="5400000">
                <a:off x="7394896" y="2909991"/>
                <a:ext cx="1473900" cy="879900"/>
              </a:xfrm>
              <a:prstGeom prst="trapezoid">
                <a:avLst>
                  <a:gd name="adj" fmla="val 25000"/>
                </a:avLst>
              </a:prstGeom>
              <a:solidFill>
                <a:schemeClr val="dk2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0"/>
              <p:cNvSpPr txBox="1"/>
              <p:nvPr/>
            </p:nvSpPr>
            <p:spPr>
              <a:xfrm>
                <a:off x="7833357" y="3206030"/>
                <a:ext cx="781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580" name="Google Shape;580;p10"/>
              <p:cNvSpPr txBox="1"/>
              <p:nvPr/>
            </p:nvSpPr>
            <p:spPr>
              <a:xfrm>
                <a:off x="6665182" y="3203632"/>
                <a:ext cx="5868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 err="1">
                    <a:solidFill>
                      <a:srgbClr val="00B0F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ALUSrc</a:t>
                </a:r>
                <a:endParaRPr sz="1050" dirty="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0"/>
              <p:cNvSpPr/>
              <p:nvPr/>
            </p:nvSpPr>
            <p:spPr>
              <a:xfrm>
                <a:off x="5178355" y="4579676"/>
                <a:ext cx="1067796" cy="356886"/>
              </a:xfrm>
              <a:prstGeom prst="flowChartTerminator">
                <a:avLst/>
              </a:prstGeom>
              <a:solidFill>
                <a:srgbClr val="7F7F7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Forwarding Unit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82" name="Google Shape;582;p10"/>
          <p:cNvCxnSpPr/>
          <p:nvPr/>
        </p:nvCxnSpPr>
        <p:spPr>
          <a:xfrm rot="10800000">
            <a:off x="5100900" y="1966563"/>
            <a:ext cx="1923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3" name="Google Shape;583;p10"/>
          <p:cNvCxnSpPr/>
          <p:nvPr/>
        </p:nvCxnSpPr>
        <p:spPr>
          <a:xfrm>
            <a:off x="5279115" y="1956812"/>
            <a:ext cx="0" cy="2411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4" name="Google Shape;584;p10"/>
          <p:cNvCxnSpPr/>
          <p:nvPr/>
        </p:nvCxnSpPr>
        <p:spPr>
          <a:xfrm rot="10800000">
            <a:off x="5239475" y="4369925"/>
            <a:ext cx="37278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5" name="Google Shape;585;p10"/>
          <p:cNvCxnSpPr>
            <a:endCxn id="578" idx="3"/>
          </p:cNvCxnSpPr>
          <p:nvPr/>
        </p:nvCxnSpPr>
        <p:spPr>
          <a:xfrm rot="10800000" flipH="1">
            <a:off x="8919671" y="3951642"/>
            <a:ext cx="45600" cy="417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6" name="Google Shape;586;p10"/>
          <p:cNvCxnSpPr/>
          <p:nvPr/>
        </p:nvCxnSpPr>
        <p:spPr>
          <a:xfrm>
            <a:off x="1183557" y="1622639"/>
            <a:ext cx="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7" name="Google Shape;587;p10"/>
          <p:cNvCxnSpPr>
            <a:cxnSpLocks/>
          </p:cNvCxnSpPr>
          <p:nvPr/>
        </p:nvCxnSpPr>
        <p:spPr>
          <a:xfrm>
            <a:off x="1504681" y="1630918"/>
            <a:ext cx="0" cy="53395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8" name="Google Shape;588;p10"/>
          <p:cNvCxnSpPr>
            <a:cxnSpLocks/>
          </p:cNvCxnSpPr>
          <p:nvPr/>
        </p:nvCxnSpPr>
        <p:spPr>
          <a:xfrm>
            <a:off x="95693" y="2145225"/>
            <a:ext cx="140983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0" name="Google Shape;590;p10"/>
          <p:cNvCxnSpPr>
            <a:endCxn id="357" idx="1"/>
          </p:cNvCxnSpPr>
          <p:nvPr/>
        </p:nvCxnSpPr>
        <p:spPr>
          <a:xfrm>
            <a:off x="98595" y="4205156"/>
            <a:ext cx="527400" cy="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10"/>
          <p:cNvCxnSpPr/>
          <p:nvPr/>
        </p:nvCxnSpPr>
        <p:spPr>
          <a:xfrm>
            <a:off x="1167900" y="3696492"/>
            <a:ext cx="357000" cy="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2" name="Google Shape;592;p10"/>
          <p:cNvSpPr txBox="1"/>
          <p:nvPr/>
        </p:nvSpPr>
        <p:spPr>
          <a:xfrm>
            <a:off x="1053007" y="3400983"/>
            <a:ext cx="586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PCWrt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482;p10">
            <a:extLst>
              <a:ext uri="{FF2B5EF4-FFF2-40B4-BE49-F238E27FC236}">
                <a16:creationId xmlns:a16="http://schemas.microsoft.com/office/drawing/2014/main" id="{9DC5DECA-9517-094A-9D28-18FC4B01D8D7}"/>
              </a:ext>
            </a:extLst>
          </p:cNvPr>
          <p:cNvCxnSpPr>
            <a:cxnSpLocks/>
          </p:cNvCxnSpPr>
          <p:nvPr/>
        </p:nvCxnSpPr>
        <p:spPr>
          <a:xfrm flipV="1">
            <a:off x="94605" y="2080619"/>
            <a:ext cx="0" cy="21266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F9841B11-15BC-C647-B0BD-DC684E320C7A}"/>
              </a:ext>
            </a:extLst>
          </p:cNvPr>
          <p:cNvCxnSpPr>
            <a:cxnSpLocks/>
          </p:cNvCxnSpPr>
          <p:nvPr/>
        </p:nvCxnSpPr>
        <p:spPr>
          <a:xfrm>
            <a:off x="5527747" y="1865697"/>
            <a:ext cx="0" cy="2684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7DD241F1-3A39-2B4B-BC6B-09927148D04B}"/>
              </a:ext>
            </a:extLst>
          </p:cNvPr>
          <p:cNvCxnSpPr>
            <a:cxnSpLocks/>
          </p:cNvCxnSpPr>
          <p:nvPr/>
        </p:nvCxnSpPr>
        <p:spPr>
          <a:xfrm>
            <a:off x="5518407" y="4530228"/>
            <a:ext cx="597320" cy="200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oogle Shape;582;p10">
            <a:extLst>
              <a:ext uri="{FF2B5EF4-FFF2-40B4-BE49-F238E27FC236}">
                <a16:creationId xmlns:a16="http://schemas.microsoft.com/office/drawing/2014/main" id="{637ED1CF-872E-6B45-BF9A-326D37178418}"/>
              </a:ext>
            </a:extLst>
          </p:cNvPr>
          <p:cNvCxnSpPr>
            <a:cxnSpLocks/>
          </p:cNvCxnSpPr>
          <p:nvPr/>
        </p:nvCxnSpPr>
        <p:spPr>
          <a:xfrm flipH="1" flipV="1">
            <a:off x="5143981" y="1853507"/>
            <a:ext cx="380829" cy="9156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492;p10">
            <a:extLst>
              <a:ext uri="{FF2B5EF4-FFF2-40B4-BE49-F238E27FC236}">
                <a16:creationId xmlns:a16="http://schemas.microsoft.com/office/drawing/2014/main" id="{D0FB2FC6-916D-C149-BD7F-DCC4C63F0F88}"/>
              </a:ext>
            </a:extLst>
          </p:cNvPr>
          <p:cNvCxnSpPr>
            <a:cxnSpLocks/>
          </p:cNvCxnSpPr>
          <p:nvPr/>
        </p:nvCxnSpPr>
        <p:spPr>
          <a:xfrm>
            <a:off x="3942074" y="6587709"/>
            <a:ext cx="2765712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491;p10">
            <a:extLst>
              <a:ext uri="{FF2B5EF4-FFF2-40B4-BE49-F238E27FC236}">
                <a16:creationId xmlns:a16="http://schemas.microsoft.com/office/drawing/2014/main" id="{7391891C-538A-8E41-9AE9-789A2C69DE0E}"/>
              </a:ext>
            </a:extLst>
          </p:cNvPr>
          <p:cNvCxnSpPr>
            <a:cxnSpLocks/>
          </p:cNvCxnSpPr>
          <p:nvPr/>
        </p:nvCxnSpPr>
        <p:spPr>
          <a:xfrm>
            <a:off x="3942074" y="2402637"/>
            <a:ext cx="0" cy="4201943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490;p10">
            <a:extLst>
              <a:ext uri="{FF2B5EF4-FFF2-40B4-BE49-F238E27FC236}">
                <a16:creationId xmlns:a16="http://schemas.microsoft.com/office/drawing/2014/main" id="{5147E30E-214F-3946-A0D4-2DD635741C99}"/>
              </a:ext>
            </a:extLst>
          </p:cNvPr>
          <p:cNvCxnSpPr>
            <a:cxnSpLocks/>
          </p:cNvCxnSpPr>
          <p:nvPr/>
        </p:nvCxnSpPr>
        <p:spPr>
          <a:xfrm>
            <a:off x="2955743" y="2402637"/>
            <a:ext cx="986331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580;p10">
            <a:extLst>
              <a:ext uri="{FF2B5EF4-FFF2-40B4-BE49-F238E27FC236}">
                <a16:creationId xmlns:a16="http://schemas.microsoft.com/office/drawing/2014/main" id="{5236A746-AA51-CE44-B5BC-392445BD42D1}"/>
              </a:ext>
            </a:extLst>
          </p:cNvPr>
          <p:cNvSpPr txBox="1"/>
          <p:nvPr/>
        </p:nvSpPr>
        <p:spPr>
          <a:xfrm>
            <a:off x="2929128" y="2373313"/>
            <a:ext cx="586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RegW</a:t>
            </a:r>
            <a:endParaRPr sz="105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580;p10">
            <a:extLst>
              <a:ext uri="{FF2B5EF4-FFF2-40B4-BE49-F238E27FC236}">
                <a16:creationId xmlns:a16="http://schemas.microsoft.com/office/drawing/2014/main" id="{FA24EE70-E2FB-874B-B614-016160F38754}"/>
              </a:ext>
            </a:extLst>
          </p:cNvPr>
          <p:cNvSpPr txBox="1"/>
          <p:nvPr/>
        </p:nvSpPr>
        <p:spPr>
          <a:xfrm>
            <a:off x="5610542" y="4296629"/>
            <a:ext cx="742823" cy="24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FwdCntrl</a:t>
            </a:r>
            <a:endParaRPr sz="105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61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1"/>
          <p:cNvGrpSpPr/>
          <p:nvPr/>
        </p:nvGrpSpPr>
        <p:grpSpPr>
          <a:xfrm>
            <a:off x="165320" y="2330628"/>
            <a:ext cx="2178744" cy="2088958"/>
            <a:chOff x="1135956" y="657225"/>
            <a:chExt cx="2178744" cy="2088958"/>
          </a:xfrm>
        </p:grpSpPr>
        <p:sp>
          <p:nvSpPr>
            <p:cNvPr id="580" name="Google Shape;580;p11"/>
            <p:cNvSpPr/>
            <p:nvPr/>
          </p:nvSpPr>
          <p:spPr>
            <a:xfrm>
              <a:off x="1135956" y="1071563"/>
              <a:ext cx="1674184" cy="1674620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JBU</a:t>
              </a:r>
              <a:endParaRPr/>
            </a:p>
          </p:txBody>
        </p:sp>
        <p:cxnSp>
          <p:nvCxnSpPr>
            <p:cNvPr id="581" name="Google Shape;581;p11"/>
            <p:cNvCxnSpPr/>
            <p:nvPr/>
          </p:nvCxnSpPr>
          <p:spPr>
            <a:xfrm>
              <a:off x="2810140" y="1991727"/>
              <a:ext cx="504560" cy="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2" name="Google Shape;582;p11"/>
            <p:cNvCxnSpPr/>
            <p:nvPr/>
          </p:nvCxnSpPr>
          <p:spPr>
            <a:xfrm>
              <a:off x="2810140" y="1758937"/>
              <a:ext cx="50456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3" name="Google Shape;583;p11"/>
            <p:cNvCxnSpPr/>
            <p:nvPr/>
          </p:nvCxnSpPr>
          <p:spPr>
            <a:xfrm>
              <a:off x="1814513" y="657225"/>
              <a:ext cx="0" cy="41433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4" name="Google Shape;584;p11"/>
            <p:cNvCxnSpPr/>
            <p:nvPr/>
          </p:nvCxnSpPr>
          <p:spPr>
            <a:xfrm>
              <a:off x="2095501" y="657225"/>
              <a:ext cx="0" cy="41433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585" name="Google Shape;585;p11"/>
          <p:cNvCxnSpPr/>
          <p:nvPr/>
        </p:nvCxnSpPr>
        <p:spPr>
          <a:xfrm rot="10800000" flipH="1">
            <a:off x="1817330" y="1735173"/>
            <a:ext cx="1425563" cy="104801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586" name="Google Shape;586;p11"/>
          <p:cNvSpPr/>
          <p:nvPr/>
        </p:nvSpPr>
        <p:spPr>
          <a:xfrm>
            <a:off x="3328987" y="1735173"/>
            <a:ext cx="5073345" cy="345697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rgbClr val="7C7C7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JBU</a:t>
            </a:r>
            <a:endParaRPr/>
          </a:p>
        </p:txBody>
      </p:sp>
      <p:cxnSp>
        <p:nvCxnSpPr>
          <p:cNvPr id="587" name="Google Shape;587;p11"/>
          <p:cNvCxnSpPr/>
          <p:nvPr/>
        </p:nvCxnSpPr>
        <p:spPr>
          <a:xfrm>
            <a:off x="4419601" y="1320835"/>
            <a:ext cx="0" cy="41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8" name="Google Shape;588;p11"/>
          <p:cNvCxnSpPr/>
          <p:nvPr/>
        </p:nvCxnSpPr>
        <p:spPr>
          <a:xfrm>
            <a:off x="6319838" y="1320835"/>
            <a:ext cx="0" cy="41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11"/>
          <p:cNvCxnSpPr/>
          <p:nvPr/>
        </p:nvCxnSpPr>
        <p:spPr>
          <a:xfrm>
            <a:off x="8398718" y="4447816"/>
            <a:ext cx="50456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0" name="Google Shape;590;p11"/>
          <p:cNvCxnSpPr/>
          <p:nvPr/>
        </p:nvCxnSpPr>
        <p:spPr>
          <a:xfrm>
            <a:off x="8402332" y="2632011"/>
            <a:ext cx="5045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11"/>
          <p:cNvCxnSpPr/>
          <p:nvPr/>
        </p:nvCxnSpPr>
        <p:spPr>
          <a:xfrm rot="10800000">
            <a:off x="4419601" y="5192143"/>
            <a:ext cx="0" cy="4572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2" name="Google Shape;592;p11"/>
          <p:cNvSpPr/>
          <p:nvPr/>
        </p:nvSpPr>
        <p:spPr>
          <a:xfrm>
            <a:off x="3931610" y="2290892"/>
            <a:ext cx="642937" cy="685800"/>
          </a:xfrm>
          <a:prstGeom prst="flowChartDelay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Google Shape;593;p11"/>
          <p:cNvCxnSpPr/>
          <p:nvPr/>
        </p:nvCxnSpPr>
        <p:spPr>
          <a:xfrm>
            <a:off x="4419601" y="1735173"/>
            <a:ext cx="0" cy="34140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4" name="Google Shape;594;p11"/>
          <p:cNvCxnSpPr/>
          <p:nvPr/>
        </p:nvCxnSpPr>
        <p:spPr>
          <a:xfrm flipH="1">
            <a:off x="3557588" y="2074800"/>
            <a:ext cx="862013" cy="17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5" name="Google Shape;595;p11"/>
          <p:cNvCxnSpPr/>
          <p:nvPr/>
        </p:nvCxnSpPr>
        <p:spPr>
          <a:xfrm>
            <a:off x="3557588" y="2076581"/>
            <a:ext cx="0" cy="34140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6" name="Google Shape;596;p11"/>
          <p:cNvCxnSpPr/>
          <p:nvPr/>
        </p:nvCxnSpPr>
        <p:spPr>
          <a:xfrm rot="10800000">
            <a:off x="3557588" y="2417989"/>
            <a:ext cx="3740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7" name="Google Shape;597;p11"/>
          <p:cNvCxnSpPr/>
          <p:nvPr/>
        </p:nvCxnSpPr>
        <p:spPr>
          <a:xfrm>
            <a:off x="4419601" y="3576279"/>
            <a:ext cx="0" cy="16158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8" name="Google Shape;598;p11"/>
          <p:cNvCxnSpPr/>
          <p:nvPr/>
        </p:nvCxnSpPr>
        <p:spPr>
          <a:xfrm flipH="1">
            <a:off x="3562350" y="3576279"/>
            <a:ext cx="862013" cy="17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9" name="Google Shape;599;p11"/>
          <p:cNvCxnSpPr/>
          <p:nvPr/>
        </p:nvCxnSpPr>
        <p:spPr>
          <a:xfrm>
            <a:off x="3557588" y="2832328"/>
            <a:ext cx="0" cy="7439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0" name="Google Shape;600;p11"/>
          <p:cNvCxnSpPr/>
          <p:nvPr/>
        </p:nvCxnSpPr>
        <p:spPr>
          <a:xfrm rot="10800000">
            <a:off x="3557588" y="2832328"/>
            <a:ext cx="3740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01" name="Google Shape;601;p11"/>
          <p:cNvGrpSpPr/>
          <p:nvPr/>
        </p:nvGrpSpPr>
        <p:grpSpPr>
          <a:xfrm>
            <a:off x="6014780" y="3866191"/>
            <a:ext cx="642936" cy="1158290"/>
            <a:chOff x="494671" y="5325705"/>
            <a:chExt cx="398584" cy="762000"/>
          </a:xfrm>
        </p:grpSpPr>
        <p:sp>
          <p:nvSpPr>
            <p:cNvPr id="602" name="Google Shape;602;p11"/>
            <p:cNvSpPr/>
            <p:nvPr/>
          </p:nvSpPr>
          <p:spPr>
            <a:xfrm>
              <a:off x="494671" y="5325705"/>
              <a:ext cx="398584" cy="762000"/>
            </a:xfrm>
            <a:prstGeom prst="ellipse">
              <a:avLst/>
            </a:prstGeom>
            <a:solidFill>
              <a:srgbClr val="7F7F7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1"/>
            <p:cNvSpPr txBox="1"/>
            <p:nvPr/>
          </p:nvSpPr>
          <p:spPr>
            <a:xfrm>
              <a:off x="523948" y="5402991"/>
              <a:ext cx="340029" cy="607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cxnSp>
        <p:nvCxnSpPr>
          <p:cNvPr id="604" name="Google Shape;604;p11"/>
          <p:cNvCxnSpPr/>
          <p:nvPr/>
        </p:nvCxnSpPr>
        <p:spPr>
          <a:xfrm>
            <a:off x="5140127" y="4240145"/>
            <a:ext cx="87465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5" name="Google Shape;605;p11"/>
          <p:cNvCxnSpPr/>
          <p:nvPr/>
        </p:nvCxnSpPr>
        <p:spPr>
          <a:xfrm rot="10800000">
            <a:off x="4568628" y="2633792"/>
            <a:ext cx="60269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6" name="Google Shape;606;p11"/>
          <p:cNvCxnSpPr/>
          <p:nvPr/>
        </p:nvCxnSpPr>
        <p:spPr>
          <a:xfrm>
            <a:off x="5171322" y="2632011"/>
            <a:ext cx="0" cy="16298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7" name="Google Shape;607;p11"/>
          <p:cNvCxnSpPr/>
          <p:nvPr/>
        </p:nvCxnSpPr>
        <p:spPr>
          <a:xfrm rot="10800000">
            <a:off x="4419602" y="2074800"/>
            <a:ext cx="54292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8" name="Google Shape;608;p11"/>
          <p:cNvCxnSpPr/>
          <p:nvPr/>
        </p:nvCxnSpPr>
        <p:spPr>
          <a:xfrm>
            <a:off x="4962526" y="2074800"/>
            <a:ext cx="0" cy="26006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9" name="Google Shape;609;p11"/>
          <p:cNvCxnSpPr/>
          <p:nvPr/>
        </p:nvCxnSpPr>
        <p:spPr>
          <a:xfrm>
            <a:off x="4962526" y="4675415"/>
            <a:ext cx="10725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0" name="Google Shape;610;p11"/>
          <p:cNvCxnSpPr>
            <a:endCxn id="602" idx="0"/>
          </p:cNvCxnSpPr>
          <p:nvPr/>
        </p:nvCxnSpPr>
        <p:spPr>
          <a:xfrm>
            <a:off x="6336248" y="1735291"/>
            <a:ext cx="0" cy="213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1" name="Google Shape;611;p11"/>
          <p:cNvCxnSpPr/>
          <p:nvPr/>
        </p:nvCxnSpPr>
        <p:spPr>
          <a:xfrm rot="10800000">
            <a:off x="6630787" y="4445336"/>
            <a:ext cx="54292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2" name="Google Shape;612;p11"/>
          <p:cNvCxnSpPr/>
          <p:nvPr/>
        </p:nvCxnSpPr>
        <p:spPr>
          <a:xfrm flipH="1">
            <a:off x="6319838" y="3644926"/>
            <a:ext cx="861612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3" name="Google Shape;613;p11"/>
          <p:cNvCxnSpPr/>
          <p:nvPr/>
        </p:nvCxnSpPr>
        <p:spPr>
          <a:xfrm>
            <a:off x="7173711" y="3644926"/>
            <a:ext cx="0" cy="8004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4" name="Google Shape;614;p11"/>
          <p:cNvCxnSpPr/>
          <p:nvPr/>
        </p:nvCxnSpPr>
        <p:spPr>
          <a:xfrm>
            <a:off x="6594076" y="2417989"/>
            <a:ext cx="0" cy="12304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5" name="Google Shape;615;p11"/>
          <p:cNvCxnSpPr/>
          <p:nvPr/>
        </p:nvCxnSpPr>
        <p:spPr>
          <a:xfrm>
            <a:off x="6750644" y="2851486"/>
            <a:ext cx="0" cy="15938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6" name="Google Shape;616;p11"/>
          <p:cNvSpPr/>
          <p:nvPr/>
        </p:nvSpPr>
        <p:spPr>
          <a:xfrm>
            <a:off x="7056773" y="2290892"/>
            <a:ext cx="990063" cy="685798"/>
          </a:xfrm>
          <a:custGeom>
            <a:avLst/>
            <a:gdLst/>
            <a:ahLst/>
            <a:cxnLst/>
            <a:rect l="l" t="t" r="r" b="b"/>
            <a:pathLst>
              <a:path w="7144" h="3558" extrusionOk="0">
                <a:moveTo>
                  <a:pt x="5668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8" y="3557"/>
                </a:lnTo>
                <a:lnTo>
                  <a:pt x="7143" y="1792"/>
                </a:lnTo>
                <a:lnTo>
                  <a:pt x="5668" y="0"/>
                </a:lnTo>
              </a:path>
            </a:pathLst>
          </a:custGeom>
          <a:solidFill>
            <a:srgbClr val="4372C3"/>
          </a:solidFill>
          <a:ln>
            <a:noFill/>
          </a:ln>
        </p:spPr>
        <p:txBody>
          <a:bodyPr spcFirstLastPara="1" wrap="square" lIns="243775" tIns="121875" rIns="243775" bIns="1218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617" name="Google Shape;617;p11"/>
          <p:cNvCxnSpPr/>
          <p:nvPr/>
        </p:nvCxnSpPr>
        <p:spPr>
          <a:xfrm rot="10800000">
            <a:off x="6594076" y="2417989"/>
            <a:ext cx="57963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8" name="Google Shape;618;p11"/>
          <p:cNvCxnSpPr/>
          <p:nvPr/>
        </p:nvCxnSpPr>
        <p:spPr>
          <a:xfrm rot="10800000">
            <a:off x="6742486" y="2851486"/>
            <a:ext cx="4312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9" name="Google Shape;619;p11"/>
          <p:cNvCxnSpPr/>
          <p:nvPr/>
        </p:nvCxnSpPr>
        <p:spPr>
          <a:xfrm rot="10800000">
            <a:off x="8046836" y="2638211"/>
            <a:ext cx="319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0" name="Google Shape;620;p11"/>
          <p:cNvSpPr txBox="1"/>
          <p:nvPr/>
        </p:nvSpPr>
        <p:spPr>
          <a:xfrm>
            <a:off x="3582449" y="1299904"/>
            <a:ext cx="8371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</p:txBody>
      </p:sp>
      <p:sp>
        <p:nvSpPr>
          <p:cNvPr id="621" name="Google Shape;621;p11"/>
          <p:cNvSpPr txBox="1"/>
          <p:nvPr/>
        </p:nvSpPr>
        <p:spPr>
          <a:xfrm>
            <a:off x="5633432" y="1299904"/>
            <a:ext cx="686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622" name="Google Shape;622;p11"/>
          <p:cNvSpPr txBox="1"/>
          <p:nvPr/>
        </p:nvSpPr>
        <p:spPr>
          <a:xfrm>
            <a:off x="4419601" y="5253334"/>
            <a:ext cx="10334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Flag</a:t>
            </a:r>
            <a:endParaRPr/>
          </a:p>
        </p:txBody>
      </p:sp>
      <p:sp>
        <p:nvSpPr>
          <p:cNvPr id="623" name="Google Shape;623;p11"/>
          <p:cNvSpPr txBox="1"/>
          <p:nvPr/>
        </p:nvSpPr>
        <p:spPr>
          <a:xfrm>
            <a:off x="8366293" y="4077244"/>
            <a:ext cx="759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Src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1"/>
          <p:cNvSpPr txBox="1"/>
          <p:nvPr/>
        </p:nvSpPr>
        <p:spPr>
          <a:xfrm>
            <a:off x="8378071" y="2254794"/>
            <a:ext cx="130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Flush</a:t>
            </a:r>
            <a:endParaRPr/>
          </a:p>
        </p:txBody>
      </p:sp>
      <p:cxnSp>
        <p:nvCxnSpPr>
          <p:cNvPr id="625" name="Google Shape;625;p11"/>
          <p:cNvCxnSpPr/>
          <p:nvPr/>
        </p:nvCxnSpPr>
        <p:spPr>
          <a:xfrm>
            <a:off x="1839504" y="4419586"/>
            <a:ext cx="1403389" cy="77255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626" name="Google Shape;626;p11"/>
          <p:cNvSpPr txBox="1"/>
          <p:nvPr/>
        </p:nvSpPr>
        <p:spPr>
          <a:xfrm>
            <a:off x="3261273" y="257900"/>
            <a:ext cx="615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Jump and Branch Unit</a:t>
            </a:r>
            <a:endParaRPr sz="44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11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650" tIns="22825" rIns="45650" bIns="228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28" name="Google Shape;628;p11"/>
          <p:cNvGrpSpPr/>
          <p:nvPr/>
        </p:nvGrpSpPr>
        <p:grpSpPr>
          <a:xfrm>
            <a:off x="9770466" y="3923818"/>
            <a:ext cx="2128711" cy="784958"/>
            <a:chOff x="1089258" y="1325672"/>
            <a:chExt cx="1943530" cy="588716"/>
          </a:xfrm>
        </p:grpSpPr>
        <p:sp>
          <p:nvSpPr>
            <p:cNvPr id="629" name="Google Shape;629;p11"/>
            <p:cNvSpPr txBox="1"/>
            <p:nvPr/>
          </p:nvSpPr>
          <p:spPr>
            <a:xfrm>
              <a:off x="1106692" y="1325672"/>
              <a:ext cx="1926096" cy="184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ato"/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PC + 4</a:t>
              </a:r>
              <a:endParaRPr/>
            </a:p>
          </p:txBody>
        </p:sp>
        <p:sp>
          <p:nvSpPr>
            <p:cNvPr id="630" name="Google Shape;630;p11"/>
            <p:cNvSpPr txBox="1"/>
            <p:nvPr/>
          </p:nvSpPr>
          <p:spPr>
            <a:xfrm>
              <a:off x="1089258" y="1485569"/>
              <a:ext cx="1924479" cy="428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ctr" anchorCtr="0">
              <a:spAutoFit/>
            </a:bodyPr>
            <a:lstStyle/>
            <a:p>
              <a:pPr marL="171450" marR="0" lvl="0" indent="-1714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Normal: Branch = 0 &amp; Jump = 0</a:t>
              </a:r>
              <a:endParaRPr/>
            </a:p>
            <a:p>
              <a:pPr marL="171450" marR="0" lvl="0" indent="-1714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Branch Not Taken: Zero Flag = 0 &amp; Jump = 0</a:t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31" name="Google Shape;631;p11"/>
          <p:cNvSpPr/>
          <p:nvPr/>
        </p:nvSpPr>
        <p:spPr>
          <a:xfrm>
            <a:off x="9188960" y="4009358"/>
            <a:ext cx="581510" cy="47274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grpSp>
        <p:nvGrpSpPr>
          <p:cNvPr id="632" name="Google Shape;632;p11"/>
          <p:cNvGrpSpPr/>
          <p:nvPr/>
        </p:nvGrpSpPr>
        <p:grpSpPr>
          <a:xfrm>
            <a:off x="9789561" y="4677705"/>
            <a:ext cx="2109616" cy="536132"/>
            <a:chOff x="1106692" y="1325672"/>
            <a:chExt cx="1926096" cy="402098"/>
          </a:xfrm>
        </p:grpSpPr>
        <p:sp>
          <p:nvSpPr>
            <p:cNvPr id="633" name="Google Shape;633;p11"/>
            <p:cNvSpPr txBox="1"/>
            <p:nvPr/>
          </p:nvSpPr>
          <p:spPr>
            <a:xfrm>
              <a:off x="1106692" y="1325672"/>
              <a:ext cx="1926096" cy="184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ato"/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Immediate</a:t>
              </a:r>
              <a:endParaRPr/>
            </a:p>
          </p:txBody>
        </p:sp>
        <p:sp>
          <p:nvSpPr>
            <p:cNvPr id="634" name="Google Shape;634;p11"/>
            <p:cNvSpPr txBox="1"/>
            <p:nvPr/>
          </p:nvSpPr>
          <p:spPr>
            <a:xfrm>
              <a:off x="1107585" y="1569025"/>
              <a:ext cx="1924479" cy="158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ctr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rPr lang="en-US"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Jal: Branch = 0 and Jump = 1</a:t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35" name="Google Shape;635;p11"/>
          <p:cNvSpPr/>
          <p:nvPr/>
        </p:nvSpPr>
        <p:spPr>
          <a:xfrm>
            <a:off x="9188960" y="4763247"/>
            <a:ext cx="581510" cy="472748"/>
          </a:xfrm>
          <a:prstGeom prst="ellipse">
            <a:avLst/>
          </a:prstGeom>
          <a:solidFill>
            <a:srgbClr val="213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grpSp>
        <p:nvGrpSpPr>
          <p:cNvPr id="636" name="Google Shape;636;p11"/>
          <p:cNvGrpSpPr/>
          <p:nvPr/>
        </p:nvGrpSpPr>
        <p:grpSpPr>
          <a:xfrm>
            <a:off x="9789561" y="5419433"/>
            <a:ext cx="2109616" cy="626158"/>
            <a:chOff x="1106692" y="1325672"/>
            <a:chExt cx="1926096" cy="469617"/>
          </a:xfrm>
        </p:grpSpPr>
        <p:sp>
          <p:nvSpPr>
            <p:cNvPr id="637" name="Google Shape;637;p11"/>
            <p:cNvSpPr txBox="1"/>
            <p:nvPr/>
          </p:nvSpPr>
          <p:spPr>
            <a:xfrm>
              <a:off x="1106692" y="1325672"/>
              <a:ext cx="1926096" cy="184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ato"/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PC + Immediate</a:t>
              </a:r>
              <a:endParaRPr/>
            </a:p>
          </p:txBody>
        </p:sp>
        <p:sp>
          <p:nvSpPr>
            <p:cNvPr id="638" name="Google Shape;638;p11"/>
            <p:cNvSpPr txBox="1"/>
            <p:nvPr/>
          </p:nvSpPr>
          <p:spPr>
            <a:xfrm>
              <a:off x="1107585" y="1501507"/>
              <a:ext cx="1924479" cy="293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ctr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rPr lang="en-US"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Branch Taken: Branch = 1, Zero Flag = 1 and Jump = 0</a:t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39" name="Google Shape;639;p11"/>
          <p:cNvSpPr/>
          <p:nvPr/>
        </p:nvSpPr>
        <p:spPr>
          <a:xfrm>
            <a:off x="9188960" y="5504975"/>
            <a:ext cx="581510" cy="472748"/>
          </a:xfrm>
          <a:prstGeom prst="ellipse">
            <a:avLst/>
          </a:prstGeom>
          <a:solidFill>
            <a:srgbClr val="2381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grpSp>
        <p:nvGrpSpPr>
          <p:cNvPr id="640" name="Google Shape;640;p11"/>
          <p:cNvGrpSpPr/>
          <p:nvPr/>
        </p:nvGrpSpPr>
        <p:grpSpPr>
          <a:xfrm>
            <a:off x="9789561" y="6162182"/>
            <a:ext cx="2109616" cy="536132"/>
            <a:chOff x="1106692" y="1325672"/>
            <a:chExt cx="1926096" cy="402098"/>
          </a:xfrm>
        </p:grpSpPr>
        <p:sp>
          <p:nvSpPr>
            <p:cNvPr id="641" name="Google Shape;641;p11"/>
            <p:cNvSpPr txBox="1"/>
            <p:nvPr/>
          </p:nvSpPr>
          <p:spPr>
            <a:xfrm>
              <a:off x="1106692" y="1325672"/>
              <a:ext cx="1926096" cy="184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ato"/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Reg + Immediate</a:t>
              </a:r>
              <a:endParaRPr/>
            </a:p>
          </p:txBody>
        </p:sp>
        <p:sp>
          <p:nvSpPr>
            <p:cNvPr id="642" name="Google Shape;642;p11"/>
            <p:cNvSpPr txBox="1"/>
            <p:nvPr/>
          </p:nvSpPr>
          <p:spPr>
            <a:xfrm>
              <a:off x="1107585" y="1569025"/>
              <a:ext cx="1924479" cy="158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ctr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rPr lang="en-US"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Jalr: Branch = 1 and Jump = 1 </a:t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43" name="Google Shape;643;p11"/>
          <p:cNvSpPr/>
          <p:nvPr/>
        </p:nvSpPr>
        <p:spPr>
          <a:xfrm>
            <a:off x="9188959" y="6247725"/>
            <a:ext cx="581507" cy="472748"/>
          </a:xfrm>
          <a:prstGeom prst="ellipse">
            <a:avLst/>
          </a:prstGeom>
          <a:solidFill>
            <a:srgbClr val="7D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644" name="Google Shape;644;p11"/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1"/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1"/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1"/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1"/>
          <p:cNvSpPr/>
          <p:nvPr/>
        </p:nvSpPr>
        <p:spPr>
          <a:xfrm>
            <a:off x="-1319514" y="5503762"/>
            <a:ext cx="1215342" cy="1180618"/>
          </a:xfrm>
          <a:prstGeom prst="flowChartProcess">
            <a:avLst/>
          </a:prstGeom>
          <a:solidFill>
            <a:srgbClr val="7C7C7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9" name="Google Shape;649;p11"/>
          <p:cNvGrpSpPr/>
          <p:nvPr/>
        </p:nvGrpSpPr>
        <p:grpSpPr>
          <a:xfrm>
            <a:off x="9683236" y="2231644"/>
            <a:ext cx="2125786" cy="828565"/>
            <a:chOff x="1091929" y="1325672"/>
            <a:chExt cx="1940859" cy="621422"/>
          </a:xfrm>
        </p:grpSpPr>
        <p:sp>
          <p:nvSpPr>
            <p:cNvPr id="650" name="Google Shape;650;p11"/>
            <p:cNvSpPr txBox="1"/>
            <p:nvPr/>
          </p:nvSpPr>
          <p:spPr>
            <a:xfrm>
              <a:off x="1106692" y="1325672"/>
              <a:ext cx="1926096" cy="184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ato"/>
                <a:buNone/>
              </a:pPr>
              <a:r>
                <a:rPr lang="en-US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IF/ID and ID/EX Flush</a:t>
              </a:r>
              <a:endParaRPr/>
            </a:p>
          </p:txBody>
        </p:sp>
        <p:sp>
          <p:nvSpPr>
            <p:cNvPr id="651" name="Google Shape;651;p11"/>
            <p:cNvSpPr txBox="1"/>
            <p:nvPr/>
          </p:nvSpPr>
          <p:spPr>
            <a:xfrm>
              <a:off x="1091929" y="1518276"/>
              <a:ext cx="1924479" cy="428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ctr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rPr lang="en-US"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Both these registers have to be flushed when branch is taken or unconditionally jumped</a:t>
              </a:r>
              <a:endParaRPr/>
            </a:p>
          </p:txBody>
        </p:sp>
      </p:grpSp>
      <p:cxnSp>
        <p:nvCxnSpPr>
          <p:cNvPr id="652" name="Google Shape;652;p11"/>
          <p:cNvCxnSpPr/>
          <p:nvPr/>
        </p:nvCxnSpPr>
        <p:spPr>
          <a:xfrm rot="10800000">
            <a:off x="7173711" y="4445336"/>
            <a:ext cx="120436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3" name="Google Shape;653;p11"/>
          <p:cNvCxnSpPr/>
          <p:nvPr/>
        </p:nvCxnSpPr>
        <p:spPr>
          <a:xfrm rot="10800000">
            <a:off x="843877" y="4404972"/>
            <a:ext cx="0" cy="3582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86488a523a_1_51"/>
          <p:cNvSpPr txBox="1"/>
          <p:nvPr/>
        </p:nvSpPr>
        <p:spPr>
          <a:xfrm>
            <a:off x="1350127" y="241500"/>
            <a:ext cx="889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0" name="Google Shape;660;g86488a523a_1_51"/>
          <p:cNvGrpSpPr/>
          <p:nvPr/>
        </p:nvGrpSpPr>
        <p:grpSpPr>
          <a:xfrm>
            <a:off x="1650452" y="8750"/>
            <a:ext cx="8891100" cy="862559"/>
            <a:chOff x="2676493" y="837049"/>
            <a:chExt cx="17782200" cy="1725118"/>
          </a:xfrm>
        </p:grpSpPr>
        <p:sp>
          <p:nvSpPr>
            <p:cNvPr id="661" name="Google Shape;661;g86488a523a_1_51"/>
            <p:cNvSpPr txBox="1"/>
            <p:nvPr/>
          </p:nvSpPr>
          <p:spPr>
            <a:xfrm>
              <a:off x="2676493" y="837049"/>
              <a:ext cx="177822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Instructions – Emulation</a:t>
              </a:r>
              <a:endParaRPr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2" name="Google Shape;662;g86488a523a_1_51"/>
            <p:cNvSpPr/>
            <p:nvPr/>
          </p:nvSpPr>
          <p:spPr>
            <a:xfrm>
              <a:off x="11412311" y="2470667"/>
              <a:ext cx="15531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663" name="Google Shape;663;g86488a523a_1_51"/>
            <p:cNvSpPr txBox="1"/>
            <p:nvPr/>
          </p:nvSpPr>
          <p:spPr>
            <a:xfrm>
              <a:off x="6361236" y="1634834"/>
              <a:ext cx="11655300" cy="8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50"/>
                <a:buFont typeface="Arial"/>
                <a:buNone/>
              </a:pPr>
              <a:endParaRPr/>
            </a:p>
          </p:txBody>
        </p:sp>
      </p:grpSp>
      <p:graphicFrame>
        <p:nvGraphicFramePr>
          <p:cNvPr id="664" name="Google Shape;664;g86488a523a_1_51"/>
          <p:cNvGraphicFramePr/>
          <p:nvPr/>
        </p:nvGraphicFramePr>
        <p:xfrm>
          <a:off x="952500" y="964800"/>
          <a:ext cx="10287000" cy="5791110"/>
        </p:xfrm>
        <a:graphic>
          <a:graphicData uri="http://schemas.openxmlformats.org/drawingml/2006/table">
            <a:tbl>
              <a:tblPr>
                <a:noFill/>
                <a:tableStyleId>{85E442E8-CF58-4BC8-B97B-E68E57B21A5F}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Instruction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Emulation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BEQ x1, x2, 1000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BEQ x1, x2, 1000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JAL x1, 2000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JAL x1, 2000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JALR x1,24(x2)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JALR x1,24(x2)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ADDI x1, x2, 100</a:t>
                      </a:r>
                      <a:endParaRPr sz="13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INCI x1, x2, 100</a:t>
                      </a:r>
                      <a:endParaRPr sz="13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ANDI x1, x2, 100</a:t>
                      </a:r>
                      <a:endParaRPr sz="13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ANDI x1, x2, 100</a:t>
                      </a:r>
                      <a:endParaRPr sz="13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ADD x1,x2,x3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INC  x1,x2,x3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SUB x1, x2, x3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DEC x1, x2, x3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 x1, x2, x3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 x1, x2, x3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OR x1, x2, x3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OR x1, x2, x3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NOR x1, x2, x3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NOR x1, x2, x3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SD x1, imm(x2)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ADDI x2, x2, imm</a:t>
                      </a:r>
                      <a:endParaRPr sz="13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STORE x1, x2</a:t>
                      </a:r>
                      <a:b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</a:b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DECI x2, x2, imm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>
                        <a:alpha val="4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LD x1, imm(x2)</a:t>
                      </a:r>
                      <a:endParaRPr sz="13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ADDI x2, x2, imm </a:t>
                      </a:r>
                      <a:endParaRPr sz="13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LOAD x1, x2</a:t>
                      </a:r>
                      <a:endParaRPr sz="13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DECI x2, x2, imm</a:t>
                      </a:r>
                      <a:endParaRPr sz="13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81C5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"/>
          <p:cNvSpPr/>
          <p:nvPr/>
        </p:nvSpPr>
        <p:spPr>
          <a:xfrm>
            <a:off x="242887" y="0"/>
            <a:ext cx="1713027" cy="6858000"/>
          </a:xfrm>
          <a:custGeom>
            <a:avLst/>
            <a:gdLst/>
            <a:ahLst/>
            <a:cxnLst/>
            <a:rect l="l" t="t" r="r" b="b"/>
            <a:pathLst>
              <a:path w="1486" h="2692" extrusionOk="0">
                <a:moveTo>
                  <a:pt x="1485" y="2582"/>
                </a:moveTo>
                <a:lnTo>
                  <a:pt x="1485" y="2582"/>
                </a:lnTo>
                <a:cubicBezTo>
                  <a:pt x="1485" y="2642"/>
                  <a:pt x="1436" y="2691"/>
                  <a:pt x="1382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3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3" y="0"/>
                  <a:pt x="103" y="0"/>
                </a:cubicBezTo>
                <a:cubicBezTo>
                  <a:pt x="1382" y="0"/>
                  <a:pt x="1382" y="0"/>
                  <a:pt x="1382" y="0"/>
                </a:cubicBezTo>
                <a:cubicBezTo>
                  <a:pt x="1436" y="0"/>
                  <a:pt x="1485" y="49"/>
                  <a:pt x="1485" y="109"/>
                </a:cubicBezTo>
                <a:cubicBezTo>
                  <a:pt x="1485" y="2582"/>
                  <a:pt x="1485" y="2582"/>
                  <a:pt x="1485" y="2582"/>
                </a:cubicBezTo>
              </a:path>
            </a:pathLst>
          </a:custGeom>
          <a:solidFill>
            <a:srgbClr val="2081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1955914" y="2047469"/>
            <a:ext cx="10093211" cy="2754068"/>
          </a:xfrm>
          <a:custGeom>
            <a:avLst/>
            <a:gdLst/>
            <a:ahLst/>
            <a:cxnLst/>
            <a:rect l="l" t="t" r="r" b="b"/>
            <a:pathLst>
              <a:path w="753" h="2692" extrusionOk="0">
                <a:moveTo>
                  <a:pt x="649" y="0"/>
                </a:moveTo>
                <a:cubicBezTo>
                  <a:pt x="703" y="0"/>
                  <a:pt x="752" y="49"/>
                  <a:pt x="752" y="109"/>
                </a:cubicBezTo>
                <a:cubicBezTo>
                  <a:pt x="752" y="109"/>
                  <a:pt x="752" y="109"/>
                  <a:pt x="752" y="2582"/>
                </a:cubicBezTo>
                <a:cubicBezTo>
                  <a:pt x="752" y="2642"/>
                  <a:pt x="703" y="2691"/>
                  <a:pt x="649" y="2691"/>
                </a:cubicBezTo>
                <a:cubicBezTo>
                  <a:pt x="649" y="2691"/>
                  <a:pt x="649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9" y="0"/>
                </a:cubicBezTo>
                <a:lnTo>
                  <a:pt x="649" y="0"/>
                </a:lnTo>
              </a:path>
            </a:pathLst>
          </a:custGeom>
          <a:solidFill>
            <a:srgbClr val="2081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242887" y="2047468"/>
            <a:ext cx="1713027" cy="2754067"/>
          </a:xfrm>
          <a:custGeom>
            <a:avLst/>
            <a:gdLst/>
            <a:ahLst/>
            <a:cxnLst/>
            <a:rect l="l" t="t" r="r" b="b"/>
            <a:pathLst>
              <a:path w="1486" h="970" extrusionOk="0">
                <a:moveTo>
                  <a:pt x="1485" y="969"/>
                </a:moveTo>
                <a:lnTo>
                  <a:pt x="0" y="969"/>
                </a:lnTo>
                <a:lnTo>
                  <a:pt x="0" y="0"/>
                </a:lnTo>
                <a:lnTo>
                  <a:pt x="1485" y="0"/>
                </a:lnTo>
                <a:lnTo>
                  <a:pt x="1485" y="969"/>
                </a:lnTo>
              </a:path>
            </a:pathLst>
          </a:custGeom>
          <a:solidFill>
            <a:srgbClr val="F1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12"/>
          <p:cNvSpPr txBox="1"/>
          <p:nvPr/>
        </p:nvSpPr>
        <p:spPr>
          <a:xfrm>
            <a:off x="597433" y="3055169"/>
            <a:ext cx="100393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03</a:t>
            </a:r>
            <a:endParaRPr/>
          </a:p>
        </p:txBody>
      </p:sp>
      <p:sp>
        <p:nvSpPr>
          <p:cNvPr id="673" name="Google Shape;673;p12"/>
          <p:cNvSpPr txBox="1"/>
          <p:nvPr/>
        </p:nvSpPr>
        <p:spPr>
          <a:xfrm>
            <a:off x="2509838" y="3021041"/>
            <a:ext cx="9324971" cy="75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 Instruction</a:t>
            </a:r>
            <a:endParaRPr sz="40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12"/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2"/>
          <p:cNvSpPr/>
          <p:nvPr/>
        </p:nvSpPr>
        <p:spPr>
          <a:xfrm>
            <a:off x="-1319514" y="5538486"/>
            <a:ext cx="1215342" cy="1180618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7;p1">
            <a:extLst>
              <a:ext uri="{FF2B5EF4-FFF2-40B4-BE49-F238E27FC236}">
                <a16:creationId xmlns:a16="http://schemas.microsoft.com/office/drawing/2014/main" id="{AD3BA4D7-E440-C648-B2B2-22A41541DA24}"/>
              </a:ext>
            </a:extLst>
          </p:cNvPr>
          <p:cNvSpPr/>
          <p:nvPr/>
        </p:nvSpPr>
        <p:spPr>
          <a:xfrm rot="10800000">
            <a:off x="242882" y="-8997"/>
            <a:ext cx="1713027" cy="1180616"/>
          </a:xfrm>
          <a:prstGeom prst="flowChartProcess">
            <a:avLst/>
          </a:prstGeom>
          <a:solidFill>
            <a:srgbClr val="7D9C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8;p1">
            <a:extLst>
              <a:ext uri="{FF2B5EF4-FFF2-40B4-BE49-F238E27FC236}">
                <a16:creationId xmlns:a16="http://schemas.microsoft.com/office/drawing/2014/main" id="{C3BF00BA-03F8-8A45-A2A7-68997DFECB52}"/>
              </a:ext>
            </a:extLst>
          </p:cNvPr>
          <p:cNvSpPr/>
          <p:nvPr/>
        </p:nvSpPr>
        <p:spPr>
          <a:xfrm rot="10800000">
            <a:off x="242883" y="1047362"/>
            <a:ext cx="1713027" cy="1000103"/>
          </a:xfrm>
          <a:prstGeom prst="flowChartProcess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9;p1">
            <a:extLst>
              <a:ext uri="{FF2B5EF4-FFF2-40B4-BE49-F238E27FC236}">
                <a16:creationId xmlns:a16="http://schemas.microsoft.com/office/drawing/2014/main" id="{2C62392A-1198-8D46-9761-71629718516C}"/>
              </a:ext>
            </a:extLst>
          </p:cNvPr>
          <p:cNvSpPr/>
          <p:nvPr/>
        </p:nvSpPr>
        <p:spPr>
          <a:xfrm rot="10800000">
            <a:off x="242888" y="4809132"/>
            <a:ext cx="1713026" cy="1000103"/>
          </a:xfrm>
          <a:prstGeom prst="flowChartProcess">
            <a:avLst/>
          </a:prstGeom>
          <a:solidFill>
            <a:srgbClr val="213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562BD00A-F1BA-B94F-A3A4-883F4C1F12F6}"/>
              </a:ext>
            </a:extLst>
          </p:cNvPr>
          <p:cNvSpPr/>
          <p:nvPr/>
        </p:nvSpPr>
        <p:spPr>
          <a:xfrm rot="10800000">
            <a:off x="242884" y="5816830"/>
            <a:ext cx="1713025" cy="1041170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501842" y="2832059"/>
            <a:ext cx="1674184" cy="1674620"/>
          </a:xfrm>
          <a:prstGeom prst="rect">
            <a:avLst/>
          </a:prstGeom>
          <a:solidFill>
            <a:srgbClr val="7C9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sp>
        <p:nvSpPr>
          <p:cNvPr id="75" name="Rectangle 74"/>
          <p:cNvSpPr/>
          <p:nvPr/>
        </p:nvSpPr>
        <p:spPr>
          <a:xfrm>
            <a:off x="5173183" y="2832059"/>
            <a:ext cx="1674184" cy="1674620"/>
          </a:xfrm>
          <a:prstGeom prst="rect">
            <a:avLst/>
          </a:prstGeom>
          <a:solidFill>
            <a:srgbClr val="1D8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sp>
        <p:nvSpPr>
          <p:cNvPr id="76" name="Rectangle 75"/>
          <p:cNvSpPr/>
          <p:nvPr/>
        </p:nvSpPr>
        <p:spPr>
          <a:xfrm>
            <a:off x="1827658" y="2832059"/>
            <a:ext cx="1674184" cy="167462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sp>
        <p:nvSpPr>
          <p:cNvPr id="88" name="Rectangle 87"/>
          <p:cNvSpPr/>
          <p:nvPr/>
        </p:nvSpPr>
        <p:spPr>
          <a:xfrm>
            <a:off x="8522170" y="2832059"/>
            <a:ext cx="1674184" cy="16746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/>
          </a:p>
        </p:txBody>
      </p:sp>
      <p:sp>
        <p:nvSpPr>
          <p:cNvPr id="89" name="Rectangle 88"/>
          <p:cNvSpPr/>
          <p:nvPr/>
        </p:nvSpPr>
        <p:spPr>
          <a:xfrm>
            <a:off x="6847586" y="2832059"/>
            <a:ext cx="1674184" cy="1674620"/>
          </a:xfrm>
          <a:prstGeom prst="rect">
            <a:avLst/>
          </a:prstGeom>
          <a:solidFill>
            <a:srgbClr val="213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69480" y="3418495"/>
            <a:ext cx="943042" cy="58475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Lato Regular"/>
                <a:cs typeface="Lato Regular"/>
              </a:rPr>
              <a:t>Constant</a:t>
            </a:r>
          </a:p>
          <a:p>
            <a:pPr algn="ctr"/>
            <a:r>
              <a:rPr lang="id-ID" sz="1600" b="1" dirty="0" err="1">
                <a:solidFill>
                  <a:schemeClr val="bg1"/>
                </a:solidFill>
                <a:latin typeface="Lato Regular"/>
                <a:cs typeface="Lato Regular"/>
              </a:rPr>
              <a:t>n</a:t>
            </a:r>
            <a:endParaRPr lang="id-ID" sz="16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065167" y="3403727"/>
            <a:ext cx="500037" cy="58475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Lato Regular"/>
                <a:cs typeface="Lato Regular"/>
              </a:rPr>
              <a:t>RS2</a:t>
            </a:r>
          </a:p>
          <a:p>
            <a:pPr algn="ctr"/>
            <a:r>
              <a:rPr lang="id-ID" sz="1600" b="1" dirty="0">
                <a:solidFill>
                  <a:schemeClr val="bg1"/>
                </a:solidFill>
                <a:latin typeface="Lato Regular"/>
                <a:cs typeface="Lato Regular"/>
              </a:rPr>
              <a:t>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736507" y="3408707"/>
            <a:ext cx="500037" cy="58475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Lato Regular"/>
                <a:cs typeface="Lato Regular"/>
              </a:rPr>
              <a:t>RS1</a:t>
            </a:r>
          </a:p>
          <a:p>
            <a:pPr algn="ctr"/>
            <a:r>
              <a:rPr lang="id-ID" sz="1600" b="1" dirty="0">
                <a:solidFill>
                  <a:schemeClr val="bg1"/>
                </a:solidFill>
                <a:latin typeface="Lato Regular"/>
                <a:cs typeface="Lato Regular"/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445983" y="3427920"/>
            <a:ext cx="429889" cy="58475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Lato Regular"/>
                <a:cs typeface="Lato Regular"/>
              </a:rPr>
              <a:t>RD</a:t>
            </a:r>
          </a:p>
          <a:p>
            <a:pPr algn="ctr"/>
            <a:r>
              <a:rPr lang="id-ID" sz="1600" b="1" dirty="0">
                <a:solidFill>
                  <a:schemeClr val="bg1"/>
                </a:solidFill>
                <a:latin typeface="Lato Regular"/>
                <a:cs typeface="Lato Regular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880853" y="3410147"/>
            <a:ext cx="909315" cy="58475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Lato Regular"/>
                <a:cs typeface="Lato Regular"/>
              </a:rPr>
              <a:t>OPCODE</a:t>
            </a:r>
          </a:p>
          <a:p>
            <a:pPr algn="ctr"/>
            <a:r>
              <a:rPr lang="id-ID" sz="1600" b="1" dirty="0">
                <a:solidFill>
                  <a:schemeClr val="bg1"/>
                </a:solidFill>
                <a:latin typeface="Lato Regular"/>
                <a:cs typeface="Lato Regular"/>
              </a:rPr>
              <a:t>11111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659771" y="241509"/>
            <a:ext cx="4872470" cy="1039544"/>
            <a:chOff x="7295780" y="483017"/>
            <a:chExt cx="9744939" cy="2079087"/>
          </a:xfrm>
        </p:grpSpPr>
        <p:sp>
          <p:nvSpPr>
            <p:cNvPr id="34" name="TextBox 33"/>
            <p:cNvSpPr txBox="1"/>
            <p:nvPr/>
          </p:nvSpPr>
          <p:spPr>
            <a:xfrm>
              <a:off x="7295780" y="483017"/>
              <a:ext cx="9744939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dk2"/>
                  </a:solidFill>
                  <a:latin typeface="Lato"/>
                </a:rPr>
                <a:t>Instruction</a:t>
              </a:r>
              <a:r>
                <a:rPr 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sz="4400" b="1" dirty="0">
                  <a:solidFill>
                    <a:schemeClr val="dk2"/>
                  </a:solidFill>
                  <a:latin typeface="Lato"/>
                </a:rPr>
                <a:t>Format</a:t>
              </a:r>
              <a:endParaRPr lang="id-ID" sz="4400" b="1" dirty="0">
                <a:solidFill>
                  <a:schemeClr val="dk2"/>
                </a:solidFill>
                <a:latin typeface="Lato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rgbClr val="4254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25" name="Process 24">
            <a:extLst>
              <a:ext uri="{FF2B5EF4-FFF2-40B4-BE49-F238E27FC236}">
                <a16:creationId xmlns:a16="http://schemas.microsoft.com/office/drawing/2014/main" id="{05093CBA-32D8-CF42-AC13-5CC241CC2E24}"/>
              </a:ext>
            </a:extLst>
          </p:cNvPr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rocess 25">
            <a:extLst>
              <a:ext uri="{FF2B5EF4-FFF2-40B4-BE49-F238E27FC236}">
                <a16:creationId xmlns:a16="http://schemas.microsoft.com/office/drawing/2014/main" id="{D7EBF27B-3DE9-3A4B-91CF-93E64A5D913B}"/>
              </a:ext>
            </a:extLst>
          </p:cNvPr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rocess 26">
            <a:extLst>
              <a:ext uri="{FF2B5EF4-FFF2-40B4-BE49-F238E27FC236}">
                <a16:creationId xmlns:a16="http://schemas.microsoft.com/office/drawing/2014/main" id="{1EC3995D-56D9-8B41-B329-719848DE7391}"/>
              </a:ext>
            </a:extLst>
          </p:cNvPr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3B01C93E-B067-7B4E-B950-207DD941A2BE}"/>
              </a:ext>
            </a:extLst>
          </p:cNvPr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0BA3B0AB-7F1E-4A46-ADEB-33EDBEF5EBF7}"/>
              </a:ext>
            </a:extLst>
          </p:cNvPr>
          <p:cNvSpPr/>
          <p:nvPr/>
        </p:nvSpPr>
        <p:spPr>
          <a:xfrm>
            <a:off x="-1319514" y="5503762"/>
            <a:ext cx="1215342" cy="1180618"/>
          </a:xfrm>
          <a:prstGeom prst="flowChartProcess">
            <a:avLst/>
          </a:prstGeom>
          <a:solidFill>
            <a:srgbClr val="7C7C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8E4503-2082-6645-9D37-47FCF66C426A}"/>
              </a:ext>
            </a:extLst>
          </p:cNvPr>
          <p:cNvSpPr/>
          <p:nvPr/>
        </p:nvSpPr>
        <p:spPr>
          <a:xfrm>
            <a:off x="3257128" y="1932187"/>
            <a:ext cx="1825609" cy="4793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/>
            <a:r>
              <a:rPr lang="id-ID" sz="1600">
                <a:solidFill>
                  <a:schemeClr val="tx1"/>
                </a:solidFill>
                <a:latin typeface="Open Sans Light"/>
              </a:rPr>
              <a:t>ADDMTX</a:t>
            </a:r>
            <a:endParaRPr lang="id-ID" sz="1600" dirty="0">
              <a:solidFill>
                <a:schemeClr val="tx1"/>
              </a:solidFill>
              <a:latin typeface="Open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4EB0F0-6904-764E-898F-E1BB42AD0455}"/>
              </a:ext>
            </a:extLst>
          </p:cNvPr>
          <p:cNvSpPr/>
          <p:nvPr/>
        </p:nvSpPr>
        <p:spPr>
          <a:xfrm>
            <a:off x="5107483" y="1933804"/>
            <a:ext cx="1825609" cy="47422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/>
            <a:r>
              <a:rPr lang="id-ID" sz="1600" dirty="0">
                <a:solidFill>
                  <a:schemeClr val="tx1"/>
                </a:solidFill>
                <a:latin typeface="Open Sans Light"/>
                <a:cs typeface="Open Sans Light"/>
              </a:rPr>
              <a:t>x7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EF28F3-9A10-1047-9222-A0CDE896B676}"/>
              </a:ext>
            </a:extLst>
          </p:cNvPr>
          <p:cNvSpPr/>
          <p:nvPr/>
        </p:nvSpPr>
        <p:spPr>
          <a:xfrm>
            <a:off x="6944630" y="1927065"/>
            <a:ext cx="1825609" cy="48096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/>
            <a:r>
              <a:rPr lang="id-ID" sz="1600" dirty="0">
                <a:solidFill>
                  <a:schemeClr val="tx1"/>
                </a:solidFill>
                <a:latin typeface="Open Sans Light"/>
                <a:cs typeface="Open Sans Light"/>
              </a:rPr>
              <a:t>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843A77-A01C-6D41-9FBC-3BEF6CF94D92}"/>
              </a:ext>
            </a:extLst>
          </p:cNvPr>
          <p:cNvGrpSpPr/>
          <p:nvPr/>
        </p:nvGrpSpPr>
        <p:grpSpPr>
          <a:xfrm>
            <a:off x="4565204" y="5102540"/>
            <a:ext cx="702462" cy="647130"/>
            <a:chOff x="13296063" y="10607541"/>
            <a:chExt cx="1265763" cy="1166060"/>
          </a:xfrm>
          <a:solidFill>
            <a:schemeClr val="accent2"/>
          </a:solidFill>
        </p:grpSpPr>
        <p:sp>
          <p:nvSpPr>
            <p:cNvPr id="30" name="Freeform 269">
              <a:extLst>
                <a:ext uri="{FF2B5EF4-FFF2-40B4-BE49-F238E27FC236}">
                  <a16:creationId xmlns:a16="http://schemas.microsoft.com/office/drawing/2014/main" id="{B9816269-A5CB-614C-BE83-6FD68747F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9333" y="10670914"/>
              <a:ext cx="1141470" cy="1039314"/>
            </a:xfrm>
            <a:custGeom>
              <a:avLst/>
              <a:gdLst>
                <a:gd name="T0" fmla="*/ 994 w 1989"/>
                <a:gd name="T1" fmla="*/ 0 h 1812"/>
                <a:gd name="T2" fmla="*/ 994 w 1989"/>
                <a:gd name="T3" fmla="*/ 0 h 1812"/>
                <a:gd name="T4" fmla="*/ 354 w 1989"/>
                <a:gd name="T5" fmla="*/ 268 h 1812"/>
                <a:gd name="T6" fmla="*/ 354 w 1989"/>
                <a:gd name="T7" fmla="*/ 1548 h 1812"/>
                <a:gd name="T8" fmla="*/ 994 w 1989"/>
                <a:gd name="T9" fmla="*/ 1811 h 1812"/>
                <a:gd name="T10" fmla="*/ 1634 w 1989"/>
                <a:gd name="T11" fmla="*/ 1548 h 1812"/>
                <a:gd name="T12" fmla="*/ 1634 w 1989"/>
                <a:gd name="T13" fmla="*/ 268 h 1812"/>
                <a:gd name="T14" fmla="*/ 994 w 1989"/>
                <a:gd name="T15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9" h="1812">
                  <a:moveTo>
                    <a:pt x="994" y="0"/>
                  </a:moveTo>
                  <a:lnTo>
                    <a:pt x="994" y="0"/>
                  </a:lnTo>
                  <a:cubicBezTo>
                    <a:pt x="766" y="0"/>
                    <a:pt x="532" y="91"/>
                    <a:pt x="354" y="268"/>
                  </a:cubicBezTo>
                  <a:cubicBezTo>
                    <a:pt x="0" y="622"/>
                    <a:pt x="0" y="1194"/>
                    <a:pt x="354" y="1548"/>
                  </a:cubicBezTo>
                  <a:cubicBezTo>
                    <a:pt x="532" y="1725"/>
                    <a:pt x="766" y="1811"/>
                    <a:pt x="994" y="1811"/>
                  </a:cubicBezTo>
                  <a:cubicBezTo>
                    <a:pt x="1229" y="1811"/>
                    <a:pt x="1457" y="1725"/>
                    <a:pt x="1634" y="1548"/>
                  </a:cubicBezTo>
                  <a:cubicBezTo>
                    <a:pt x="1988" y="1194"/>
                    <a:pt x="1988" y="622"/>
                    <a:pt x="1634" y="268"/>
                  </a:cubicBezTo>
                  <a:cubicBezTo>
                    <a:pt x="1457" y="91"/>
                    <a:pt x="1229" y="0"/>
                    <a:pt x="994" y="0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/>
              </a:endParaRPr>
            </a:p>
          </p:txBody>
        </p:sp>
        <p:sp>
          <p:nvSpPr>
            <p:cNvPr id="31" name="Freeform 270">
              <a:extLst>
                <a:ext uri="{FF2B5EF4-FFF2-40B4-BE49-F238E27FC236}">
                  <a16:creationId xmlns:a16="http://schemas.microsoft.com/office/drawing/2014/main" id="{2E8B05B9-04E0-EF47-89E7-A76465304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6063" y="10607541"/>
              <a:ext cx="1265763" cy="1166060"/>
            </a:xfrm>
            <a:custGeom>
              <a:avLst/>
              <a:gdLst>
                <a:gd name="T0" fmla="*/ 1085 w 2206"/>
                <a:gd name="T1" fmla="*/ 2005 h 2035"/>
                <a:gd name="T2" fmla="*/ 1085 w 2206"/>
                <a:gd name="T3" fmla="*/ 2005 h 2035"/>
                <a:gd name="T4" fmla="*/ 383 w 2206"/>
                <a:gd name="T5" fmla="*/ 1714 h 2035"/>
                <a:gd name="T6" fmla="*/ 383 w 2206"/>
                <a:gd name="T7" fmla="*/ 314 h 2035"/>
                <a:gd name="T8" fmla="*/ 1085 w 2206"/>
                <a:gd name="T9" fmla="*/ 23 h 2035"/>
                <a:gd name="T10" fmla="*/ 1788 w 2206"/>
                <a:gd name="T11" fmla="*/ 314 h 2035"/>
                <a:gd name="T12" fmla="*/ 1788 w 2206"/>
                <a:gd name="T13" fmla="*/ 1714 h 2035"/>
                <a:gd name="T14" fmla="*/ 1085 w 2206"/>
                <a:gd name="T15" fmla="*/ 2005 h 2035"/>
                <a:gd name="T16" fmla="*/ 1085 w 2206"/>
                <a:gd name="T17" fmla="*/ 0 h 2035"/>
                <a:gd name="T18" fmla="*/ 1085 w 2206"/>
                <a:gd name="T19" fmla="*/ 0 h 2035"/>
                <a:gd name="T20" fmla="*/ 366 w 2206"/>
                <a:gd name="T21" fmla="*/ 297 h 2035"/>
                <a:gd name="T22" fmla="*/ 68 w 2206"/>
                <a:gd name="T23" fmla="*/ 1017 h 2035"/>
                <a:gd name="T24" fmla="*/ 366 w 2206"/>
                <a:gd name="T25" fmla="*/ 1737 h 2035"/>
                <a:gd name="T26" fmla="*/ 1085 w 2206"/>
                <a:gd name="T27" fmla="*/ 2034 h 2035"/>
                <a:gd name="T28" fmla="*/ 1085 w 2206"/>
                <a:gd name="T29" fmla="*/ 2034 h 2035"/>
                <a:gd name="T30" fmla="*/ 1805 w 2206"/>
                <a:gd name="T31" fmla="*/ 1737 h 2035"/>
                <a:gd name="T32" fmla="*/ 1805 w 2206"/>
                <a:gd name="T33" fmla="*/ 297 h 2035"/>
                <a:gd name="T34" fmla="*/ 1085 w 2206"/>
                <a:gd name="T35" fmla="*/ 0 h 2035"/>
                <a:gd name="T36" fmla="*/ 1085 w 2206"/>
                <a:gd name="T37" fmla="*/ 200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6" h="2035">
                  <a:moveTo>
                    <a:pt x="1085" y="2005"/>
                  </a:moveTo>
                  <a:lnTo>
                    <a:pt x="1085" y="2005"/>
                  </a:lnTo>
                  <a:cubicBezTo>
                    <a:pt x="823" y="2005"/>
                    <a:pt x="571" y="1902"/>
                    <a:pt x="383" y="1714"/>
                  </a:cubicBezTo>
                  <a:cubicBezTo>
                    <a:pt x="0" y="1331"/>
                    <a:pt x="0" y="703"/>
                    <a:pt x="383" y="314"/>
                  </a:cubicBezTo>
                  <a:cubicBezTo>
                    <a:pt x="571" y="126"/>
                    <a:pt x="823" y="23"/>
                    <a:pt x="1085" y="23"/>
                  </a:cubicBezTo>
                  <a:cubicBezTo>
                    <a:pt x="1354" y="23"/>
                    <a:pt x="1600" y="126"/>
                    <a:pt x="1788" y="314"/>
                  </a:cubicBezTo>
                  <a:cubicBezTo>
                    <a:pt x="2177" y="703"/>
                    <a:pt x="2177" y="1331"/>
                    <a:pt x="1788" y="1714"/>
                  </a:cubicBezTo>
                  <a:cubicBezTo>
                    <a:pt x="1600" y="1902"/>
                    <a:pt x="1354" y="2005"/>
                    <a:pt x="1085" y="2005"/>
                  </a:cubicBezTo>
                  <a:lnTo>
                    <a:pt x="1085" y="0"/>
                  </a:lnTo>
                  <a:lnTo>
                    <a:pt x="1085" y="0"/>
                  </a:lnTo>
                  <a:cubicBezTo>
                    <a:pt x="817" y="0"/>
                    <a:pt x="560" y="103"/>
                    <a:pt x="366" y="297"/>
                  </a:cubicBezTo>
                  <a:cubicBezTo>
                    <a:pt x="177" y="486"/>
                    <a:pt x="68" y="743"/>
                    <a:pt x="68" y="1017"/>
                  </a:cubicBezTo>
                  <a:cubicBezTo>
                    <a:pt x="68" y="1285"/>
                    <a:pt x="177" y="1542"/>
                    <a:pt x="366" y="1737"/>
                  </a:cubicBezTo>
                  <a:cubicBezTo>
                    <a:pt x="560" y="1925"/>
                    <a:pt x="817" y="2034"/>
                    <a:pt x="1085" y="2034"/>
                  </a:cubicBezTo>
                  <a:lnTo>
                    <a:pt x="1085" y="2034"/>
                  </a:lnTo>
                  <a:cubicBezTo>
                    <a:pt x="1360" y="2034"/>
                    <a:pt x="1611" y="1925"/>
                    <a:pt x="1805" y="1737"/>
                  </a:cubicBezTo>
                  <a:cubicBezTo>
                    <a:pt x="2205" y="1337"/>
                    <a:pt x="2205" y="691"/>
                    <a:pt x="1805" y="297"/>
                  </a:cubicBezTo>
                  <a:cubicBezTo>
                    <a:pt x="1611" y="103"/>
                    <a:pt x="1360" y="0"/>
                    <a:pt x="1085" y="0"/>
                  </a:cubicBezTo>
                  <a:lnTo>
                    <a:pt x="1085" y="2005"/>
                  </a:lnTo>
                </a:path>
              </a:pathLst>
            </a:custGeom>
            <a:solidFill>
              <a:schemeClr val="tx1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F0A451F-DE13-F749-92D2-99420F6C7524}"/>
              </a:ext>
            </a:extLst>
          </p:cNvPr>
          <p:cNvSpPr txBox="1"/>
          <p:nvPr/>
        </p:nvSpPr>
        <p:spPr>
          <a:xfrm>
            <a:off x="5435373" y="5236238"/>
            <a:ext cx="1153293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1600" b="1" dirty="0">
                <a:latin typeface="Lato Regular"/>
              </a:rPr>
              <a:t>Forwarding</a:t>
            </a:r>
            <a:endParaRPr lang="id-ID" sz="1600" b="1" dirty="0">
              <a:latin typeface="Lato Regular"/>
            </a:endParaRPr>
          </a:p>
        </p:txBody>
      </p:sp>
      <p:sp>
        <p:nvSpPr>
          <p:cNvPr id="38" name="Freeform 324">
            <a:extLst>
              <a:ext uri="{FF2B5EF4-FFF2-40B4-BE49-F238E27FC236}">
                <a16:creationId xmlns:a16="http://schemas.microsoft.com/office/drawing/2014/main" id="{329EF1AD-4BE8-D442-AA84-B0DF8A32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503" y="5346646"/>
            <a:ext cx="152036" cy="151935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104120-EC94-4F4B-BD91-9C6C0762ABEE}"/>
              </a:ext>
            </a:extLst>
          </p:cNvPr>
          <p:cNvGrpSpPr/>
          <p:nvPr/>
        </p:nvGrpSpPr>
        <p:grpSpPr>
          <a:xfrm>
            <a:off x="5354473" y="5381816"/>
            <a:ext cx="91503" cy="90035"/>
            <a:chOff x="8633181" y="5620427"/>
            <a:chExt cx="183006" cy="180070"/>
          </a:xfrm>
          <a:solidFill>
            <a:schemeClr val="bg1"/>
          </a:solidFill>
        </p:grpSpPr>
        <p:sp>
          <p:nvSpPr>
            <p:cNvPr id="40" name="Freeform 325">
              <a:extLst>
                <a:ext uri="{FF2B5EF4-FFF2-40B4-BE49-F238E27FC236}">
                  <a16:creationId xmlns:a16="http://schemas.microsoft.com/office/drawing/2014/main" id="{69ABFD75-EB8B-8343-B289-F56BE0D51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7645" y="5620427"/>
              <a:ext cx="16893" cy="180070"/>
            </a:xfrm>
            <a:custGeom>
              <a:avLst/>
              <a:gdLst>
                <a:gd name="T0" fmla="*/ 28 w 29"/>
                <a:gd name="T1" fmla="*/ 285 h 286"/>
                <a:gd name="T2" fmla="*/ 0 w 29"/>
                <a:gd name="T3" fmla="*/ 285 h 286"/>
                <a:gd name="T4" fmla="*/ 0 w 29"/>
                <a:gd name="T5" fmla="*/ 0 h 286"/>
                <a:gd name="T6" fmla="*/ 28 w 29"/>
                <a:gd name="T7" fmla="*/ 0 h 286"/>
                <a:gd name="T8" fmla="*/ 28 w 29"/>
                <a:gd name="T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6">
                  <a:moveTo>
                    <a:pt x="28" y="285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8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/>
              </a:endParaRPr>
            </a:p>
          </p:txBody>
        </p:sp>
        <p:sp>
          <p:nvSpPr>
            <p:cNvPr id="41" name="Freeform 326">
              <a:extLst>
                <a:ext uri="{FF2B5EF4-FFF2-40B4-BE49-F238E27FC236}">
                  <a16:creationId xmlns:a16="http://schemas.microsoft.com/office/drawing/2014/main" id="{F8172474-87EC-0342-A5A3-380781F93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3181" y="5699209"/>
              <a:ext cx="183006" cy="19695"/>
            </a:xfrm>
            <a:custGeom>
              <a:avLst/>
              <a:gdLst>
                <a:gd name="T0" fmla="*/ 0 w 293"/>
                <a:gd name="T1" fmla="*/ 35 h 36"/>
                <a:gd name="T2" fmla="*/ 0 w 293"/>
                <a:gd name="T3" fmla="*/ 0 h 36"/>
                <a:gd name="T4" fmla="*/ 292 w 293"/>
                <a:gd name="T5" fmla="*/ 0 h 36"/>
                <a:gd name="T6" fmla="*/ 292 w 293"/>
                <a:gd name="T7" fmla="*/ 35 h 36"/>
                <a:gd name="T8" fmla="*/ 0 w 293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36">
                  <a:moveTo>
                    <a:pt x="0" y="35"/>
                  </a:moveTo>
                  <a:lnTo>
                    <a:pt x="0" y="0"/>
                  </a:lnTo>
                  <a:lnTo>
                    <a:pt x="292" y="0"/>
                  </a:lnTo>
                  <a:lnTo>
                    <a:pt x="292" y="35"/>
                  </a:lnTo>
                  <a:lnTo>
                    <a:pt x="0" y="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A2E5297-D03B-C44A-ACF4-134CCD697A93}"/>
              </a:ext>
            </a:extLst>
          </p:cNvPr>
          <p:cNvSpPr txBox="1"/>
          <p:nvPr/>
        </p:nvSpPr>
        <p:spPr>
          <a:xfrm>
            <a:off x="5419839" y="5473195"/>
            <a:ext cx="3228553" cy="111631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atin typeface="Lato Light"/>
                <a:cs typeface="Lato Light"/>
              </a:rPr>
              <a:t>Instead of fetching the partial sum from the register each and every cycle, we take advantage of the forwarding unit and forward the memory and ALU outputs during every cycle.</a:t>
            </a:r>
          </a:p>
        </p:txBody>
      </p:sp>
      <p:pic>
        <p:nvPicPr>
          <p:cNvPr id="3" name="Graphic 2" descr="End">
            <a:extLst>
              <a:ext uri="{FF2B5EF4-FFF2-40B4-BE49-F238E27FC236}">
                <a16:creationId xmlns:a16="http://schemas.microsoft.com/office/drawing/2014/main" id="{20A71F71-3820-5F41-9A86-017393C59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56" y="5249622"/>
            <a:ext cx="372937" cy="3729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7DD4F-3566-A94E-AB20-5834212AA5F2}"/>
              </a:ext>
            </a:extLst>
          </p:cNvPr>
          <p:cNvCxnSpPr/>
          <p:nvPr/>
        </p:nvCxnSpPr>
        <p:spPr>
          <a:xfrm>
            <a:off x="3870982" y="4506679"/>
            <a:ext cx="0" cy="96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BE39C1-DBBB-B241-84AD-2897C6E59065}"/>
              </a:ext>
            </a:extLst>
          </p:cNvPr>
          <p:cNvCxnSpPr/>
          <p:nvPr/>
        </p:nvCxnSpPr>
        <p:spPr>
          <a:xfrm>
            <a:off x="3870982" y="5471851"/>
            <a:ext cx="694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75A949-C8FF-7D43-839F-A0D44E86457D}"/>
              </a:ext>
            </a:extLst>
          </p:cNvPr>
          <p:cNvCxnSpPr>
            <a:cxnSpLocks/>
          </p:cNvCxnSpPr>
          <p:nvPr/>
        </p:nvCxnSpPr>
        <p:spPr>
          <a:xfrm>
            <a:off x="5980769" y="4506679"/>
            <a:ext cx="0" cy="293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0BCFE8-F036-FF47-BEED-48B5E20D0C9F}"/>
              </a:ext>
            </a:extLst>
          </p:cNvPr>
          <p:cNvCxnSpPr>
            <a:cxnSpLocks/>
          </p:cNvCxnSpPr>
          <p:nvPr/>
        </p:nvCxnSpPr>
        <p:spPr>
          <a:xfrm>
            <a:off x="4900613" y="4800600"/>
            <a:ext cx="108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C3F77A-4973-5A45-9D0E-47B4CC6DD0C5}"/>
              </a:ext>
            </a:extLst>
          </p:cNvPr>
          <p:cNvCxnSpPr>
            <a:cxnSpLocks/>
          </p:cNvCxnSpPr>
          <p:nvPr/>
        </p:nvCxnSpPr>
        <p:spPr>
          <a:xfrm>
            <a:off x="7704794" y="4506679"/>
            <a:ext cx="0" cy="43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D37C35-2A63-1542-B437-AE633A8DAFD0}"/>
              </a:ext>
            </a:extLst>
          </p:cNvPr>
          <p:cNvCxnSpPr>
            <a:cxnSpLocks/>
          </p:cNvCxnSpPr>
          <p:nvPr/>
        </p:nvCxnSpPr>
        <p:spPr>
          <a:xfrm>
            <a:off x="5104293" y="4943475"/>
            <a:ext cx="2600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0C96AB-5183-DC43-9AAA-094C47F30FC6}"/>
              </a:ext>
            </a:extLst>
          </p:cNvPr>
          <p:cNvCxnSpPr>
            <a:cxnSpLocks/>
          </p:cNvCxnSpPr>
          <p:nvPr/>
        </p:nvCxnSpPr>
        <p:spPr>
          <a:xfrm>
            <a:off x="4900613" y="4808619"/>
            <a:ext cx="0" cy="293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525410-593D-5744-A1F4-E1D5BE13D2B2}"/>
              </a:ext>
            </a:extLst>
          </p:cNvPr>
          <p:cNvCxnSpPr>
            <a:cxnSpLocks/>
          </p:cNvCxnSpPr>
          <p:nvPr/>
        </p:nvCxnSpPr>
        <p:spPr>
          <a:xfrm>
            <a:off x="5106550" y="4947752"/>
            <a:ext cx="0" cy="15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82426"/>
      </p:ext>
    </p:extLst>
  </p:cSld>
  <p:clrMapOvr>
    <a:masterClrMapping/>
  </p:clrMapOvr>
  <p:transition spd="slow"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E07C4E-0228-6D4E-932C-474EA3D047C5}"/>
              </a:ext>
            </a:extLst>
          </p:cNvPr>
          <p:cNvGrpSpPr/>
          <p:nvPr/>
        </p:nvGrpSpPr>
        <p:grpSpPr>
          <a:xfrm>
            <a:off x="3971558" y="241509"/>
            <a:ext cx="4248902" cy="1039544"/>
            <a:chOff x="7919355" y="483017"/>
            <a:chExt cx="8497804" cy="207908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2A54F-140A-D247-9D25-5EAE8B4ABDE7}"/>
                </a:ext>
              </a:extLst>
            </p:cNvPr>
            <p:cNvSpPr txBox="1"/>
            <p:nvPr/>
          </p:nvSpPr>
          <p:spPr>
            <a:xfrm>
              <a:off x="7919355" y="483017"/>
              <a:ext cx="8497804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dk2"/>
                  </a:solidFill>
                  <a:latin typeface="Lato"/>
                </a:rPr>
                <a:t>Forwarding</a:t>
              </a:r>
              <a:r>
                <a:rPr 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en-US" sz="4400" b="1" dirty="0">
                  <a:solidFill>
                    <a:schemeClr val="dk2"/>
                  </a:solidFill>
                  <a:latin typeface="Lato"/>
                </a:rPr>
                <a:t>Unit</a:t>
              </a:r>
              <a:endParaRPr lang="id-ID" sz="4400" b="1" dirty="0">
                <a:solidFill>
                  <a:schemeClr val="dk2"/>
                </a:solidFill>
                <a:latin typeface="Lato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A234D1-4B9D-F04B-9BE4-D343E1DDC5D6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rgbClr val="4254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674067-177C-484A-AA96-6203C2769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70901"/>
              </p:ext>
            </p:extLst>
          </p:nvPr>
        </p:nvGraphicFramePr>
        <p:xfrm>
          <a:off x="842962" y="1851025"/>
          <a:ext cx="10506075" cy="34321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30724">
                  <a:extLst>
                    <a:ext uri="{9D8B030D-6E8A-4147-A177-3AD203B41FA5}">
                      <a16:colId xmlns:a16="http://schemas.microsoft.com/office/drawing/2014/main" val="1115132855"/>
                    </a:ext>
                  </a:extLst>
                </a:gridCol>
                <a:gridCol w="5675351">
                  <a:extLst>
                    <a:ext uri="{9D8B030D-6E8A-4147-A177-3AD203B41FA5}">
                      <a16:colId xmlns:a16="http://schemas.microsoft.com/office/drawing/2014/main" val="84023607"/>
                    </a:ext>
                  </a:extLst>
                </a:gridCol>
              </a:tblGrid>
              <a:tr h="938613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FWD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Control Signal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Function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728829"/>
                  </a:ext>
                </a:extLst>
              </a:tr>
              <a:tr h="12467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1 (only Super instruction)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Forward </a:t>
                      </a:r>
                      <a:r>
                        <a:rPr lang="en-US" sz="2000" b="1" i="0" u="none" strike="noStrike" cap="none" dirty="0" err="1">
                          <a:solidFill>
                            <a:schemeClr val="tx1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RegWrtOutput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 and EX/</a:t>
                      </a:r>
                      <a:r>
                        <a:rPr lang="en-US" sz="2000" b="1" i="0" u="none" strike="noStrike" cap="none" dirty="0" err="1">
                          <a:solidFill>
                            <a:schemeClr val="tx1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WB.MemoryOutput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 to MUX1 and MUX2 respectively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77861"/>
                  </a:ext>
                </a:extLst>
              </a:tr>
              <a:tr h="124678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0(All other instructions)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Similar to RISC-V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7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4223"/>
      </p:ext>
    </p:extLst>
  </p:cSld>
  <p:clrMapOvr>
    <a:masterClrMapping/>
  </p:clrMapOvr>
  <p:transition spd="slow" advClick="0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2703" y="1872891"/>
          <a:ext cx="11787183" cy="27991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1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4431">
                  <a:extLst>
                    <a:ext uri="{9D8B030D-6E8A-4147-A177-3AD203B41FA5}">
                      <a16:colId xmlns:a16="http://schemas.microsoft.com/office/drawing/2014/main" val="528472580"/>
                    </a:ext>
                  </a:extLst>
                </a:gridCol>
                <a:gridCol w="1059107">
                  <a:extLst>
                    <a:ext uri="{9D8B030D-6E8A-4147-A177-3AD203B41FA5}">
                      <a16:colId xmlns:a16="http://schemas.microsoft.com/office/drawing/2014/main" val="3044252648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4002469477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65687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607596276"/>
                    </a:ext>
                  </a:extLst>
                </a:gridCol>
                <a:gridCol w="627036">
                  <a:extLst>
                    <a:ext uri="{9D8B030D-6E8A-4147-A177-3AD203B41FA5}">
                      <a16:colId xmlns:a16="http://schemas.microsoft.com/office/drawing/2014/main" val="1571976251"/>
                    </a:ext>
                  </a:extLst>
                </a:gridCol>
              </a:tblGrid>
              <a:tr h="5615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CYCLE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ALUOp</a:t>
                      </a:r>
                      <a:endParaRPr lang="en-US" sz="1600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ALUSrc</a:t>
                      </a:r>
                      <a:endParaRPr lang="en-US" sz="1600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MemR</a:t>
                      </a:r>
                      <a:endParaRPr lang="en-US" sz="1600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MemRSrc</a:t>
                      </a:r>
                      <a:endParaRPr lang="en-US" sz="1600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MemW</a:t>
                      </a:r>
                      <a:endParaRPr lang="en-US" sz="1600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AdSrc1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AdSrc2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RegW</a:t>
                      </a:r>
                      <a:endParaRPr lang="en-US" sz="1600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RegWSrc</a:t>
                      </a:r>
                      <a:endParaRPr lang="en-US" sz="1600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PCWrt</a:t>
                      </a:r>
                      <a:endParaRPr lang="en-US" sz="1600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Jump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Branch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Fwd</a:t>
                      </a:r>
                      <a:endParaRPr lang="en-US" sz="1600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8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8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to n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8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 + 1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4143876" y="241509"/>
            <a:ext cx="3904257" cy="1039544"/>
            <a:chOff x="8263990" y="483017"/>
            <a:chExt cx="7808513" cy="2079087"/>
          </a:xfrm>
        </p:grpSpPr>
        <p:sp>
          <p:nvSpPr>
            <p:cNvPr id="68" name="TextBox 67"/>
            <p:cNvSpPr txBox="1"/>
            <p:nvPr/>
          </p:nvSpPr>
          <p:spPr>
            <a:xfrm>
              <a:off x="8263990" y="483017"/>
              <a:ext cx="7808513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dk2"/>
                  </a:solidFill>
                  <a:latin typeface="Lato"/>
                </a:rPr>
                <a:t>Control Signals</a:t>
              </a:r>
              <a:endParaRPr lang="id-ID" sz="4400" b="1" dirty="0">
                <a:solidFill>
                  <a:schemeClr val="dk2"/>
                </a:solidFill>
                <a:latin typeface="Lato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rgbClr val="4254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63" name="Process 62">
            <a:extLst>
              <a:ext uri="{FF2B5EF4-FFF2-40B4-BE49-F238E27FC236}">
                <a16:creationId xmlns:a16="http://schemas.microsoft.com/office/drawing/2014/main" id="{A5731B9A-2BA0-1A4F-A1DD-A66AA4261750}"/>
              </a:ext>
            </a:extLst>
          </p:cNvPr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rocess 63">
            <a:extLst>
              <a:ext uri="{FF2B5EF4-FFF2-40B4-BE49-F238E27FC236}">
                <a16:creationId xmlns:a16="http://schemas.microsoft.com/office/drawing/2014/main" id="{5C854C08-D824-F344-BE08-DF63ED3B5140}"/>
              </a:ext>
            </a:extLst>
          </p:cNvPr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rocess 64">
            <a:extLst>
              <a:ext uri="{FF2B5EF4-FFF2-40B4-BE49-F238E27FC236}">
                <a16:creationId xmlns:a16="http://schemas.microsoft.com/office/drawing/2014/main" id="{8FE1E0A3-649B-5148-A658-3CCF74039755}"/>
              </a:ext>
            </a:extLst>
          </p:cNvPr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rocess 65">
            <a:extLst>
              <a:ext uri="{FF2B5EF4-FFF2-40B4-BE49-F238E27FC236}">
                <a16:creationId xmlns:a16="http://schemas.microsoft.com/office/drawing/2014/main" id="{25A8098C-2F9F-CD4E-80FE-107F61D3603C}"/>
              </a:ext>
            </a:extLst>
          </p:cNvPr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rocess 70">
            <a:extLst>
              <a:ext uri="{FF2B5EF4-FFF2-40B4-BE49-F238E27FC236}">
                <a16:creationId xmlns:a16="http://schemas.microsoft.com/office/drawing/2014/main" id="{8044A71A-4B71-5845-802D-5E005D784E30}"/>
              </a:ext>
            </a:extLst>
          </p:cNvPr>
          <p:cNvSpPr/>
          <p:nvPr/>
        </p:nvSpPr>
        <p:spPr>
          <a:xfrm>
            <a:off x="-1319514" y="5503762"/>
            <a:ext cx="1215342" cy="1180618"/>
          </a:xfrm>
          <a:prstGeom prst="flowChartProcess">
            <a:avLst/>
          </a:prstGeom>
          <a:solidFill>
            <a:srgbClr val="7C7C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1639"/>
      </p:ext>
    </p:extLst>
  </p:cSld>
  <p:clrMapOvr>
    <a:masterClrMapping/>
  </p:clrMapOvr>
  <p:transition spd="slow"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4"/>
          <p:cNvSpPr/>
          <p:nvPr/>
        </p:nvSpPr>
        <p:spPr>
          <a:xfrm>
            <a:off x="1871446" y="5037370"/>
            <a:ext cx="1684656" cy="1003212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4"/>
          <p:cNvSpPr/>
          <p:nvPr/>
        </p:nvSpPr>
        <p:spPr>
          <a:xfrm>
            <a:off x="3557800" y="4030720"/>
            <a:ext cx="1684656" cy="1006650"/>
          </a:xfrm>
          <a:prstGeom prst="rect">
            <a:avLst/>
          </a:prstGeom>
          <a:solidFill>
            <a:srgbClr val="213D79"/>
          </a:solidFill>
          <a:ln w="25400" cap="flat" cmpd="sng">
            <a:solidFill>
              <a:srgbClr val="213D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4"/>
          <p:cNvSpPr/>
          <p:nvPr/>
        </p:nvSpPr>
        <p:spPr>
          <a:xfrm>
            <a:off x="5264840" y="2866778"/>
            <a:ext cx="1592330" cy="1132386"/>
          </a:xfrm>
          <a:prstGeom prst="rect">
            <a:avLst/>
          </a:prstGeom>
          <a:solidFill>
            <a:srgbClr val="2381C3"/>
          </a:solidFill>
          <a:ln w="25400" cap="flat" cmpd="sng">
            <a:solidFill>
              <a:srgbClr val="2381C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14"/>
          <p:cNvSpPr/>
          <p:nvPr/>
        </p:nvSpPr>
        <p:spPr>
          <a:xfrm>
            <a:off x="6874373" y="2853943"/>
            <a:ext cx="1592330" cy="1159018"/>
          </a:xfrm>
          <a:prstGeom prst="rect">
            <a:avLst/>
          </a:prstGeom>
          <a:solidFill>
            <a:srgbClr val="2381C3"/>
          </a:solidFill>
          <a:ln w="25400" cap="flat" cmpd="sng">
            <a:solidFill>
              <a:srgbClr val="2381C3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4"/>
          <p:cNvSpPr/>
          <p:nvPr/>
        </p:nvSpPr>
        <p:spPr>
          <a:xfrm>
            <a:off x="8670185" y="3324817"/>
            <a:ext cx="1268401" cy="243969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lt2">
                <a:alpha val="12941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Calculate Next Element Address</a:t>
            </a:r>
            <a:endParaRPr/>
          </a:p>
        </p:txBody>
      </p:sp>
      <p:sp>
        <p:nvSpPr>
          <p:cNvPr id="714" name="Google Shape;714;p14"/>
          <p:cNvSpPr/>
          <p:nvPr/>
        </p:nvSpPr>
        <p:spPr>
          <a:xfrm>
            <a:off x="1928485" y="5342582"/>
            <a:ext cx="1543484" cy="407693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lt2">
                <a:alpha val="12941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Instruction Fetch</a:t>
            </a:r>
            <a:endParaRPr/>
          </a:p>
        </p:txBody>
      </p:sp>
      <p:sp>
        <p:nvSpPr>
          <p:cNvPr id="715" name="Google Shape;715;p14"/>
          <p:cNvSpPr/>
          <p:nvPr/>
        </p:nvSpPr>
        <p:spPr>
          <a:xfrm>
            <a:off x="3587349" y="4282833"/>
            <a:ext cx="1683899" cy="502424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lt2">
                <a:alpha val="12941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Instruction Decode</a:t>
            </a:r>
            <a:endParaRPr dirty="0"/>
          </a:p>
        </p:txBody>
      </p:sp>
      <p:sp>
        <p:nvSpPr>
          <p:cNvPr id="716" name="Google Shape;716;p14"/>
          <p:cNvSpPr/>
          <p:nvPr/>
        </p:nvSpPr>
        <p:spPr>
          <a:xfrm>
            <a:off x="5426804" y="3310986"/>
            <a:ext cx="1268401" cy="243969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lt2">
                <a:alpha val="12941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Fetch Element</a:t>
            </a:r>
            <a:endParaRPr/>
          </a:p>
        </p:txBody>
      </p:sp>
      <p:sp>
        <p:nvSpPr>
          <p:cNvPr id="717" name="Google Shape;717;p14"/>
          <p:cNvSpPr/>
          <p:nvPr/>
        </p:nvSpPr>
        <p:spPr>
          <a:xfrm>
            <a:off x="7069132" y="3292992"/>
            <a:ext cx="1268401" cy="243969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lt2">
                <a:alpha val="12941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Accumulate Previous Element</a:t>
            </a:r>
            <a:endParaRPr/>
          </a:p>
        </p:txBody>
      </p:sp>
      <p:sp>
        <p:nvSpPr>
          <p:cNvPr id="718" name="Google Shape;718;p14"/>
          <p:cNvSpPr/>
          <p:nvPr/>
        </p:nvSpPr>
        <p:spPr>
          <a:xfrm>
            <a:off x="7781239" y="2603138"/>
            <a:ext cx="152208" cy="1749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412" y="0"/>
                </a:moveTo>
                <a:cubicBezTo>
                  <a:pt x="20751" y="0"/>
                  <a:pt x="21033" y="104"/>
                  <a:pt x="21260" y="316"/>
                </a:cubicBezTo>
                <a:cubicBezTo>
                  <a:pt x="21487" y="530"/>
                  <a:pt x="21599" y="790"/>
                  <a:pt x="21599" y="1109"/>
                </a:cubicBezTo>
                <a:lnTo>
                  <a:pt x="21599" y="15003"/>
                </a:lnTo>
                <a:cubicBezTo>
                  <a:pt x="21599" y="15537"/>
                  <a:pt x="21466" y="16008"/>
                  <a:pt x="21203" y="16415"/>
                </a:cubicBezTo>
                <a:cubicBezTo>
                  <a:pt x="20936" y="16827"/>
                  <a:pt x="20582" y="17169"/>
                  <a:pt x="20143" y="17446"/>
                </a:cubicBezTo>
                <a:cubicBezTo>
                  <a:pt x="19700" y="17719"/>
                  <a:pt x="19219" y="17931"/>
                  <a:pt x="18701" y="18078"/>
                </a:cubicBezTo>
                <a:cubicBezTo>
                  <a:pt x="18177" y="18228"/>
                  <a:pt x="17668" y="18301"/>
                  <a:pt x="17174" y="18301"/>
                </a:cubicBezTo>
                <a:cubicBezTo>
                  <a:pt x="16686" y="18301"/>
                  <a:pt x="16172" y="18228"/>
                  <a:pt x="15644" y="18078"/>
                </a:cubicBezTo>
                <a:cubicBezTo>
                  <a:pt x="15117" y="17931"/>
                  <a:pt x="14642" y="17719"/>
                  <a:pt x="14215" y="17446"/>
                </a:cubicBezTo>
                <a:cubicBezTo>
                  <a:pt x="13788" y="17169"/>
                  <a:pt x="13445" y="16830"/>
                  <a:pt x="13179" y="16423"/>
                </a:cubicBezTo>
                <a:cubicBezTo>
                  <a:pt x="12912" y="16019"/>
                  <a:pt x="12779" y="15545"/>
                  <a:pt x="12779" y="15003"/>
                </a:cubicBezTo>
                <a:cubicBezTo>
                  <a:pt x="12779" y="14492"/>
                  <a:pt x="12912" y="14029"/>
                  <a:pt x="13179" y="13611"/>
                </a:cubicBezTo>
                <a:cubicBezTo>
                  <a:pt x="13445" y="13198"/>
                  <a:pt x="13788" y="12851"/>
                  <a:pt x="14215" y="12572"/>
                </a:cubicBezTo>
                <a:cubicBezTo>
                  <a:pt x="14642" y="12295"/>
                  <a:pt x="15117" y="12080"/>
                  <a:pt x="15644" y="11936"/>
                </a:cubicBezTo>
                <a:cubicBezTo>
                  <a:pt x="16172" y="11792"/>
                  <a:pt x="16686" y="11719"/>
                  <a:pt x="17174" y="11719"/>
                </a:cubicBezTo>
                <a:cubicBezTo>
                  <a:pt x="17441" y="11719"/>
                  <a:pt x="17692" y="11736"/>
                  <a:pt x="17940" y="11775"/>
                </a:cubicBezTo>
                <a:cubicBezTo>
                  <a:pt x="18183" y="11812"/>
                  <a:pt x="18422" y="11854"/>
                  <a:pt x="18652" y="11908"/>
                </a:cubicBezTo>
                <a:lnTo>
                  <a:pt x="18652" y="4648"/>
                </a:lnTo>
                <a:lnTo>
                  <a:pt x="8823" y="7285"/>
                </a:lnTo>
                <a:lnTo>
                  <a:pt x="8823" y="18301"/>
                </a:lnTo>
                <a:cubicBezTo>
                  <a:pt x="8823" y="18835"/>
                  <a:pt x="8690" y="19307"/>
                  <a:pt x="8423" y="19716"/>
                </a:cubicBezTo>
                <a:cubicBezTo>
                  <a:pt x="8157" y="20125"/>
                  <a:pt x="7811" y="20467"/>
                  <a:pt x="7384" y="20744"/>
                </a:cubicBezTo>
                <a:cubicBezTo>
                  <a:pt x="6960" y="21018"/>
                  <a:pt x="6485" y="21230"/>
                  <a:pt x="5955" y="21376"/>
                </a:cubicBezTo>
                <a:cubicBezTo>
                  <a:pt x="5428" y="21526"/>
                  <a:pt x="4919" y="21599"/>
                  <a:pt x="4425" y="21599"/>
                </a:cubicBezTo>
                <a:cubicBezTo>
                  <a:pt x="3913" y="21599"/>
                  <a:pt x="3398" y="21526"/>
                  <a:pt x="2880" y="21376"/>
                </a:cubicBezTo>
                <a:cubicBezTo>
                  <a:pt x="2362" y="21230"/>
                  <a:pt x="1887" y="21018"/>
                  <a:pt x="1450" y="20744"/>
                </a:cubicBezTo>
                <a:cubicBezTo>
                  <a:pt x="1014" y="20467"/>
                  <a:pt x="666" y="20125"/>
                  <a:pt x="399" y="19716"/>
                </a:cubicBezTo>
                <a:cubicBezTo>
                  <a:pt x="133" y="19307"/>
                  <a:pt x="0" y="18835"/>
                  <a:pt x="0" y="18301"/>
                </a:cubicBezTo>
                <a:cubicBezTo>
                  <a:pt x="0" y="17790"/>
                  <a:pt x="133" y="17327"/>
                  <a:pt x="399" y="16909"/>
                </a:cubicBezTo>
                <a:cubicBezTo>
                  <a:pt x="666" y="16497"/>
                  <a:pt x="1014" y="16149"/>
                  <a:pt x="1450" y="15870"/>
                </a:cubicBezTo>
                <a:cubicBezTo>
                  <a:pt x="1887" y="15590"/>
                  <a:pt x="2362" y="15376"/>
                  <a:pt x="2880" y="15229"/>
                </a:cubicBezTo>
                <a:cubicBezTo>
                  <a:pt x="3398" y="15079"/>
                  <a:pt x="3913" y="15003"/>
                  <a:pt x="4425" y="15003"/>
                </a:cubicBezTo>
                <a:cubicBezTo>
                  <a:pt x="4667" y="15003"/>
                  <a:pt x="4913" y="15023"/>
                  <a:pt x="5158" y="15059"/>
                </a:cubicBezTo>
                <a:cubicBezTo>
                  <a:pt x="5403" y="15096"/>
                  <a:pt x="5649" y="15144"/>
                  <a:pt x="5888" y="15209"/>
                </a:cubicBezTo>
                <a:lnTo>
                  <a:pt x="5888" y="4676"/>
                </a:lnTo>
                <a:cubicBezTo>
                  <a:pt x="5888" y="4433"/>
                  <a:pt x="5967" y="4216"/>
                  <a:pt x="6121" y="4029"/>
                </a:cubicBezTo>
                <a:cubicBezTo>
                  <a:pt x="6276" y="3837"/>
                  <a:pt x="6482" y="3707"/>
                  <a:pt x="6745" y="3634"/>
                </a:cubicBezTo>
                <a:cubicBezTo>
                  <a:pt x="6966" y="3583"/>
                  <a:pt x="7445" y="3453"/>
                  <a:pt x="8187" y="3241"/>
                </a:cubicBezTo>
                <a:cubicBezTo>
                  <a:pt x="8926" y="3035"/>
                  <a:pt x="9786" y="2798"/>
                  <a:pt x="10771" y="2533"/>
                </a:cubicBezTo>
                <a:cubicBezTo>
                  <a:pt x="11755" y="2267"/>
                  <a:pt x="12791" y="1985"/>
                  <a:pt x="13888" y="1688"/>
                </a:cubicBezTo>
                <a:cubicBezTo>
                  <a:pt x="14984" y="1392"/>
                  <a:pt x="16005" y="1118"/>
                  <a:pt x="16947" y="872"/>
                </a:cubicBezTo>
                <a:cubicBezTo>
                  <a:pt x="17892" y="624"/>
                  <a:pt x="18683" y="415"/>
                  <a:pt x="19328" y="248"/>
                </a:cubicBezTo>
                <a:cubicBezTo>
                  <a:pt x="19976" y="81"/>
                  <a:pt x="20336" y="0"/>
                  <a:pt x="20412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44CEB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19" name="Google Shape;719;p14"/>
          <p:cNvGrpSpPr/>
          <p:nvPr/>
        </p:nvGrpSpPr>
        <p:grpSpPr>
          <a:xfrm>
            <a:off x="3192499" y="307100"/>
            <a:ext cx="5827593" cy="973953"/>
            <a:chOff x="6361236" y="614199"/>
            <a:chExt cx="11655185" cy="1947905"/>
          </a:xfrm>
        </p:grpSpPr>
        <p:sp>
          <p:nvSpPr>
            <p:cNvPr id="720" name="Google Shape;720;p14"/>
            <p:cNvSpPr txBox="1"/>
            <p:nvPr/>
          </p:nvSpPr>
          <p:spPr>
            <a:xfrm>
              <a:off x="6798766" y="614199"/>
              <a:ext cx="105990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Pipeline Process</a:t>
              </a:r>
              <a:endParaRPr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22" name="Google Shape;722;p14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rm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50"/>
                <a:buFont typeface="Arial"/>
                <a:buNone/>
              </a:pPr>
              <a:endParaRPr/>
            </a:p>
          </p:txBody>
        </p:sp>
      </p:grpSp>
      <p:cxnSp>
        <p:nvCxnSpPr>
          <p:cNvPr id="723" name="Google Shape;723;p14"/>
          <p:cNvCxnSpPr/>
          <p:nvPr/>
        </p:nvCxnSpPr>
        <p:spPr>
          <a:xfrm>
            <a:off x="1842653" y="1624282"/>
            <a:ext cx="0" cy="493549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4" name="Google Shape;724;p14"/>
          <p:cNvCxnSpPr/>
          <p:nvPr/>
        </p:nvCxnSpPr>
        <p:spPr>
          <a:xfrm rot="10800000">
            <a:off x="1426590" y="5024205"/>
            <a:ext cx="724895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5" name="Google Shape;725;p14"/>
          <p:cNvCxnSpPr/>
          <p:nvPr/>
        </p:nvCxnSpPr>
        <p:spPr>
          <a:xfrm rot="10800000">
            <a:off x="1421226" y="3999164"/>
            <a:ext cx="724895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6" name="Google Shape;726;p14"/>
          <p:cNvCxnSpPr/>
          <p:nvPr/>
        </p:nvCxnSpPr>
        <p:spPr>
          <a:xfrm rot="10800000">
            <a:off x="1452838" y="2840146"/>
            <a:ext cx="724895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7" name="Google Shape;727;p14"/>
          <p:cNvSpPr txBox="1"/>
          <p:nvPr/>
        </p:nvSpPr>
        <p:spPr>
          <a:xfrm>
            <a:off x="312883" y="5379084"/>
            <a:ext cx="1500978" cy="43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r>
              <a:rPr lang="en-US" sz="2000" baseline="30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st</a:t>
            </a: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Cycle</a:t>
            </a:r>
            <a:endParaRPr sz="2000" baseline="300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8" name="Google Shape;728;p14"/>
          <p:cNvSpPr txBox="1"/>
          <p:nvPr/>
        </p:nvSpPr>
        <p:spPr>
          <a:xfrm>
            <a:off x="312883" y="4317841"/>
            <a:ext cx="1500978" cy="43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r>
              <a:rPr lang="en-US" sz="2000" baseline="30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nd</a:t>
            </a: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Cycle</a:t>
            </a:r>
            <a:endParaRPr sz="2000" baseline="300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9" name="Google Shape;729;p14"/>
          <p:cNvSpPr txBox="1"/>
          <p:nvPr/>
        </p:nvSpPr>
        <p:spPr>
          <a:xfrm>
            <a:off x="312883" y="3230597"/>
            <a:ext cx="1500978" cy="43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n+1 Cycles</a:t>
            </a:r>
            <a:endParaRPr sz="2000" baseline="300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30" name="Google Shape;730;p14"/>
          <p:cNvSpPr/>
          <p:nvPr/>
        </p:nvSpPr>
        <p:spPr>
          <a:xfrm>
            <a:off x="8822585" y="3477217"/>
            <a:ext cx="1268401" cy="243969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lt2">
                <a:alpha val="12941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Calculate Next Element Address</a:t>
            </a:r>
            <a:endParaRPr/>
          </a:p>
        </p:txBody>
      </p:sp>
      <p:sp>
        <p:nvSpPr>
          <p:cNvPr id="731" name="Google Shape;731;p14"/>
          <p:cNvSpPr/>
          <p:nvPr/>
        </p:nvSpPr>
        <p:spPr>
          <a:xfrm>
            <a:off x="10033767" y="1755774"/>
            <a:ext cx="1692406" cy="1293694"/>
          </a:xfrm>
          <a:prstGeom prst="rightArrow">
            <a:avLst>
              <a:gd name="adj1" fmla="val 69463"/>
              <a:gd name="adj2" fmla="val 28319"/>
            </a:avLst>
          </a:prstGeom>
          <a:solidFill>
            <a:srgbClr val="7D7C7C"/>
          </a:solidFill>
          <a:ln w="25400" cap="flat" cmpd="sng">
            <a:solidFill>
              <a:srgbClr val="7D7C7C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14"/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4"/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4"/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14"/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14"/>
          <p:cNvSpPr/>
          <p:nvPr/>
        </p:nvSpPr>
        <p:spPr>
          <a:xfrm>
            <a:off x="-1319514" y="5503762"/>
            <a:ext cx="1215342" cy="1180618"/>
          </a:xfrm>
          <a:prstGeom prst="flowChartProcess">
            <a:avLst/>
          </a:prstGeom>
          <a:solidFill>
            <a:srgbClr val="7C7C7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7" name="Google Shape;737;p14"/>
          <p:cNvCxnSpPr/>
          <p:nvPr/>
        </p:nvCxnSpPr>
        <p:spPr>
          <a:xfrm rot="10800000">
            <a:off x="1452838" y="1935271"/>
            <a:ext cx="9046015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8" name="Google Shape;738;p14"/>
          <p:cNvSpPr txBox="1"/>
          <p:nvPr/>
        </p:nvSpPr>
        <p:spPr>
          <a:xfrm>
            <a:off x="305285" y="2168746"/>
            <a:ext cx="1500978" cy="44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n+4</a:t>
            </a:r>
            <a:r>
              <a:rPr lang="en-US" sz="2000" baseline="30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</a:t>
            </a:r>
            <a:r>
              <a:rPr lang="en-US" sz="2000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Cycle</a:t>
            </a:r>
            <a:endParaRPr sz="2000" baseline="30000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39" name="Google Shape;739;p14"/>
          <p:cNvSpPr/>
          <p:nvPr/>
        </p:nvSpPr>
        <p:spPr>
          <a:xfrm>
            <a:off x="10113893" y="2280637"/>
            <a:ext cx="1268401" cy="243969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lt2">
                <a:alpha val="12941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Writeback Sum</a:t>
            </a:r>
            <a:endParaRPr/>
          </a:p>
        </p:txBody>
      </p:sp>
      <p:sp>
        <p:nvSpPr>
          <p:cNvPr id="740" name="Google Shape;740;p14"/>
          <p:cNvSpPr/>
          <p:nvPr/>
        </p:nvSpPr>
        <p:spPr>
          <a:xfrm>
            <a:off x="8441437" y="2853943"/>
            <a:ext cx="1592330" cy="1159018"/>
          </a:xfrm>
          <a:prstGeom prst="rect">
            <a:avLst/>
          </a:prstGeom>
          <a:solidFill>
            <a:srgbClr val="2381C3"/>
          </a:solidFill>
          <a:ln w="25400" cap="flat" cmpd="sng">
            <a:solidFill>
              <a:srgbClr val="2381C3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14"/>
          <p:cNvSpPr/>
          <p:nvPr/>
        </p:nvSpPr>
        <p:spPr>
          <a:xfrm>
            <a:off x="8597608" y="3298407"/>
            <a:ext cx="1268401" cy="243969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lt2">
                <a:alpha val="12941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Calculate Next Element Address</a:t>
            </a:r>
            <a:endParaRPr/>
          </a:p>
        </p:txBody>
      </p:sp>
      <p:sp>
        <p:nvSpPr>
          <p:cNvPr id="742" name="Google Shape;742;p14"/>
          <p:cNvSpPr/>
          <p:nvPr/>
        </p:nvSpPr>
        <p:spPr>
          <a:xfrm>
            <a:off x="8466703" y="4218420"/>
            <a:ext cx="2461441" cy="444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4"/>
          <p:cNvSpPr/>
          <p:nvPr/>
        </p:nvSpPr>
        <p:spPr>
          <a:xfrm>
            <a:off x="8466703" y="4663000"/>
            <a:ext cx="2461441" cy="11163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4"/>
          <p:cNvSpPr txBox="1"/>
          <p:nvPr/>
        </p:nvSpPr>
        <p:spPr>
          <a:xfrm>
            <a:off x="9459595" y="4248400"/>
            <a:ext cx="6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PC</a:t>
            </a:r>
            <a:endParaRPr/>
          </a:p>
        </p:txBody>
      </p:sp>
      <p:sp>
        <p:nvSpPr>
          <p:cNvPr id="745" name="Google Shape;745;p14"/>
          <p:cNvSpPr txBox="1"/>
          <p:nvPr/>
        </p:nvSpPr>
        <p:spPr>
          <a:xfrm>
            <a:off x="8473300" y="4671928"/>
            <a:ext cx="2399144" cy="111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As long as the Super instruction is in the pipeline, the PCWrite has to be deasserted so that the next instruction does not enter the pipeline</a:t>
            </a:r>
            <a:endParaRPr/>
          </a:p>
        </p:txBody>
      </p:sp>
    </p:spTree>
  </p:cSld>
  <p:clrMapOvr>
    <a:masterClrMapping/>
  </p:clrMapOvr>
  <p:transition spd="slow" advClick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B7B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6488a523a_2_6"/>
          <p:cNvSpPr/>
          <p:nvPr/>
        </p:nvSpPr>
        <p:spPr>
          <a:xfrm>
            <a:off x="242887" y="0"/>
            <a:ext cx="1713027" cy="6857998"/>
          </a:xfrm>
          <a:custGeom>
            <a:avLst/>
            <a:gdLst/>
            <a:ahLst/>
            <a:cxnLst/>
            <a:rect l="l" t="t" r="r" b="b"/>
            <a:pathLst>
              <a:path w="1486" h="2692" extrusionOk="0">
                <a:moveTo>
                  <a:pt x="1485" y="2582"/>
                </a:moveTo>
                <a:lnTo>
                  <a:pt x="1485" y="2582"/>
                </a:lnTo>
                <a:cubicBezTo>
                  <a:pt x="1485" y="2642"/>
                  <a:pt x="1436" y="2691"/>
                  <a:pt x="1382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3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3" y="0"/>
                  <a:pt x="103" y="0"/>
                </a:cubicBezTo>
                <a:cubicBezTo>
                  <a:pt x="1382" y="0"/>
                  <a:pt x="1382" y="0"/>
                  <a:pt x="1382" y="0"/>
                </a:cubicBezTo>
                <a:cubicBezTo>
                  <a:pt x="1436" y="0"/>
                  <a:pt x="1485" y="49"/>
                  <a:pt x="1485" y="109"/>
                </a:cubicBezTo>
                <a:cubicBezTo>
                  <a:pt x="1485" y="2582"/>
                  <a:pt x="1485" y="2582"/>
                  <a:pt x="1485" y="2582"/>
                </a:cubicBezTo>
              </a:path>
            </a:pathLst>
          </a:cu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g86488a523a_2_6"/>
          <p:cNvSpPr/>
          <p:nvPr/>
        </p:nvSpPr>
        <p:spPr>
          <a:xfrm>
            <a:off x="1955914" y="2047469"/>
            <a:ext cx="10093212" cy="2754071"/>
          </a:xfrm>
          <a:custGeom>
            <a:avLst/>
            <a:gdLst/>
            <a:ahLst/>
            <a:cxnLst/>
            <a:rect l="l" t="t" r="r" b="b"/>
            <a:pathLst>
              <a:path w="753" h="2692" extrusionOk="0">
                <a:moveTo>
                  <a:pt x="649" y="0"/>
                </a:moveTo>
                <a:cubicBezTo>
                  <a:pt x="703" y="0"/>
                  <a:pt x="752" y="49"/>
                  <a:pt x="752" y="109"/>
                </a:cubicBezTo>
                <a:cubicBezTo>
                  <a:pt x="752" y="109"/>
                  <a:pt x="752" y="109"/>
                  <a:pt x="752" y="2582"/>
                </a:cubicBezTo>
                <a:cubicBezTo>
                  <a:pt x="752" y="2642"/>
                  <a:pt x="703" y="2691"/>
                  <a:pt x="649" y="2691"/>
                </a:cubicBezTo>
                <a:cubicBezTo>
                  <a:pt x="649" y="2691"/>
                  <a:pt x="649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9" y="0"/>
                </a:cubicBezTo>
                <a:lnTo>
                  <a:pt x="649" y="0"/>
                </a:lnTo>
              </a:path>
            </a:pathLst>
          </a:cu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g86488a523a_2_6"/>
          <p:cNvSpPr/>
          <p:nvPr/>
        </p:nvSpPr>
        <p:spPr>
          <a:xfrm>
            <a:off x="242887" y="2047468"/>
            <a:ext cx="1713027" cy="2754068"/>
          </a:xfrm>
          <a:custGeom>
            <a:avLst/>
            <a:gdLst/>
            <a:ahLst/>
            <a:cxnLst/>
            <a:rect l="l" t="t" r="r" b="b"/>
            <a:pathLst>
              <a:path w="1486" h="970" extrusionOk="0">
                <a:moveTo>
                  <a:pt x="1485" y="969"/>
                </a:moveTo>
                <a:lnTo>
                  <a:pt x="0" y="969"/>
                </a:lnTo>
                <a:lnTo>
                  <a:pt x="0" y="0"/>
                </a:lnTo>
                <a:lnTo>
                  <a:pt x="1485" y="0"/>
                </a:lnTo>
                <a:lnTo>
                  <a:pt x="1485" y="969"/>
                </a:lnTo>
              </a:path>
            </a:pathLst>
          </a:custGeom>
          <a:solidFill>
            <a:srgbClr val="F1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g86488a523a_2_6"/>
          <p:cNvSpPr txBox="1"/>
          <p:nvPr/>
        </p:nvSpPr>
        <p:spPr>
          <a:xfrm>
            <a:off x="597433" y="3055169"/>
            <a:ext cx="1003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04</a:t>
            </a:r>
            <a:endParaRPr/>
          </a:p>
        </p:txBody>
      </p:sp>
      <p:sp>
        <p:nvSpPr>
          <p:cNvPr id="975" name="Google Shape;975;g86488a523a_2_6"/>
          <p:cNvSpPr txBox="1"/>
          <p:nvPr/>
        </p:nvSpPr>
        <p:spPr>
          <a:xfrm>
            <a:off x="2509838" y="3021041"/>
            <a:ext cx="93249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Performance Analysis</a:t>
            </a:r>
            <a:endParaRPr sz="40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76" name="Google Shape;976;g86488a523a_2_6"/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86488a523a_2_6"/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g86488a523a_2_6"/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g86488a523a_2_6"/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g86488a523a_2_6"/>
          <p:cNvSpPr/>
          <p:nvPr/>
        </p:nvSpPr>
        <p:spPr>
          <a:xfrm>
            <a:off x="-1319514" y="5538486"/>
            <a:ext cx="1215342" cy="1180618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7;p1">
            <a:extLst>
              <a:ext uri="{FF2B5EF4-FFF2-40B4-BE49-F238E27FC236}">
                <a16:creationId xmlns:a16="http://schemas.microsoft.com/office/drawing/2014/main" id="{08FF63DE-1C82-874F-B14D-38BAF5AB3C25}"/>
              </a:ext>
            </a:extLst>
          </p:cNvPr>
          <p:cNvSpPr/>
          <p:nvPr/>
        </p:nvSpPr>
        <p:spPr>
          <a:xfrm rot="10800000">
            <a:off x="242882" y="-8997"/>
            <a:ext cx="1713027" cy="1180616"/>
          </a:xfrm>
          <a:prstGeom prst="flowChartProcess">
            <a:avLst/>
          </a:prstGeom>
          <a:solidFill>
            <a:srgbClr val="7D9C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8;p1">
            <a:extLst>
              <a:ext uri="{FF2B5EF4-FFF2-40B4-BE49-F238E27FC236}">
                <a16:creationId xmlns:a16="http://schemas.microsoft.com/office/drawing/2014/main" id="{C0B61492-5DDD-A541-A971-AEE4B9938B01}"/>
              </a:ext>
            </a:extLst>
          </p:cNvPr>
          <p:cNvSpPr/>
          <p:nvPr/>
        </p:nvSpPr>
        <p:spPr>
          <a:xfrm rot="10800000">
            <a:off x="242883" y="1047362"/>
            <a:ext cx="1713027" cy="1000103"/>
          </a:xfrm>
          <a:prstGeom prst="flowChartProcess">
            <a:avLst/>
          </a:prstGeom>
          <a:solidFill>
            <a:srgbClr val="1F81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9;p1">
            <a:extLst>
              <a:ext uri="{FF2B5EF4-FFF2-40B4-BE49-F238E27FC236}">
                <a16:creationId xmlns:a16="http://schemas.microsoft.com/office/drawing/2014/main" id="{76AB0733-3486-4F46-8A83-9A98923C5528}"/>
              </a:ext>
            </a:extLst>
          </p:cNvPr>
          <p:cNvSpPr/>
          <p:nvPr/>
        </p:nvSpPr>
        <p:spPr>
          <a:xfrm rot="10800000">
            <a:off x="242888" y="4809132"/>
            <a:ext cx="1713026" cy="1000103"/>
          </a:xfrm>
          <a:prstGeom prst="flowChartProcess">
            <a:avLst/>
          </a:prstGeom>
          <a:solidFill>
            <a:srgbClr val="213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544DC83D-01CD-DE40-BDE5-D83766CEF34C}"/>
              </a:ext>
            </a:extLst>
          </p:cNvPr>
          <p:cNvSpPr/>
          <p:nvPr/>
        </p:nvSpPr>
        <p:spPr>
          <a:xfrm rot="10800000">
            <a:off x="242884" y="5816826"/>
            <a:ext cx="1713025" cy="1041173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6488a523a_2_19"/>
          <p:cNvSpPr txBox="1"/>
          <p:nvPr/>
        </p:nvSpPr>
        <p:spPr>
          <a:xfrm>
            <a:off x="2016799" y="3408738"/>
            <a:ext cx="117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Constant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g86488a523a_2_19"/>
          <p:cNvSpPr txBox="1"/>
          <p:nvPr/>
        </p:nvSpPr>
        <p:spPr>
          <a:xfrm>
            <a:off x="4065176" y="3403725"/>
            <a:ext cx="568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/>
          </a:p>
        </p:txBody>
      </p:sp>
      <p:sp>
        <p:nvSpPr>
          <p:cNvPr id="987" name="Google Shape;987;g86488a523a_2_19"/>
          <p:cNvSpPr txBox="1"/>
          <p:nvPr/>
        </p:nvSpPr>
        <p:spPr>
          <a:xfrm>
            <a:off x="5635809" y="3403725"/>
            <a:ext cx="752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/>
          </a:p>
        </p:txBody>
      </p:sp>
      <p:sp>
        <p:nvSpPr>
          <p:cNvPr id="988" name="Google Shape;988;g86488a523a_2_19"/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g86488a523a_2_19"/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g86488a523a_2_19"/>
          <p:cNvSpPr txBox="1"/>
          <p:nvPr/>
        </p:nvSpPr>
        <p:spPr>
          <a:xfrm>
            <a:off x="2059499" y="120001"/>
            <a:ext cx="80730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Performance without Loop Unrolling</a:t>
            </a:r>
            <a:endParaRPr sz="4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1" name="Google Shape;991;g86488a523a_2_19"/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g86488a523a_2_19"/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g86488a523a_2_19"/>
          <p:cNvSpPr/>
          <p:nvPr/>
        </p:nvSpPr>
        <p:spPr>
          <a:xfrm>
            <a:off x="-1319514" y="5503762"/>
            <a:ext cx="1215342" cy="1180618"/>
          </a:xfrm>
          <a:prstGeom prst="flowChartProcess">
            <a:avLst/>
          </a:prstGeom>
          <a:solidFill>
            <a:srgbClr val="7C7C7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g86488a523a_2_19"/>
          <p:cNvSpPr txBox="1"/>
          <p:nvPr/>
        </p:nvSpPr>
        <p:spPr>
          <a:xfrm>
            <a:off x="563175" y="1380375"/>
            <a:ext cx="7001700" cy="46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u="sng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INCI X6, X0, 1000	</a:t>
            </a:r>
            <a:r>
              <a:rPr lang="en-US" sz="12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// X6 has base address of the array</a:t>
            </a:r>
            <a:endParaRPr sz="12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INCI X5, X5,  0		</a:t>
            </a:r>
            <a:r>
              <a:rPr lang="en-US" sz="12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// X5 maintains the additions</a:t>
            </a:r>
            <a:endParaRPr sz="12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INCI X4, X0, N		</a:t>
            </a:r>
            <a:r>
              <a:rPr lang="en-US" sz="12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// X4 has number of elements in the</a:t>
            </a:r>
            <a:r>
              <a:rPr lang="en-US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array</a:t>
            </a:r>
            <a:endParaRPr sz="12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LOOP: </a:t>
            </a: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LOAD X7, X6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INCI X6, X6, -4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INC X4, X4, -1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INC X4, X5, X7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DIFF X4, X0    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LOOP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NOP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NOP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5" name="Google Shape;995;g86488a523a_2_19"/>
          <p:cNvSpPr txBox="1"/>
          <p:nvPr/>
        </p:nvSpPr>
        <p:spPr>
          <a:xfrm>
            <a:off x="6848525" y="2534850"/>
            <a:ext cx="5289900" cy="3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Instruction Count : 3 + 7N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Cycle Count = 4 + (3 + 7N - 1) = 6 + 7N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CPI = #Cycles / #Instructions = (6 + 7N) / (3 + 7N) ≈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Clock Period = 2ns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Total Executions time = CPI * Cycle Count * Clock Period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     = (1 * (6 + 7N) * 2) 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     = (12 + 14N) 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2179612" y="2286265"/>
            <a:ext cx="1521409" cy="2754068"/>
          </a:xfrm>
          <a:custGeom>
            <a:avLst/>
            <a:gdLst/>
            <a:ahLst/>
            <a:cxnLst/>
            <a:rect l="l" t="t" r="r" b="b"/>
            <a:pathLst>
              <a:path w="1486" h="2692" extrusionOk="0">
                <a:moveTo>
                  <a:pt x="1485" y="2582"/>
                </a:moveTo>
                <a:lnTo>
                  <a:pt x="1485" y="2582"/>
                </a:lnTo>
                <a:cubicBezTo>
                  <a:pt x="1485" y="2642"/>
                  <a:pt x="1436" y="2691"/>
                  <a:pt x="1382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3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3" y="0"/>
                  <a:pt x="103" y="0"/>
                </a:cubicBezTo>
                <a:cubicBezTo>
                  <a:pt x="1382" y="0"/>
                  <a:pt x="1382" y="0"/>
                  <a:pt x="1382" y="0"/>
                </a:cubicBezTo>
                <a:cubicBezTo>
                  <a:pt x="1436" y="0"/>
                  <a:pt x="1485" y="49"/>
                  <a:pt x="1485" y="109"/>
                </a:cubicBezTo>
                <a:cubicBezTo>
                  <a:pt x="1485" y="2582"/>
                  <a:pt x="1485" y="2582"/>
                  <a:pt x="1485" y="2582"/>
                </a:cubicBezTo>
              </a:path>
            </a:pathLst>
          </a:custGeom>
          <a:solidFill>
            <a:srgbClr val="000000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929028" y="2286265"/>
            <a:ext cx="771989" cy="2754068"/>
          </a:xfrm>
          <a:custGeom>
            <a:avLst/>
            <a:gdLst/>
            <a:ahLst/>
            <a:cxnLst/>
            <a:rect l="l" t="t" r="r" b="b"/>
            <a:pathLst>
              <a:path w="753" h="2692" extrusionOk="0">
                <a:moveTo>
                  <a:pt x="649" y="0"/>
                </a:moveTo>
                <a:cubicBezTo>
                  <a:pt x="703" y="0"/>
                  <a:pt x="752" y="49"/>
                  <a:pt x="752" y="109"/>
                </a:cubicBezTo>
                <a:cubicBezTo>
                  <a:pt x="752" y="109"/>
                  <a:pt x="752" y="109"/>
                  <a:pt x="752" y="2582"/>
                </a:cubicBezTo>
                <a:cubicBezTo>
                  <a:pt x="752" y="2642"/>
                  <a:pt x="703" y="2691"/>
                  <a:pt x="649" y="2691"/>
                </a:cubicBezTo>
                <a:cubicBezTo>
                  <a:pt x="649" y="2691"/>
                  <a:pt x="649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9" y="0"/>
                </a:cubicBezTo>
                <a:lnTo>
                  <a:pt x="64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179608" y="2619242"/>
            <a:ext cx="1521409" cy="993270"/>
          </a:xfrm>
          <a:custGeom>
            <a:avLst/>
            <a:gdLst/>
            <a:ahLst/>
            <a:cxnLst/>
            <a:rect l="l" t="t" r="r" b="b"/>
            <a:pathLst>
              <a:path w="1486" h="970" extrusionOk="0">
                <a:moveTo>
                  <a:pt x="1485" y="969"/>
                </a:moveTo>
                <a:lnTo>
                  <a:pt x="0" y="969"/>
                </a:lnTo>
                <a:lnTo>
                  <a:pt x="0" y="0"/>
                </a:lnTo>
                <a:lnTo>
                  <a:pt x="1485" y="0"/>
                </a:lnTo>
                <a:lnTo>
                  <a:pt x="1485" y="969"/>
                </a:lnTo>
              </a:path>
            </a:pathLst>
          </a:custGeom>
          <a:solidFill>
            <a:srgbClr val="F1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625326" y="2755811"/>
            <a:ext cx="62517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4313666" y="2286265"/>
            <a:ext cx="1521411" cy="2754068"/>
          </a:xfrm>
          <a:custGeom>
            <a:avLst/>
            <a:gdLst/>
            <a:ahLst/>
            <a:cxnLst/>
            <a:rect l="l" t="t" r="r" b="b"/>
            <a:pathLst>
              <a:path w="1485" h="2692" extrusionOk="0">
                <a:moveTo>
                  <a:pt x="1484" y="2582"/>
                </a:moveTo>
                <a:lnTo>
                  <a:pt x="1484" y="2582"/>
                </a:lnTo>
                <a:cubicBezTo>
                  <a:pt x="1484" y="2642"/>
                  <a:pt x="1442" y="2691"/>
                  <a:pt x="1381" y="2691"/>
                </a:cubicBezTo>
                <a:cubicBezTo>
                  <a:pt x="109" y="2691"/>
                  <a:pt x="109" y="2691"/>
                  <a:pt x="109" y="2691"/>
                </a:cubicBezTo>
                <a:cubicBezTo>
                  <a:pt x="48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8" y="0"/>
                  <a:pt x="109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42" y="0"/>
                  <a:pt x="1484" y="49"/>
                  <a:pt x="1484" y="109"/>
                </a:cubicBezTo>
                <a:cubicBezTo>
                  <a:pt x="1484" y="2582"/>
                  <a:pt x="1484" y="2582"/>
                  <a:pt x="1484" y="2582"/>
                </a:cubicBezTo>
              </a:path>
            </a:pathLst>
          </a:custGeom>
          <a:solidFill>
            <a:srgbClr val="213C79">
              <a:alpha val="6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5063085" y="2286265"/>
            <a:ext cx="771992" cy="2754068"/>
          </a:xfrm>
          <a:custGeom>
            <a:avLst/>
            <a:gdLst/>
            <a:ahLst/>
            <a:cxnLst/>
            <a:rect l="l" t="t" r="r" b="b"/>
            <a:pathLst>
              <a:path w="752" h="2692" extrusionOk="0">
                <a:moveTo>
                  <a:pt x="648" y="0"/>
                </a:moveTo>
                <a:cubicBezTo>
                  <a:pt x="709" y="0"/>
                  <a:pt x="751" y="49"/>
                  <a:pt x="751" y="109"/>
                </a:cubicBezTo>
                <a:cubicBezTo>
                  <a:pt x="751" y="109"/>
                  <a:pt x="751" y="109"/>
                  <a:pt x="751" y="2582"/>
                </a:cubicBezTo>
                <a:cubicBezTo>
                  <a:pt x="751" y="2642"/>
                  <a:pt x="709" y="2691"/>
                  <a:pt x="648" y="2691"/>
                </a:cubicBezTo>
                <a:cubicBezTo>
                  <a:pt x="648" y="2691"/>
                  <a:pt x="648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8" y="0"/>
                </a:cubicBezTo>
                <a:lnTo>
                  <a:pt x="648" y="0"/>
                </a:lnTo>
              </a:path>
            </a:pathLst>
          </a:custGeom>
          <a:solidFill>
            <a:srgbClr val="213C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4313666" y="2629392"/>
            <a:ext cx="1521411" cy="993270"/>
          </a:xfrm>
          <a:custGeom>
            <a:avLst/>
            <a:gdLst/>
            <a:ahLst/>
            <a:cxnLst/>
            <a:rect l="l" t="t" r="r" b="b"/>
            <a:pathLst>
              <a:path w="1485" h="970" extrusionOk="0">
                <a:moveTo>
                  <a:pt x="1484" y="969"/>
                </a:moveTo>
                <a:lnTo>
                  <a:pt x="0" y="969"/>
                </a:lnTo>
                <a:lnTo>
                  <a:pt x="0" y="0"/>
                </a:lnTo>
                <a:lnTo>
                  <a:pt x="1484" y="0"/>
                </a:lnTo>
                <a:lnTo>
                  <a:pt x="1484" y="969"/>
                </a:lnTo>
              </a:path>
            </a:pathLst>
          </a:custGeom>
          <a:solidFill>
            <a:srgbClr val="F1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4759381" y="2755811"/>
            <a:ext cx="62517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8451975" y="2286265"/>
            <a:ext cx="1521411" cy="2754068"/>
          </a:xfrm>
          <a:custGeom>
            <a:avLst/>
            <a:gdLst/>
            <a:ahLst/>
            <a:cxnLst/>
            <a:rect l="l" t="t" r="r" b="b"/>
            <a:pathLst>
              <a:path w="1484" h="2692" extrusionOk="0">
                <a:moveTo>
                  <a:pt x="1483" y="2582"/>
                </a:moveTo>
                <a:lnTo>
                  <a:pt x="1483" y="2582"/>
                </a:lnTo>
                <a:cubicBezTo>
                  <a:pt x="1483" y="2642"/>
                  <a:pt x="1435" y="2691"/>
                  <a:pt x="1381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2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2" y="0"/>
                  <a:pt x="103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35" y="0"/>
                  <a:pt x="1483" y="49"/>
                  <a:pt x="1483" y="109"/>
                </a:cubicBezTo>
                <a:cubicBezTo>
                  <a:pt x="1483" y="2582"/>
                  <a:pt x="1483" y="2582"/>
                  <a:pt x="1483" y="258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9205910" y="2286265"/>
            <a:ext cx="762963" cy="2754068"/>
          </a:xfrm>
          <a:custGeom>
            <a:avLst/>
            <a:gdLst/>
            <a:ahLst/>
            <a:cxnLst/>
            <a:rect l="l" t="t" r="r" b="b"/>
            <a:pathLst>
              <a:path w="746" h="2692" extrusionOk="0">
                <a:moveTo>
                  <a:pt x="643" y="0"/>
                </a:moveTo>
                <a:cubicBezTo>
                  <a:pt x="697" y="0"/>
                  <a:pt x="745" y="49"/>
                  <a:pt x="745" y="109"/>
                </a:cubicBezTo>
                <a:cubicBezTo>
                  <a:pt x="745" y="109"/>
                  <a:pt x="745" y="109"/>
                  <a:pt x="745" y="2582"/>
                </a:cubicBezTo>
                <a:cubicBezTo>
                  <a:pt x="745" y="2642"/>
                  <a:pt x="697" y="2691"/>
                  <a:pt x="643" y="2691"/>
                </a:cubicBezTo>
                <a:cubicBezTo>
                  <a:pt x="643" y="2691"/>
                  <a:pt x="643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3" y="0"/>
                </a:cubicBezTo>
                <a:lnTo>
                  <a:pt x="643" y="0"/>
                </a:lnTo>
              </a:path>
            </a:pathLst>
          </a:cu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8451975" y="2629392"/>
            <a:ext cx="1521411" cy="993270"/>
          </a:xfrm>
          <a:custGeom>
            <a:avLst/>
            <a:gdLst/>
            <a:ahLst/>
            <a:cxnLst/>
            <a:rect l="l" t="t" r="r" b="b"/>
            <a:pathLst>
              <a:path w="1484" h="970" extrusionOk="0">
                <a:moveTo>
                  <a:pt x="1483" y="969"/>
                </a:moveTo>
                <a:lnTo>
                  <a:pt x="0" y="969"/>
                </a:lnTo>
                <a:lnTo>
                  <a:pt x="0" y="0"/>
                </a:lnTo>
                <a:lnTo>
                  <a:pt x="1483" y="0"/>
                </a:lnTo>
                <a:lnTo>
                  <a:pt x="1483" y="969"/>
                </a:lnTo>
              </a:path>
            </a:pathLst>
          </a:custGeom>
          <a:solidFill>
            <a:srgbClr val="F1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8893175" y="2755811"/>
            <a:ext cx="62517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4394447" y="3850171"/>
            <a:ext cx="1337276" cy="70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Datapath and Control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8371763" y="3850175"/>
            <a:ext cx="16680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Performance Analysis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2253624" y="3850175"/>
            <a:ext cx="1447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Instruction Set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21" name="Google Shape;121;p2"/>
          <p:cNvGrpSpPr/>
          <p:nvPr/>
        </p:nvGrpSpPr>
        <p:grpSpPr>
          <a:xfrm>
            <a:off x="3192499" y="241500"/>
            <a:ext cx="5827593" cy="1039553"/>
            <a:chOff x="6361236" y="482999"/>
            <a:chExt cx="11655185" cy="2079105"/>
          </a:xfrm>
        </p:grpSpPr>
        <p:sp>
          <p:nvSpPr>
            <p:cNvPr id="122" name="Google Shape;122;p2"/>
            <p:cNvSpPr txBox="1"/>
            <p:nvPr/>
          </p:nvSpPr>
          <p:spPr>
            <a:xfrm>
              <a:off x="9654985" y="482999"/>
              <a:ext cx="50265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Contents</a:t>
              </a:r>
              <a:endParaRPr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rm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50"/>
                <a:buFont typeface="Arial"/>
                <a:buNone/>
              </a:pPr>
              <a:endParaRPr/>
            </a:p>
          </p:txBody>
        </p:sp>
      </p:grpSp>
      <p:sp>
        <p:nvSpPr>
          <p:cNvPr id="125" name="Google Shape;125;p2"/>
          <p:cNvSpPr/>
          <p:nvPr/>
        </p:nvSpPr>
        <p:spPr>
          <a:xfrm>
            <a:off x="6447723" y="2286265"/>
            <a:ext cx="1521411" cy="2754068"/>
          </a:xfrm>
          <a:custGeom>
            <a:avLst/>
            <a:gdLst/>
            <a:ahLst/>
            <a:cxnLst/>
            <a:rect l="l" t="t" r="r" b="b"/>
            <a:pathLst>
              <a:path w="1485" h="2692" extrusionOk="0">
                <a:moveTo>
                  <a:pt x="1484" y="2582"/>
                </a:moveTo>
                <a:lnTo>
                  <a:pt x="1484" y="2582"/>
                </a:lnTo>
                <a:cubicBezTo>
                  <a:pt x="1484" y="2642"/>
                  <a:pt x="1442" y="2691"/>
                  <a:pt x="1381" y="2691"/>
                </a:cubicBezTo>
                <a:cubicBezTo>
                  <a:pt x="109" y="2691"/>
                  <a:pt x="109" y="2691"/>
                  <a:pt x="109" y="2691"/>
                </a:cubicBezTo>
                <a:cubicBezTo>
                  <a:pt x="48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8" y="0"/>
                  <a:pt x="109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42" y="0"/>
                  <a:pt x="1484" y="49"/>
                  <a:pt x="1484" y="109"/>
                </a:cubicBezTo>
                <a:cubicBezTo>
                  <a:pt x="1484" y="2582"/>
                  <a:pt x="1484" y="2582"/>
                  <a:pt x="1484" y="2582"/>
                </a:cubicBezTo>
              </a:path>
            </a:pathLst>
          </a:custGeom>
          <a:solidFill>
            <a:srgbClr val="2281C3">
              <a:alpha val="6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197142" y="2286265"/>
            <a:ext cx="771992" cy="2754068"/>
          </a:xfrm>
          <a:custGeom>
            <a:avLst/>
            <a:gdLst/>
            <a:ahLst/>
            <a:cxnLst/>
            <a:rect l="l" t="t" r="r" b="b"/>
            <a:pathLst>
              <a:path w="752" h="2692" extrusionOk="0">
                <a:moveTo>
                  <a:pt x="648" y="0"/>
                </a:moveTo>
                <a:cubicBezTo>
                  <a:pt x="709" y="0"/>
                  <a:pt x="751" y="49"/>
                  <a:pt x="751" y="109"/>
                </a:cubicBezTo>
                <a:cubicBezTo>
                  <a:pt x="751" y="109"/>
                  <a:pt x="751" y="109"/>
                  <a:pt x="751" y="2582"/>
                </a:cubicBezTo>
                <a:cubicBezTo>
                  <a:pt x="751" y="2642"/>
                  <a:pt x="709" y="2691"/>
                  <a:pt x="648" y="2691"/>
                </a:cubicBezTo>
                <a:cubicBezTo>
                  <a:pt x="648" y="2691"/>
                  <a:pt x="648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8" y="0"/>
                </a:cubicBezTo>
                <a:lnTo>
                  <a:pt x="648" y="0"/>
                </a:lnTo>
              </a:path>
            </a:pathLst>
          </a:custGeom>
          <a:solidFill>
            <a:srgbClr val="2281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447723" y="2629392"/>
            <a:ext cx="1521411" cy="993270"/>
          </a:xfrm>
          <a:custGeom>
            <a:avLst/>
            <a:gdLst/>
            <a:ahLst/>
            <a:cxnLst/>
            <a:rect l="l" t="t" r="r" b="b"/>
            <a:pathLst>
              <a:path w="1485" h="970" extrusionOk="0">
                <a:moveTo>
                  <a:pt x="1484" y="969"/>
                </a:moveTo>
                <a:lnTo>
                  <a:pt x="0" y="969"/>
                </a:lnTo>
                <a:lnTo>
                  <a:pt x="0" y="0"/>
                </a:lnTo>
                <a:lnTo>
                  <a:pt x="1484" y="0"/>
                </a:lnTo>
                <a:lnTo>
                  <a:pt x="1484" y="969"/>
                </a:lnTo>
              </a:path>
            </a:pathLst>
          </a:custGeom>
          <a:solidFill>
            <a:srgbClr val="F1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6893438" y="2755811"/>
            <a:ext cx="62517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6528500" y="3850175"/>
            <a:ext cx="1447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 Instruction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6488a523a_2_65"/>
          <p:cNvSpPr txBox="1"/>
          <p:nvPr/>
        </p:nvSpPr>
        <p:spPr>
          <a:xfrm>
            <a:off x="2016799" y="3408738"/>
            <a:ext cx="117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Constant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1" name="Google Shape;1001;g86488a523a_2_65"/>
          <p:cNvSpPr txBox="1"/>
          <p:nvPr/>
        </p:nvSpPr>
        <p:spPr>
          <a:xfrm>
            <a:off x="4065176" y="3403725"/>
            <a:ext cx="568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/>
          </a:p>
        </p:txBody>
      </p:sp>
      <p:sp>
        <p:nvSpPr>
          <p:cNvPr id="1002" name="Google Shape;1002;g86488a523a_2_65"/>
          <p:cNvSpPr txBox="1"/>
          <p:nvPr/>
        </p:nvSpPr>
        <p:spPr>
          <a:xfrm>
            <a:off x="5635809" y="3403725"/>
            <a:ext cx="752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/>
          </a:p>
        </p:txBody>
      </p:sp>
      <p:sp>
        <p:nvSpPr>
          <p:cNvPr id="1003" name="Google Shape;1003;g86488a523a_2_65"/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g86488a523a_2_65"/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g86488a523a_2_65"/>
          <p:cNvSpPr txBox="1"/>
          <p:nvPr/>
        </p:nvSpPr>
        <p:spPr>
          <a:xfrm>
            <a:off x="2059499" y="120001"/>
            <a:ext cx="80730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Performance with Loop Unrolling</a:t>
            </a:r>
            <a:endParaRPr sz="4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6" name="Google Shape;1006;g86488a523a_2_65"/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g86488a523a_2_65"/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g86488a523a_2_65"/>
          <p:cNvSpPr/>
          <p:nvPr/>
        </p:nvSpPr>
        <p:spPr>
          <a:xfrm>
            <a:off x="-1319514" y="5503762"/>
            <a:ext cx="1215342" cy="1180618"/>
          </a:xfrm>
          <a:prstGeom prst="flowChartProcess">
            <a:avLst/>
          </a:prstGeom>
          <a:solidFill>
            <a:srgbClr val="7C7C7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g86488a523a_2_65"/>
          <p:cNvSpPr txBox="1"/>
          <p:nvPr/>
        </p:nvSpPr>
        <p:spPr>
          <a:xfrm>
            <a:off x="552150" y="872350"/>
            <a:ext cx="7001700" cy="46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INCI X6, X0, 1000	</a:t>
            </a:r>
            <a:r>
              <a:rPr lang="en-US" sz="12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// X6 has base address of the array</a:t>
            </a:r>
            <a:endParaRPr sz="12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INCI X5, X5,  0		</a:t>
            </a:r>
            <a:r>
              <a:rPr lang="en-US" sz="12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// X5 maintains the additions</a:t>
            </a:r>
            <a:endParaRPr sz="12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INCI X4, X0, N		</a:t>
            </a:r>
            <a:r>
              <a:rPr lang="en-US" sz="12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// X4 has number of elements in the</a:t>
            </a:r>
            <a:r>
              <a:rPr lang="en-US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array</a:t>
            </a:r>
            <a:endParaRPr sz="1200"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LOOP: </a:t>
            </a: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LOAD X7, X6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INCI X6, X6, -4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INCI X5, X5, X7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LOAD X7, X6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INCI X6, X6, -4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INC X5, X5, X7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LOAD X7, X6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INC X6, X6, -4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INC X5, X5, X7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LOAD X7, X6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INC X6, X6, -4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INC X4, X4, -4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INC X4, X5, X7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DIFF X4, X0    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LOOP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NOP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NOP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0" name="Google Shape;1010;g86488a523a_2_65"/>
          <p:cNvSpPr txBox="1"/>
          <p:nvPr/>
        </p:nvSpPr>
        <p:spPr>
          <a:xfrm>
            <a:off x="6902100" y="1180613"/>
            <a:ext cx="5289900" cy="3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Instruction Count : 3 + (16n/4) = 3 + 4N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Cycle Count = 4 + (3 + 4N - 1) = 6 + 4N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CPI = #Cycles / #Instructions = (6 + 4N) / (3 + 4N) ≈ 1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Clock Period = 2ns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Total Execution time = CPI * Cycle Count * Clock Period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		    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		     = (1 * (6 + 4N) * 2) 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		     = (12 + 8N) 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g86488a523a_2_65"/>
          <p:cNvSpPr txBox="1"/>
          <p:nvPr/>
        </p:nvSpPr>
        <p:spPr>
          <a:xfrm>
            <a:off x="3854175" y="4391900"/>
            <a:ext cx="84816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Performance improvement </a:t>
            </a:r>
            <a:b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 Loop Unrolling               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  Execution time without Loop Unrolling∕ Execution time with Loop Unrolling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	        = (12 + 14N) / (12 + 8N)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 1.75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g86488a523a_2_65"/>
          <p:cNvSpPr/>
          <p:nvPr/>
        </p:nvSpPr>
        <p:spPr>
          <a:xfrm>
            <a:off x="5962200" y="4478225"/>
            <a:ext cx="99300" cy="742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6488a523a_2_82"/>
          <p:cNvSpPr txBox="1"/>
          <p:nvPr/>
        </p:nvSpPr>
        <p:spPr>
          <a:xfrm>
            <a:off x="2016799" y="3408738"/>
            <a:ext cx="117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Constant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8" name="Google Shape;1018;g86488a523a_2_82"/>
          <p:cNvSpPr txBox="1"/>
          <p:nvPr/>
        </p:nvSpPr>
        <p:spPr>
          <a:xfrm>
            <a:off x="4065176" y="3403725"/>
            <a:ext cx="568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/>
          </a:p>
        </p:txBody>
      </p:sp>
      <p:sp>
        <p:nvSpPr>
          <p:cNvPr id="1019" name="Google Shape;1019;g86488a523a_2_82"/>
          <p:cNvSpPr txBox="1"/>
          <p:nvPr/>
        </p:nvSpPr>
        <p:spPr>
          <a:xfrm>
            <a:off x="5635809" y="3403725"/>
            <a:ext cx="752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/>
          </a:p>
        </p:txBody>
      </p:sp>
      <p:sp>
        <p:nvSpPr>
          <p:cNvPr id="1020" name="Google Shape;1020;g86488a523a_2_82"/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g86488a523a_2_82"/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g86488a523a_2_82"/>
          <p:cNvSpPr txBox="1"/>
          <p:nvPr/>
        </p:nvSpPr>
        <p:spPr>
          <a:xfrm>
            <a:off x="1554300" y="120000"/>
            <a:ext cx="90834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Performance with Super Instruction</a:t>
            </a:r>
            <a:endParaRPr sz="40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3" name="Google Shape;1023;g86488a523a_2_82"/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g86488a523a_2_82"/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g86488a523a_2_82"/>
          <p:cNvSpPr/>
          <p:nvPr/>
        </p:nvSpPr>
        <p:spPr>
          <a:xfrm>
            <a:off x="-1319514" y="5503762"/>
            <a:ext cx="1215342" cy="1180618"/>
          </a:xfrm>
          <a:prstGeom prst="flowChartProcess">
            <a:avLst/>
          </a:prstGeom>
          <a:solidFill>
            <a:srgbClr val="7C7C7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g86488a523a_2_82"/>
          <p:cNvSpPr txBox="1"/>
          <p:nvPr/>
        </p:nvSpPr>
        <p:spPr>
          <a:xfrm>
            <a:off x="2060773" y="1315462"/>
            <a:ext cx="2985894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ADDMTX X7, N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7" name="Google Shape;1027;g86488a523a_2_82"/>
          <p:cNvSpPr txBox="1"/>
          <p:nvPr/>
        </p:nvSpPr>
        <p:spPr>
          <a:xfrm>
            <a:off x="6285325" y="1354250"/>
            <a:ext cx="5289900" cy="3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Instruction Count : 1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Cycle Count = 5 + 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CPI = #Cycles / #Instructions = (5 + N) / (1) = 5 + 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Clock Period = 2ns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Total Executions time = CPI * Cycle Count * Clock Period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		    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		     = (1 * (5 + N) * 2) 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		     = (10 + 2N) 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g86488a523a_2_82"/>
          <p:cNvSpPr txBox="1"/>
          <p:nvPr/>
        </p:nvSpPr>
        <p:spPr>
          <a:xfrm>
            <a:off x="1435650" y="4303550"/>
            <a:ext cx="84816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Performance improvement </a:t>
            </a:r>
            <a:b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 Super Instruction               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=  Execution time with Loop Unrolling ∕ Execution time with Super Instruction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	             = (12 + 8N) / (10 + 2N)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g86488a523a_2_82"/>
          <p:cNvSpPr/>
          <p:nvPr/>
        </p:nvSpPr>
        <p:spPr>
          <a:xfrm>
            <a:off x="2104749" y="1180625"/>
            <a:ext cx="2897943" cy="967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26"/>
          <p:cNvSpPr/>
          <p:nvPr/>
        </p:nvSpPr>
        <p:spPr>
          <a:xfrm>
            <a:off x="976149" y="4700176"/>
            <a:ext cx="4233024" cy="2157824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 dirty="0"/>
          </a:p>
        </p:txBody>
      </p:sp>
      <p:sp>
        <p:nvSpPr>
          <p:cNvPr id="35" name="Isosceles Triangle 26"/>
          <p:cNvSpPr/>
          <p:nvPr/>
        </p:nvSpPr>
        <p:spPr>
          <a:xfrm>
            <a:off x="3015166" y="5207703"/>
            <a:ext cx="3006660" cy="1650297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03B7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 dirty="0"/>
          </a:p>
        </p:txBody>
      </p:sp>
      <p:sp>
        <p:nvSpPr>
          <p:cNvPr id="36" name="Isosceles Triangle 26"/>
          <p:cNvSpPr/>
          <p:nvPr/>
        </p:nvSpPr>
        <p:spPr>
          <a:xfrm>
            <a:off x="3682648" y="6017238"/>
            <a:ext cx="3565540" cy="840761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081C5">
              <a:alpha val="8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 dirty="0"/>
          </a:p>
        </p:txBody>
      </p:sp>
      <p:sp>
        <p:nvSpPr>
          <p:cNvPr id="37" name="Isosceles Triangle 26"/>
          <p:cNvSpPr/>
          <p:nvPr/>
        </p:nvSpPr>
        <p:spPr>
          <a:xfrm>
            <a:off x="5037790" y="5779084"/>
            <a:ext cx="3565540" cy="1078916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 dirty="0"/>
          </a:p>
        </p:txBody>
      </p:sp>
      <p:sp>
        <p:nvSpPr>
          <p:cNvPr id="38" name="Isosceles Triangle 26"/>
          <p:cNvSpPr/>
          <p:nvPr/>
        </p:nvSpPr>
        <p:spPr>
          <a:xfrm>
            <a:off x="6328543" y="5612472"/>
            <a:ext cx="3565540" cy="12455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7B7B7B">
              <a:alpha val="8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 dirty="0"/>
          </a:p>
        </p:txBody>
      </p:sp>
      <p:sp>
        <p:nvSpPr>
          <p:cNvPr id="39" name="Isosceles Triangle 26"/>
          <p:cNvSpPr/>
          <p:nvPr/>
        </p:nvSpPr>
        <p:spPr>
          <a:xfrm>
            <a:off x="7819467" y="5779081"/>
            <a:ext cx="3565540" cy="1078916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6" dirty="0"/>
          </a:p>
        </p:txBody>
      </p:sp>
      <p:grpSp>
        <p:nvGrpSpPr>
          <p:cNvPr id="50" name="Group 49"/>
          <p:cNvGrpSpPr/>
          <p:nvPr/>
        </p:nvGrpSpPr>
        <p:grpSpPr>
          <a:xfrm>
            <a:off x="4759424" y="2389456"/>
            <a:ext cx="2673151" cy="1039544"/>
            <a:chOff x="9495095" y="483017"/>
            <a:chExt cx="5346302" cy="2079087"/>
          </a:xfrm>
        </p:grpSpPr>
        <p:sp>
          <p:nvSpPr>
            <p:cNvPr id="51" name="TextBox 50"/>
            <p:cNvSpPr txBox="1"/>
            <p:nvPr/>
          </p:nvSpPr>
          <p:spPr>
            <a:xfrm>
              <a:off x="9495095" y="483017"/>
              <a:ext cx="5346302" cy="1384977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dk2"/>
                  </a:solidFill>
                  <a:latin typeface="Lato"/>
                </a:rPr>
                <a:t>Thank You</a:t>
              </a:r>
              <a:endParaRPr lang="id-ID" sz="4200" b="1" dirty="0">
                <a:solidFill>
                  <a:schemeClr val="dk2"/>
                </a:solidFill>
                <a:latin typeface="Lato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rgbClr val="4254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7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1" name="Google Shape;1020;g86488a523a_2_82">
            <a:extLst>
              <a:ext uri="{FF2B5EF4-FFF2-40B4-BE49-F238E27FC236}">
                <a16:creationId xmlns:a16="http://schemas.microsoft.com/office/drawing/2014/main" id="{11552EAD-39DE-9E42-B3DA-C11CE64D6CEF}"/>
              </a:ext>
            </a:extLst>
          </p:cNvPr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21;g86488a523a_2_82">
            <a:extLst>
              <a:ext uri="{FF2B5EF4-FFF2-40B4-BE49-F238E27FC236}">
                <a16:creationId xmlns:a16="http://schemas.microsoft.com/office/drawing/2014/main" id="{A7C08EE0-C329-654B-9E9F-8C3021F51469}"/>
              </a:ext>
            </a:extLst>
          </p:cNvPr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23;g86488a523a_2_82">
            <a:extLst>
              <a:ext uri="{FF2B5EF4-FFF2-40B4-BE49-F238E27FC236}">
                <a16:creationId xmlns:a16="http://schemas.microsoft.com/office/drawing/2014/main" id="{03A0C74C-3AE7-B14A-B3C9-FCE1D453C738}"/>
              </a:ext>
            </a:extLst>
          </p:cNvPr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24;g86488a523a_2_82">
            <a:extLst>
              <a:ext uri="{FF2B5EF4-FFF2-40B4-BE49-F238E27FC236}">
                <a16:creationId xmlns:a16="http://schemas.microsoft.com/office/drawing/2014/main" id="{1BB4E671-0CC0-1148-84C9-F30ACA2C31EA}"/>
              </a:ext>
            </a:extLst>
          </p:cNvPr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25;g86488a523a_2_82">
            <a:extLst>
              <a:ext uri="{FF2B5EF4-FFF2-40B4-BE49-F238E27FC236}">
                <a16:creationId xmlns:a16="http://schemas.microsoft.com/office/drawing/2014/main" id="{8467347E-B78F-DF43-9CFF-12A4A36E8038}"/>
              </a:ext>
            </a:extLst>
          </p:cNvPr>
          <p:cNvSpPr/>
          <p:nvPr/>
        </p:nvSpPr>
        <p:spPr>
          <a:xfrm>
            <a:off x="-1319514" y="5503762"/>
            <a:ext cx="1215342" cy="1180618"/>
          </a:xfrm>
          <a:prstGeom prst="flowChartProcess">
            <a:avLst/>
          </a:prstGeom>
          <a:solidFill>
            <a:srgbClr val="7C7C7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20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242887" y="0"/>
            <a:ext cx="1713027" cy="6858000"/>
          </a:xfrm>
          <a:custGeom>
            <a:avLst/>
            <a:gdLst/>
            <a:ahLst/>
            <a:cxnLst/>
            <a:rect l="l" t="t" r="r" b="b"/>
            <a:pathLst>
              <a:path w="1486" h="2692" extrusionOk="0">
                <a:moveTo>
                  <a:pt x="1485" y="2582"/>
                </a:moveTo>
                <a:lnTo>
                  <a:pt x="1485" y="2582"/>
                </a:lnTo>
                <a:cubicBezTo>
                  <a:pt x="1485" y="2642"/>
                  <a:pt x="1436" y="2691"/>
                  <a:pt x="1382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3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3" y="0"/>
                  <a:pt x="103" y="0"/>
                </a:cubicBezTo>
                <a:cubicBezTo>
                  <a:pt x="1382" y="0"/>
                  <a:pt x="1382" y="0"/>
                  <a:pt x="1382" y="0"/>
                </a:cubicBezTo>
                <a:cubicBezTo>
                  <a:pt x="1436" y="0"/>
                  <a:pt x="1485" y="49"/>
                  <a:pt x="1485" y="109"/>
                </a:cubicBezTo>
                <a:cubicBezTo>
                  <a:pt x="1485" y="2582"/>
                  <a:pt x="1485" y="2582"/>
                  <a:pt x="1485" y="258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1955914" y="2047469"/>
            <a:ext cx="10093211" cy="2754068"/>
          </a:xfrm>
          <a:custGeom>
            <a:avLst/>
            <a:gdLst/>
            <a:ahLst/>
            <a:cxnLst/>
            <a:rect l="l" t="t" r="r" b="b"/>
            <a:pathLst>
              <a:path w="753" h="2692" extrusionOk="0">
                <a:moveTo>
                  <a:pt x="649" y="0"/>
                </a:moveTo>
                <a:cubicBezTo>
                  <a:pt x="703" y="0"/>
                  <a:pt x="752" y="49"/>
                  <a:pt x="752" y="109"/>
                </a:cubicBezTo>
                <a:cubicBezTo>
                  <a:pt x="752" y="109"/>
                  <a:pt x="752" y="109"/>
                  <a:pt x="752" y="2582"/>
                </a:cubicBezTo>
                <a:cubicBezTo>
                  <a:pt x="752" y="2642"/>
                  <a:pt x="703" y="2691"/>
                  <a:pt x="649" y="2691"/>
                </a:cubicBezTo>
                <a:cubicBezTo>
                  <a:pt x="649" y="2691"/>
                  <a:pt x="649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9" y="0"/>
                </a:cubicBezTo>
                <a:lnTo>
                  <a:pt x="64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242887" y="2047468"/>
            <a:ext cx="1713027" cy="2754067"/>
          </a:xfrm>
          <a:custGeom>
            <a:avLst/>
            <a:gdLst/>
            <a:ahLst/>
            <a:cxnLst/>
            <a:rect l="l" t="t" r="r" b="b"/>
            <a:pathLst>
              <a:path w="1486" h="970" extrusionOk="0">
                <a:moveTo>
                  <a:pt x="1485" y="969"/>
                </a:moveTo>
                <a:lnTo>
                  <a:pt x="0" y="969"/>
                </a:lnTo>
                <a:lnTo>
                  <a:pt x="0" y="0"/>
                </a:lnTo>
                <a:lnTo>
                  <a:pt x="1485" y="0"/>
                </a:lnTo>
                <a:lnTo>
                  <a:pt x="1485" y="969"/>
                </a:lnTo>
              </a:path>
            </a:pathLst>
          </a:custGeom>
          <a:solidFill>
            <a:srgbClr val="F1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597433" y="3055169"/>
            <a:ext cx="100393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2509838" y="3021041"/>
            <a:ext cx="9324971" cy="75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Instruction Set</a:t>
            </a:r>
            <a:endParaRPr sz="40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-1319514" y="5538486"/>
            <a:ext cx="1215342" cy="1180618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7;p1">
            <a:extLst>
              <a:ext uri="{FF2B5EF4-FFF2-40B4-BE49-F238E27FC236}">
                <a16:creationId xmlns:a16="http://schemas.microsoft.com/office/drawing/2014/main" id="{F725A5B9-AA4E-C949-9297-7A3D82F954AB}"/>
              </a:ext>
            </a:extLst>
          </p:cNvPr>
          <p:cNvSpPr/>
          <p:nvPr/>
        </p:nvSpPr>
        <p:spPr>
          <a:xfrm rot="10800000">
            <a:off x="242882" y="-8997"/>
            <a:ext cx="1713027" cy="1180616"/>
          </a:xfrm>
          <a:prstGeom prst="flowChartProcess">
            <a:avLst/>
          </a:prstGeom>
          <a:solidFill>
            <a:srgbClr val="7D9C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8;p1">
            <a:extLst>
              <a:ext uri="{FF2B5EF4-FFF2-40B4-BE49-F238E27FC236}">
                <a16:creationId xmlns:a16="http://schemas.microsoft.com/office/drawing/2014/main" id="{F1C24D6C-65E5-6F49-932E-A856FD62009A}"/>
              </a:ext>
            </a:extLst>
          </p:cNvPr>
          <p:cNvSpPr/>
          <p:nvPr/>
        </p:nvSpPr>
        <p:spPr>
          <a:xfrm rot="10800000">
            <a:off x="242883" y="1047362"/>
            <a:ext cx="1713027" cy="1000103"/>
          </a:xfrm>
          <a:prstGeom prst="flowChartProcess">
            <a:avLst/>
          </a:prstGeom>
          <a:solidFill>
            <a:srgbClr val="1F81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9;p1">
            <a:extLst>
              <a:ext uri="{FF2B5EF4-FFF2-40B4-BE49-F238E27FC236}">
                <a16:creationId xmlns:a16="http://schemas.microsoft.com/office/drawing/2014/main" id="{C4299621-5131-274B-8620-A51A351D3BAF}"/>
              </a:ext>
            </a:extLst>
          </p:cNvPr>
          <p:cNvSpPr/>
          <p:nvPr/>
        </p:nvSpPr>
        <p:spPr>
          <a:xfrm rot="10800000">
            <a:off x="242888" y="4809131"/>
            <a:ext cx="1713026" cy="1048760"/>
          </a:xfrm>
          <a:prstGeom prst="flowChartProcess">
            <a:avLst/>
          </a:prstGeom>
          <a:solidFill>
            <a:srgbClr val="213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3DA1AA52-13EE-E842-B149-5BEE010BFC4E}"/>
              </a:ext>
            </a:extLst>
          </p:cNvPr>
          <p:cNvSpPr/>
          <p:nvPr/>
        </p:nvSpPr>
        <p:spPr>
          <a:xfrm rot="10800000">
            <a:off x="242884" y="5857894"/>
            <a:ext cx="1713025" cy="1000105"/>
          </a:xfrm>
          <a:prstGeom prst="flowChartProcess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/>
          <p:nvPr/>
        </p:nvSpPr>
        <p:spPr>
          <a:xfrm>
            <a:off x="3595953" y="2743200"/>
            <a:ext cx="1674184" cy="1674620"/>
          </a:xfrm>
          <a:prstGeom prst="rect">
            <a:avLst/>
          </a:prstGeom>
          <a:solidFill>
            <a:srgbClr val="7C9DC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5267294" y="2743200"/>
            <a:ext cx="1674300" cy="1674600"/>
          </a:xfrm>
          <a:prstGeom prst="rect">
            <a:avLst/>
          </a:prstGeom>
          <a:solidFill>
            <a:srgbClr val="1D81C3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921769" y="2743200"/>
            <a:ext cx="1674300" cy="167460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8616281" y="2743200"/>
            <a:ext cx="1674300" cy="167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6941697" y="2743200"/>
            <a:ext cx="1674300" cy="1674600"/>
          </a:xfrm>
          <a:prstGeom prst="rect">
            <a:avLst/>
          </a:prstGeom>
          <a:solidFill>
            <a:srgbClr val="213C79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2180611" y="3326963"/>
            <a:ext cx="1156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Constant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bits</a:t>
            </a:r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3943371" y="3326963"/>
            <a:ext cx="976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bits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5616136" y="3326963"/>
            <a:ext cx="976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bits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7367639" y="3326963"/>
            <a:ext cx="82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bits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8875123" y="3326963"/>
            <a:ext cx="1156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OPCODE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bits</a:t>
            </a:r>
            <a:endParaRPr/>
          </a:p>
        </p:txBody>
      </p:sp>
      <p:grpSp>
        <p:nvGrpSpPr>
          <p:cNvPr id="163" name="Google Shape;163;p4"/>
          <p:cNvGrpSpPr/>
          <p:nvPr/>
        </p:nvGrpSpPr>
        <p:grpSpPr>
          <a:xfrm>
            <a:off x="2684498" y="241517"/>
            <a:ext cx="6823013" cy="1039575"/>
            <a:chOff x="6361236" y="483017"/>
            <a:chExt cx="11655300" cy="2079150"/>
          </a:xfrm>
        </p:grpSpPr>
        <p:sp>
          <p:nvSpPr>
            <p:cNvPr id="164" name="Google Shape;164;p4"/>
            <p:cNvSpPr txBox="1"/>
            <p:nvPr/>
          </p:nvSpPr>
          <p:spPr>
            <a:xfrm>
              <a:off x="7718202" y="483017"/>
              <a:ext cx="89001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Instruction Format</a:t>
              </a:r>
              <a:endParaRPr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1412311" y="2470667"/>
              <a:ext cx="15531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6361236" y="1634834"/>
              <a:ext cx="11655300" cy="8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rm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50"/>
                <a:buFont typeface="Arial"/>
                <a:buNone/>
              </a:pPr>
              <a:endParaRPr/>
            </a:p>
          </p:txBody>
        </p:sp>
      </p:grpSp>
      <p:sp>
        <p:nvSpPr>
          <p:cNvPr id="167" name="Google Shape;167;p4"/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-1319514" y="5503762"/>
            <a:ext cx="1215342" cy="1180618"/>
          </a:xfrm>
          <a:prstGeom prst="flowChartProcess">
            <a:avLst/>
          </a:prstGeom>
          <a:solidFill>
            <a:srgbClr val="7C7C7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/>
          <p:nvPr/>
        </p:nvSpPr>
        <p:spPr>
          <a:xfrm>
            <a:off x="4806105" y="4853393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10 110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1722433" y="4853363"/>
            <a:ext cx="30690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1711108" y="3878775"/>
            <a:ext cx="30690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79" name="Google Shape;179;p5"/>
          <p:cNvGrpSpPr/>
          <p:nvPr/>
        </p:nvGrpSpPr>
        <p:grpSpPr>
          <a:xfrm>
            <a:off x="1752037" y="2478734"/>
            <a:ext cx="10365410" cy="2845666"/>
            <a:chOff x="1824082" y="4191372"/>
            <a:chExt cx="20739116" cy="5691331"/>
          </a:xfrm>
        </p:grpSpPr>
        <p:sp>
          <p:nvSpPr>
            <p:cNvPr id="180" name="Google Shape;180;p5"/>
            <p:cNvSpPr txBox="1"/>
            <p:nvPr/>
          </p:nvSpPr>
          <p:spPr>
            <a:xfrm>
              <a:off x="7941297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Opcode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1824082" y="4191372"/>
              <a:ext cx="61035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Instruction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1593939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Syntax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15272942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Description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18909198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1824082" y="5302720"/>
              <a:ext cx="61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 INC	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1824082" y="6255910"/>
              <a:ext cx="61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DEC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1824082" y="7229665"/>
              <a:ext cx="61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AND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1824082" y="8196173"/>
              <a:ext cx="61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OR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1824082" y="9131489"/>
              <a:ext cx="61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NOR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941296" y="5105495"/>
              <a:ext cx="3652500" cy="9483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10 001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1592685" y="6051064"/>
              <a:ext cx="3633900" cy="979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5230331" y="7030269"/>
              <a:ext cx="3694500" cy="9396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8924891" y="7980886"/>
              <a:ext cx="3601200" cy="95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1592685" y="8903503"/>
              <a:ext cx="3633900" cy="9792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95" name="Google Shape;195;p5"/>
          <p:cNvSpPr/>
          <p:nvPr/>
        </p:nvSpPr>
        <p:spPr>
          <a:xfrm>
            <a:off x="1752058" y="2938475"/>
            <a:ext cx="30690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INC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96" name="Google Shape;196;p5"/>
          <p:cNvGrpSpPr/>
          <p:nvPr/>
        </p:nvGrpSpPr>
        <p:grpSpPr>
          <a:xfrm>
            <a:off x="3192499" y="247825"/>
            <a:ext cx="5827651" cy="1033228"/>
            <a:chOff x="6361236" y="495649"/>
            <a:chExt cx="11655300" cy="2066455"/>
          </a:xfrm>
        </p:grpSpPr>
        <p:sp>
          <p:nvSpPr>
            <p:cNvPr id="197" name="Google Shape;197;p5"/>
            <p:cNvSpPr txBox="1"/>
            <p:nvPr/>
          </p:nvSpPr>
          <p:spPr>
            <a:xfrm>
              <a:off x="6796440" y="495649"/>
              <a:ext cx="10743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Instructions – R type</a:t>
              </a:r>
              <a:endParaRPr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6361236" y="1634834"/>
              <a:ext cx="11655300" cy="8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rm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50"/>
                <a:buFont typeface="Arial"/>
                <a:buNone/>
              </a:pPr>
              <a:endParaRPr/>
            </a:p>
          </p:txBody>
        </p:sp>
      </p:grpSp>
      <p:sp>
        <p:nvSpPr>
          <p:cNvPr id="200" name="Google Shape;200;p5"/>
          <p:cNvSpPr/>
          <p:nvPr/>
        </p:nvSpPr>
        <p:spPr>
          <a:xfrm>
            <a:off x="6623808" y="2933815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INC x1,x2,x3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8474163" y="2930310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x1 = x2 + x3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4794471" y="3420323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10 010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6645236" y="3418213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DEC x1, x2, x3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8450671" y="3417506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x1 = x2 - x3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6635346" y="3882318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x1, x2, x3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8485701" y="3878813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x1 = x2 &amp; x3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6648914" y="4840774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NOR x1, x2, x3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8447950" y="4837275"/>
            <a:ext cx="18768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x1 = x2 nor x3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4795376" y="3895982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10 011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4791744" y="4355851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10 101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6642509" y="4353741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OR x1, x2, x3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8447944" y="4353034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x1 = x2 or x3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4802624" y="5316453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6653389" y="5314343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8458824" y="5313636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10322848" y="5320741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17" name="Google Shape;217;p5"/>
          <p:cNvCxnSpPr/>
          <p:nvPr/>
        </p:nvCxnSpPr>
        <p:spPr>
          <a:xfrm>
            <a:off x="8470775" y="2466900"/>
            <a:ext cx="0" cy="2884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5"/>
          <p:cNvCxnSpPr/>
          <p:nvPr/>
        </p:nvCxnSpPr>
        <p:spPr>
          <a:xfrm>
            <a:off x="6634400" y="2457050"/>
            <a:ext cx="0" cy="28713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5"/>
          <p:cNvCxnSpPr/>
          <p:nvPr/>
        </p:nvCxnSpPr>
        <p:spPr>
          <a:xfrm>
            <a:off x="4797175" y="2427425"/>
            <a:ext cx="0" cy="2901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6"/>
          <p:cNvGrpSpPr/>
          <p:nvPr/>
        </p:nvGrpSpPr>
        <p:grpSpPr>
          <a:xfrm>
            <a:off x="1189562" y="2912884"/>
            <a:ext cx="10365410" cy="1419446"/>
            <a:chOff x="1824082" y="4191372"/>
            <a:chExt cx="20739116" cy="2838892"/>
          </a:xfrm>
        </p:grpSpPr>
        <p:sp>
          <p:nvSpPr>
            <p:cNvPr id="225" name="Google Shape;225;p6"/>
            <p:cNvSpPr/>
            <p:nvPr/>
          </p:nvSpPr>
          <p:spPr>
            <a:xfrm>
              <a:off x="1835271" y="5105497"/>
              <a:ext cx="20696100" cy="948300"/>
            </a:xfrm>
            <a:prstGeom prst="rect">
              <a:avLst/>
            </a:prstGeom>
            <a:solidFill>
              <a:srgbClr val="D8D8D8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7941297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Opcode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27" name="Google Shape;227;p6"/>
            <p:cNvSpPr txBox="1"/>
            <p:nvPr/>
          </p:nvSpPr>
          <p:spPr>
            <a:xfrm>
              <a:off x="1824082" y="4191372"/>
              <a:ext cx="61035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Instruction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11593939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Syntax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15272942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Description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18909198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31" name="Google Shape;231;p6"/>
            <p:cNvSpPr txBox="1"/>
            <p:nvPr/>
          </p:nvSpPr>
          <p:spPr>
            <a:xfrm>
              <a:off x="1824082" y="5302720"/>
              <a:ext cx="61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LOAD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1824082" y="6255910"/>
              <a:ext cx="61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STORE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941296" y="5105495"/>
              <a:ext cx="3652500" cy="9483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00 011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1592685" y="6051064"/>
              <a:ext cx="3633900" cy="979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235" name="Google Shape;235;p6"/>
          <p:cNvGrpSpPr/>
          <p:nvPr/>
        </p:nvGrpSpPr>
        <p:grpSpPr>
          <a:xfrm>
            <a:off x="2229836" y="241500"/>
            <a:ext cx="7732350" cy="1039552"/>
            <a:chOff x="4435761" y="482999"/>
            <a:chExt cx="15464700" cy="2079105"/>
          </a:xfrm>
        </p:grpSpPr>
        <p:sp>
          <p:nvSpPr>
            <p:cNvPr id="236" name="Google Shape;236;p6"/>
            <p:cNvSpPr txBox="1"/>
            <p:nvPr/>
          </p:nvSpPr>
          <p:spPr>
            <a:xfrm>
              <a:off x="4435761" y="482999"/>
              <a:ext cx="154647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Instructions – Data Transfer</a:t>
              </a:r>
              <a:endParaRPr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38" name="Google Shape;238;p6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rm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50"/>
                <a:buFont typeface="Arial"/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6061333" y="3367965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LOAD x1, x2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7911688" y="3364460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rd = mem[rs1]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4231996" y="3854473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10 001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6082761" y="3852363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STORE x1,x2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7888196" y="3851656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mem[rs2] = rs1 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9752220" y="3858761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SD rs1, rs2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45" name="Google Shape;245;p6"/>
          <p:cNvCxnSpPr/>
          <p:nvPr/>
        </p:nvCxnSpPr>
        <p:spPr>
          <a:xfrm>
            <a:off x="7885469" y="2369076"/>
            <a:ext cx="0" cy="1963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6"/>
          <p:cNvCxnSpPr/>
          <p:nvPr/>
        </p:nvCxnSpPr>
        <p:spPr>
          <a:xfrm>
            <a:off x="4234546" y="2306260"/>
            <a:ext cx="0" cy="2026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6"/>
          <p:cNvCxnSpPr/>
          <p:nvPr/>
        </p:nvCxnSpPr>
        <p:spPr>
          <a:xfrm>
            <a:off x="6071965" y="2306260"/>
            <a:ext cx="0" cy="2026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6"/>
          <p:cNvSpPr/>
          <p:nvPr/>
        </p:nvSpPr>
        <p:spPr>
          <a:xfrm>
            <a:off x="9759445" y="3858723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9713721" y="3367931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/>
          <p:nvPr/>
        </p:nvSpPr>
        <p:spPr>
          <a:xfrm>
            <a:off x="1795900" y="3265725"/>
            <a:ext cx="23442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55" name="Google Shape;255;p7"/>
          <p:cNvGrpSpPr/>
          <p:nvPr/>
        </p:nvGrpSpPr>
        <p:grpSpPr>
          <a:xfrm>
            <a:off x="2259677" y="241500"/>
            <a:ext cx="7672651" cy="1039553"/>
            <a:chOff x="4495593" y="482999"/>
            <a:chExt cx="15345300" cy="2079105"/>
          </a:xfrm>
        </p:grpSpPr>
        <p:sp>
          <p:nvSpPr>
            <p:cNvPr id="256" name="Google Shape;256;p7"/>
            <p:cNvSpPr txBox="1"/>
            <p:nvPr/>
          </p:nvSpPr>
          <p:spPr>
            <a:xfrm>
              <a:off x="4495593" y="482999"/>
              <a:ext cx="153453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Instructions – Immediate</a:t>
              </a:r>
              <a:endParaRPr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58" name="Google Shape;258;p7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rm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50"/>
                <a:buFont typeface="Arial"/>
                <a:buNone/>
              </a:pPr>
              <a:endParaRPr/>
            </a:p>
          </p:txBody>
        </p:sp>
      </p:grpSp>
      <p:grpSp>
        <p:nvGrpSpPr>
          <p:cNvPr id="259" name="Google Shape;259;p7"/>
          <p:cNvGrpSpPr/>
          <p:nvPr/>
        </p:nvGrpSpPr>
        <p:grpSpPr>
          <a:xfrm>
            <a:off x="1824251" y="2814200"/>
            <a:ext cx="9612246" cy="1419457"/>
            <a:chOff x="3330912" y="4191355"/>
            <a:chExt cx="19232185" cy="2838914"/>
          </a:xfrm>
        </p:grpSpPr>
        <p:sp>
          <p:nvSpPr>
            <p:cNvPr id="260" name="Google Shape;260;p7"/>
            <p:cNvSpPr txBox="1"/>
            <p:nvPr/>
          </p:nvSpPr>
          <p:spPr>
            <a:xfrm>
              <a:off x="7941297" y="4225822"/>
              <a:ext cx="3653899" cy="73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Opcode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3331010" y="4191355"/>
              <a:ext cx="45966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Instruction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62" name="Google Shape;262;p7"/>
            <p:cNvSpPr txBox="1"/>
            <p:nvPr/>
          </p:nvSpPr>
          <p:spPr>
            <a:xfrm>
              <a:off x="11593939" y="4225822"/>
              <a:ext cx="3653899" cy="73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Syntax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15272942" y="4225822"/>
              <a:ext cx="3653899" cy="73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Description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64" name="Google Shape;264;p7"/>
            <p:cNvSpPr txBox="1"/>
            <p:nvPr/>
          </p:nvSpPr>
          <p:spPr>
            <a:xfrm>
              <a:off x="18909198" y="4225822"/>
              <a:ext cx="3653899" cy="73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3330912" y="5302705"/>
              <a:ext cx="459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INCI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66" name="Google Shape;266;p7"/>
            <p:cNvSpPr txBox="1"/>
            <p:nvPr/>
          </p:nvSpPr>
          <p:spPr>
            <a:xfrm>
              <a:off x="3331010" y="6255905"/>
              <a:ext cx="459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ANDI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941296" y="5105495"/>
              <a:ext cx="3652644" cy="94844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00 001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1592685" y="6051064"/>
              <a:ext cx="3633881" cy="9792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69" name="Google Shape;269;p7"/>
          <p:cNvSpPr/>
          <p:nvPr/>
        </p:nvSpPr>
        <p:spPr>
          <a:xfrm>
            <a:off x="5942908" y="3269290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INCI x1, x2, 100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7793263" y="3265785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x1= x2 + 100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4113571" y="3755798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00 100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5964336" y="3753688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ANDI x1, x2, 100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7769771" y="3752981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x1 = x2 &amp; 100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74" name="Google Shape;274;p7"/>
          <p:cNvCxnSpPr/>
          <p:nvPr/>
        </p:nvCxnSpPr>
        <p:spPr>
          <a:xfrm>
            <a:off x="7767044" y="2270401"/>
            <a:ext cx="0" cy="1963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7"/>
          <p:cNvCxnSpPr/>
          <p:nvPr/>
        </p:nvCxnSpPr>
        <p:spPr>
          <a:xfrm>
            <a:off x="4116121" y="2207585"/>
            <a:ext cx="0" cy="2026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7"/>
          <p:cNvCxnSpPr/>
          <p:nvPr/>
        </p:nvCxnSpPr>
        <p:spPr>
          <a:xfrm>
            <a:off x="5953540" y="2207585"/>
            <a:ext cx="0" cy="2026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/>
          <p:nvPr/>
        </p:nvSpPr>
        <p:spPr>
          <a:xfrm>
            <a:off x="1541019" y="3962600"/>
            <a:ext cx="30501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1495572" y="3010050"/>
            <a:ext cx="3050100" cy="474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83" name="Google Shape;283;p8"/>
          <p:cNvGrpSpPr/>
          <p:nvPr/>
        </p:nvGrpSpPr>
        <p:grpSpPr>
          <a:xfrm>
            <a:off x="1650452" y="241500"/>
            <a:ext cx="8891101" cy="1039553"/>
            <a:chOff x="3277143" y="482999"/>
            <a:chExt cx="17782200" cy="2079105"/>
          </a:xfrm>
        </p:grpSpPr>
        <p:sp>
          <p:nvSpPr>
            <p:cNvPr id="284" name="Google Shape;284;p8"/>
            <p:cNvSpPr txBox="1"/>
            <p:nvPr/>
          </p:nvSpPr>
          <p:spPr>
            <a:xfrm>
              <a:off x="3277143" y="482999"/>
              <a:ext cx="177822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Instructions – Branch and Jump</a:t>
              </a:r>
              <a:endParaRPr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86" name="Google Shape;286;p8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rm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50"/>
                <a:buFont typeface="Arial"/>
                <a:buNone/>
              </a:pPr>
              <a:endParaRPr/>
            </a:p>
          </p:txBody>
        </p:sp>
      </p:grpSp>
      <p:sp>
        <p:nvSpPr>
          <p:cNvPr id="287" name="Google Shape;287;p8"/>
          <p:cNvSpPr/>
          <p:nvPr/>
        </p:nvSpPr>
        <p:spPr>
          <a:xfrm>
            <a:off x="6366826" y="3009890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BEQ x1, x2, 1000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8217037" y="3006385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x1 = x2 =&gt; 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PC = PC + 1000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4537633" y="3496398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11 011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6388253" y="3494288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jal rd, imm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8193547" y="3493581"/>
            <a:ext cx="1825500" cy="4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PC = 2000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x1 = PC + 4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92" name="Google Shape;292;p8"/>
          <p:cNvCxnSpPr/>
          <p:nvPr/>
        </p:nvCxnSpPr>
        <p:spPr>
          <a:xfrm>
            <a:off x="8198832" y="2458001"/>
            <a:ext cx="0" cy="1963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293;p8"/>
          <p:cNvCxnSpPr/>
          <p:nvPr/>
        </p:nvCxnSpPr>
        <p:spPr>
          <a:xfrm>
            <a:off x="4540183" y="2426510"/>
            <a:ext cx="0" cy="2026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94" name="Google Shape;294;p8"/>
          <p:cNvGrpSpPr/>
          <p:nvPr/>
        </p:nvGrpSpPr>
        <p:grpSpPr>
          <a:xfrm>
            <a:off x="1495571" y="2586221"/>
            <a:ext cx="10365410" cy="1419446"/>
            <a:chOff x="1824082" y="4191372"/>
            <a:chExt cx="20739116" cy="2838892"/>
          </a:xfrm>
        </p:grpSpPr>
        <p:sp>
          <p:nvSpPr>
            <p:cNvPr id="295" name="Google Shape;295;p8"/>
            <p:cNvSpPr txBox="1"/>
            <p:nvPr/>
          </p:nvSpPr>
          <p:spPr>
            <a:xfrm>
              <a:off x="7941297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Opcode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96" name="Google Shape;296;p8"/>
            <p:cNvSpPr txBox="1"/>
            <p:nvPr/>
          </p:nvSpPr>
          <p:spPr>
            <a:xfrm>
              <a:off x="1824082" y="4191372"/>
              <a:ext cx="61035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Instruction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97" name="Google Shape;297;p8"/>
            <p:cNvSpPr txBox="1"/>
            <p:nvPr/>
          </p:nvSpPr>
          <p:spPr>
            <a:xfrm>
              <a:off x="11593939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Syntax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98" name="Google Shape;298;p8"/>
            <p:cNvSpPr txBox="1"/>
            <p:nvPr/>
          </p:nvSpPr>
          <p:spPr>
            <a:xfrm>
              <a:off x="15272942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Description</a:t>
              </a: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99" name="Google Shape;299;p8"/>
            <p:cNvSpPr txBox="1"/>
            <p:nvPr/>
          </p:nvSpPr>
          <p:spPr>
            <a:xfrm>
              <a:off x="18909198" y="4225822"/>
              <a:ext cx="3654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00" name="Google Shape;300;p8"/>
            <p:cNvSpPr txBox="1"/>
            <p:nvPr/>
          </p:nvSpPr>
          <p:spPr>
            <a:xfrm>
              <a:off x="1824082" y="5302720"/>
              <a:ext cx="61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BEQ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01" name="Google Shape;301;p8"/>
            <p:cNvSpPr txBox="1"/>
            <p:nvPr/>
          </p:nvSpPr>
          <p:spPr>
            <a:xfrm>
              <a:off x="1824082" y="6255910"/>
              <a:ext cx="61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JAL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941521" y="5033620"/>
              <a:ext cx="3652500" cy="9483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11 010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11592685" y="6051064"/>
              <a:ext cx="3633900" cy="979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JAL x1, 2000</a:t>
              </a:r>
              <a:endPara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304" name="Google Shape;304;p8"/>
          <p:cNvSpPr/>
          <p:nvPr/>
        </p:nvSpPr>
        <p:spPr>
          <a:xfrm>
            <a:off x="6363099" y="3976325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JALR x1,24(x2)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8213309" y="3972820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PC = x2 + 24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x1 = PC + 4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4549040" y="3978392"/>
            <a:ext cx="1825500" cy="474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11 001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1495446" y="4061299"/>
            <a:ext cx="3050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JALR</a:t>
            </a:r>
            <a:endParaRPr sz="1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08" name="Google Shape;308;p8"/>
          <p:cNvCxnSpPr/>
          <p:nvPr/>
        </p:nvCxnSpPr>
        <p:spPr>
          <a:xfrm>
            <a:off x="6385970" y="2371210"/>
            <a:ext cx="18000" cy="21156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B79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/>
          <p:nvPr/>
        </p:nvSpPr>
        <p:spPr>
          <a:xfrm>
            <a:off x="242887" y="0"/>
            <a:ext cx="1713027" cy="6858000"/>
          </a:xfrm>
          <a:custGeom>
            <a:avLst/>
            <a:gdLst/>
            <a:ahLst/>
            <a:cxnLst/>
            <a:rect l="l" t="t" r="r" b="b"/>
            <a:pathLst>
              <a:path w="1486" h="2692" extrusionOk="0">
                <a:moveTo>
                  <a:pt x="1485" y="2582"/>
                </a:moveTo>
                <a:lnTo>
                  <a:pt x="1485" y="2582"/>
                </a:lnTo>
                <a:cubicBezTo>
                  <a:pt x="1485" y="2642"/>
                  <a:pt x="1436" y="2691"/>
                  <a:pt x="1382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3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3" y="0"/>
                  <a:pt x="103" y="0"/>
                </a:cubicBezTo>
                <a:cubicBezTo>
                  <a:pt x="1382" y="0"/>
                  <a:pt x="1382" y="0"/>
                  <a:pt x="1382" y="0"/>
                </a:cubicBezTo>
                <a:cubicBezTo>
                  <a:pt x="1436" y="0"/>
                  <a:pt x="1485" y="49"/>
                  <a:pt x="1485" y="109"/>
                </a:cubicBezTo>
                <a:cubicBezTo>
                  <a:pt x="1485" y="2582"/>
                  <a:pt x="1485" y="2582"/>
                  <a:pt x="1485" y="2582"/>
                </a:cubicBezTo>
              </a:path>
            </a:pathLst>
          </a:custGeom>
          <a:solidFill>
            <a:srgbClr val="213C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1955914" y="2047469"/>
            <a:ext cx="10093211" cy="2754068"/>
          </a:xfrm>
          <a:custGeom>
            <a:avLst/>
            <a:gdLst/>
            <a:ahLst/>
            <a:cxnLst/>
            <a:rect l="l" t="t" r="r" b="b"/>
            <a:pathLst>
              <a:path w="753" h="2692" extrusionOk="0">
                <a:moveTo>
                  <a:pt x="649" y="0"/>
                </a:moveTo>
                <a:cubicBezTo>
                  <a:pt x="703" y="0"/>
                  <a:pt x="752" y="49"/>
                  <a:pt x="752" y="109"/>
                </a:cubicBezTo>
                <a:cubicBezTo>
                  <a:pt x="752" y="109"/>
                  <a:pt x="752" y="109"/>
                  <a:pt x="752" y="2582"/>
                </a:cubicBezTo>
                <a:cubicBezTo>
                  <a:pt x="752" y="2642"/>
                  <a:pt x="703" y="2691"/>
                  <a:pt x="649" y="2691"/>
                </a:cubicBezTo>
                <a:cubicBezTo>
                  <a:pt x="649" y="2691"/>
                  <a:pt x="649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9" y="0"/>
                </a:cubicBezTo>
                <a:lnTo>
                  <a:pt x="649" y="0"/>
                </a:lnTo>
              </a:path>
            </a:pathLst>
          </a:custGeom>
          <a:solidFill>
            <a:srgbClr val="213C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242887" y="2047468"/>
            <a:ext cx="1713027" cy="2754067"/>
          </a:xfrm>
          <a:custGeom>
            <a:avLst/>
            <a:gdLst/>
            <a:ahLst/>
            <a:cxnLst/>
            <a:rect l="l" t="t" r="r" b="b"/>
            <a:pathLst>
              <a:path w="1486" h="970" extrusionOk="0">
                <a:moveTo>
                  <a:pt x="1485" y="969"/>
                </a:moveTo>
                <a:lnTo>
                  <a:pt x="0" y="969"/>
                </a:lnTo>
                <a:lnTo>
                  <a:pt x="0" y="0"/>
                </a:lnTo>
                <a:lnTo>
                  <a:pt x="1485" y="0"/>
                </a:lnTo>
                <a:lnTo>
                  <a:pt x="1485" y="969"/>
                </a:lnTo>
              </a:path>
            </a:pathLst>
          </a:custGeom>
          <a:solidFill>
            <a:srgbClr val="F1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3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9"/>
          <p:cNvSpPr txBox="1"/>
          <p:nvPr/>
        </p:nvSpPr>
        <p:spPr>
          <a:xfrm>
            <a:off x="597433" y="3055169"/>
            <a:ext cx="100393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02</a:t>
            </a:r>
            <a:endParaRPr/>
          </a:p>
        </p:txBody>
      </p:sp>
      <p:sp>
        <p:nvSpPr>
          <p:cNvPr id="317" name="Google Shape;317;p9"/>
          <p:cNvSpPr txBox="1"/>
          <p:nvPr/>
        </p:nvSpPr>
        <p:spPr>
          <a:xfrm>
            <a:off x="2509838" y="3021041"/>
            <a:ext cx="9324971" cy="75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50" rIns="109700" bIns="5485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Datapath and Control</a:t>
            </a:r>
            <a:endParaRPr sz="40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-1319514" y="0"/>
            <a:ext cx="1215342" cy="1180618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-1319514" y="1354238"/>
            <a:ext cx="1215342" cy="1180618"/>
          </a:xfrm>
          <a:prstGeom prst="flowChartProcess">
            <a:avLst/>
          </a:prstGeom>
          <a:solidFill>
            <a:srgbClr val="213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-1319514" y="2743200"/>
            <a:ext cx="1215342" cy="1180618"/>
          </a:xfrm>
          <a:prstGeom prst="flowChartProcess">
            <a:avLst/>
          </a:prstGeom>
          <a:solidFill>
            <a:srgbClr val="1F81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-1319514" y="4172674"/>
            <a:ext cx="1215342" cy="1180618"/>
          </a:xfrm>
          <a:prstGeom prst="flowChartProcess">
            <a:avLst/>
          </a:prstGeom>
          <a:solidFill>
            <a:srgbClr val="7D9C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-1319514" y="5538486"/>
            <a:ext cx="1215342" cy="1180618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7;p1">
            <a:extLst>
              <a:ext uri="{FF2B5EF4-FFF2-40B4-BE49-F238E27FC236}">
                <a16:creationId xmlns:a16="http://schemas.microsoft.com/office/drawing/2014/main" id="{D8E41457-2337-8E47-8D24-0EE781935BB2}"/>
              </a:ext>
            </a:extLst>
          </p:cNvPr>
          <p:cNvSpPr/>
          <p:nvPr/>
        </p:nvSpPr>
        <p:spPr>
          <a:xfrm rot="10800000">
            <a:off x="242882" y="-8997"/>
            <a:ext cx="1713027" cy="1180616"/>
          </a:xfrm>
          <a:prstGeom prst="flowChartProcess">
            <a:avLst/>
          </a:prstGeom>
          <a:solidFill>
            <a:srgbClr val="7D9C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8;p1">
            <a:extLst>
              <a:ext uri="{FF2B5EF4-FFF2-40B4-BE49-F238E27FC236}">
                <a16:creationId xmlns:a16="http://schemas.microsoft.com/office/drawing/2014/main" id="{0F1AA8AC-2FEA-8C4F-B5CF-A483B34940EB}"/>
              </a:ext>
            </a:extLst>
          </p:cNvPr>
          <p:cNvSpPr/>
          <p:nvPr/>
        </p:nvSpPr>
        <p:spPr>
          <a:xfrm rot="10800000">
            <a:off x="242883" y="1047362"/>
            <a:ext cx="1713027" cy="1000103"/>
          </a:xfrm>
          <a:prstGeom prst="flowChartProcess">
            <a:avLst/>
          </a:prstGeom>
          <a:solidFill>
            <a:srgbClr val="1F81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9;p1">
            <a:extLst>
              <a:ext uri="{FF2B5EF4-FFF2-40B4-BE49-F238E27FC236}">
                <a16:creationId xmlns:a16="http://schemas.microsoft.com/office/drawing/2014/main" id="{31C9218A-D4D7-5842-8EF3-7A0C3CF6BB86}"/>
              </a:ext>
            </a:extLst>
          </p:cNvPr>
          <p:cNvSpPr/>
          <p:nvPr/>
        </p:nvSpPr>
        <p:spPr>
          <a:xfrm rot="10800000">
            <a:off x="242888" y="4809132"/>
            <a:ext cx="1713026" cy="1000103"/>
          </a:xfrm>
          <a:prstGeom prst="flowChartProcess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CFEA5B84-24A3-F245-8490-21B350ED46AA}"/>
              </a:ext>
            </a:extLst>
          </p:cNvPr>
          <p:cNvSpPr/>
          <p:nvPr/>
        </p:nvSpPr>
        <p:spPr>
          <a:xfrm rot="10800000">
            <a:off x="242884" y="5857894"/>
            <a:ext cx="1713025" cy="1000105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1630</Words>
  <Application>Microsoft Macintosh PowerPoint</Application>
  <PresentationFormat>Widescreen</PresentationFormat>
  <Paragraphs>441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Gill Sans</vt:lpstr>
      <vt:lpstr>Calibri</vt:lpstr>
      <vt:lpstr>Lato Regular</vt:lpstr>
      <vt:lpstr>Lato</vt:lpstr>
      <vt:lpstr>Arial</vt:lpstr>
      <vt:lpstr>Open Sans</vt:lpstr>
      <vt:lpstr>Lato Light</vt:lpstr>
      <vt:lpstr>Open Sans Light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Parkala</dc:creator>
  <cp:lastModifiedBy>Akshay Parkala</cp:lastModifiedBy>
  <cp:revision>11</cp:revision>
  <dcterms:created xsi:type="dcterms:W3CDTF">2020-05-21T01:26:51Z</dcterms:created>
  <dcterms:modified xsi:type="dcterms:W3CDTF">2020-06-05T00:32:02Z</dcterms:modified>
</cp:coreProperties>
</file>