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9" r:id="rId4"/>
    <p:sldId id="268" r:id="rId5"/>
    <p:sldId id="274" r:id="rId6"/>
    <p:sldId id="272" r:id="rId7"/>
    <p:sldId id="256" r:id="rId8"/>
    <p:sldId id="271" r:id="rId9"/>
    <p:sldId id="259" r:id="rId10"/>
    <p:sldId id="260" r:id="rId11"/>
    <p:sldId id="261" r:id="rId12"/>
    <p:sldId id="263" r:id="rId13"/>
    <p:sldId id="264" r:id="rId14"/>
    <p:sldId id="265" r:id="rId15"/>
    <p:sldId id="266" r:id="rId16"/>
    <p:sldId id="267" r:id="rId17"/>
    <p:sldId id="270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6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6859F-464C-4D29-AA78-B9B00A80A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7B9E17-81FF-4B07-8C74-542873C72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9823A-4FF0-4275-B741-117BE6097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22CA-D419-49A6-8943-9F9F8D961300}" type="datetimeFigureOut">
              <a:rPr lang="en-US" smtClean="0"/>
              <a:t>1/8/2018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14A27-C38B-4907-9608-2BFBF1194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6438B-7EA4-49AD-9D23-5AC39EDE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2273A-ECB3-46E2-B52B-0629A72A94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670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15AE-D290-445B-AE62-5E435315B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109CB8-266B-48FF-9169-BA872B3F4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FC9B5-DA8E-42F6-AB11-32E7D77AC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22CA-D419-49A6-8943-9F9F8D961300}" type="datetimeFigureOut">
              <a:rPr lang="en-US" smtClean="0"/>
              <a:t>1/8/2018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86C47-0C2D-4D18-ACD4-A12A9A25E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C743E-2090-4C1D-B6CC-3E79726D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2273A-ECB3-46E2-B52B-0629A72A94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53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40D38F-B2F5-4970-957C-85F0C2347D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297B2-87A2-4AC6-B991-EECB214F3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7C3BA-69AE-4EB7-8BE2-AAD26ADB6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22CA-D419-49A6-8943-9F9F8D961300}" type="datetimeFigureOut">
              <a:rPr lang="en-US" smtClean="0"/>
              <a:t>1/8/2018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387F7-6D4B-4AC6-92CA-84D10332C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F8C80-2A5E-4C16-97F8-AA4B1475D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2273A-ECB3-46E2-B52B-0629A72A94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045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629D1-11CD-4542-8A10-AE70267DD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B00EC-1078-4920-83E7-A6AF81FED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4AD4-4205-4B9E-AED3-2C4C02BDA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22CA-D419-49A6-8943-9F9F8D961300}" type="datetimeFigureOut">
              <a:rPr lang="en-US" smtClean="0"/>
              <a:t>1/8/2018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6541C-41B5-42B1-93AA-A67418631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A276B-05C3-4355-97E8-BEAC8423C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2273A-ECB3-46E2-B52B-0629A72A94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61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FA3DE-4DCC-4187-ADD3-CB866B96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DDD2A-97C6-421C-8B74-A6B6EEF52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5CAC1-8D2B-4A08-87DC-2BCDD163F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22CA-D419-49A6-8943-9F9F8D961300}" type="datetimeFigureOut">
              <a:rPr lang="en-US" smtClean="0"/>
              <a:t>1/8/2018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83E4C-F5ED-40CF-A95A-B870DBFEF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FC943-6E43-4CC8-B11A-8EAC036A3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2273A-ECB3-46E2-B52B-0629A72A94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021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D526C-FC83-4D9D-A2B6-36C7D79D9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4867A-ACBC-4EE3-813B-A5892E3D31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B31E61-2CBA-44AE-B1BF-D1502D35D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3A81C-8A59-4013-BB23-6BD4B0CA2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22CA-D419-49A6-8943-9F9F8D961300}" type="datetimeFigureOut">
              <a:rPr lang="en-US" smtClean="0"/>
              <a:t>1/8/2018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5B25-FE00-4775-B9A5-C95EE0BBB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51504-DDBF-4E25-9E64-26B48CE1E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2273A-ECB3-46E2-B52B-0629A72A94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544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294BE-CBEF-4A42-B30C-D440B5400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F92DB-94D3-48D0-9FD4-3D75FFC49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06CBB-BE9C-48D6-BEC3-705242D51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A61173-4BF6-4D45-8C3A-9DAAD9BAC6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24AB89-5D9D-4E9B-B92D-F25F05F2E6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55F81C-1CA5-402D-82B6-A4A85EA80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22CA-D419-49A6-8943-9F9F8D961300}" type="datetimeFigureOut">
              <a:rPr lang="en-US" smtClean="0"/>
              <a:t>1/8/2018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31FB0E-D42A-4BAD-A176-934F3693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576F02-20DF-4991-97F3-6E1FEDCCF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2273A-ECB3-46E2-B52B-0629A72A94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481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526D8-3EDA-4089-81CD-38137F9F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7BB0AF-760F-4FCF-9F6C-B4F5E94F6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22CA-D419-49A6-8943-9F9F8D961300}" type="datetimeFigureOut">
              <a:rPr lang="en-US" smtClean="0"/>
              <a:t>1/8/2018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13632C-049D-4EBC-A481-518DAB52D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7C6737-8713-4548-92E6-AC6A749F5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2273A-ECB3-46E2-B52B-0629A72A94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794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B545FF-062F-446A-B23F-438CCEE23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22CA-D419-49A6-8943-9F9F8D961300}" type="datetimeFigureOut">
              <a:rPr lang="en-US" smtClean="0"/>
              <a:t>1/8/2018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827512-E5A0-47B2-9A83-B545CC55A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C880A-9307-4266-9ADA-54648069D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2273A-ECB3-46E2-B52B-0629A72A94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392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E8D57-C755-4A0C-A1DE-E6588D2CC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9CDE5-3039-4317-B322-B6DFB8ADF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6426F2-A065-47EF-901F-A9B34A0A2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3DA2A-50BC-42B5-9F5E-CEAA720D6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22CA-D419-49A6-8943-9F9F8D961300}" type="datetimeFigureOut">
              <a:rPr lang="en-US" smtClean="0"/>
              <a:t>1/8/2018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4F7C6-2934-4603-A915-E57677052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F9175C-4B32-44A7-A3B3-589FFD2F6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2273A-ECB3-46E2-B52B-0629A72A94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233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EF61F-6392-4603-826F-94C930E7E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39CE7F-6062-4678-BB8E-2D28FDB504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1C064-CFFF-474E-9072-B71579BA3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23724-E0BC-4A38-9A65-F43FBE3BD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22CA-D419-49A6-8943-9F9F8D961300}" type="datetimeFigureOut">
              <a:rPr lang="en-US" smtClean="0"/>
              <a:t>1/8/2018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AEAC3-D17D-4F67-AA5B-EDA8896A1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459F9-DEA8-4FD0-951D-AC04351E4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2273A-ECB3-46E2-B52B-0629A72A94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444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8A802-3D4C-4113-A5BF-325047401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4B192-D75E-4699-B5DF-8C17DDA3B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E3A48-DB14-449D-BC8B-38BDDBA461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522CA-D419-49A6-8943-9F9F8D961300}" type="datetimeFigureOut">
              <a:rPr lang="en-US" smtClean="0"/>
              <a:t>1/8/2018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A607E-02F9-47F1-B0A7-D709A1024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35D65-41A8-4203-92C9-247134ACD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2273A-ECB3-46E2-B52B-0629A72A94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616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vandropaula/Azure/blob/master/TrafficManager/PS/Failover/Failover-Emergency.ps1" TargetMode="External"/><Relationship Id="rId2" Type="http://schemas.openxmlformats.org/officeDocument/2006/relationships/hyperlink" Target="https://github.com/evandropaula/Azure/blob/master/TrafficManager/PS/Failover/Failover-CanaryDeployment.ps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9C63B-1EBE-4EA9-8743-BD44419EAA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Deployment Strategy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984D3-FAC3-407F-B6A6-94C84CA368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Canary Approach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178EFF7-E382-4D08-B6A2-E32CDCF402DF}"/>
              </a:ext>
            </a:extLst>
          </p:cNvPr>
          <p:cNvSpPr txBox="1">
            <a:spLocks/>
          </p:cNvSpPr>
          <p:nvPr/>
        </p:nvSpPr>
        <p:spPr>
          <a:xfrm>
            <a:off x="9563493" y="6321671"/>
            <a:ext cx="2593942" cy="376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Evandro Paula 01/08/2018</a:t>
            </a:r>
          </a:p>
        </p:txBody>
      </p:sp>
    </p:spTree>
    <p:extLst>
      <p:ext uri="{BB962C8B-B14F-4D97-AF65-F5344CB8AC3E}">
        <p14:creationId xmlns:p14="http://schemas.microsoft.com/office/powerpoint/2010/main" val="327558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8C5C714-022A-4FFE-A224-AC10484D959E}"/>
              </a:ext>
            </a:extLst>
          </p:cNvPr>
          <p:cNvSpPr/>
          <p:nvPr/>
        </p:nvSpPr>
        <p:spPr>
          <a:xfrm>
            <a:off x="1044387" y="3662081"/>
            <a:ext cx="3379695" cy="29852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800" dirty="0"/>
              <a:t>West US (vNext)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5D8A47-EC41-4EF3-8CA1-097143A46C40}"/>
              </a:ext>
            </a:extLst>
          </p:cNvPr>
          <p:cNvSpPr/>
          <p:nvPr/>
        </p:nvSpPr>
        <p:spPr>
          <a:xfrm>
            <a:off x="1192306" y="5111773"/>
            <a:ext cx="3092823" cy="5404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 Tier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5FA9D4-EB00-436B-A55B-99E53558D4AC}"/>
              </a:ext>
            </a:extLst>
          </p:cNvPr>
          <p:cNvSpPr/>
          <p:nvPr/>
        </p:nvSpPr>
        <p:spPr>
          <a:xfrm>
            <a:off x="7611034" y="3662081"/>
            <a:ext cx="3379695" cy="2985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800" dirty="0"/>
              <a:t>East US (vCurrent)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C74BC4-0113-4B63-9C8C-B3A2B40A1D60}"/>
              </a:ext>
            </a:extLst>
          </p:cNvPr>
          <p:cNvSpPr/>
          <p:nvPr/>
        </p:nvSpPr>
        <p:spPr>
          <a:xfrm>
            <a:off x="7758953" y="5111773"/>
            <a:ext cx="3092823" cy="5404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 Tier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26B34E-B24B-4DEC-9EE9-7F928222CE4B}"/>
              </a:ext>
            </a:extLst>
          </p:cNvPr>
          <p:cNvSpPr/>
          <p:nvPr/>
        </p:nvSpPr>
        <p:spPr>
          <a:xfrm>
            <a:off x="1192306" y="5795696"/>
            <a:ext cx="9659470" cy="7126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CosmosDB/DocumentDB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1E4C14-5CC6-4311-885E-E6709392186A}"/>
              </a:ext>
            </a:extLst>
          </p:cNvPr>
          <p:cNvSpPr/>
          <p:nvPr/>
        </p:nvSpPr>
        <p:spPr>
          <a:xfrm>
            <a:off x="1192306" y="4394584"/>
            <a:ext cx="3092823" cy="5404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 End Tier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B9BC9E-A7C5-4C0F-A300-B13049B949C5}"/>
              </a:ext>
            </a:extLst>
          </p:cNvPr>
          <p:cNvSpPr/>
          <p:nvPr/>
        </p:nvSpPr>
        <p:spPr>
          <a:xfrm>
            <a:off x="7754469" y="4394583"/>
            <a:ext cx="3092823" cy="5404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 End Tier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BF70FF-4865-4AB2-9C2D-5ABE0CD0DF56}"/>
              </a:ext>
            </a:extLst>
          </p:cNvPr>
          <p:cNvSpPr/>
          <p:nvPr/>
        </p:nvSpPr>
        <p:spPr>
          <a:xfrm>
            <a:off x="4939554" y="1909481"/>
            <a:ext cx="2030506" cy="5199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Traffic Manager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6BD0CE-4D81-48C1-8EE8-5E3B1F4E2A55}"/>
              </a:ext>
            </a:extLst>
          </p:cNvPr>
          <p:cNvSpPr/>
          <p:nvPr/>
        </p:nvSpPr>
        <p:spPr>
          <a:xfrm>
            <a:off x="8574741" y="5912224"/>
            <a:ext cx="1452281" cy="4213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Primary (R/W)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A2144A-D9B9-4CE7-9E8F-1C1C8347453B}"/>
              </a:ext>
            </a:extLst>
          </p:cNvPr>
          <p:cNvSpPr/>
          <p:nvPr/>
        </p:nvSpPr>
        <p:spPr>
          <a:xfrm>
            <a:off x="2008093" y="5912224"/>
            <a:ext cx="1452281" cy="42133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Secondary (RO)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C4D2462-B3A8-4C3C-87AC-50868F8E04B8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2734235" y="2429430"/>
            <a:ext cx="3220572" cy="1232651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D63FE0C-AF02-4A90-9752-6F5BD67162FA}"/>
              </a:ext>
            </a:extLst>
          </p:cNvPr>
          <p:cNvCxnSpPr>
            <a:cxnSpLocks/>
            <a:stCxn id="17" idx="2"/>
            <a:endCxn id="12" idx="0"/>
          </p:cNvCxnSpPr>
          <p:nvPr/>
        </p:nvCxnSpPr>
        <p:spPr>
          <a:xfrm>
            <a:off x="5954807" y="2429430"/>
            <a:ext cx="3346075" cy="12326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940F97F-170E-472E-9AC5-C75B2C55717A}"/>
              </a:ext>
            </a:extLst>
          </p:cNvPr>
          <p:cNvSpPr txBox="1"/>
          <p:nvPr/>
        </p:nvSpPr>
        <p:spPr>
          <a:xfrm>
            <a:off x="7862046" y="2508780"/>
            <a:ext cx="1152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Weight = 100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Enabled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132711-ABEF-4831-B5C0-2871C12BC26A}"/>
              </a:ext>
            </a:extLst>
          </p:cNvPr>
          <p:cNvSpPr txBox="1"/>
          <p:nvPr/>
        </p:nvSpPr>
        <p:spPr>
          <a:xfrm>
            <a:off x="3213841" y="2508780"/>
            <a:ext cx="979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Weight = 1</a:t>
            </a:r>
          </a:p>
          <a:p>
            <a:r>
              <a:rPr lang="en-US" dirty="0"/>
              <a:t>Enabled</a:t>
            </a:r>
          </a:p>
        </p:txBody>
      </p:sp>
      <p:sp>
        <p:nvSpPr>
          <p:cNvPr id="27" name="Title 26">
            <a:extLst>
              <a:ext uri="{FF2B5EF4-FFF2-40B4-BE49-F238E27FC236}">
                <a16:creationId xmlns:a16="http://schemas.microsoft.com/office/drawing/2014/main" id="{54A0AC85-F14B-4354-9C93-D386C9DCC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West US is Online</a:t>
            </a:r>
          </a:p>
        </p:txBody>
      </p:sp>
    </p:spTree>
    <p:extLst>
      <p:ext uri="{BB962C8B-B14F-4D97-AF65-F5344CB8AC3E}">
        <p14:creationId xmlns:p14="http://schemas.microsoft.com/office/powerpoint/2010/main" val="1992635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8C5C714-022A-4FFE-A224-AC10484D959E}"/>
              </a:ext>
            </a:extLst>
          </p:cNvPr>
          <p:cNvSpPr/>
          <p:nvPr/>
        </p:nvSpPr>
        <p:spPr>
          <a:xfrm>
            <a:off x="1044387" y="3662081"/>
            <a:ext cx="3379695" cy="29852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800" dirty="0"/>
              <a:t>West US (vNext)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5D8A47-EC41-4EF3-8CA1-097143A46C40}"/>
              </a:ext>
            </a:extLst>
          </p:cNvPr>
          <p:cNvSpPr/>
          <p:nvPr/>
        </p:nvSpPr>
        <p:spPr>
          <a:xfrm>
            <a:off x="1192306" y="5111773"/>
            <a:ext cx="3092823" cy="5404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 Tier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5FA9D4-EB00-436B-A55B-99E53558D4AC}"/>
              </a:ext>
            </a:extLst>
          </p:cNvPr>
          <p:cNvSpPr/>
          <p:nvPr/>
        </p:nvSpPr>
        <p:spPr>
          <a:xfrm>
            <a:off x="7611034" y="3662081"/>
            <a:ext cx="3379695" cy="2985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800" dirty="0"/>
              <a:t>East US (vCurrent)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C74BC4-0113-4B63-9C8C-B3A2B40A1D60}"/>
              </a:ext>
            </a:extLst>
          </p:cNvPr>
          <p:cNvSpPr/>
          <p:nvPr/>
        </p:nvSpPr>
        <p:spPr>
          <a:xfrm>
            <a:off x="7758953" y="5111773"/>
            <a:ext cx="3092823" cy="5404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 Tier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26B34E-B24B-4DEC-9EE9-7F928222CE4B}"/>
              </a:ext>
            </a:extLst>
          </p:cNvPr>
          <p:cNvSpPr/>
          <p:nvPr/>
        </p:nvSpPr>
        <p:spPr>
          <a:xfrm>
            <a:off x="1192306" y="5795696"/>
            <a:ext cx="9659470" cy="7126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CosmosDB/DocumentDB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1E4C14-5CC6-4311-885E-E6709392186A}"/>
              </a:ext>
            </a:extLst>
          </p:cNvPr>
          <p:cNvSpPr/>
          <p:nvPr/>
        </p:nvSpPr>
        <p:spPr>
          <a:xfrm>
            <a:off x="1192306" y="4394584"/>
            <a:ext cx="3092823" cy="5404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 End Tier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B9BC9E-A7C5-4C0F-A300-B13049B949C5}"/>
              </a:ext>
            </a:extLst>
          </p:cNvPr>
          <p:cNvSpPr/>
          <p:nvPr/>
        </p:nvSpPr>
        <p:spPr>
          <a:xfrm>
            <a:off x="7754469" y="4394583"/>
            <a:ext cx="3092823" cy="5404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 End Tier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BF70FF-4865-4AB2-9C2D-5ABE0CD0DF56}"/>
              </a:ext>
            </a:extLst>
          </p:cNvPr>
          <p:cNvSpPr/>
          <p:nvPr/>
        </p:nvSpPr>
        <p:spPr>
          <a:xfrm>
            <a:off x="4939554" y="1909481"/>
            <a:ext cx="2030506" cy="5199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Traffic Manager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6BD0CE-4D81-48C1-8EE8-5E3B1F4E2A55}"/>
              </a:ext>
            </a:extLst>
          </p:cNvPr>
          <p:cNvSpPr/>
          <p:nvPr/>
        </p:nvSpPr>
        <p:spPr>
          <a:xfrm>
            <a:off x="8574741" y="5912224"/>
            <a:ext cx="1452281" cy="4213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Primary (R/W)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A2144A-D9B9-4CE7-9E8F-1C1C8347453B}"/>
              </a:ext>
            </a:extLst>
          </p:cNvPr>
          <p:cNvSpPr/>
          <p:nvPr/>
        </p:nvSpPr>
        <p:spPr>
          <a:xfrm>
            <a:off x="2008093" y="5912224"/>
            <a:ext cx="1452281" cy="42133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Secondary (RO)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C4D2462-B3A8-4C3C-87AC-50868F8E04B8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2734235" y="2429430"/>
            <a:ext cx="3220572" cy="1232651"/>
          </a:xfrm>
          <a:prstGeom prst="straightConnector1">
            <a:avLst/>
          </a:prstGeom>
          <a:ln w="28575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D63FE0C-AF02-4A90-9752-6F5BD67162FA}"/>
              </a:ext>
            </a:extLst>
          </p:cNvPr>
          <p:cNvCxnSpPr>
            <a:cxnSpLocks/>
            <a:stCxn id="17" idx="2"/>
            <a:endCxn id="12" idx="0"/>
          </p:cNvCxnSpPr>
          <p:nvPr/>
        </p:nvCxnSpPr>
        <p:spPr>
          <a:xfrm>
            <a:off x="5954807" y="2429430"/>
            <a:ext cx="3346075" cy="12326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940F97F-170E-472E-9AC5-C75B2C55717A}"/>
              </a:ext>
            </a:extLst>
          </p:cNvPr>
          <p:cNvSpPr txBox="1"/>
          <p:nvPr/>
        </p:nvSpPr>
        <p:spPr>
          <a:xfrm>
            <a:off x="7862046" y="2508780"/>
            <a:ext cx="1071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Weight = 95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Enabled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132711-ABEF-4831-B5C0-2871C12BC26A}"/>
              </a:ext>
            </a:extLst>
          </p:cNvPr>
          <p:cNvSpPr txBox="1"/>
          <p:nvPr/>
        </p:nvSpPr>
        <p:spPr>
          <a:xfrm>
            <a:off x="3213841" y="2508780"/>
            <a:ext cx="979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Weight = 5</a:t>
            </a:r>
          </a:p>
          <a:p>
            <a:r>
              <a:rPr lang="en-US" dirty="0"/>
              <a:t>Enabled</a:t>
            </a:r>
          </a:p>
        </p:txBody>
      </p:sp>
      <p:sp>
        <p:nvSpPr>
          <p:cNvPr id="27" name="Title 26">
            <a:extLst>
              <a:ext uri="{FF2B5EF4-FFF2-40B4-BE49-F238E27FC236}">
                <a16:creationId xmlns:a16="http://schemas.microsoft.com/office/drawing/2014/main" id="{54A0AC85-F14B-4354-9C93-D386C9DCC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5% of Traffic to West US</a:t>
            </a:r>
          </a:p>
        </p:txBody>
      </p:sp>
    </p:spTree>
    <p:extLst>
      <p:ext uri="{BB962C8B-B14F-4D97-AF65-F5344CB8AC3E}">
        <p14:creationId xmlns:p14="http://schemas.microsoft.com/office/powerpoint/2010/main" val="2505726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8C5C714-022A-4FFE-A224-AC10484D959E}"/>
              </a:ext>
            </a:extLst>
          </p:cNvPr>
          <p:cNvSpPr/>
          <p:nvPr/>
        </p:nvSpPr>
        <p:spPr>
          <a:xfrm>
            <a:off x="1044387" y="3662081"/>
            <a:ext cx="3379695" cy="29852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800" dirty="0"/>
              <a:t>West US (vNext)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5D8A47-EC41-4EF3-8CA1-097143A46C40}"/>
              </a:ext>
            </a:extLst>
          </p:cNvPr>
          <p:cNvSpPr/>
          <p:nvPr/>
        </p:nvSpPr>
        <p:spPr>
          <a:xfrm>
            <a:off x="1192306" y="5111773"/>
            <a:ext cx="3092823" cy="5404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 Tier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5FA9D4-EB00-436B-A55B-99E53558D4AC}"/>
              </a:ext>
            </a:extLst>
          </p:cNvPr>
          <p:cNvSpPr/>
          <p:nvPr/>
        </p:nvSpPr>
        <p:spPr>
          <a:xfrm>
            <a:off x="7611034" y="3662081"/>
            <a:ext cx="3379695" cy="2985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800" dirty="0"/>
              <a:t>East US (vCurrent)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C74BC4-0113-4B63-9C8C-B3A2B40A1D60}"/>
              </a:ext>
            </a:extLst>
          </p:cNvPr>
          <p:cNvSpPr/>
          <p:nvPr/>
        </p:nvSpPr>
        <p:spPr>
          <a:xfrm>
            <a:off x="7758953" y="5111773"/>
            <a:ext cx="3092823" cy="5404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 Tier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26B34E-B24B-4DEC-9EE9-7F928222CE4B}"/>
              </a:ext>
            </a:extLst>
          </p:cNvPr>
          <p:cNvSpPr/>
          <p:nvPr/>
        </p:nvSpPr>
        <p:spPr>
          <a:xfrm>
            <a:off x="1192306" y="5795696"/>
            <a:ext cx="9659470" cy="7126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CosmosDB/DocumentDB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1E4C14-5CC6-4311-885E-E6709392186A}"/>
              </a:ext>
            </a:extLst>
          </p:cNvPr>
          <p:cNvSpPr/>
          <p:nvPr/>
        </p:nvSpPr>
        <p:spPr>
          <a:xfrm>
            <a:off x="1192306" y="4394584"/>
            <a:ext cx="3092823" cy="5404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 End Tier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B9BC9E-A7C5-4C0F-A300-B13049B949C5}"/>
              </a:ext>
            </a:extLst>
          </p:cNvPr>
          <p:cNvSpPr/>
          <p:nvPr/>
        </p:nvSpPr>
        <p:spPr>
          <a:xfrm>
            <a:off x="7754469" y="4394583"/>
            <a:ext cx="3092823" cy="5404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 End Tier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BF70FF-4865-4AB2-9C2D-5ABE0CD0DF56}"/>
              </a:ext>
            </a:extLst>
          </p:cNvPr>
          <p:cNvSpPr/>
          <p:nvPr/>
        </p:nvSpPr>
        <p:spPr>
          <a:xfrm>
            <a:off x="4939554" y="1909481"/>
            <a:ext cx="2030506" cy="5199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Traffic Manager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6BD0CE-4D81-48C1-8EE8-5E3B1F4E2A55}"/>
              </a:ext>
            </a:extLst>
          </p:cNvPr>
          <p:cNvSpPr/>
          <p:nvPr/>
        </p:nvSpPr>
        <p:spPr>
          <a:xfrm>
            <a:off x="8574741" y="5912224"/>
            <a:ext cx="1452281" cy="4213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Primary (R/W)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A2144A-D9B9-4CE7-9E8F-1C1C8347453B}"/>
              </a:ext>
            </a:extLst>
          </p:cNvPr>
          <p:cNvSpPr/>
          <p:nvPr/>
        </p:nvSpPr>
        <p:spPr>
          <a:xfrm>
            <a:off x="2008093" y="5912224"/>
            <a:ext cx="1452281" cy="42133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Secondary (RO)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C4D2462-B3A8-4C3C-87AC-50868F8E04B8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2734235" y="2429430"/>
            <a:ext cx="3220572" cy="1232651"/>
          </a:xfrm>
          <a:prstGeom prst="straightConnector1">
            <a:avLst/>
          </a:prstGeom>
          <a:ln w="3810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D63FE0C-AF02-4A90-9752-6F5BD67162FA}"/>
              </a:ext>
            </a:extLst>
          </p:cNvPr>
          <p:cNvCxnSpPr>
            <a:cxnSpLocks/>
            <a:stCxn id="17" idx="2"/>
            <a:endCxn id="12" idx="0"/>
          </p:cNvCxnSpPr>
          <p:nvPr/>
        </p:nvCxnSpPr>
        <p:spPr>
          <a:xfrm>
            <a:off x="5954807" y="2429430"/>
            <a:ext cx="3346075" cy="12326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940F97F-170E-472E-9AC5-C75B2C55717A}"/>
              </a:ext>
            </a:extLst>
          </p:cNvPr>
          <p:cNvSpPr txBox="1"/>
          <p:nvPr/>
        </p:nvSpPr>
        <p:spPr>
          <a:xfrm>
            <a:off x="7862046" y="2508780"/>
            <a:ext cx="1071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Weight = 75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Enabled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132711-ABEF-4831-B5C0-2871C12BC26A}"/>
              </a:ext>
            </a:extLst>
          </p:cNvPr>
          <p:cNvSpPr txBox="1"/>
          <p:nvPr/>
        </p:nvSpPr>
        <p:spPr>
          <a:xfrm>
            <a:off x="3213841" y="2508780"/>
            <a:ext cx="1071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Weight = 25</a:t>
            </a:r>
          </a:p>
          <a:p>
            <a:r>
              <a:rPr lang="en-US" dirty="0"/>
              <a:t>Enabled</a:t>
            </a:r>
          </a:p>
        </p:txBody>
      </p:sp>
      <p:sp>
        <p:nvSpPr>
          <p:cNvPr id="27" name="Title 26">
            <a:extLst>
              <a:ext uri="{FF2B5EF4-FFF2-40B4-BE49-F238E27FC236}">
                <a16:creationId xmlns:a16="http://schemas.microsoft.com/office/drawing/2014/main" id="{54A0AC85-F14B-4354-9C93-D386C9DCC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25% of Traffic to West US</a:t>
            </a:r>
          </a:p>
        </p:txBody>
      </p:sp>
    </p:spTree>
    <p:extLst>
      <p:ext uri="{BB962C8B-B14F-4D97-AF65-F5344CB8AC3E}">
        <p14:creationId xmlns:p14="http://schemas.microsoft.com/office/powerpoint/2010/main" val="2883459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8C5C714-022A-4FFE-A224-AC10484D959E}"/>
              </a:ext>
            </a:extLst>
          </p:cNvPr>
          <p:cNvSpPr/>
          <p:nvPr/>
        </p:nvSpPr>
        <p:spPr>
          <a:xfrm>
            <a:off x="1044387" y="3662081"/>
            <a:ext cx="3379695" cy="29852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800" dirty="0"/>
              <a:t>West US (vNext)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5D8A47-EC41-4EF3-8CA1-097143A46C40}"/>
              </a:ext>
            </a:extLst>
          </p:cNvPr>
          <p:cNvSpPr/>
          <p:nvPr/>
        </p:nvSpPr>
        <p:spPr>
          <a:xfrm>
            <a:off x="1192306" y="5111773"/>
            <a:ext cx="3092823" cy="5404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 Tier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5FA9D4-EB00-436B-A55B-99E53558D4AC}"/>
              </a:ext>
            </a:extLst>
          </p:cNvPr>
          <p:cNvSpPr/>
          <p:nvPr/>
        </p:nvSpPr>
        <p:spPr>
          <a:xfrm>
            <a:off x="7611034" y="3662081"/>
            <a:ext cx="3379695" cy="2985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800" dirty="0"/>
              <a:t>East US (vCurrent)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C74BC4-0113-4B63-9C8C-B3A2B40A1D60}"/>
              </a:ext>
            </a:extLst>
          </p:cNvPr>
          <p:cNvSpPr/>
          <p:nvPr/>
        </p:nvSpPr>
        <p:spPr>
          <a:xfrm>
            <a:off x="7758953" y="5111773"/>
            <a:ext cx="3092823" cy="5404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 Tier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26B34E-B24B-4DEC-9EE9-7F928222CE4B}"/>
              </a:ext>
            </a:extLst>
          </p:cNvPr>
          <p:cNvSpPr/>
          <p:nvPr/>
        </p:nvSpPr>
        <p:spPr>
          <a:xfrm>
            <a:off x="1192306" y="5795696"/>
            <a:ext cx="9659470" cy="7126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CosmosDB/DocumentDB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1E4C14-5CC6-4311-885E-E6709392186A}"/>
              </a:ext>
            </a:extLst>
          </p:cNvPr>
          <p:cNvSpPr/>
          <p:nvPr/>
        </p:nvSpPr>
        <p:spPr>
          <a:xfrm>
            <a:off x="1192306" y="4394584"/>
            <a:ext cx="3092823" cy="5404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 End Tier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B9BC9E-A7C5-4C0F-A300-B13049B949C5}"/>
              </a:ext>
            </a:extLst>
          </p:cNvPr>
          <p:cNvSpPr/>
          <p:nvPr/>
        </p:nvSpPr>
        <p:spPr>
          <a:xfrm>
            <a:off x="7754469" y="4394583"/>
            <a:ext cx="3092823" cy="5404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 End Tier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BF70FF-4865-4AB2-9C2D-5ABE0CD0DF56}"/>
              </a:ext>
            </a:extLst>
          </p:cNvPr>
          <p:cNvSpPr/>
          <p:nvPr/>
        </p:nvSpPr>
        <p:spPr>
          <a:xfrm>
            <a:off x="4939554" y="1909481"/>
            <a:ext cx="2030506" cy="5199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Traffic Manager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6BD0CE-4D81-48C1-8EE8-5E3B1F4E2A55}"/>
              </a:ext>
            </a:extLst>
          </p:cNvPr>
          <p:cNvSpPr/>
          <p:nvPr/>
        </p:nvSpPr>
        <p:spPr>
          <a:xfrm>
            <a:off x="8574741" y="5912224"/>
            <a:ext cx="1452281" cy="4213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Primary (R/W)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A2144A-D9B9-4CE7-9E8F-1C1C8347453B}"/>
              </a:ext>
            </a:extLst>
          </p:cNvPr>
          <p:cNvSpPr/>
          <p:nvPr/>
        </p:nvSpPr>
        <p:spPr>
          <a:xfrm>
            <a:off x="2008093" y="5912224"/>
            <a:ext cx="1452281" cy="42133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Secondary (RO)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C4D2462-B3A8-4C3C-87AC-50868F8E04B8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2734235" y="2429430"/>
            <a:ext cx="3220572" cy="1232651"/>
          </a:xfrm>
          <a:prstGeom prst="straightConnector1">
            <a:avLst/>
          </a:prstGeom>
          <a:ln w="3810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D63FE0C-AF02-4A90-9752-6F5BD67162FA}"/>
              </a:ext>
            </a:extLst>
          </p:cNvPr>
          <p:cNvCxnSpPr>
            <a:cxnSpLocks/>
            <a:stCxn id="17" idx="2"/>
            <a:endCxn id="12" idx="0"/>
          </p:cNvCxnSpPr>
          <p:nvPr/>
        </p:nvCxnSpPr>
        <p:spPr>
          <a:xfrm>
            <a:off x="5954807" y="2429430"/>
            <a:ext cx="3346075" cy="12326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940F97F-170E-472E-9AC5-C75B2C55717A}"/>
              </a:ext>
            </a:extLst>
          </p:cNvPr>
          <p:cNvSpPr txBox="1"/>
          <p:nvPr/>
        </p:nvSpPr>
        <p:spPr>
          <a:xfrm>
            <a:off x="7862046" y="2508780"/>
            <a:ext cx="1071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Weight = 50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Enabled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132711-ABEF-4831-B5C0-2871C12BC26A}"/>
              </a:ext>
            </a:extLst>
          </p:cNvPr>
          <p:cNvSpPr txBox="1"/>
          <p:nvPr/>
        </p:nvSpPr>
        <p:spPr>
          <a:xfrm>
            <a:off x="3213841" y="2508780"/>
            <a:ext cx="1071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Weight = 50</a:t>
            </a:r>
          </a:p>
          <a:p>
            <a:r>
              <a:rPr lang="en-US" dirty="0"/>
              <a:t>Enabled</a:t>
            </a:r>
          </a:p>
        </p:txBody>
      </p:sp>
      <p:sp>
        <p:nvSpPr>
          <p:cNvPr id="27" name="Title 26">
            <a:extLst>
              <a:ext uri="{FF2B5EF4-FFF2-40B4-BE49-F238E27FC236}">
                <a16:creationId xmlns:a16="http://schemas.microsoft.com/office/drawing/2014/main" id="{54A0AC85-F14B-4354-9C93-D386C9DCC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50% of Traffic to West US</a:t>
            </a:r>
          </a:p>
        </p:txBody>
      </p:sp>
    </p:spTree>
    <p:extLst>
      <p:ext uri="{BB962C8B-B14F-4D97-AF65-F5344CB8AC3E}">
        <p14:creationId xmlns:p14="http://schemas.microsoft.com/office/powerpoint/2010/main" val="3348707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8C5C714-022A-4FFE-A224-AC10484D959E}"/>
              </a:ext>
            </a:extLst>
          </p:cNvPr>
          <p:cNvSpPr/>
          <p:nvPr/>
        </p:nvSpPr>
        <p:spPr>
          <a:xfrm>
            <a:off x="1044387" y="3662081"/>
            <a:ext cx="3379695" cy="29852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800" dirty="0"/>
              <a:t>West US (vNext)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5D8A47-EC41-4EF3-8CA1-097143A46C40}"/>
              </a:ext>
            </a:extLst>
          </p:cNvPr>
          <p:cNvSpPr/>
          <p:nvPr/>
        </p:nvSpPr>
        <p:spPr>
          <a:xfrm>
            <a:off x="1192306" y="5111773"/>
            <a:ext cx="3092823" cy="5404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 Tier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5FA9D4-EB00-436B-A55B-99E53558D4AC}"/>
              </a:ext>
            </a:extLst>
          </p:cNvPr>
          <p:cNvSpPr/>
          <p:nvPr/>
        </p:nvSpPr>
        <p:spPr>
          <a:xfrm>
            <a:off x="7611034" y="3662081"/>
            <a:ext cx="3379695" cy="2985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800" dirty="0"/>
              <a:t>East US (vCurrent)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C74BC4-0113-4B63-9C8C-B3A2B40A1D60}"/>
              </a:ext>
            </a:extLst>
          </p:cNvPr>
          <p:cNvSpPr/>
          <p:nvPr/>
        </p:nvSpPr>
        <p:spPr>
          <a:xfrm>
            <a:off x="7758953" y="5111773"/>
            <a:ext cx="3092823" cy="5404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 Tier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26B34E-B24B-4DEC-9EE9-7F928222CE4B}"/>
              </a:ext>
            </a:extLst>
          </p:cNvPr>
          <p:cNvSpPr/>
          <p:nvPr/>
        </p:nvSpPr>
        <p:spPr>
          <a:xfrm>
            <a:off x="1192306" y="5795696"/>
            <a:ext cx="9659470" cy="7126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CosmosDB/DocumentDB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1E4C14-5CC6-4311-885E-E6709392186A}"/>
              </a:ext>
            </a:extLst>
          </p:cNvPr>
          <p:cNvSpPr/>
          <p:nvPr/>
        </p:nvSpPr>
        <p:spPr>
          <a:xfrm>
            <a:off x="1192306" y="4394584"/>
            <a:ext cx="3092823" cy="5404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 End Tier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B9BC9E-A7C5-4C0F-A300-B13049B949C5}"/>
              </a:ext>
            </a:extLst>
          </p:cNvPr>
          <p:cNvSpPr/>
          <p:nvPr/>
        </p:nvSpPr>
        <p:spPr>
          <a:xfrm>
            <a:off x="7754469" y="4394583"/>
            <a:ext cx="3092823" cy="5404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 End Tier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BF70FF-4865-4AB2-9C2D-5ABE0CD0DF56}"/>
              </a:ext>
            </a:extLst>
          </p:cNvPr>
          <p:cNvSpPr/>
          <p:nvPr/>
        </p:nvSpPr>
        <p:spPr>
          <a:xfrm>
            <a:off x="4939554" y="1909481"/>
            <a:ext cx="2030506" cy="5199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Traffic Manager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6BD0CE-4D81-48C1-8EE8-5E3B1F4E2A55}"/>
              </a:ext>
            </a:extLst>
          </p:cNvPr>
          <p:cNvSpPr/>
          <p:nvPr/>
        </p:nvSpPr>
        <p:spPr>
          <a:xfrm>
            <a:off x="8574741" y="5912224"/>
            <a:ext cx="1452281" cy="42133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Secondary (RO)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A2144A-D9B9-4CE7-9E8F-1C1C8347453B}"/>
              </a:ext>
            </a:extLst>
          </p:cNvPr>
          <p:cNvSpPr/>
          <p:nvPr/>
        </p:nvSpPr>
        <p:spPr>
          <a:xfrm>
            <a:off x="2008093" y="5912224"/>
            <a:ext cx="1452281" cy="4213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Primary (R/W)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C4D2462-B3A8-4C3C-87AC-50868F8E04B8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2734235" y="2429430"/>
            <a:ext cx="3220572" cy="1232651"/>
          </a:xfrm>
          <a:prstGeom prst="straightConnector1">
            <a:avLst/>
          </a:prstGeom>
          <a:ln w="5715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D63FE0C-AF02-4A90-9752-6F5BD67162FA}"/>
              </a:ext>
            </a:extLst>
          </p:cNvPr>
          <p:cNvCxnSpPr>
            <a:cxnSpLocks/>
            <a:stCxn id="17" idx="2"/>
            <a:endCxn id="12" idx="0"/>
          </p:cNvCxnSpPr>
          <p:nvPr/>
        </p:nvCxnSpPr>
        <p:spPr>
          <a:xfrm>
            <a:off x="5954807" y="2429430"/>
            <a:ext cx="3346075" cy="12326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940F97F-170E-472E-9AC5-C75B2C55717A}"/>
              </a:ext>
            </a:extLst>
          </p:cNvPr>
          <p:cNvSpPr txBox="1"/>
          <p:nvPr/>
        </p:nvSpPr>
        <p:spPr>
          <a:xfrm>
            <a:off x="7862046" y="2508780"/>
            <a:ext cx="1071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Weight = 25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Enabled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132711-ABEF-4831-B5C0-2871C12BC26A}"/>
              </a:ext>
            </a:extLst>
          </p:cNvPr>
          <p:cNvSpPr txBox="1"/>
          <p:nvPr/>
        </p:nvSpPr>
        <p:spPr>
          <a:xfrm>
            <a:off x="3213841" y="2508780"/>
            <a:ext cx="1071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Weight = 75</a:t>
            </a:r>
          </a:p>
          <a:p>
            <a:r>
              <a:rPr lang="en-US" dirty="0"/>
              <a:t>Enabled</a:t>
            </a:r>
          </a:p>
        </p:txBody>
      </p:sp>
      <p:sp>
        <p:nvSpPr>
          <p:cNvPr id="27" name="Title 26">
            <a:extLst>
              <a:ext uri="{FF2B5EF4-FFF2-40B4-BE49-F238E27FC236}">
                <a16:creationId xmlns:a16="http://schemas.microsoft.com/office/drawing/2014/main" id="{54A0AC85-F14B-4354-9C93-D386C9DCC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75% of Traffic to West US and Failover CosmosDB/DocumentDB</a:t>
            </a:r>
          </a:p>
        </p:txBody>
      </p:sp>
    </p:spTree>
    <p:extLst>
      <p:ext uri="{BB962C8B-B14F-4D97-AF65-F5344CB8AC3E}">
        <p14:creationId xmlns:p14="http://schemas.microsoft.com/office/powerpoint/2010/main" val="2383659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8C5C714-022A-4FFE-A224-AC10484D959E}"/>
              </a:ext>
            </a:extLst>
          </p:cNvPr>
          <p:cNvSpPr/>
          <p:nvPr/>
        </p:nvSpPr>
        <p:spPr>
          <a:xfrm>
            <a:off x="1044387" y="3662081"/>
            <a:ext cx="3379695" cy="29852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800" dirty="0"/>
              <a:t>West US (vNext)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5D8A47-EC41-4EF3-8CA1-097143A46C40}"/>
              </a:ext>
            </a:extLst>
          </p:cNvPr>
          <p:cNvSpPr/>
          <p:nvPr/>
        </p:nvSpPr>
        <p:spPr>
          <a:xfrm>
            <a:off x="1192306" y="5111773"/>
            <a:ext cx="3092823" cy="5404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 Tier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5FA9D4-EB00-436B-A55B-99E53558D4AC}"/>
              </a:ext>
            </a:extLst>
          </p:cNvPr>
          <p:cNvSpPr/>
          <p:nvPr/>
        </p:nvSpPr>
        <p:spPr>
          <a:xfrm>
            <a:off x="7611034" y="3662081"/>
            <a:ext cx="3379695" cy="2985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800" dirty="0"/>
              <a:t>East US (vCurrent)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C74BC4-0113-4B63-9C8C-B3A2B40A1D60}"/>
              </a:ext>
            </a:extLst>
          </p:cNvPr>
          <p:cNvSpPr/>
          <p:nvPr/>
        </p:nvSpPr>
        <p:spPr>
          <a:xfrm>
            <a:off x="7758953" y="5111773"/>
            <a:ext cx="3092823" cy="5404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 Tier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26B34E-B24B-4DEC-9EE9-7F928222CE4B}"/>
              </a:ext>
            </a:extLst>
          </p:cNvPr>
          <p:cNvSpPr/>
          <p:nvPr/>
        </p:nvSpPr>
        <p:spPr>
          <a:xfrm>
            <a:off x="1192306" y="5795696"/>
            <a:ext cx="9659470" cy="7126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CosmosDB/DocumentDB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1E4C14-5CC6-4311-885E-E6709392186A}"/>
              </a:ext>
            </a:extLst>
          </p:cNvPr>
          <p:cNvSpPr/>
          <p:nvPr/>
        </p:nvSpPr>
        <p:spPr>
          <a:xfrm>
            <a:off x="1192306" y="4394584"/>
            <a:ext cx="3092823" cy="5404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 End Tier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B9BC9E-A7C5-4C0F-A300-B13049B949C5}"/>
              </a:ext>
            </a:extLst>
          </p:cNvPr>
          <p:cNvSpPr/>
          <p:nvPr/>
        </p:nvSpPr>
        <p:spPr>
          <a:xfrm>
            <a:off x="7754469" y="4394583"/>
            <a:ext cx="3092823" cy="5404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 End Tier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BF70FF-4865-4AB2-9C2D-5ABE0CD0DF56}"/>
              </a:ext>
            </a:extLst>
          </p:cNvPr>
          <p:cNvSpPr/>
          <p:nvPr/>
        </p:nvSpPr>
        <p:spPr>
          <a:xfrm>
            <a:off x="4939554" y="1909481"/>
            <a:ext cx="2030506" cy="5199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Traffic Manager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6BD0CE-4D81-48C1-8EE8-5E3B1F4E2A55}"/>
              </a:ext>
            </a:extLst>
          </p:cNvPr>
          <p:cNvSpPr/>
          <p:nvPr/>
        </p:nvSpPr>
        <p:spPr>
          <a:xfrm>
            <a:off x="8574741" y="5912224"/>
            <a:ext cx="1452281" cy="42133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Secondary (RO)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A2144A-D9B9-4CE7-9E8F-1C1C8347453B}"/>
              </a:ext>
            </a:extLst>
          </p:cNvPr>
          <p:cNvSpPr/>
          <p:nvPr/>
        </p:nvSpPr>
        <p:spPr>
          <a:xfrm>
            <a:off x="2008093" y="5912224"/>
            <a:ext cx="1452281" cy="4213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Primary (R/W)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C4D2462-B3A8-4C3C-87AC-50868F8E04B8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2734235" y="2429430"/>
            <a:ext cx="3220572" cy="1232651"/>
          </a:xfrm>
          <a:prstGeom prst="straightConnector1">
            <a:avLst/>
          </a:prstGeom>
          <a:ln w="7620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D63FE0C-AF02-4A90-9752-6F5BD67162FA}"/>
              </a:ext>
            </a:extLst>
          </p:cNvPr>
          <p:cNvCxnSpPr>
            <a:cxnSpLocks/>
            <a:stCxn id="17" idx="2"/>
            <a:endCxn id="12" idx="0"/>
          </p:cNvCxnSpPr>
          <p:nvPr/>
        </p:nvCxnSpPr>
        <p:spPr>
          <a:xfrm>
            <a:off x="5954807" y="2429430"/>
            <a:ext cx="3346075" cy="12326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940F97F-170E-472E-9AC5-C75B2C55717A}"/>
              </a:ext>
            </a:extLst>
          </p:cNvPr>
          <p:cNvSpPr txBox="1"/>
          <p:nvPr/>
        </p:nvSpPr>
        <p:spPr>
          <a:xfrm>
            <a:off x="7862046" y="2508780"/>
            <a:ext cx="979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Weight = 1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Enabled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132711-ABEF-4831-B5C0-2871C12BC26A}"/>
              </a:ext>
            </a:extLst>
          </p:cNvPr>
          <p:cNvSpPr txBox="1"/>
          <p:nvPr/>
        </p:nvSpPr>
        <p:spPr>
          <a:xfrm>
            <a:off x="3213841" y="2508780"/>
            <a:ext cx="1162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Weight = 100</a:t>
            </a:r>
          </a:p>
          <a:p>
            <a:r>
              <a:rPr lang="en-US" dirty="0"/>
              <a:t>Enabled</a:t>
            </a:r>
          </a:p>
        </p:txBody>
      </p:sp>
      <p:sp>
        <p:nvSpPr>
          <p:cNvPr id="27" name="Title 26">
            <a:extLst>
              <a:ext uri="{FF2B5EF4-FFF2-40B4-BE49-F238E27FC236}">
                <a16:creationId xmlns:a16="http://schemas.microsoft.com/office/drawing/2014/main" id="{54A0AC85-F14B-4354-9C93-D386C9DCC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99% of Traffic to West US</a:t>
            </a:r>
          </a:p>
        </p:txBody>
      </p:sp>
    </p:spTree>
    <p:extLst>
      <p:ext uri="{BB962C8B-B14F-4D97-AF65-F5344CB8AC3E}">
        <p14:creationId xmlns:p14="http://schemas.microsoft.com/office/powerpoint/2010/main" val="1169609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8C5C714-022A-4FFE-A224-AC10484D959E}"/>
              </a:ext>
            </a:extLst>
          </p:cNvPr>
          <p:cNvSpPr/>
          <p:nvPr/>
        </p:nvSpPr>
        <p:spPr>
          <a:xfrm>
            <a:off x="1044387" y="3662081"/>
            <a:ext cx="3379695" cy="29852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800" dirty="0"/>
              <a:t>West US (vNext)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5D8A47-EC41-4EF3-8CA1-097143A46C40}"/>
              </a:ext>
            </a:extLst>
          </p:cNvPr>
          <p:cNvSpPr/>
          <p:nvPr/>
        </p:nvSpPr>
        <p:spPr>
          <a:xfrm>
            <a:off x="1192306" y="5111773"/>
            <a:ext cx="3092823" cy="5404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 Tier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5FA9D4-EB00-436B-A55B-99E53558D4AC}"/>
              </a:ext>
            </a:extLst>
          </p:cNvPr>
          <p:cNvSpPr/>
          <p:nvPr/>
        </p:nvSpPr>
        <p:spPr>
          <a:xfrm>
            <a:off x="7611034" y="3662081"/>
            <a:ext cx="3379695" cy="2985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800" dirty="0"/>
              <a:t>East US (vCurrent)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C74BC4-0113-4B63-9C8C-B3A2B40A1D60}"/>
              </a:ext>
            </a:extLst>
          </p:cNvPr>
          <p:cNvSpPr/>
          <p:nvPr/>
        </p:nvSpPr>
        <p:spPr>
          <a:xfrm>
            <a:off x="7758953" y="5111773"/>
            <a:ext cx="3092823" cy="5404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 Tier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26B34E-B24B-4DEC-9EE9-7F928222CE4B}"/>
              </a:ext>
            </a:extLst>
          </p:cNvPr>
          <p:cNvSpPr/>
          <p:nvPr/>
        </p:nvSpPr>
        <p:spPr>
          <a:xfrm>
            <a:off x="1192306" y="5795696"/>
            <a:ext cx="9659470" cy="7126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CosmosDB/DocumentDB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1E4C14-5CC6-4311-885E-E6709392186A}"/>
              </a:ext>
            </a:extLst>
          </p:cNvPr>
          <p:cNvSpPr/>
          <p:nvPr/>
        </p:nvSpPr>
        <p:spPr>
          <a:xfrm>
            <a:off x="1192306" y="4394584"/>
            <a:ext cx="3092823" cy="5404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 End Tier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B9BC9E-A7C5-4C0F-A300-B13049B949C5}"/>
              </a:ext>
            </a:extLst>
          </p:cNvPr>
          <p:cNvSpPr/>
          <p:nvPr/>
        </p:nvSpPr>
        <p:spPr>
          <a:xfrm>
            <a:off x="7754469" y="4394583"/>
            <a:ext cx="3092823" cy="5404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 End Tier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BF70FF-4865-4AB2-9C2D-5ABE0CD0DF56}"/>
              </a:ext>
            </a:extLst>
          </p:cNvPr>
          <p:cNvSpPr/>
          <p:nvPr/>
        </p:nvSpPr>
        <p:spPr>
          <a:xfrm>
            <a:off x="4939554" y="1909481"/>
            <a:ext cx="2030506" cy="5199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Traffic Manager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6BD0CE-4D81-48C1-8EE8-5E3B1F4E2A55}"/>
              </a:ext>
            </a:extLst>
          </p:cNvPr>
          <p:cNvSpPr/>
          <p:nvPr/>
        </p:nvSpPr>
        <p:spPr>
          <a:xfrm>
            <a:off x="8574741" y="5912224"/>
            <a:ext cx="1452281" cy="42133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Secondary (RO)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A2144A-D9B9-4CE7-9E8F-1C1C8347453B}"/>
              </a:ext>
            </a:extLst>
          </p:cNvPr>
          <p:cNvSpPr/>
          <p:nvPr/>
        </p:nvSpPr>
        <p:spPr>
          <a:xfrm>
            <a:off x="2008093" y="5912224"/>
            <a:ext cx="1452281" cy="4213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Primary (R/W)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C4D2462-B3A8-4C3C-87AC-50868F8E04B8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2734235" y="2429430"/>
            <a:ext cx="3220572" cy="1232651"/>
          </a:xfrm>
          <a:prstGeom prst="straightConnector1">
            <a:avLst/>
          </a:prstGeom>
          <a:ln w="7620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D63FE0C-AF02-4A90-9752-6F5BD67162FA}"/>
              </a:ext>
            </a:extLst>
          </p:cNvPr>
          <p:cNvCxnSpPr>
            <a:cxnSpLocks/>
            <a:stCxn id="17" idx="2"/>
            <a:endCxn id="12" idx="0"/>
          </p:cNvCxnSpPr>
          <p:nvPr/>
        </p:nvCxnSpPr>
        <p:spPr>
          <a:xfrm>
            <a:off x="5954807" y="2429430"/>
            <a:ext cx="3346075" cy="1232651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940F97F-170E-472E-9AC5-C75B2C55717A}"/>
              </a:ext>
            </a:extLst>
          </p:cNvPr>
          <p:cNvSpPr txBox="1"/>
          <p:nvPr/>
        </p:nvSpPr>
        <p:spPr>
          <a:xfrm>
            <a:off x="7862046" y="2508780"/>
            <a:ext cx="979692" cy="52322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Weight = 1</a:t>
            </a:r>
          </a:p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Disabled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132711-ABEF-4831-B5C0-2871C12BC26A}"/>
              </a:ext>
            </a:extLst>
          </p:cNvPr>
          <p:cNvSpPr txBox="1"/>
          <p:nvPr/>
        </p:nvSpPr>
        <p:spPr>
          <a:xfrm>
            <a:off x="3213841" y="2508780"/>
            <a:ext cx="1162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Weight = 100</a:t>
            </a:r>
          </a:p>
          <a:p>
            <a:r>
              <a:rPr lang="en-US" dirty="0"/>
              <a:t>Enabled</a:t>
            </a:r>
          </a:p>
        </p:txBody>
      </p:sp>
      <p:sp>
        <p:nvSpPr>
          <p:cNvPr id="27" name="Title 26">
            <a:extLst>
              <a:ext uri="{FF2B5EF4-FFF2-40B4-BE49-F238E27FC236}">
                <a16:creationId xmlns:a16="http://schemas.microsoft.com/office/drawing/2014/main" id="{54A0AC85-F14B-4354-9C93-D386C9DCC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Disable East US (West US = 100% of Traffic)</a:t>
            </a:r>
          </a:p>
        </p:txBody>
      </p:sp>
    </p:spTree>
    <p:extLst>
      <p:ext uri="{BB962C8B-B14F-4D97-AF65-F5344CB8AC3E}">
        <p14:creationId xmlns:p14="http://schemas.microsoft.com/office/powerpoint/2010/main" val="2342247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8C5C714-022A-4FFE-A224-AC10484D959E}"/>
              </a:ext>
            </a:extLst>
          </p:cNvPr>
          <p:cNvSpPr/>
          <p:nvPr/>
        </p:nvSpPr>
        <p:spPr>
          <a:xfrm>
            <a:off x="1044387" y="3662081"/>
            <a:ext cx="3379695" cy="29852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800" dirty="0"/>
              <a:t>West US (vNext)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5D8A47-EC41-4EF3-8CA1-097143A46C40}"/>
              </a:ext>
            </a:extLst>
          </p:cNvPr>
          <p:cNvSpPr/>
          <p:nvPr/>
        </p:nvSpPr>
        <p:spPr>
          <a:xfrm>
            <a:off x="1192306" y="5111773"/>
            <a:ext cx="3092823" cy="5404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 Tier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5FA9D4-EB00-436B-A55B-99E53558D4AC}"/>
              </a:ext>
            </a:extLst>
          </p:cNvPr>
          <p:cNvSpPr/>
          <p:nvPr/>
        </p:nvSpPr>
        <p:spPr>
          <a:xfrm>
            <a:off x="7611034" y="3662081"/>
            <a:ext cx="3379695" cy="29852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800" dirty="0"/>
              <a:t>East US (vNext)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C74BC4-0113-4B63-9C8C-B3A2B40A1D60}"/>
              </a:ext>
            </a:extLst>
          </p:cNvPr>
          <p:cNvSpPr/>
          <p:nvPr/>
        </p:nvSpPr>
        <p:spPr>
          <a:xfrm>
            <a:off x="7758953" y="5111773"/>
            <a:ext cx="3092823" cy="5404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 Tier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26B34E-B24B-4DEC-9EE9-7F928222CE4B}"/>
              </a:ext>
            </a:extLst>
          </p:cNvPr>
          <p:cNvSpPr/>
          <p:nvPr/>
        </p:nvSpPr>
        <p:spPr>
          <a:xfrm>
            <a:off x="1192306" y="5795696"/>
            <a:ext cx="9659470" cy="7126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CosmosDB/DocumentDB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1E4C14-5CC6-4311-885E-E6709392186A}"/>
              </a:ext>
            </a:extLst>
          </p:cNvPr>
          <p:cNvSpPr/>
          <p:nvPr/>
        </p:nvSpPr>
        <p:spPr>
          <a:xfrm>
            <a:off x="1192306" y="4394584"/>
            <a:ext cx="3092823" cy="5404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 End Tier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B9BC9E-A7C5-4C0F-A300-B13049B949C5}"/>
              </a:ext>
            </a:extLst>
          </p:cNvPr>
          <p:cNvSpPr/>
          <p:nvPr/>
        </p:nvSpPr>
        <p:spPr>
          <a:xfrm>
            <a:off x="7754469" y="4394583"/>
            <a:ext cx="3092823" cy="5404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 End Tier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BF70FF-4865-4AB2-9C2D-5ABE0CD0DF56}"/>
              </a:ext>
            </a:extLst>
          </p:cNvPr>
          <p:cNvSpPr/>
          <p:nvPr/>
        </p:nvSpPr>
        <p:spPr>
          <a:xfrm>
            <a:off x="4939554" y="1909481"/>
            <a:ext cx="2030506" cy="5199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Traffic Manager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6BD0CE-4D81-48C1-8EE8-5E3B1F4E2A55}"/>
              </a:ext>
            </a:extLst>
          </p:cNvPr>
          <p:cNvSpPr/>
          <p:nvPr/>
        </p:nvSpPr>
        <p:spPr>
          <a:xfrm>
            <a:off x="8574741" y="5912224"/>
            <a:ext cx="1452281" cy="42133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Secondary (RO)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A2144A-D9B9-4CE7-9E8F-1C1C8347453B}"/>
              </a:ext>
            </a:extLst>
          </p:cNvPr>
          <p:cNvSpPr/>
          <p:nvPr/>
        </p:nvSpPr>
        <p:spPr>
          <a:xfrm>
            <a:off x="2008093" y="5912224"/>
            <a:ext cx="1452281" cy="4213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Primary (R/W)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C4D2462-B3A8-4C3C-87AC-50868F8E04B8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2734235" y="2429430"/>
            <a:ext cx="3220572" cy="1232651"/>
          </a:xfrm>
          <a:prstGeom prst="straightConnector1">
            <a:avLst/>
          </a:prstGeom>
          <a:ln w="7620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D63FE0C-AF02-4A90-9752-6F5BD67162FA}"/>
              </a:ext>
            </a:extLst>
          </p:cNvPr>
          <p:cNvCxnSpPr>
            <a:cxnSpLocks/>
            <a:stCxn id="17" idx="2"/>
            <a:endCxn id="12" idx="0"/>
          </p:cNvCxnSpPr>
          <p:nvPr/>
        </p:nvCxnSpPr>
        <p:spPr>
          <a:xfrm>
            <a:off x="5954807" y="2429430"/>
            <a:ext cx="3346075" cy="1232651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940F97F-170E-472E-9AC5-C75B2C55717A}"/>
              </a:ext>
            </a:extLst>
          </p:cNvPr>
          <p:cNvSpPr txBox="1"/>
          <p:nvPr/>
        </p:nvSpPr>
        <p:spPr>
          <a:xfrm>
            <a:off x="7862046" y="2508780"/>
            <a:ext cx="979692" cy="52322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Weight = 1</a:t>
            </a:r>
          </a:p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Disabled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132711-ABEF-4831-B5C0-2871C12BC26A}"/>
              </a:ext>
            </a:extLst>
          </p:cNvPr>
          <p:cNvSpPr txBox="1"/>
          <p:nvPr/>
        </p:nvSpPr>
        <p:spPr>
          <a:xfrm>
            <a:off x="3213841" y="2508780"/>
            <a:ext cx="1162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Weight = 100</a:t>
            </a:r>
          </a:p>
          <a:p>
            <a:r>
              <a:rPr lang="en-US" dirty="0"/>
              <a:t>Enabled</a:t>
            </a:r>
          </a:p>
        </p:txBody>
      </p:sp>
      <p:sp>
        <p:nvSpPr>
          <p:cNvPr id="27" name="Title 26">
            <a:extLst>
              <a:ext uri="{FF2B5EF4-FFF2-40B4-BE49-F238E27FC236}">
                <a16:creationId xmlns:a16="http://schemas.microsoft.com/office/drawing/2014/main" id="{54A0AC85-F14B-4354-9C93-D386C9DCC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vNext Deployment to East US</a:t>
            </a:r>
          </a:p>
        </p:txBody>
      </p:sp>
    </p:spTree>
    <p:extLst>
      <p:ext uri="{BB962C8B-B14F-4D97-AF65-F5344CB8AC3E}">
        <p14:creationId xmlns:p14="http://schemas.microsoft.com/office/powerpoint/2010/main" val="2408413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8C5C714-022A-4FFE-A224-AC10484D959E}"/>
              </a:ext>
            </a:extLst>
          </p:cNvPr>
          <p:cNvSpPr/>
          <p:nvPr/>
        </p:nvSpPr>
        <p:spPr>
          <a:xfrm>
            <a:off x="1044387" y="3662081"/>
            <a:ext cx="3379695" cy="29852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800" dirty="0"/>
              <a:t>West US (vNext)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5D8A47-EC41-4EF3-8CA1-097143A46C40}"/>
              </a:ext>
            </a:extLst>
          </p:cNvPr>
          <p:cNvSpPr/>
          <p:nvPr/>
        </p:nvSpPr>
        <p:spPr>
          <a:xfrm>
            <a:off x="1192306" y="5111773"/>
            <a:ext cx="3092823" cy="5404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 Tier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5FA9D4-EB00-436B-A55B-99E53558D4AC}"/>
              </a:ext>
            </a:extLst>
          </p:cNvPr>
          <p:cNvSpPr/>
          <p:nvPr/>
        </p:nvSpPr>
        <p:spPr>
          <a:xfrm>
            <a:off x="7611034" y="3662081"/>
            <a:ext cx="3379695" cy="29852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800" dirty="0"/>
              <a:t>East US (vNext)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C74BC4-0113-4B63-9C8C-B3A2B40A1D60}"/>
              </a:ext>
            </a:extLst>
          </p:cNvPr>
          <p:cNvSpPr/>
          <p:nvPr/>
        </p:nvSpPr>
        <p:spPr>
          <a:xfrm>
            <a:off x="7758953" y="5111773"/>
            <a:ext cx="3092823" cy="5404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 Tier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26B34E-B24B-4DEC-9EE9-7F928222CE4B}"/>
              </a:ext>
            </a:extLst>
          </p:cNvPr>
          <p:cNvSpPr/>
          <p:nvPr/>
        </p:nvSpPr>
        <p:spPr>
          <a:xfrm>
            <a:off x="1192306" y="5795696"/>
            <a:ext cx="9659470" cy="7126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CosmosDB/DocumentDB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1E4C14-5CC6-4311-885E-E6709392186A}"/>
              </a:ext>
            </a:extLst>
          </p:cNvPr>
          <p:cNvSpPr/>
          <p:nvPr/>
        </p:nvSpPr>
        <p:spPr>
          <a:xfrm>
            <a:off x="1192306" y="4394584"/>
            <a:ext cx="3092823" cy="5404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 End Tier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B9BC9E-A7C5-4C0F-A300-B13049B949C5}"/>
              </a:ext>
            </a:extLst>
          </p:cNvPr>
          <p:cNvSpPr/>
          <p:nvPr/>
        </p:nvSpPr>
        <p:spPr>
          <a:xfrm>
            <a:off x="7754469" y="4394583"/>
            <a:ext cx="3092823" cy="5404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 End Tier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BF70FF-4865-4AB2-9C2D-5ABE0CD0DF56}"/>
              </a:ext>
            </a:extLst>
          </p:cNvPr>
          <p:cNvSpPr/>
          <p:nvPr/>
        </p:nvSpPr>
        <p:spPr>
          <a:xfrm>
            <a:off x="4939554" y="1909481"/>
            <a:ext cx="2030506" cy="5199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Traffic Manager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6BD0CE-4D81-48C1-8EE8-5E3B1F4E2A55}"/>
              </a:ext>
            </a:extLst>
          </p:cNvPr>
          <p:cNvSpPr/>
          <p:nvPr/>
        </p:nvSpPr>
        <p:spPr>
          <a:xfrm>
            <a:off x="8574741" y="5912224"/>
            <a:ext cx="1452281" cy="4213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Primary (R/W)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A2144A-D9B9-4CE7-9E8F-1C1C8347453B}"/>
              </a:ext>
            </a:extLst>
          </p:cNvPr>
          <p:cNvSpPr/>
          <p:nvPr/>
        </p:nvSpPr>
        <p:spPr>
          <a:xfrm>
            <a:off x="2008093" y="5912224"/>
            <a:ext cx="1452281" cy="42133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Secondary (RO)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C4D2462-B3A8-4C3C-87AC-50868F8E04B8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2734235" y="2429430"/>
            <a:ext cx="3220572" cy="1232651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D63FE0C-AF02-4A90-9752-6F5BD67162FA}"/>
              </a:ext>
            </a:extLst>
          </p:cNvPr>
          <p:cNvCxnSpPr>
            <a:cxnSpLocks/>
            <a:stCxn id="17" idx="2"/>
            <a:endCxn id="12" idx="0"/>
          </p:cNvCxnSpPr>
          <p:nvPr/>
        </p:nvCxnSpPr>
        <p:spPr>
          <a:xfrm>
            <a:off x="5954807" y="2429430"/>
            <a:ext cx="3346075" cy="1232651"/>
          </a:xfrm>
          <a:prstGeom prst="straightConnector1">
            <a:avLst/>
          </a:prstGeom>
          <a:ln w="7620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940F97F-170E-472E-9AC5-C75B2C55717A}"/>
              </a:ext>
            </a:extLst>
          </p:cNvPr>
          <p:cNvSpPr txBox="1"/>
          <p:nvPr/>
        </p:nvSpPr>
        <p:spPr>
          <a:xfrm>
            <a:off x="7862046" y="2508780"/>
            <a:ext cx="1162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Weight = 100</a:t>
            </a:r>
          </a:p>
          <a:p>
            <a:r>
              <a:rPr lang="en-US" dirty="0"/>
              <a:t>Enabled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132711-ABEF-4831-B5C0-2871C12BC26A}"/>
              </a:ext>
            </a:extLst>
          </p:cNvPr>
          <p:cNvSpPr txBox="1"/>
          <p:nvPr/>
        </p:nvSpPr>
        <p:spPr>
          <a:xfrm>
            <a:off x="3213841" y="2508780"/>
            <a:ext cx="979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Weight = 1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Disabled</a:t>
            </a:r>
          </a:p>
        </p:txBody>
      </p:sp>
      <p:sp>
        <p:nvSpPr>
          <p:cNvPr id="27" name="Title 26">
            <a:extLst>
              <a:ext uri="{FF2B5EF4-FFF2-40B4-BE49-F238E27FC236}">
                <a16:creationId xmlns:a16="http://schemas.microsoft.com/office/drawing/2014/main" id="{54A0AC85-F14B-4354-9C93-D386C9DCC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Incrementally Failback ALL Stack to East US and Disable West US</a:t>
            </a:r>
          </a:p>
        </p:txBody>
      </p:sp>
    </p:spTree>
    <p:extLst>
      <p:ext uri="{BB962C8B-B14F-4D97-AF65-F5344CB8AC3E}">
        <p14:creationId xmlns:p14="http://schemas.microsoft.com/office/powerpoint/2010/main" val="884694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07A70-0DDD-461C-911F-F85AB79BE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8599A-ED60-4C11-A1F5-EAD92565F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Assumptions;</a:t>
            </a:r>
          </a:p>
          <a:p>
            <a:r>
              <a:rPr lang="en-US" dirty="0"/>
              <a:t>Canary deployment detailed steps;</a:t>
            </a:r>
          </a:p>
        </p:txBody>
      </p:sp>
    </p:spTree>
    <p:extLst>
      <p:ext uri="{BB962C8B-B14F-4D97-AF65-F5344CB8AC3E}">
        <p14:creationId xmlns:p14="http://schemas.microsoft.com/office/powerpoint/2010/main" val="1090263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07A70-0DDD-461C-911F-F85AB79BE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8599A-ED60-4C11-A1F5-EAD92565F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Leverage incremental rollouts, which reduces the risk to negatively impact customers experience while deploying changes;</a:t>
            </a:r>
          </a:p>
          <a:p>
            <a:r>
              <a:rPr lang="en-US" dirty="0"/>
              <a:t>Enable team to “test” in production considering “experimentation” is a good practice on delivering software projects and innovations;</a:t>
            </a:r>
          </a:p>
        </p:txBody>
      </p:sp>
    </p:spTree>
    <p:extLst>
      <p:ext uri="{BB962C8B-B14F-4D97-AF65-F5344CB8AC3E}">
        <p14:creationId xmlns:p14="http://schemas.microsoft.com/office/powerpoint/2010/main" val="2999756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07A70-0DDD-461C-911F-F85AB79BE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8599A-ED60-4C11-A1F5-EAD92565F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Primary is East US region;</a:t>
            </a:r>
          </a:p>
          <a:p>
            <a:r>
              <a:rPr lang="en-US" dirty="0"/>
              <a:t>Traffic Manager TTL is 300 seconds;</a:t>
            </a:r>
          </a:p>
          <a:p>
            <a:r>
              <a:rPr lang="en-US" dirty="0"/>
              <a:t>Upgrade deployment time &lt; 1h;</a:t>
            </a:r>
          </a:p>
          <a:p>
            <a:r>
              <a:rPr lang="en-US" dirty="0"/>
              <a:t>Application provides a health check endpoint;</a:t>
            </a:r>
          </a:p>
          <a:p>
            <a:r>
              <a:rPr lang="en-US" dirty="0"/>
              <a:t>Rollback is triggered bringing regions to initial state at any stage based on health checkpoint results;</a:t>
            </a:r>
          </a:p>
          <a:p>
            <a:r>
              <a:rPr lang="en-US" dirty="0"/>
              <a:t>A region outage during deployment may be addressed as any other outage by rolling back or forward;</a:t>
            </a:r>
          </a:p>
          <a:p>
            <a:pPr lvl="1"/>
            <a:r>
              <a:rPr lang="en-US" dirty="0"/>
              <a:t>An alternative is to have a 3</a:t>
            </a:r>
            <a:r>
              <a:rPr lang="en-US" baseline="30000" dirty="0"/>
              <a:t>rd</a:t>
            </a:r>
            <a:r>
              <a:rPr lang="en-US" dirty="0"/>
              <a:t> region (with reduced scale) running vCurrent that can become primary, scaled up and out;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138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07A70-0DDD-461C-911F-F85AB79BE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8599A-ED60-4C11-A1F5-EAD92565F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PS script to failover during canary release:</a:t>
            </a:r>
          </a:p>
          <a:p>
            <a:pPr lvl="1"/>
            <a:r>
              <a:rPr lang="en-US" dirty="0">
                <a:hlinkClick r:id="rId2"/>
              </a:rPr>
              <a:t>https://github.com/evandropaula/Azure/blob/master/TrafficManager/PS/Failover/Failover-CanaryDeployment.ps1</a:t>
            </a:r>
            <a:endParaRPr lang="en-US" dirty="0"/>
          </a:p>
          <a:p>
            <a:r>
              <a:rPr lang="en-US" dirty="0"/>
              <a:t>PS script to failover due to an emergency (e.g. region outage):</a:t>
            </a:r>
          </a:p>
          <a:p>
            <a:pPr lvl="1"/>
            <a:r>
              <a:rPr lang="en-US" dirty="0">
                <a:hlinkClick r:id="rId3"/>
              </a:rPr>
              <a:t>https://github.com/evandropaula/Azure/blob/master/TrafficManager/PS/Failover/Failover-Emergency.ps1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468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D8AAB-49C2-4EF9-AB9F-C373A64B8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Canary Deployment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FE61C-2AA5-4014-BB6C-5D620F1161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Detailed Deployment Steps</a:t>
            </a:r>
          </a:p>
        </p:txBody>
      </p:sp>
    </p:spTree>
    <p:extLst>
      <p:ext uri="{BB962C8B-B14F-4D97-AF65-F5344CB8AC3E}">
        <p14:creationId xmlns:p14="http://schemas.microsoft.com/office/powerpoint/2010/main" val="1591288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8C5C714-022A-4FFE-A224-AC10484D959E}"/>
              </a:ext>
            </a:extLst>
          </p:cNvPr>
          <p:cNvSpPr/>
          <p:nvPr/>
        </p:nvSpPr>
        <p:spPr>
          <a:xfrm>
            <a:off x="1044387" y="3662081"/>
            <a:ext cx="3379695" cy="2985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800" dirty="0"/>
              <a:t>West US (vCurrent)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5D8A47-EC41-4EF3-8CA1-097143A46C40}"/>
              </a:ext>
            </a:extLst>
          </p:cNvPr>
          <p:cNvSpPr/>
          <p:nvPr/>
        </p:nvSpPr>
        <p:spPr>
          <a:xfrm>
            <a:off x="1192306" y="5111773"/>
            <a:ext cx="3092823" cy="5404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 Tier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5FA9D4-EB00-436B-A55B-99E53558D4AC}"/>
              </a:ext>
            </a:extLst>
          </p:cNvPr>
          <p:cNvSpPr/>
          <p:nvPr/>
        </p:nvSpPr>
        <p:spPr>
          <a:xfrm>
            <a:off x="7611034" y="3662081"/>
            <a:ext cx="3379695" cy="2985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800" dirty="0"/>
              <a:t>East US (vCurrent)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C74BC4-0113-4B63-9C8C-B3A2B40A1D60}"/>
              </a:ext>
            </a:extLst>
          </p:cNvPr>
          <p:cNvSpPr/>
          <p:nvPr/>
        </p:nvSpPr>
        <p:spPr>
          <a:xfrm>
            <a:off x="7758953" y="5111773"/>
            <a:ext cx="3092823" cy="5404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 Tier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26B34E-B24B-4DEC-9EE9-7F928222CE4B}"/>
              </a:ext>
            </a:extLst>
          </p:cNvPr>
          <p:cNvSpPr/>
          <p:nvPr/>
        </p:nvSpPr>
        <p:spPr>
          <a:xfrm>
            <a:off x="1192306" y="5795696"/>
            <a:ext cx="9659470" cy="7126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CosmosDB/DocumentDB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1E4C14-5CC6-4311-885E-E6709392186A}"/>
              </a:ext>
            </a:extLst>
          </p:cNvPr>
          <p:cNvSpPr/>
          <p:nvPr/>
        </p:nvSpPr>
        <p:spPr>
          <a:xfrm>
            <a:off x="1192306" y="4394584"/>
            <a:ext cx="3092823" cy="5404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 End Tier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B9BC9E-A7C5-4C0F-A300-B13049B949C5}"/>
              </a:ext>
            </a:extLst>
          </p:cNvPr>
          <p:cNvSpPr/>
          <p:nvPr/>
        </p:nvSpPr>
        <p:spPr>
          <a:xfrm>
            <a:off x="7754469" y="4394583"/>
            <a:ext cx="3092823" cy="5404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 End Tier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BF70FF-4865-4AB2-9C2D-5ABE0CD0DF56}"/>
              </a:ext>
            </a:extLst>
          </p:cNvPr>
          <p:cNvSpPr/>
          <p:nvPr/>
        </p:nvSpPr>
        <p:spPr>
          <a:xfrm>
            <a:off x="4939554" y="1909481"/>
            <a:ext cx="2030506" cy="5199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Traffic Manager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6BD0CE-4D81-48C1-8EE8-5E3B1F4E2A55}"/>
              </a:ext>
            </a:extLst>
          </p:cNvPr>
          <p:cNvSpPr/>
          <p:nvPr/>
        </p:nvSpPr>
        <p:spPr>
          <a:xfrm>
            <a:off x="8574741" y="5912224"/>
            <a:ext cx="1452281" cy="4213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Primary (R/W)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A2144A-D9B9-4CE7-9E8F-1C1C8347453B}"/>
              </a:ext>
            </a:extLst>
          </p:cNvPr>
          <p:cNvSpPr/>
          <p:nvPr/>
        </p:nvSpPr>
        <p:spPr>
          <a:xfrm>
            <a:off x="2008094" y="5912224"/>
            <a:ext cx="1452281" cy="42133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Secondary (RO)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C4D2462-B3A8-4C3C-87AC-50868F8E04B8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2734235" y="2429430"/>
            <a:ext cx="3220572" cy="123265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D63FE0C-AF02-4A90-9752-6F5BD67162FA}"/>
              </a:ext>
            </a:extLst>
          </p:cNvPr>
          <p:cNvCxnSpPr>
            <a:cxnSpLocks/>
            <a:stCxn id="17" idx="2"/>
            <a:endCxn id="12" idx="0"/>
          </p:cNvCxnSpPr>
          <p:nvPr/>
        </p:nvCxnSpPr>
        <p:spPr>
          <a:xfrm>
            <a:off x="5954807" y="2429430"/>
            <a:ext cx="3346075" cy="12326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940F97F-170E-472E-9AC5-C75B2C55717A}"/>
              </a:ext>
            </a:extLst>
          </p:cNvPr>
          <p:cNvSpPr txBox="1"/>
          <p:nvPr/>
        </p:nvSpPr>
        <p:spPr>
          <a:xfrm>
            <a:off x="7862046" y="2508780"/>
            <a:ext cx="1152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Weight = 100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Enabled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132711-ABEF-4831-B5C0-2871C12BC26A}"/>
              </a:ext>
            </a:extLst>
          </p:cNvPr>
          <p:cNvSpPr txBox="1"/>
          <p:nvPr/>
        </p:nvSpPr>
        <p:spPr>
          <a:xfrm>
            <a:off x="3213841" y="2508780"/>
            <a:ext cx="979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Weight = 1</a:t>
            </a:r>
          </a:p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Disabled</a:t>
            </a:r>
          </a:p>
        </p:txBody>
      </p:sp>
      <p:sp>
        <p:nvSpPr>
          <p:cNvPr id="27" name="Title 26">
            <a:extLst>
              <a:ext uri="{FF2B5EF4-FFF2-40B4-BE49-F238E27FC236}">
                <a16:creationId xmlns:a16="http://schemas.microsoft.com/office/drawing/2014/main" id="{54A0AC85-F14B-4354-9C93-D386C9DCC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State</a:t>
            </a:r>
          </a:p>
        </p:txBody>
      </p:sp>
    </p:spTree>
    <p:extLst>
      <p:ext uri="{BB962C8B-B14F-4D97-AF65-F5344CB8AC3E}">
        <p14:creationId xmlns:p14="http://schemas.microsoft.com/office/powerpoint/2010/main" val="2347674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8C5C714-022A-4FFE-A224-AC10484D959E}"/>
              </a:ext>
            </a:extLst>
          </p:cNvPr>
          <p:cNvSpPr/>
          <p:nvPr/>
        </p:nvSpPr>
        <p:spPr>
          <a:xfrm>
            <a:off x="1044387" y="3662081"/>
            <a:ext cx="3379695" cy="29852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800" dirty="0"/>
              <a:t>West US (vNext)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5D8A47-EC41-4EF3-8CA1-097143A46C40}"/>
              </a:ext>
            </a:extLst>
          </p:cNvPr>
          <p:cNvSpPr/>
          <p:nvPr/>
        </p:nvSpPr>
        <p:spPr>
          <a:xfrm>
            <a:off x="1192306" y="5111773"/>
            <a:ext cx="3092823" cy="5404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 Tier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5FA9D4-EB00-436B-A55B-99E53558D4AC}"/>
              </a:ext>
            </a:extLst>
          </p:cNvPr>
          <p:cNvSpPr/>
          <p:nvPr/>
        </p:nvSpPr>
        <p:spPr>
          <a:xfrm>
            <a:off x="7611034" y="3662081"/>
            <a:ext cx="3379695" cy="2985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800" dirty="0"/>
              <a:t>East US (vCurrent)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C74BC4-0113-4B63-9C8C-B3A2B40A1D60}"/>
              </a:ext>
            </a:extLst>
          </p:cNvPr>
          <p:cNvSpPr/>
          <p:nvPr/>
        </p:nvSpPr>
        <p:spPr>
          <a:xfrm>
            <a:off x="7758953" y="5111773"/>
            <a:ext cx="3092823" cy="5404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 Tier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26B34E-B24B-4DEC-9EE9-7F928222CE4B}"/>
              </a:ext>
            </a:extLst>
          </p:cNvPr>
          <p:cNvSpPr/>
          <p:nvPr/>
        </p:nvSpPr>
        <p:spPr>
          <a:xfrm>
            <a:off x="1192306" y="5795696"/>
            <a:ext cx="9659470" cy="7126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CosmosDB/DocumentDB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1E4C14-5CC6-4311-885E-E6709392186A}"/>
              </a:ext>
            </a:extLst>
          </p:cNvPr>
          <p:cNvSpPr/>
          <p:nvPr/>
        </p:nvSpPr>
        <p:spPr>
          <a:xfrm>
            <a:off x="1192306" y="4394584"/>
            <a:ext cx="3092823" cy="5404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 End Tier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B9BC9E-A7C5-4C0F-A300-B13049B949C5}"/>
              </a:ext>
            </a:extLst>
          </p:cNvPr>
          <p:cNvSpPr/>
          <p:nvPr/>
        </p:nvSpPr>
        <p:spPr>
          <a:xfrm>
            <a:off x="7754469" y="4394583"/>
            <a:ext cx="3092823" cy="5404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 End Tier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BF70FF-4865-4AB2-9C2D-5ABE0CD0DF56}"/>
              </a:ext>
            </a:extLst>
          </p:cNvPr>
          <p:cNvSpPr/>
          <p:nvPr/>
        </p:nvSpPr>
        <p:spPr>
          <a:xfrm>
            <a:off x="4939554" y="1909481"/>
            <a:ext cx="2030506" cy="5199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Traffic Manager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6BD0CE-4D81-48C1-8EE8-5E3B1F4E2A55}"/>
              </a:ext>
            </a:extLst>
          </p:cNvPr>
          <p:cNvSpPr/>
          <p:nvPr/>
        </p:nvSpPr>
        <p:spPr>
          <a:xfrm>
            <a:off x="8574741" y="5912224"/>
            <a:ext cx="1452281" cy="4213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Primary (R/W)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A2144A-D9B9-4CE7-9E8F-1C1C8347453B}"/>
              </a:ext>
            </a:extLst>
          </p:cNvPr>
          <p:cNvSpPr/>
          <p:nvPr/>
        </p:nvSpPr>
        <p:spPr>
          <a:xfrm>
            <a:off x="2008094" y="5912224"/>
            <a:ext cx="1452281" cy="42133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Secondary (RO)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C4D2462-B3A8-4C3C-87AC-50868F8E04B8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2734235" y="2429430"/>
            <a:ext cx="3220572" cy="123265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D63FE0C-AF02-4A90-9752-6F5BD67162FA}"/>
              </a:ext>
            </a:extLst>
          </p:cNvPr>
          <p:cNvCxnSpPr>
            <a:cxnSpLocks/>
            <a:stCxn id="17" idx="2"/>
            <a:endCxn id="12" idx="0"/>
          </p:cNvCxnSpPr>
          <p:nvPr/>
        </p:nvCxnSpPr>
        <p:spPr>
          <a:xfrm>
            <a:off x="5954807" y="2429430"/>
            <a:ext cx="3346075" cy="12326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940F97F-170E-472E-9AC5-C75B2C55717A}"/>
              </a:ext>
            </a:extLst>
          </p:cNvPr>
          <p:cNvSpPr txBox="1"/>
          <p:nvPr/>
        </p:nvSpPr>
        <p:spPr>
          <a:xfrm>
            <a:off x="7862046" y="2508780"/>
            <a:ext cx="1152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Weight = 100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Enabled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132711-ABEF-4831-B5C0-2871C12BC26A}"/>
              </a:ext>
            </a:extLst>
          </p:cNvPr>
          <p:cNvSpPr txBox="1"/>
          <p:nvPr/>
        </p:nvSpPr>
        <p:spPr>
          <a:xfrm>
            <a:off x="3213841" y="2508780"/>
            <a:ext cx="979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Weight = 1</a:t>
            </a:r>
          </a:p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Disabled</a:t>
            </a:r>
          </a:p>
        </p:txBody>
      </p:sp>
      <p:sp>
        <p:nvSpPr>
          <p:cNvPr id="27" name="Title 26">
            <a:extLst>
              <a:ext uri="{FF2B5EF4-FFF2-40B4-BE49-F238E27FC236}">
                <a16:creationId xmlns:a16="http://schemas.microsoft.com/office/drawing/2014/main" id="{54A0AC85-F14B-4354-9C93-D386C9DCC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vNext Deployment to West US</a:t>
            </a:r>
          </a:p>
        </p:txBody>
      </p:sp>
    </p:spTree>
    <p:extLst>
      <p:ext uri="{BB962C8B-B14F-4D97-AF65-F5344CB8AC3E}">
        <p14:creationId xmlns:p14="http://schemas.microsoft.com/office/powerpoint/2010/main" val="3969039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8C5C714-022A-4FFE-A224-AC10484D959E}"/>
              </a:ext>
            </a:extLst>
          </p:cNvPr>
          <p:cNvSpPr/>
          <p:nvPr/>
        </p:nvSpPr>
        <p:spPr>
          <a:xfrm>
            <a:off x="1044387" y="3662081"/>
            <a:ext cx="3379695" cy="29852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800" dirty="0"/>
              <a:t>West US (vNext)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5D8A47-EC41-4EF3-8CA1-097143A46C40}"/>
              </a:ext>
            </a:extLst>
          </p:cNvPr>
          <p:cNvSpPr/>
          <p:nvPr/>
        </p:nvSpPr>
        <p:spPr>
          <a:xfrm>
            <a:off x="1192306" y="5111773"/>
            <a:ext cx="3092823" cy="5404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 Tier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5FA9D4-EB00-436B-A55B-99E53558D4AC}"/>
              </a:ext>
            </a:extLst>
          </p:cNvPr>
          <p:cNvSpPr/>
          <p:nvPr/>
        </p:nvSpPr>
        <p:spPr>
          <a:xfrm>
            <a:off x="7611034" y="3662081"/>
            <a:ext cx="3379695" cy="2985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800" dirty="0"/>
              <a:t>East US (vCurrent)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C74BC4-0113-4B63-9C8C-B3A2B40A1D60}"/>
              </a:ext>
            </a:extLst>
          </p:cNvPr>
          <p:cNvSpPr/>
          <p:nvPr/>
        </p:nvSpPr>
        <p:spPr>
          <a:xfrm>
            <a:off x="7758953" y="5111773"/>
            <a:ext cx="3092823" cy="5404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 Tier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26B34E-B24B-4DEC-9EE9-7F928222CE4B}"/>
              </a:ext>
            </a:extLst>
          </p:cNvPr>
          <p:cNvSpPr/>
          <p:nvPr/>
        </p:nvSpPr>
        <p:spPr>
          <a:xfrm>
            <a:off x="1192306" y="5795696"/>
            <a:ext cx="9659470" cy="7126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CosmosDB/DocumentDB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1E4C14-5CC6-4311-885E-E6709392186A}"/>
              </a:ext>
            </a:extLst>
          </p:cNvPr>
          <p:cNvSpPr/>
          <p:nvPr/>
        </p:nvSpPr>
        <p:spPr>
          <a:xfrm>
            <a:off x="1192306" y="4394584"/>
            <a:ext cx="3092823" cy="5404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 End Tier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B9BC9E-A7C5-4C0F-A300-B13049B949C5}"/>
              </a:ext>
            </a:extLst>
          </p:cNvPr>
          <p:cNvSpPr/>
          <p:nvPr/>
        </p:nvSpPr>
        <p:spPr>
          <a:xfrm>
            <a:off x="7754469" y="4394583"/>
            <a:ext cx="3092823" cy="5404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 End Tier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BF70FF-4865-4AB2-9C2D-5ABE0CD0DF56}"/>
              </a:ext>
            </a:extLst>
          </p:cNvPr>
          <p:cNvSpPr/>
          <p:nvPr/>
        </p:nvSpPr>
        <p:spPr>
          <a:xfrm>
            <a:off x="4939554" y="1909481"/>
            <a:ext cx="2030506" cy="5199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Traffic Manager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6BD0CE-4D81-48C1-8EE8-5E3B1F4E2A55}"/>
              </a:ext>
            </a:extLst>
          </p:cNvPr>
          <p:cNvSpPr/>
          <p:nvPr/>
        </p:nvSpPr>
        <p:spPr>
          <a:xfrm>
            <a:off x="8574741" y="5912224"/>
            <a:ext cx="1452281" cy="4213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Primary (R/W)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A2144A-D9B9-4CE7-9E8F-1C1C8347453B}"/>
              </a:ext>
            </a:extLst>
          </p:cNvPr>
          <p:cNvSpPr/>
          <p:nvPr/>
        </p:nvSpPr>
        <p:spPr>
          <a:xfrm>
            <a:off x="2008093" y="5912224"/>
            <a:ext cx="1452281" cy="42133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Secondary (RO)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C4D2462-B3A8-4C3C-87AC-50868F8E04B8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2734235" y="2429430"/>
            <a:ext cx="3220572" cy="123265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D63FE0C-AF02-4A90-9752-6F5BD67162FA}"/>
              </a:ext>
            </a:extLst>
          </p:cNvPr>
          <p:cNvCxnSpPr>
            <a:cxnSpLocks/>
            <a:stCxn id="17" idx="2"/>
            <a:endCxn id="12" idx="0"/>
          </p:cNvCxnSpPr>
          <p:nvPr/>
        </p:nvCxnSpPr>
        <p:spPr>
          <a:xfrm>
            <a:off x="5954807" y="2429430"/>
            <a:ext cx="3346075" cy="12326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940F97F-170E-472E-9AC5-C75B2C55717A}"/>
              </a:ext>
            </a:extLst>
          </p:cNvPr>
          <p:cNvSpPr txBox="1"/>
          <p:nvPr/>
        </p:nvSpPr>
        <p:spPr>
          <a:xfrm>
            <a:off x="7862046" y="2508780"/>
            <a:ext cx="1152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Weight = 100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Enabled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132711-ABEF-4831-B5C0-2871C12BC26A}"/>
              </a:ext>
            </a:extLst>
          </p:cNvPr>
          <p:cNvSpPr txBox="1"/>
          <p:nvPr/>
        </p:nvSpPr>
        <p:spPr>
          <a:xfrm>
            <a:off x="3213841" y="2508780"/>
            <a:ext cx="979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Weight = 1</a:t>
            </a:r>
          </a:p>
          <a:p>
            <a:r>
              <a:rPr lang="en-US" dirty="0"/>
              <a:t>Enabled</a:t>
            </a:r>
          </a:p>
        </p:txBody>
      </p:sp>
      <p:sp>
        <p:nvSpPr>
          <p:cNvPr id="27" name="Title 26">
            <a:extLst>
              <a:ext uri="{FF2B5EF4-FFF2-40B4-BE49-F238E27FC236}">
                <a16:creationId xmlns:a16="http://schemas.microsoft.com/office/drawing/2014/main" id="{54A0AC85-F14B-4354-9C93-D386C9DCC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Secondary Endpoint</a:t>
            </a:r>
          </a:p>
        </p:txBody>
      </p:sp>
    </p:spTree>
    <p:extLst>
      <p:ext uri="{BB962C8B-B14F-4D97-AF65-F5344CB8AC3E}">
        <p14:creationId xmlns:p14="http://schemas.microsoft.com/office/powerpoint/2010/main" val="2000092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86</TotalTime>
  <Words>822</Words>
  <Application>Microsoft Office PowerPoint</Application>
  <PresentationFormat>Widescreen</PresentationFormat>
  <Paragraphs>204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Deployment Strategy</vt:lpstr>
      <vt:lpstr>Agenda</vt:lpstr>
      <vt:lpstr>Goals</vt:lpstr>
      <vt:lpstr>Assumptions</vt:lpstr>
      <vt:lpstr>References</vt:lpstr>
      <vt:lpstr>Canary Deployment</vt:lpstr>
      <vt:lpstr>Initial State</vt:lpstr>
      <vt:lpstr>vNext Deployment to West US</vt:lpstr>
      <vt:lpstr>Enable Secondary Endpoint</vt:lpstr>
      <vt:lpstr>West US is Online</vt:lpstr>
      <vt:lpstr>Move 5% of Traffic to West US</vt:lpstr>
      <vt:lpstr>Move 25% of Traffic to West US</vt:lpstr>
      <vt:lpstr>Move 50% of Traffic to West US</vt:lpstr>
      <vt:lpstr>Move 75% of Traffic to West US and Failover CosmosDB/DocumentDB</vt:lpstr>
      <vt:lpstr>Move 99% of Traffic to West US</vt:lpstr>
      <vt:lpstr>Disable East US (West US = 100% of Traffic)</vt:lpstr>
      <vt:lpstr>vNext Deployment to East US</vt:lpstr>
      <vt:lpstr>Incrementally Failback ALL Stack to East US and Disable West 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Evandro de Paula</dc:creator>
  <cp:lastModifiedBy>Evandro de Paula</cp:lastModifiedBy>
  <cp:revision>69</cp:revision>
  <dcterms:created xsi:type="dcterms:W3CDTF">2017-10-23T01:30:22Z</dcterms:created>
  <dcterms:modified xsi:type="dcterms:W3CDTF">2018-01-08T17:59:28Z</dcterms:modified>
</cp:coreProperties>
</file>