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83" r:id="rId3"/>
    <p:sldId id="268" r:id="rId4"/>
    <p:sldId id="258" r:id="rId5"/>
    <p:sldId id="257" r:id="rId6"/>
    <p:sldId id="259" r:id="rId7"/>
    <p:sldId id="261" r:id="rId8"/>
    <p:sldId id="269" r:id="rId9"/>
    <p:sldId id="270" r:id="rId10"/>
    <p:sldId id="271" r:id="rId11"/>
    <p:sldId id="264" r:id="rId12"/>
    <p:sldId id="267" r:id="rId13"/>
    <p:sldId id="272" r:id="rId14"/>
    <p:sldId id="278" r:id="rId15"/>
    <p:sldId id="279" r:id="rId16"/>
    <p:sldId id="286" r:id="rId17"/>
    <p:sldId id="288" r:id="rId18"/>
    <p:sldId id="280" r:id="rId19"/>
    <p:sldId id="287" r:id="rId20"/>
    <p:sldId id="274" r:id="rId21"/>
    <p:sldId id="276" r:id="rId22"/>
    <p:sldId id="275" r:id="rId23"/>
    <p:sldId id="273" r:id="rId24"/>
    <p:sldId id="260" r:id="rId25"/>
    <p:sldId id="289" r:id="rId26"/>
    <p:sldId id="290" r:id="rId27"/>
    <p:sldId id="282" r:id="rId28"/>
    <p:sldId id="285" r:id="rId29"/>
    <p:sldId id="284" r:id="rId30"/>
    <p:sldId id="281" r:id="rId31"/>
    <p:sldId id="265" r:id="rId32"/>
    <p:sldId id="266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45A3-D683-49B3-989C-17549CCD3396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68E70-E318-4DDD-A9EF-0CE4FDA8E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7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4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4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6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4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0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0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8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4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0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9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22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0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4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68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1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6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75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75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76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8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7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9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0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2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0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7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5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94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68E70-E318-4DDD-A9EF-0CE4FDA8E2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8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0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0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390ED7-C53B-4C74-8B8F-06629567476F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2C4D59B-2AC6-405F-A532-63AFE744E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1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masterslav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jdbc-master-slav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kahadb-master-slave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ndropaula/Azure/blob/master/ScaleSets/PS/Get-ResourceGroupScaleSetsRDPInfo.ps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andropaula/Azure/blob/master/LoadBalancer/PS/Add-ActiveMQManagementPortalRule.ps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activemq/tree/master/activemq-leveldb-st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source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sql-database/sql-database-connectivity-issues" TargetMode="External"/><Relationship Id="rId5" Type="http://schemas.openxmlformats.org/officeDocument/2006/relationships/hyperlink" Target="https://docs.microsoft.com/en-us/sql/database-engine/deprecated-database-engine-features-in-sql-server-2016" TargetMode="External"/><Relationship Id="rId4" Type="http://schemas.openxmlformats.org/officeDocument/2006/relationships/hyperlink" Target="https://github.com/aws/aws-sdk-java/tree/master/aws-java-sdk-poll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2283324.n4.nabble.com/ActiveMQ-JDBC-persistence-with-MSSql-td4701883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8-downloads-213315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connect/jdbc/download-microsoft-jdbc-driver-for-sql-server" TargetMode="External"/><Relationship Id="rId4" Type="http://schemas.openxmlformats.org/officeDocument/2006/relationships/hyperlink" Target="http://activemq.apache.org/activemq-5152-releas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BB8A-D8D8-4465-B186-293B426D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ActiveMQ 5.15.2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DF3C9-540C-476A-8AAB-B53AB5852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76D2B8-93D3-4B52-97A2-26923EC07AB9}"/>
              </a:ext>
            </a:extLst>
          </p:cNvPr>
          <p:cNvSpPr txBox="1">
            <a:spLocks/>
          </p:cNvSpPr>
          <p:nvPr/>
        </p:nvSpPr>
        <p:spPr>
          <a:xfrm>
            <a:off x="9793224" y="6245352"/>
            <a:ext cx="2127504" cy="384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</a:rPr>
              <a:t>Evandro de Paula</a:t>
            </a:r>
          </a:p>
        </p:txBody>
      </p:sp>
    </p:spTree>
    <p:extLst>
      <p:ext uri="{BB962C8B-B14F-4D97-AF65-F5344CB8AC3E}">
        <p14:creationId xmlns:p14="http://schemas.microsoft.com/office/powerpoint/2010/main" val="6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F364-B67F-43E9-B19D-616AEE0D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Azure SQL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1FFD-3908-4381-A932-AA7FA859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ActiveMQ machine IP address to the Azure SQL Firewall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F6CBA-E236-4613-96EB-8959AA70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3846739"/>
            <a:ext cx="75628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Azure SQL as ActiveMQ Persistence Tier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CE518-1164-4E73-9116-90276249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 below configuration to ActiveMQ configuration file </a:t>
            </a:r>
            <a:r>
              <a:rPr lang="en-US" sz="2000" b="1" dirty="0"/>
              <a:t>activemq.xml</a:t>
            </a:r>
            <a:r>
              <a:rPr lang="en-US" sz="2000" dirty="0"/>
              <a:t> under </a:t>
            </a:r>
            <a:r>
              <a:rPr lang="en-US" sz="2000" b="1" dirty="0"/>
              <a:t>\apache-activemq-5.15.2\conf </a:t>
            </a:r>
            <a:r>
              <a:rPr lang="en-US" sz="2000" dirty="0"/>
              <a:t>directory</a:t>
            </a:r>
          </a:p>
          <a:p>
            <a:r>
              <a:rPr lang="en-US" sz="2000" dirty="0"/>
              <a:t>Restart the ActiveMQ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D43B2-65B7-4015-AA35-24461A8B388C}"/>
              </a:ext>
            </a:extLst>
          </p:cNvPr>
          <p:cNvSpPr/>
          <p:nvPr/>
        </p:nvSpPr>
        <p:spPr>
          <a:xfrm>
            <a:off x="752992" y="2898648"/>
            <a:ext cx="10691147" cy="38094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…</a:t>
            </a:r>
          </a:p>
          <a:p>
            <a:r>
              <a:rPr lang="en-US" sz="1400" dirty="0"/>
              <a:t>&lt;broker xmlns="http://activemq.apache.org/schema/core" brokerName="localhost" dataDirectory="${activemq.data}"</a:t>
            </a:r>
            <a:r>
              <a:rPr lang="en-US" sz="1400" dirty="0">
                <a:highlight>
                  <a:srgbClr val="FFFF00"/>
                </a:highlight>
              </a:rPr>
              <a:t> persistent="true"</a:t>
            </a:r>
            <a:r>
              <a:rPr lang="en-US" sz="1400" dirty="0"/>
              <a:t>&gt;</a:t>
            </a:r>
          </a:p>
          <a:p>
            <a:r>
              <a:rPr lang="en-US" sz="1400" dirty="0"/>
              <a:t>...       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&lt;bean id="mssql-ds" class="org.apache.commons.</a:t>
            </a:r>
            <a:r>
              <a:rPr lang="en-US" sz="1400" dirty="0">
                <a:highlight>
                  <a:srgbClr val="00FFFF"/>
                </a:highlight>
              </a:rPr>
              <a:t>dbcp2</a:t>
            </a:r>
            <a:r>
              <a:rPr lang="en-US" sz="1400" dirty="0">
                <a:highlight>
                  <a:srgbClr val="FFFF00"/>
                </a:highlight>
              </a:rPr>
              <a:t>.BasicDataSource" destroy-method="close"&gt;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&lt;property name="driverClassName" value="com.microsoft.sqlserver.jdbc.SQLServerDriver"/&gt;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&lt;property name="url" value="jdbc:sqlserver://</a:t>
            </a:r>
            <a:r>
              <a:rPr lang="en-US" sz="1400" dirty="0">
                <a:highlight>
                  <a:srgbClr val="00FFFF"/>
                </a:highlight>
              </a:rPr>
              <a:t>[server name]</a:t>
            </a:r>
            <a:r>
              <a:rPr lang="en-US" sz="1400" dirty="0">
                <a:highlight>
                  <a:srgbClr val="FFFF00"/>
                </a:highlight>
              </a:rPr>
              <a:t>.database.windows.net:1433;database=</a:t>
            </a:r>
            <a:r>
              <a:rPr lang="en-US" sz="1400" dirty="0">
                <a:highlight>
                  <a:srgbClr val="00FFFF"/>
                </a:highlight>
              </a:rPr>
              <a:t>[database name]</a:t>
            </a:r>
            <a:r>
              <a:rPr lang="en-US" sz="1400" dirty="0">
                <a:highlight>
                  <a:srgbClr val="FFFF00"/>
                </a:highlight>
              </a:rPr>
              <a:t>;"/&gt;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&lt;property name="username" value=“</a:t>
            </a:r>
            <a:r>
              <a:rPr lang="en-US" sz="1400" dirty="0">
                <a:highlight>
                  <a:srgbClr val="00FFFF"/>
                </a:highlight>
              </a:rPr>
              <a:t>[user]</a:t>
            </a:r>
            <a:r>
              <a:rPr lang="en-US" sz="1400" dirty="0">
                <a:highlight>
                  <a:srgbClr val="FFFF00"/>
                </a:highlight>
              </a:rPr>
              <a:t>"/&gt;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&lt;property name="password" value="</a:t>
            </a:r>
            <a:r>
              <a:rPr lang="en-US" sz="1400" dirty="0">
                <a:highlight>
                  <a:srgbClr val="00FFFF"/>
                </a:highlight>
              </a:rPr>
              <a:t>[password]</a:t>
            </a:r>
            <a:r>
              <a:rPr lang="en-US" sz="1400" dirty="0">
                <a:highlight>
                  <a:srgbClr val="FFFF00"/>
                </a:highlight>
              </a:rPr>
              <a:t>"/&gt;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&lt;property name="poolPreparedStatements" value="true"/&gt;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&lt;/bean&gt;</a:t>
            </a:r>
          </a:p>
          <a:p>
            <a:r>
              <a:rPr lang="en-US" sz="1400" dirty="0"/>
              <a:t>...</a:t>
            </a:r>
          </a:p>
          <a:p>
            <a:r>
              <a:rPr lang="en-US" sz="1400" dirty="0">
                <a:highlight>
                  <a:srgbClr val="FFFF00"/>
                </a:highlight>
              </a:rPr>
              <a:t>&lt;persistenceAdapter&gt;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&lt;!-- &lt;kahaDB directory="${activemq.data}/kahadb"/&gt; --&gt;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&lt;jdbcPersistenceAdapter createTablesOnStartup="false"  dataDirectory="${activemq.data}/sql" dataSource="#mssql-ds"&gt;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	&lt;adapter&gt;&lt;transact-jdbc-adapter/&gt;&lt;/adapter&gt;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	&lt;/jdbcPersistenceAdapter&gt;</a:t>
            </a:r>
          </a:p>
          <a:p>
            <a:r>
              <a:rPr lang="en-US" sz="1400" dirty="0">
                <a:highlight>
                  <a:srgbClr val="FFFF00"/>
                </a:highlight>
              </a:rPr>
              <a:t>&lt;/persistenceAdapter&gt;</a:t>
            </a:r>
          </a:p>
          <a:p>
            <a:r>
              <a:rPr lang="en-US" sz="1400" dirty="0"/>
              <a:t>...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483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9C-90E1-4263-9673-5ACCE225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Success on Logs(i)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651F-404C-48C7-92F3-420C7F74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Go to  C:\Platform\apache-activemq-5.15.2\data directory and open file activemq.log, you should see:</a:t>
            </a:r>
          </a:p>
          <a:p>
            <a:pPr lvl="1"/>
            <a:r>
              <a:rPr lang="en-US" sz="1400" dirty="0"/>
              <a:t>2018-01-17 09:24:57,887 | INFO  | Refreshing org.apache.activemq.xbean.XBeanBrokerFactory$1@76447478: startup date [Wed Jan 17 09:24:57 PST 2018]; root of context hierarchy | org.apache.activemq.xbean.XBeanBrokerFactory$1 | WrapperSimpleAppMain</a:t>
            </a:r>
          </a:p>
          <a:p>
            <a:pPr lvl="1"/>
            <a:r>
              <a:rPr lang="en-US" sz="1400" dirty="0"/>
              <a:t>2018-01-17 09:24:59,314 | INFO  | Using Persistence Adapter: JDBCPersistenceAdapter(org.apache.commons.dbcp2.BasicDataSource@bd22cb0) | org.apache.activemq.broker.BrokerService | WrapperSimpleAppMain</a:t>
            </a:r>
          </a:p>
          <a:p>
            <a:pPr lvl="1"/>
            <a:r>
              <a:rPr lang="en-US" sz="1400" dirty="0"/>
              <a:t>2018-01-17 09:25:00,373 | INFO  | Database lock driver override not found for : [microsoft_jdbc_driver_6_0_for_sql_server].  Will use default implementation. | org.apache.activemq.store.jdbc.JDBCPersistenceAdapter | WrapperSimpleAppMain</a:t>
            </a:r>
          </a:p>
          <a:p>
            <a:pPr lvl="1"/>
            <a:r>
              <a:rPr lang="en-US" sz="1400" dirty="0"/>
              <a:t>2018-01-17 09:25:00,379 | INFO  | Attempting to acquire the exclusive lock to become the Master broker | org.apache.activemq.store.jdbc.DefaultDatabaseLocker | WrapperSimpleAppMain</a:t>
            </a:r>
          </a:p>
          <a:p>
            <a:pPr lvl="1"/>
            <a:r>
              <a:rPr lang="en-US" sz="1400" dirty="0"/>
              <a:t>2018-01-17 09:25:00,424 | INFO  | Becoming the master on dataSource: org.apache.commons.dbcp2.BasicDataSource@bd22cb0 | org.apache.activemq.store.jdbc.DefaultDatabaseLocker | WrapperSimpleAppMain</a:t>
            </a:r>
          </a:p>
          <a:p>
            <a:pPr lvl="1"/>
            <a:r>
              <a:rPr lang="en-US" sz="1400" dirty="0"/>
              <a:t>2018-01-17 09:25:00,431 | INFO  | PListStore:[C:\Platform\apache-activemq-5.15.2\bin\win64\..\..\data\localhost\tmp_storage] started | org.apache.activemq.store.kahadb.plist.PListStoreImpl | WrapperSimpleAppMain</a:t>
            </a:r>
          </a:p>
          <a:p>
            <a:pPr lvl="1"/>
            <a:r>
              <a:rPr lang="en-US" sz="1400" dirty="0"/>
              <a:t>2018-01-17 09:25:00,800 | INFO  | </a:t>
            </a:r>
            <a:r>
              <a:rPr lang="en-US" sz="1400" dirty="0">
                <a:highlight>
                  <a:srgbClr val="FFFF00"/>
                </a:highlight>
              </a:rPr>
              <a:t>Apache ActiveMQ 5.15.2 (localhost, ID:</a:t>
            </a:r>
            <a:r>
              <a:rPr lang="en-US" sz="1400" dirty="0">
                <a:highlight>
                  <a:srgbClr val="00FFFF"/>
                </a:highlight>
              </a:rPr>
              <a:t>[your installation id]</a:t>
            </a:r>
            <a:r>
              <a:rPr lang="en-US" sz="1400" dirty="0">
                <a:highlight>
                  <a:srgbClr val="FFFF00"/>
                </a:highlight>
              </a:rPr>
              <a:t>) is starting</a:t>
            </a:r>
            <a:r>
              <a:rPr lang="en-US" sz="1400" dirty="0"/>
              <a:t> | org.apache.activemq.broker.BrokerService | WrapperSimpleAppMain</a:t>
            </a:r>
          </a:p>
          <a:p>
            <a:pPr lvl="1"/>
            <a:r>
              <a:rPr lang="en-US" sz="1400" dirty="0"/>
              <a:t>2018-01-17 09:25:01,032 | INFO  | Listening for connections at: tcp://</a:t>
            </a:r>
            <a:r>
              <a:rPr lang="en-US" sz="1400" dirty="0">
                <a:highlight>
                  <a:srgbClr val="00FFFF"/>
                </a:highlight>
              </a:rPr>
              <a:t>[machine name]</a:t>
            </a:r>
            <a:r>
              <a:rPr lang="en-US" sz="1400" dirty="0"/>
              <a:t>:61616?maximumConnections=1000&amp;wireFormat.maxFrameSize=104857600 | org.apache.activemq.transport.TransportServerThreadSupport | WrapperSimpleAppMain</a:t>
            </a:r>
          </a:p>
          <a:p>
            <a:pPr lvl="1"/>
            <a:r>
              <a:rPr lang="en-US" sz="1400" dirty="0"/>
              <a:t>2018-01-17 09:25:01,036 | INFO  | Connector openwire started | org.apache.activemq.broker.TransportConnector | WrapperSimpleAppMain</a:t>
            </a:r>
          </a:p>
          <a:p>
            <a:pPr lvl="1"/>
            <a:r>
              <a:rPr lang="en-US" sz="1400" dirty="0"/>
              <a:t>2018-01-17 09:25:01,040 | INFO  | Listening for connections at: amqp://</a:t>
            </a:r>
            <a:r>
              <a:rPr lang="en-US" sz="1400" dirty="0">
                <a:highlight>
                  <a:srgbClr val="00FFFF"/>
                </a:highlight>
              </a:rPr>
              <a:t>[machine name]</a:t>
            </a:r>
            <a:r>
              <a:rPr lang="en-US" sz="1400" dirty="0"/>
              <a:t>:5672?maximumConnections=1000&amp;wireFormat.maxFrameSize=104857600 | org.apache.activemq.transport.TransportServerThreadSupport | WrapperSimpleAppMain</a:t>
            </a:r>
          </a:p>
          <a:p>
            <a:pPr lvl="1"/>
            <a:r>
              <a:rPr lang="en-US" sz="1400" dirty="0"/>
              <a:t>2018-01-17 09:25:01,044 | INFO  | Connector amqp started | org.apache.activemq.broker.TransportConnector | WrapperSimpleAppMain</a:t>
            </a:r>
          </a:p>
        </p:txBody>
      </p:sp>
    </p:spTree>
    <p:extLst>
      <p:ext uri="{BB962C8B-B14F-4D97-AF65-F5344CB8AC3E}">
        <p14:creationId xmlns:p14="http://schemas.microsoft.com/office/powerpoint/2010/main" val="285054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9C-90E1-4263-9673-5ACCE225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Success on Logs(ii)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651F-404C-48C7-92F3-420C7F74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65320"/>
          </a:xfrm>
        </p:spPr>
        <p:txBody>
          <a:bodyPr>
            <a:noAutofit/>
          </a:bodyPr>
          <a:lstStyle/>
          <a:p>
            <a:r>
              <a:rPr lang="en-US" sz="1000" dirty="0"/>
              <a:t>2018-01-17 09:25:01,048 | INFO  | Listening for connections at: stomp://</a:t>
            </a:r>
            <a:r>
              <a:rPr lang="en-US" sz="1000" dirty="0">
                <a:highlight>
                  <a:srgbClr val="00FFFF"/>
                </a:highlight>
              </a:rPr>
              <a:t>[machine name]</a:t>
            </a:r>
            <a:r>
              <a:rPr lang="en-US" sz="1000" dirty="0"/>
              <a:t>:61613?maximumConnections=1000&amp;wireFormat.maxFrameSize=104857600 | org.apache.activemq.transport.TransportServerThreadSupport | WrapperSimpleAppMain</a:t>
            </a:r>
          </a:p>
          <a:p>
            <a:r>
              <a:rPr lang="en-US" sz="1000" dirty="0"/>
              <a:t>2018-01-17 09:25:01,052 | INFO  | Connector stomp started | org.apache.activemq.broker.TransportConnector | WrapperSimpleAppMain</a:t>
            </a:r>
          </a:p>
          <a:p>
            <a:r>
              <a:rPr lang="en-US" sz="1000" dirty="0"/>
              <a:t>2018-01-17 09:25:01,060 | INFO  | Listening for connections at: mqtt://</a:t>
            </a:r>
            <a:r>
              <a:rPr lang="en-US" sz="1000" dirty="0">
                <a:highlight>
                  <a:srgbClr val="00FFFF"/>
                </a:highlight>
              </a:rPr>
              <a:t>[machine name]</a:t>
            </a:r>
            <a:r>
              <a:rPr lang="en-US" sz="1000" dirty="0"/>
              <a:t>:1883?maximumConnections=1000&amp;wireFormat.maxFrameSize=104857600 | org.apache.activemq.transport.TransportServerThreadSupport | WrapperSimpleAppMain</a:t>
            </a:r>
          </a:p>
          <a:p>
            <a:r>
              <a:rPr lang="en-US" sz="1000" dirty="0"/>
              <a:t>2018-01-17 09:25:01,064 | INFO  | Connector mqtt started | org.apache.activemq.broker.TransportConnector | WrapperSimpleAppMain</a:t>
            </a:r>
          </a:p>
          <a:p>
            <a:r>
              <a:rPr lang="en-US" sz="1000" dirty="0"/>
              <a:t>2018-01-17 09:25:01,205 | WARN  | ServletContext@o.e.j.s.ServletContextHandler@78a71293{/,null,STARTING} has uncovered http methods for path: / | org.eclipse.jetty.security.SecurityHandler | WrapperSimpleAppMain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2018-01-17 09:25:01,285 | INFO  | Listening for connections at ws://</a:t>
            </a:r>
            <a:r>
              <a:rPr lang="en-US" sz="1000" dirty="0">
                <a:highlight>
                  <a:srgbClr val="00FFFF"/>
                </a:highlight>
              </a:rPr>
              <a:t>[machine name]</a:t>
            </a:r>
            <a:r>
              <a:rPr lang="en-US" sz="1000" dirty="0"/>
              <a:t>:61614?maximumConnections=1000&amp;wireFormat.maxFrameSize=104857600 | org.apache.activemq.transport.ws.WSTransportServer | WrapperSimpleAppMain</a:t>
            </a:r>
          </a:p>
          <a:p>
            <a:r>
              <a:rPr lang="en-US" sz="1000" dirty="0"/>
              <a:t>2018-01-17 09:25:01,290 | INFO  | Connector ws started | org.apache.activemq.broker.TransportConnector | WrapperSimpleAppMain</a:t>
            </a:r>
          </a:p>
          <a:p>
            <a:r>
              <a:rPr lang="en-US" sz="1000" dirty="0"/>
              <a:t>2018-01-17 09:25:01,292 | INFO  | Apache ActiveMQ 5.15.2 (localhost, ID:</a:t>
            </a:r>
            <a:r>
              <a:rPr lang="en-US" sz="1000" dirty="0">
                <a:highlight>
                  <a:srgbClr val="00FFFF"/>
                </a:highlight>
              </a:rPr>
              <a:t>[your installation id]</a:t>
            </a:r>
            <a:r>
              <a:rPr lang="en-US" sz="1000" dirty="0"/>
              <a:t>) started | org.apache.activemq.broker.BrokerService | WrapperSimpleAppMain</a:t>
            </a:r>
          </a:p>
          <a:p>
            <a:r>
              <a:rPr lang="en-US" sz="1000" dirty="0"/>
              <a:t>2018-01-17 09:25:01,293 | INFO  | For help or more information please see: http://activemq.apache.org | org.apache.activemq.broker.BrokerService | WrapperSimpleAppMain</a:t>
            </a:r>
          </a:p>
          <a:p>
            <a:r>
              <a:rPr lang="en-US" sz="1000" dirty="0"/>
              <a:t>2018-01-17 09:25:02,695 | INFO  | No Spring WebApplicationInitializer types detected on classpath | /admin | WrapperSimpleAppMain</a:t>
            </a:r>
          </a:p>
          <a:p>
            <a:r>
              <a:rPr lang="en-US" sz="1000" dirty="0"/>
              <a:t>2018-01-17 09:25:02,972 | INFO  | ActiveMQ WebConsole available at http://0.0.0.0:8161/ | org.apache.activemq.web.WebConsoleStarter | WrapperSimpleAppMain</a:t>
            </a:r>
          </a:p>
          <a:p>
            <a:r>
              <a:rPr lang="en-US" sz="1000" dirty="0"/>
              <a:t>2018-01-17 09:25:02,973 | INFO  | ActiveMQ Jolokia REST API available at http://0.0.0.0:8161/api/jolokia/ | org.apache.activemq.web.WebConsoleStarter | WrapperSimpleAppMain</a:t>
            </a:r>
          </a:p>
          <a:p>
            <a:r>
              <a:rPr lang="en-US" sz="1000" dirty="0"/>
              <a:t>2018-01-17 09:25:03,095 | INFO  | Initializing Spring FrameworkServlet 'dispatcher' | /admin | WrapperSimpleAppMain</a:t>
            </a:r>
          </a:p>
          <a:p>
            <a:r>
              <a:rPr lang="en-US" sz="1000" dirty="0"/>
              <a:t>2018-01-17 09:25:03,418 | INFO  | No Spring WebApplicationInitializer types detected on classpath | /api | WrapperSimpleAppMain</a:t>
            </a:r>
          </a:p>
          <a:p>
            <a:r>
              <a:rPr lang="en-US" sz="1000" dirty="0"/>
              <a:t>2018-01-17 09:25:03,769 | INFO  | jolokia-agent: Using policy access restrictor classpath:/jolokia-access.xml | /api | WrapperSimpleAppMain</a:t>
            </a:r>
          </a:p>
        </p:txBody>
      </p:sp>
    </p:spTree>
    <p:extLst>
      <p:ext uri="{BB962C8B-B14F-4D97-AF65-F5344CB8AC3E}">
        <p14:creationId xmlns:p14="http://schemas.microsoft.com/office/powerpoint/2010/main" val="829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7C70-BF45-4234-8FC8-E6ACA186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 Tables on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38FF-45A4-4EC5-BADB-1CB03AB2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Azure SQL using your preferred tool (e.g. SSMS) </a:t>
            </a:r>
          </a:p>
          <a:p>
            <a:r>
              <a:rPr lang="en-US" dirty="0"/>
              <a:t>Verify that the table below have been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D500E-58FA-4AAB-95C8-1D91E73E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3644074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7C70-BF45-4234-8FC8-E6ACA186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38FF-45A4-4EC5-BADB-1CB03AB2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sample queue through the ActiveMQ management portal and click </a:t>
            </a:r>
            <a:r>
              <a:rPr lang="en-US" b="1" dirty="0"/>
              <a:t>Send To</a:t>
            </a:r>
          </a:p>
          <a:p>
            <a:pPr lvl="1"/>
            <a:r>
              <a:rPr lang="en-US" dirty="0"/>
              <a:t>Make sure the </a:t>
            </a:r>
            <a:r>
              <a:rPr lang="en-US" b="1" dirty="0"/>
              <a:t>Persistent Delivery </a:t>
            </a:r>
            <a:r>
              <a:rPr lang="en-US" dirty="0"/>
              <a:t>option is checked</a:t>
            </a:r>
          </a:p>
          <a:p>
            <a:r>
              <a:rPr lang="en-US" dirty="0"/>
              <a:t>Execute the query below and you should see the messages:</a:t>
            </a:r>
          </a:p>
          <a:p>
            <a:pPr lvl="1"/>
            <a:r>
              <a:rPr lang="en-US" dirty="0"/>
              <a:t>SELECT * FROM [dbo].[ACTIVEMQ_MSGS]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C1F0B-A127-4666-9616-CA7A2789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9" y="4137190"/>
            <a:ext cx="5021770" cy="1452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8ABAC-41F4-4661-A63E-9288FD0A3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721" y="5854700"/>
            <a:ext cx="874395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67546-DA9B-4B05-9711-B7D55433F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6410" y="4445382"/>
            <a:ext cx="6181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2F3-C710-4473-8C5E-C5C3D71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HADR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2E94-79BF-4D80-B365-DFE8111B5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Master/Slave</a:t>
            </a:r>
          </a:p>
        </p:txBody>
      </p:sp>
    </p:spTree>
    <p:extLst>
      <p:ext uri="{BB962C8B-B14F-4D97-AF65-F5344CB8AC3E}">
        <p14:creationId xmlns:p14="http://schemas.microsoft.com/office/powerpoint/2010/main" val="299681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A24-9827-44AE-BD48-BE75E9E0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HADR (Master/Slave)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A1C4-D9CA-46D2-98BE-166F1630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Master/Slave configurations:</a:t>
            </a:r>
          </a:p>
          <a:p>
            <a:pPr lvl="1"/>
            <a:r>
              <a:rPr lang="en-US" dirty="0"/>
              <a:t>Shared file system (e.g. SAN) </a:t>
            </a:r>
            <a:r>
              <a:rPr lang="en-US" dirty="0">
                <a:sym typeface="Wingdings" panose="05000000000000000000" pitchFamily="2" charset="2"/>
              </a:rPr>
              <a:t> KahaDB</a:t>
            </a:r>
          </a:p>
          <a:p>
            <a:pPr lvl="1"/>
            <a:r>
              <a:rPr lang="en-US" dirty="0"/>
              <a:t>Replicated LevelDB</a:t>
            </a:r>
          </a:p>
          <a:p>
            <a:pPr lvl="1"/>
            <a:r>
              <a:rPr lang="en-US" dirty="0"/>
              <a:t>JDBC + DBMS (e.g. Oracle, MySQL, PostgreSQL and SQL Server)</a:t>
            </a:r>
          </a:p>
          <a:p>
            <a:pPr lvl="1"/>
            <a:r>
              <a:rPr lang="en-US" dirty="0"/>
              <a:t>More details available at </a:t>
            </a:r>
            <a:r>
              <a:rPr lang="en-US" dirty="0">
                <a:hlinkClick r:id="rId3"/>
              </a:rPr>
              <a:t>http://activemq.apache.org/masterslave.html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A24-9827-44AE-BD48-BE75E9E0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HADR (Master/Slave) -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A1C4-D9CA-46D2-98BE-166F1630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+ DBMS</a:t>
            </a:r>
          </a:p>
          <a:p>
            <a:pPr lvl="1"/>
            <a:r>
              <a:rPr lang="en-US" dirty="0"/>
              <a:t>Documentation states support to MySQL, PostgreSQL, Oracle, SQL Server</a:t>
            </a:r>
          </a:p>
          <a:p>
            <a:pPr lvl="2"/>
            <a:r>
              <a:rPr lang="en-US" dirty="0"/>
              <a:t>More details available at </a:t>
            </a:r>
            <a:r>
              <a:rPr lang="en-US" dirty="0">
                <a:hlinkClick r:id="rId3"/>
              </a:rPr>
              <a:t>http://activemq.apache.org/jdbc-master-slave.html</a:t>
            </a:r>
            <a:endParaRPr lang="en-US" dirty="0"/>
          </a:p>
          <a:p>
            <a:pPr lvl="1"/>
            <a:r>
              <a:rPr lang="en-US" dirty="0"/>
              <a:t>Cannot use the high performance journal </a:t>
            </a:r>
            <a:r>
              <a:rPr lang="en-US" dirty="0">
                <a:sym typeface="Wingdings" panose="05000000000000000000" pitchFamily="2" charset="2"/>
              </a:rPr>
              <a:t> therefore, it is relatively slower</a:t>
            </a:r>
            <a:endParaRPr lang="en-US" dirty="0"/>
          </a:p>
          <a:p>
            <a:pPr lvl="1"/>
            <a:r>
              <a:rPr lang="en-US" dirty="0"/>
              <a:t>Only 1 broker will be up and running giving a point in time (due to exclusive lock on table ACTIVEMQ_LOCK)</a:t>
            </a:r>
          </a:p>
          <a:p>
            <a:pPr lvl="1"/>
            <a:r>
              <a:rPr lang="en-US" dirty="0"/>
              <a:t>Scale set + AzureSQL</a:t>
            </a:r>
          </a:p>
          <a:p>
            <a:pPr lvl="2"/>
            <a:r>
              <a:rPr lang="en-US" dirty="0"/>
              <a:t>Messages are fully available for all brokers sharing the Azure SQL</a:t>
            </a:r>
          </a:p>
          <a:p>
            <a:pPr lvl="2"/>
            <a:r>
              <a:rPr lang="en-US" dirty="0"/>
              <a:t>A slave broker will automatically become master once the master is down</a:t>
            </a:r>
          </a:p>
          <a:p>
            <a:pPr lvl="2"/>
            <a:r>
              <a:rPr lang="en-US" dirty="0"/>
              <a:t>Scale set load balancer need to have its health probes configured</a:t>
            </a:r>
          </a:p>
          <a:p>
            <a:pPr lvl="2"/>
            <a:r>
              <a:rPr lang="en-US" dirty="0"/>
              <a:t>Much higher latency &lt; 125ms for the same 1KB payload</a:t>
            </a:r>
          </a:p>
          <a:p>
            <a:pPr lvl="3"/>
            <a:r>
              <a:rPr lang="en-US" dirty="0"/>
              <a:t>I observed &lt; 10ms latency for the same payload when using KahaDB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A24-9827-44AE-BD48-BE75E9E0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HADR (Master/Slave) - KahaDB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A1C4-D9CA-46D2-98BE-166F1630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KahaDB + Zookeeper</a:t>
            </a:r>
          </a:p>
          <a:p>
            <a:pPr lvl="1"/>
            <a:r>
              <a:rPr lang="en-US" dirty="0"/>
              <a:t>Provides very fast replication system</a:t>
            </a:r>
          </a:p>
          <a:p>
            <a:pPr lvl="1"/>
            <a:r>
              <a:rPr lang="en-US" dirty="0"/>
              <a:t>More details available at </a:t>
            </a:r>
            <a:r>
              <a:rPr lang="en-US" dirty="0">
                <a:hlinkClick r:id="rId3"/>
              </a:rPr>
              <a:t>http://activemq.apache.org/kahadb-master-slave.html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F2E0-F5DF-4A14-B0A7-B7AC976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C8C3-7144-4CE7-801F-BD4B35DC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ActiveMQ 5.15.2 – Installation on Windows</a:t>
            </a:r>
          </a:p>
          <a:p>
            <a:r>
              <a:rPr lang="en-US" dirty="0"/>
              <a:t>ActiveMQ Persistence Tier – Configuring Azure SQL as ActiveMQ Persistence Tier</a:t>
            </a:r>
          </a:p>
          <a:p>
            <a:r>
              <a:rPr lang="en-US" dirty="0"/>
              <a:t>ActiveMQ HADR – Master/Slave</a:t>
            </a:r>
          </a:p>
          <a:p>
            <a:r>
              <a:rPr lang="en-US" dirty="0"/>
              <a:t>ActiveMQ on Azure Scale Sets</a:t>
            </a:r>
          </a:p>
          <a:p>
            <a:r>
              <a:rPr lang="en-US" dirty="0"/>
              <a:t>.NET Support</a:t>
            </a:r>
          </a:p>
          <a:p>
            <a:r>
              <a:rPr lang="en-US" dirty="0"/>
              <a:t>KahaDB vs LevelDB</a:t>
            </a:r>
          </a:p>
          <a:p>
            <a:r>
              <a:rPr lang="en-US" dirty="0"/>
              <a:t>FAQ</a:t>
            </a:r>
          </a:p>
          <a:p>
            <a:r>
              <a:rPr lang="en-US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66038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2F3-C710-4473-8C5E-C5C3D71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on Azure Scale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2E94-79BF-4D80-B365-DFE8111B5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Azure Load Balancer and Firewall</a:t>
            </a:r>
          </a:p>
        </p:txBody>
      </p:sp>
    </p:spTree>
    <p:extLst>
      <p:ext uri="{BB962C8B-B14F-4D97-AF65-F5344CB8AC3E}">
        <p14:creationId xmlns:p14="http://schemas.microsoft.com/office/powerpoint/2010/main" val="411345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266F-7A95-4BBA-A13A-EB93647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Inbound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92DD-3334-42AE-B664-82B3C98A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Firewall to allow traffic on default ports:</a:t>
            </a:r>
          </a:p>
          <a:p>
            <a:pPr lvl="1"/>
            <a:r>
              <a:rPr lang="en-US" dirty="0"/>
              <a:t>8161 – ActiveMQ Management Portal</a:t>
            </a:r>
          </a:p>
          <a:p>
            <a:pPr lvl="1"/>
            <a:r>
              <a:rPr lang="en-US" dirty="0"/>
              <a:t>61616 – ActiveMQ TCP</a:t>
            </a:r>
          </a:p>
          <a:p>
            <a:pPr lvl="1"/>
            <a:r>
              <a:rPr lang="en-US" dirty="0"/>
              <a:t>5672 – ActiveMQ AMQP</a:t>
            </a:r>
          </a:p>
          <a:p>
            <a:pPr lvl="2"/>
            <a:r>
              <a:rPr lang="en-US" dirty="0"/>
              <a:t>RDP into the VMs in the Scale Set and create inbound rules to allow traffic on the ports above:</a:t>
            </a:r>
          </a:p>
          <a:p>
            <a:pPr lvl="3"/>
            <a:r>
              <a:rPr lang="en-US" dirty="0"/>
              <a:t>Use the following script to get Scale Set RDP information:</a:t>
            </a:r>
          </a:p>
          <a:p>
            <a:pPr lvl="4"/>
            <a:r>
              <a:rPr lang="en-US" sz="1600" dirty="0">
                <a:hlinkClick r:id="rId3"/>
              </a:rPr>
              <a:t>https://github.com/evandropaula/Azure/blob/master/ScaleSets/PS/Get-ResourceGroupScaleSetsRDPInfo.ps1</a:t>
            </a:r>
            <a:r>
              <a:rPr lang="en-US" sz="1600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DDE6-2DAC-4CC6-9917-4E14A87D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52077"/>
            <a:ext cx="3048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266F-7A95-4BBA-A13A-EB93647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Set Load Balancing Rules &amp; Probes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92DD-3334-42AE-B664-82B3C98A1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deploying the Scale Set and installing Active MQ 5.15.2, the Load Balancer need to be configured for default ports 8161, 61616 and 5672:</a:t>
            </a:r>
          </a:p>
          <a:p>
            <a:r>
              <a:rPr lang="en-US" sz="2000" dirty="0"/>
              <a:t>Add Health Probes for the ports using Azure Portal;</a:t>
            </a:r>
          </a:p>
          <a:p>
            <a:r>
              <a:rPr lang="en-US" sz="2000" dirty="0"/>
              <a:t>Add Load Balancing Rule to the Load Balancer to map port 8161, a helper PS script is available at:</a:t>
            </a:r>
          </a:p>
          <a:p>
            <a:pPr lvl="1"/>
            <a:r>
              <a:rPr lang="en-US" sz="1800" dirty="0">
                <a:hlinkClick r:id="rId3"/>
              </a:rPr>
              <a:t>https://github.com/evandropaula/Azure/blob/master/LoadBalancer/PS/Add-ActiveMQManagementPortalRule.ps1</a:t>
            </a:r>
            <a:r>
              <a:rPr lang="en-US" sz="1800" dirty="0"/>
              <a:t> </a:t>
            </a:r>
          </a:p>
          <a:p>
            <a:r>
              <a:rPr lang="en-US" sz="2200" dirty="0"/>
              <a:t>Link the load balancer rules to their respective probes in the Azure Portal;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2FE13-35DF-4A0E-9A8C-56CC0F14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704" y="4659888"/>
            <a:ext cx="5696932" cy="1517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B5B6BB-90D9-436C-BBCE-71FFC3113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51" y="5320406"/>
            <a:ext cx="6025053" cy="13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C558-C2BB-48C2-ACF2-7C1CA93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.NET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6E07-0431-4E13-B123-1B85C3BFA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8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.NET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for a Nuget package </a:t>
            </a:r>
            <a:r>
              <a:rPr lang="en-US" sz="3200" dirty="0" err="1"/>
              <a:t>Apache.NMS.ActiveMQ</a:t>
            </a:r>
            <a:endParaRPr lang="en-US" sz="3200" dirty="0"/>
          </a:p>
          <a:p>
            <a:r>
              <a:rPr lang="en-US" sz="3200" dirty="0"/>
              <a:t>Connection is through:</a:t>
            </a:r>
          </a:p>
          <a:p>
            <a:pPr lvl="1"/>
            <a:r>
              <a:rPr lang="en-US" sz="1800" dirty="0"/>
              <a:t>activemq: tcp://activemqhost:61616 </a:t>
            </a:r>
          </a:p>
          <a:p>
            <a:pPr lvl="2"/>
            <a:endParaRPr lang="en-US" sz="1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A82B33-F2BE-461B-8EC7-418C6FCA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647" y="4686935"/>
            <a:ext cx="4591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2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2F3-C710-4473-8C5E-C5C3D71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Persistence Tier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2E94-79BF-4D80-B365-DFE8111B5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KahaDb vs LevelDB</a:t>
            </a:r>
          </a:p>
        </p:txBody>
      </p:sp>
    </p:spTree>
    <p:extLst>
      <p:ext uri="{BB962C8B-B14F-4D97-AF65-F5344CB8AC3E}">
        <p14:creationId xmlns:p14="http://schemas.microsoft.com/office/powerpoint/2010/main" val="38695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943-E21E-4BB2-A02A-6618E48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KahaDB vs LevelDB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F2D2-13E6-4C96-B94D-6E2BEB48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benchmark was run comparing KahaDB to LevelDB performance:</a:t>
            </a:r>
          </a:p>
          <a:p>
            <a:pPr lvl="1"/>
            <a:r>
              <a:rPr lang="en-US" dirty="0"/>
              <a:t>More details available at </a:t>
            </a:r>
            <a:r>
              <a:rPr lang="en-US" dirty="0">
                <a:hlinkClick r:id="rId3"/>
              </a:rPr>
              <a:t>https://github.com/apache/activemq/tree/master/activemq-leveldb-store</a:t>
            </a:r>
            <a:r>
              <a:rPr lang="en-US" dirty="0"/>
              <a:t> </a:t>
            </a:r>
          </a:p>
        </p:txBody>
      </p:sp>
      <p:pic>
        <p:nvPicPr>
          <p:cNvPr id="1026" name="Picture 2" descr="kahadb-vs-leveldb.png ">
            <a:extLst>
              <a:ext uri="{FF2B5EF4-FFF2-40B4-BE49-F238E27FC236}">
                <a16:creationId xmlns:a16="http://schemas.microsoft.com/office/drawing/2014/main" id="{59769EF3-7908-41BD-8B6C-0DE98F8E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3160939"/>
            <a:ext cx="53625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1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C558-C2BB-48C2-ACF2-7C1CA93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6E07-0431-4E13-B123-1B85C3BFA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38F0-BBB7-4DCD-802A-39D9EAD1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ActiveMQ on Azure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1F4A-C8EA-4724-B9F8-0FAEFD52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Run extensive test before you jump on it, here is why:</a:t>
            </a:r>
          </a:p>
          <a:p>
            <a:pPr lvl="1"/>
            <a:r>
              <a:rPr lang="en-US" sz="1600" dirty="0"/>
              <a:t>ActiveMQ codebase does not apply retry policy for database communication (e.g. polly), making it more vulnerable for transient errors when running against cloud database</a:t>
            </a:r>
          </a:p>
          <a:p>
            <a:pPr lvl="2"/>
            <a:r>
              <a:rPr lang="en-US" sz="1400" dirty="0"/>
              <a:t>ActiveMQ Repo is available at </a:t>
            </a:r>
            <a:r>
              <a:rPr lang="en-US" sz="1400" dirty="0">
                <a:hlinkClick r:id="rId3"/>
              </a:rPr>
              <a:t>http://activemq.apache.org/source.html</a:t>
            </a:r>
            <a:endParaRPr lang="en-US" sz="1400" dirty="0"/>
          </a:p>
          <a:p>
            <a:pPr lvl="2"/>
            <a:r>
              <a:rPr lang="en-US" sz="1400" dirty="0"/>
              <a:t>Polly is available at </a:t>
            </a:r>
            <a:r>
              <a:rPr lang="en-US" sz="1400" dirty="0">
                <a:hlinkClick r:id="rId4"/>
              </a:rPr>
              <a:t>https://github.com/aws/aws-sdk-java/tree/master/aws-java-sdk-polly</a:t>
            </a:r>
            <a:endParaRPr lang="en-US" sz="1400" dirty="0"/>
          </a:p>
          <a:p>
            <a:pPr lvl="1"/>
            <a:r>
              <a:rPr lang="en-US" sz="1600" dirty="0"/>
              <a:t>Azure SQL is not explicitly called out on ActiveMQ Persistent page</a:t>
            </a:r>
          </a:p>
          <a:p>
            <a:pPr lvl="2"/>
            <a:r>
              <a:rPr lang="en-US" sz="1400" dirty="0">
                <a:hlinkClick r:id="rId3"/>
              </a:rPr>
              <a:t>http://activemq.apache.org/source.html</a:t>
            </a:r>
            <a:endParaRPr lang="en-US" sz="1400" dirty="0"/>
          </a:p>
          <a:p>
            <a:r>
              <a:rPr lang="en-US" sz="1800" dirty="0"/>
              <a:t>Also, note messages are stored on a image type column on table ACTIVEMQ_MSGS in SQL Server, which is deprecated</a:t>
            </a:r>
          </a:p>
          <a:p>
            <a:pPr lvl="1"/>
            <a:r>
              <a:rPr lang="en-US" sz="1600" dirty="0">
                <a:hlinkClick r:id="rId5"/>
              </a:rPr>
              <a:t>https://docs.microsoft.com/en-us/sql/database-engine/deprecated-database-engine-features-in-sql-server-2016</a:t>
            </a:r>
            <a:r>
              <a:rPr lang="en-US" sz="1600" dirty="0"/>
              <a:t> </a:t>
            </a:r>
          </a:p>
          <a:p>
            <a:r>
              <a:rPr lang="en-US" sz="1800" dirty="0"/>
              <a:t>Reference for .NET:</a:t>
            </a:r>
          </a:p>
          <a:p>
            <a:pPr lvl="1"/>
            <a:r>
              <a:rPr lang="en-US" sz="1600" dirty="0">
                <a:hlinkClick r:id="rId6"/>
              </a:rPr>
              <a:t>https://docs.microsoft.com/en-us/azure/sql-database/sql-database-connectivity-issues</a:t>
            </a:r>
            <a:r>
              <a:rPr lang="en-US" sz="16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41806C-37A4-4AAE-9CDC-5A3B41A5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68853"/>
              </p:ext>
            </p:extLst>
          </p:nvPr>
        </p:nvGraphicFramePr>
        <p:xfrm>
          <a:off x="524759" y="5371954"/>
          <a:ext cx="1114248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841">
                  <a:extLst>
                    <a:ext uri="{9D8B030D-6E8A-4147-A177-3AD203B41FA5}">
                      <a16:colId xmlns:a16="http://schemas.microsoft.com/office/drawing/2014/main" val="1593419954"/>
                    </a:ext>
                  </a:extLst>
                </a:gridCol>
                <a:gridCol w="1913641">
                  <a:extLst>
                    <a:ext uri="{9D8B030D-6E8A-4147-A177-3AD203B41FA5}">
                      <a16:colId xmlns:a16="http://schemas.microsoft.com/office/drawing/2014/main" val="3261927670"/>
                    </a:ext>
                  </a:extLst>
                </a:gridCol>
              </a:tblGrid>
              <a:tr h="186545">
                <a:tc>
                  <a:txBody>
                    <a:bodyPr/>
                    <a:lstStyle/>
                    <a:p>
                      <a:r>
                        <a:rPr lang="en-US" sz="1400" dirty="0"/>
                        <a:t>Classes with evidence that there is no transient issues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34230"/>
                  </a:ext>
                </a:extLst>
              </a:tr>
              <a:tr h="321981">
                <a:tc>
                  <a:txBody>
                    <a:bodyPr/>
                    <a:lstStyle/>
                    <a:p>
                      <a:r>
                        <a:rPr lang="en-US" sz="1400" dirty="0"/>
                        <a:t>\activemq\activemq-jdbc-store\src\main\java\org\apache\activemq\store\jdbc\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JDBCMessageStore.java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addMessage()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removeMessage()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18640"/>
                  </a:ext>
                </a:extLst>
              </a:tr>
              <a:tr h="459974">
                <a:tc>
                  <a:txBody>
                    <a:bodyPr/>
                    <a:lstStyle/>
                    <a:p>
                      <a:r>
                        <a:rPr lang="en-US" sz="1400" dirty="0"/>
                        <a:t>\activemq\activemq-jdbc-store\src\main\java\org\apache\activemq\store\jdbc\adapter\</a:t>
                      </a:r>
                      <a:r>
                        <a:rPr lang="en-US" sz="1400" b="0" dirty="0">
                          <a:highlight>
                            <a:srgbClr val="FFFF00"/>
                          </a:highlight>
                        </a:rPr>
                        <a:t>DefaultJDBCAdapter.java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doAddMessage()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doRemoveMessage()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5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193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38F0-BBB7-4DCD-802A-39D9EAD1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 run ActiveMQ on an Scale Set to achieve HADR through Master/Slave?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1F4A-C8EA-4724-B9F8-0FAEFD52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ideally a Scale Set with 2 nodes maximum, since there is only one master node at any given time</a:t>
            </a:r>
          </a:p>
          <a:p>
            <a:r>
              <a:rPr lang="en-US" dirty="0"/>
              <a:t>Make sure the heath probes are appropriate configure for all ports (e.g. 8161, etc.)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8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2F3-C710-4473-8C5E-C5C3D71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5.15.2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2E94-79BF-4D80-B365-DFE8111B5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on Windows</a:t>
            </a:r>
          </a:p>
        </p:txBody>
      </p:sp>
    </p:spTree>
    <p:extLst>
      <p:ext uri="{BB962C8B-B14F-4D97-AF65-F5344CB8AC3E}">
        <p14:creationId xmlns:p14="http://schemas.microsoft.com/office/powerpoint/2010/main" val="2179980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C558-C2BB-48C2-ACF2-7C1CA935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6E07-0431-4E13-B123-1B85C3BFA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2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r>
              <a:rPr lang="en-US" sz="2400" dirty="0"/>
              <a:t>Logs are available on file </a:t>
            </a:r>
            <a:r>
              <a:rPr lang="en-US" sz="2400" b="1" dirty="0"/>
              <a:t>activemq.log</a:t>
            </a:r>
            <a:r>
              <a:rPr lang="en-US" sz="2400" dirty="0"/>
              <a:t> under </a:t>
            </a:r>
            <a:r>
              <a:rPr lang="en-US" sz="2400" b="1" dirty="0"/>
              <a:t>\apache-activemq-5.15.2\data</a:t>
            </a:r>
            <a:r>
              <a:rPr lang="en-US" sz="2400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295021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Setup Error – Missing SQL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3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SQL Server provider is not available due to wrong package org.apache.commons.</a:t>
            </a:r>
            <a:r>
              <a:rPr lang="en-US" sz="2400" dirty="0">
                <a:highlight>
                  <a:srgbClr val="FFFF00"/>
                </a:highlight>
              </a:rPr>
              <a:t>dbcp</a:t>
            </a:r>
            <a:r>
              <a:rPr lang="en-US" sz="2400" dirty="0"/>
              <a:t>.BasicDataSource instead of org.apache.commons.</a:t>
            </a:r>
            <a:r>
              <a:rPr lang="en-US" sz="2400" dirty="0">
                <a:highlight>
                  <a:srgbClr val="00FF00"/>
                </a:highlight>
              </a:rPr>
              <a:t>dbcp2</a:t>
            </a:r>
            <a:r>
              <a:rPr lang="en-US" sz="2400" dirty="0"/>
              <a:t>.BasicDataSource, more details on thread below:</a:t>
            </a:r>
          </a:p>
          <a:p>
            <a:pPr lvl="1"/>
            <a:r>
              <a:rPr lang="en-US" sz="1800" dirty="0">
                <a:hlinkClick r:id="rId3"/>
              </a:rPr>
              <a:t>http://activemq.2283324.n4.nabble.com/ActiveMQ-JDBC-persistence-with-MSSql-td4701883.html</a:t>
            </a:r>
            <a:r>
              <a:rPr lang="en-US" sz="1800" dirty="0"/>
              <a:t> </a:t>
            </a:r>
          </a:p>
          <a:p>
            <a:r>
              <a:rPr lang="en-US" sz="2400" dirty="0"/>
              <a:t>2018-01-17 00:59:17,126 | ERROR | Failed to load: class path resource [activemq.xml], reason: Line 83 in XML document from class path resource [activemq.xml] is invalid; nested exception is org.xml.sax.SAXParseException; lineNumber: 83; columnNumber: 95; cvc-complex-type.2.4.a: </a:t>
            </a:r>
            <a:r>
              <a:rPr lang="en-US" sz="2400" dirty="0">
                <a:highlight>
                  <a:srgbClr val="FFFF00"/>
                </a:highlight>
              </a:rPr>
              <a:t>Invalid content was found starting with element </a:t>
            </a:r>
            <a:r>
              <a:rPr lang="en-US" sz="2400" dirty="0"/>
              <a:t>'{"http://activemq.apache.org/schema/core":</a:t>
            </a:r>
            <a:r>
              <a:rPr lang="en-US" sz="2400" dirty="0">
                <a:highlight>
                  <a:srgbClr val="FFFF00"/>
                </a:highlight>
              </a:rPr>
              <a:t>journaledJDBC</a:t>
            </a:r>
            <a:r>
              <a:rPr lang="en-US" sz="2400" dirty="0"/>
              <a:t>}'. One of '{"http://activemq.apache.org/schema/core":</a:t>
            </a:r>
            <a:r>
              <a:rPr lang="en-US" sz="2400" dirty="0">
                <a:highlight>
                  <a:srgbClr val="FFFF00"/>
                </a:highlight>
              </a:rPr>
              <a:t>jdbcPersistenceAdapter</a:t>
            </a:r>
            <a:r>
              <a:rPr lang="en-US" sz="2400" dirty="0"/>
              <a:t>, "http://activemq.apache.org/schema/</a:t>
            </a:r>
            <a:r>
              <a:rPr lang="en-US" sz="2400" dirty="0" err="1"/>
              <a:t>core":</a:t>
            </a:r>
            <a:r>
              <a:rPr lang="en-US" sz="2400" dirty="0" err="1">
                <a:highlight>
                  <a:srgbClr val="FFFF00"/>
                </a:highlight>
              </a:rPr>
              <a:t>journalPersistenceAdapter</a:t>
            </a:r>
            <a:r>
              <a:rPr lang="en-US" sz="2400" dirty="0"/>
              <a:t>, "http://activemq.apache.org/schema/</a:t>
            </a:r>
            <a:r>
              <a:rPr lang="en-US" sz="2400" dirty="0" err="1"/>
              <a:t>core":</a:t>
            </a:r>
            <a:r>
              <a:rPr lang="en-US" sz="2400" dirty="0" err="1">
                <a:highlight>
                  <a:srgbClr val="FFFF00"/>
                </a:highlight>
              </a:rPr>
              <a:t>kahaDB</a:t>
            </a:r>
            <a:r>
              <a:rPr lang="en-US" sz="2400" dirty="0"/>
              <a:t>, "http://activemq.apache.org/schema/core":</a:t>
            </a:r>
            <a:r>
              <a:rPr lang="en-US" sz="2400" dirty="0" err="1">
                <a:highlight>
                  <a:srgbClr val="FFFF00"/>
                </a:highlight>
              </a:rPr>
              <a:t>levelDB</a:t>
            </a:r>
            <a:r>
              <a:rPr lang="en-US" sz="2400" dirty="0"/>
              <a:t>, "http://activemq.apache.org/schema/core":</a:t>
            </a:r>
            <a:r>
              <a:rPr lang="en-US" sz="2400" dirty="0" err="1">
                <a:highlight>
                  <a:srgbClr val="FFFF00"/>
                </a:highlight>
              </a:rPr>
              <a:t>mKahaDB</a:t>
            </a:r>
            <a:r>
              <a:rPr lang="en-US" sz="2400" dirty="0"/>
              <a:t>, "http://activemq.apache.org/schema/core":</a:t>
            </a:r>
            <a:r>
              <a:rPr lang="en-US" sz="2400" dirty="0" err="1">
                <a:highlight>
                  <a:srgbClr val="FFFF00"/>
                </a:highlight>
              </a:rPr>
              <a:t>memoryPersistenceAdapter</a:t>
            </a:r>
            <a:r>
              <a:rPr lang="en-US" sz="2400" dirty="0"/>
              <a:t>, "http://activemq.apache.org/schema/core":</a:t>
            </a:r>
            <a:r>
              <a:rPr lang="en-US" sz="2400" dirty="0" err="1">
                <a:highlight>
                  <a:srgbClr val="FFFF00"/>
                </a:highlight>
              </a:rPr>
              <a:t>replicatedLevelDB</a:t>
            </a:r>
            <a:r>
              <a:rPr lang="en-US" sz="2400" dirty="0"/>
              <a:t>, WC[##</a:t>
            </a:r>
            <a:r>
              <a:rPr lang="en-US" sz="2400" dirty="0" err="1"/>
              <a:t>other:"http</a:t>
            </a:r>
            <a:r>
              <a:rPr lang="en-US" sz="2400" dirty="0"/>
              <a:t>://activemq.apache.org/schema/core"]}' is expected. | org.apache.activemq.xbean.XBeanBrokerFactory | WrapperSimpleAppMain</a:t>
            </a:r>
          </a:p>
        </p:txBody>
      </p:sp>
    </p:spTree>
    <p:extLst>
      <p:ext uri="{BB962C8B-B14F-4D97-AF65-F5344CB8AC3E}">
        <p14:creationId xmlns:p14="http://schemas.microsoft.com/office/powerpoint/2010/main" val="245264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Setup Error – maxActive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2018-01-17 01:19:41,472 | ERROR | Failed to load: class path resource [activemq.xml], reason: Error creating bean with name 'mssql-ds' defined in class path resource [activemq.xml]: Error setting property values; nested exception is org.springframework.beans.NotWritablePropertyException</a:t>
            </a:r>
            <a:r>
              <a:rPr lang="en-US" sz="2400" dirty="0">
                <a:highlight>
                  <a:srgbClr val="FFFF00"/>
                </a:highlight>
              </a:rPr>
              <a:t>: Invalid property 'maxActive' of bean class </a:t>
            </a:r>
            <a:r>
              <a:rPr lang="en-US" sz="2400" dirty="0"/>
              <a:t>[</a:t>
            </a:r>
            <a:r>
              <a:rPr lang="en-US" sz="2400" dirty="0">
                <a:highlight>
                  <a:srgbClr val="FFFF00"/>
                </a:highlight>
              </a:rPr>
              <a:t>org.apache.commons.</a:t>
            </a:r>
            <a:r>
              <a:rPr lang="en-US" sz="2400" dirty="0">
                <a:highlight>
                  <a:srgbClr val="00FFFF"/>
                </a:highlight>
              </a:rPr>
              <a:t>dbcp2</a:t>
            </a:r>
            <a:r>
              <a:rPr lang="en-US" sz="2400" dirty="0">
                <a:highlight>
                  <a:srgbClr val="FFFF00"/>
                </a:highlight>
              </a:rPr>
              <a:t>.BasicDataSource</a:t>
            </a:r>
            <a:r>
              <a:rPr lang="en-US" sz="2400" dirty="0"/>
              <a:t>]: Bean property 'maxActive' is not writable or has an invalid setter method. Does the parameter type of the setter match the return type of the getter? | org.apache.activemq.xbean.XBeanBrokerFactory | WrapperSimpleAppMain</a:t>
            </a:r>
          </a:p>
        </p:txBody>
      </p:sp>
    </p:spTree>
    <p:extLst>
      <p:ext uri="{BB962C8B-B14F-4D97-AF65-F5344CB8AC3E}">
        <p14:creationId xmlns:p14="http://schemas.microsoft.com/office/powerpoint/2010/main" val="17858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Acquisition &amp; Pre-Req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JRE 8u162</a:t>
            </a:r>
          </a:p>
          <a:p>
            <a:pPr lvl="1"/>
            <a:r>
              <a:rPr lang="en-US" dirty="0">
                <a:hlinkClick r:id="rId3"/>
              </a:rPr>
              <a:t>http://www.oracle.com/technetwork/java/javase/downloads/jre8-downloads-2133155.html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install JRE or JDK 9.0.4</a:t>
            </a:r>
            <a:r>
              <a:rPr lang="en-US" dirty="0"/>
              <a:t>, it will lead to the following error:</a:t>
            </a:r>
          </a:p>
          <a:p>
            <a:pPr lvl="2"/>
            <a:r>
              <a:rPr lang="en-US" dirty="0"/>
              <a:t>Error creating bean with name 'org.apache.activemq.xbean.XBeanBrokerService#0' defined in class path resource [activemq.xml]: Invocation of init method failed; nested exception is java.lang.NoClassDefFoundError: </a:t>
            </a:r>
            <a:r>
              <a:rPr lang="en-US" dirty="0">
                <a:highlight>
                  <a:srgbClr val="FFFF00"/>
                </a:highlight>
              </a:rPr>
              <a:t>javax/xml/bind/DatatypeConverter </a:t>
            </a:r>
            <a:r>
              <a:rPr lang="en-US" dirty="0"/>
              <a:t>| </a:t>
            </a:r>
            <a:r>
              <a:rPr lang="en-US" dirty="0" err="1"/>
              <a:t>org.apache.activemq.xbean.XBeanBrokerFactory</a:t>
            </a:r>
            <a:r>
              <a:rPr lang="en-US" dirty="0"/>
              <a:t> | WrapperSimpleAppMain</a:t>
            </a:r>
          </a:p>
          <a:p>
            <a:r>
              <a:rPr lang="en-US" dirty="0"/>
              <a:t>ActiveMQ 5.15.2</a:t>
            </a:r>
          </a:p>
          <a:p>
            <a:pPr lvl="1"/>
            <a:r>
              <a:rPr lang="en-US" dirty="0">
                <a:hlinkClick r:id="rId4"/>
              </a:rPr>
              <a:t>http://activemq.apache.org/activemq-5152-release.html</a:t>
            </a:r>
            <a:r>
              <a:rPr lang="en-US" dirty="0"/>
              <a:t> </a:t>
            </a:r>
          </a:p>
          <a:p>
            <a:r>
              <a:rPr lang="en-US" dirty="0"/>
              <a:t>Install </a:t>
            </a:r>
            <a:r>
              <a:rPr lang="nn-NO" dirty="0"/>
              <a:t>Microsoft JDBC Driver 6.0 for SQL Server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https://docs.microsoft.com/en-us/sql/connect/jdbc/download-microsoft-jdbc-driver-for-sql-server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95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</a:t>
            </a:r>
            <a:r>
              <a:rPr lang="en-US" b="1" dirty="0"/>
              <a:t>Command Prompt </a:t>
            </a:r>
            <a:r>
              <a:rPr lang="en-US" dirty="0"/>
              <a:t>as </a:t>
            </a:r>
            <a:r>
              <a:rPr lang="en-US" b="1" dirty="0"/>
              <a:t>Administrator</a:t>
            </a:r>
          </a:p>
          <a:p>
            <a:r>
              <a:rPr lang="en-US" dirty="0"/>
              <a:t>Check if JVM is x64 by running </a:t>
            </a:r>
            <a:r>
              <a:rPr lang="en-US" b="1" dirty="0"/>
              <a:t>java -d64 –version</a:t>
            </a:r>
          </a:p>
          <a:p>
            <a:r>
              <a:rPr lang="en-US" dirty="0"/>
              <a:t>The navigate to the appropriate folder:</a:t>
            </a:r>
          </a:p>
          <a:p>
            <a:pPr lvl="1"/>
            <a:r>
              <a:rPr lang="en-US" dirty="0"/>
              <a:t>x64 = ..\bin\win64</a:t>
            </a:r>
          </a:p>
          <a:p>
            <a:pPr lvl="1"/>
            <a:r>
              <a:rPr lang="en-US" dirty="0"/>
              <a:t>X86 = ..\bin\win32</a:t>
            </a:r>
          </a:p>
          <a:p>
            <a:r>
              <a:rPr lang="en-US" dirty="0"/>
              <a:t>Run InstallService.bat</a:t>
            </a:r>
          </a:p>
          <a:p>
            <a:pPr lvl="1"/>
            <a:r>
              <a:rPr lang="en-US" dirty="0"/>
              <a:t>An Access Denied error will occur if the Command Prompt was not opened as Administrator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8C83B-909C-4911-A9A9-0F04DD03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44" y="4986929"/>
            <a:ext cx="5551352" cy="17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services.msc</a:t>
            </a:r>
          </a:p>
          <a:p>
            <a:r>
              <a:rPr lang="en-US" dirty="0"/>
              <a:t>Start the ActiveMQ service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8C60-313D-4D49-BABA-53DEAF00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33" y="4678363"/>
            <a:ext cx="6829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279-7EEC-4A22-9191-EF29A11B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ActiveMQ Management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3C53-989A-414E-BC95-9E6839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528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a browser and navigate to </a:t>
            </a:r>
            <a:r>
              <a:rPr lang="en-US" sz="2400" dirty="0">
                <a:hlinkClick r:id="rId3"/>
              </a:rPr>
              <a:t>http://localhost:8161/</a:t>
            </a:r>
            <a:endParaRPr lang="en-US" sz="2400" dirty="0"/>
          </a:p>
          <a:p>
            <a:pPr lvl="1"/>
            <a:r>
              <a:rPr lang="en-US" sz="1800" dirty="0"/>
              <a:t>User = admin</a:t>
            </a:r>
          </a:p>
          <a:p>
            <a:pPr lvl="1"/>
            <a:r>
              <a:rPr lang="en-US" sz="1800" dirty="0"/>
              <a:t>Password = admin</a:t>
            </a:r>
          </a:p>
          <a:p>
            <a:pPr lvl="2"/>
            <a:endParaRPr lang="en-US" sz="1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6287B-54D5-4F4B-9926-A225E63F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685" y="2431236"/>
            <a:ext cx="2974248" cy="4296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ECC33D-8C33-455E-99CF-6FA02430A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074" y="2569363"/>
            <a:ext cx="3287013" cy="4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B2F3-C710-4473-8C5E-C5C3D71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ActiveMQ Persistence Tier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2E94-79BF-4D80-B365-DFE8111B5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Azure SQL as Persistence Tier </a:t>
            </a:r>
          </a:p>
        </p:txBody>
      </p:sp>
    </p:spTree>
    <p:extLst>
      <p:ext uri="{BB962C8B-B14F-4D97-AF65-F5344CB8AC3E}">
        <p14:creationId xmlns:p14="http://schemas.microsoft.com/office/powerpoint/2010/main" val="356402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525F-8735-452E-B31C-3BB038AE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nn-NO" dirty="0"/>
              <a:t>Mirosoft JDBC Driver 6.0 for SQL Server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4CEE-34F5-4898-86C7-D77BC6F6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Copy Mirosoft JDBC Driver 6.0 for SQL Server file </a:t>
            </a:r>
            <a:r>
              <a:rPr lang="nn-NO" b="1" dirty="0"/>
              <a:t>sqljdbc42.jar </a:t>
            </a:r>
            <a:r>
              <a:rPr lang="nn-NO" dirty="0"/>
              <a:t>for </a:t>
            </a:r>
            <a:r>
              <a:rPr lang="nn-NO" b="1" dirty="0"/>
              <a:t>JRE8</a:t>
            </a:r>
            <a:r>
              <a:rPr lang="nn-NO" dirty="0"/>
              <a:t> to </a:t>
            </a:r>
            <a:r>
              <a:rPr lang="en-US" b="1" dirty="0"/>
              <a:t>\apache-activemq-5.15.2\lib\optional</a:t>
            </a:r>
            <a:r>
              <a:rPr lang="en-US" dirty="0"/>
              <a:t> directory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31853-6E87-42A3-8692-2F7E6E66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38538"/>
            <a:ext cx="4572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39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13310</TotalTime>
  <Words>2540</Words>
  <Application>Microsoft Office PowerPoint</Application>
  <PresentationFormat>Widescreen</PresentationFormat>
  <Paragraphs>221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Metropolitan</vt:lpstr>
      <vt:lpstr>ActiveMQ 5.15.2 on Azure</vt:lpstr>
      <vt:lpstr>Agenda</vt:lpstr>
      <vt:lpstr>ActiveMQ 5.15.2</vt:lpstr>
      <vt:lpstr>Software Acquisition &amp; Pre-Req</vt:lpstr>
      <vt:lpstr>ActiveMQ Installation</vt:lpstr>
      <vt:lpstr>ActiveMQ as a Service</vt:lpstr>
      <vt:lpstr>ActiveMQ Management Portal</vt:lpstr>
      <vt:lpstr>ActiveMQ Persistence Tier</vt:lpstr>
      <vt:lpstr>Install Mirosoft JDBC Driver 6.0 for SQL Server </vt:lpstr>
      <vt:lpstr>Configure Azure SQL Firewall</vt:lpstr>
      <vt:lpstr>Configure Azure SQL as ActiveMQ Persistence Tier</vt:lpstr>
      <vt:lpstr>Verifying Success on Logs(i)</vt:lpstr>
      <vt:lpstr>Verifying Success on Logs(ii)</vt:lpstr>
      <vt:lpstr>ActiveMQ  Tables on Azure SQL</vt:lpstr>
      <vt:lpstr>Testing</vt:lpstr>
      <vt:lpstr>ActiveMQ HADR</vt:lpstr>
      <vt:lpstr>HADR (Master/Slave)</vt:lpstr>
      <vt:lpstr>HADR (Master/Slave) - JDBC</vt:lpstr>
      <vt:lpstr>HADR (Master/Slave) - KahaDB</vt:lpstr>
      <vt:lpstr>ActiveMQ on Azure Scale Sets</vt:lpstr>
      <vt:lpstr>Firewall Inbound Rules</vt:lpstr>
      <vt:lpstr>Scale Set Load Balancing Rules &amp; Probes</vt:lpstr>
      <vt:lpstr>ActiveMQ .NET Support</vt:lpstr>
      <vt:lpstr>ActiveMQ .NET Support</vt:lpstr>
      <vt:lpstr>ActiveMQ Persistence Tier Performance</vt:lpstr>
      <vt:lpstr>KahaDB vs LevelDB</vt:lpstr>
      <vt:lpstr>FAQ</vt:lpstr>
      <vt:lpstr>Can I run ActiveMQ on Azure SQL?</vt:lpstr>
      <vt:lpstr>Can I run ActiveMQ on an Scale Set to achieve HADR through Master/Slave?</vt:lpstr>
      <vt:lpstr>Troubleshooting</vt:lpstr>
      <vt:lpstr>Logs</vt:lpstr>
      <vt:lpstr>Azure SQL Setup Error – Missing SQL Provider</vt:lpstr>
      <vt:lpstr>Azure SQL Setup Error – maxActive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ActiveMQ</dc:title>
  <dc:creator>Evandro Pereira Paula</dc:creator>
  <cp:lastModifiedBy>Evandro Pereira Paula</cp:lastModifiedBy>
  <cp:revision>98</cp:revision>
  <dcterms:created xsi:type="dcterms:W3CDTF">2018-01-16T22:19:53Z</dcterms:created>
  <dcterms:modified xsi:type="dcterms:W3CDTF">2018-02-08T17:28:35Z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evpereir@microsoft.com</vt:lpwstr>
  </property>
  <property fmtid="{D5CDD505-2E9C-101B-9397-08002B2CF9AE}" pid="5" name="MSIP_Label_f42aa342-8706-4288-bd11-ebb85995028c_SetDate">
    <vt:lpwstr>2018-01-16T22:22:09.7978685Z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