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8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E408E2-D498-41CB-AFAD-555839786AEB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2CCAB2-0AA3-4BEE-B3D4-6C3BBAD6F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ndropaula/Azure/blob/master/KeyVault/PS/Set-ServicePrincipalPermissions.ps1" TargetMode="External"/><Relationship Id="rId2" Type="http://schemas.openxmlformats.org/officeDocument/2006/relationships/hyperlink" Target="https://github.com/evandropaula/Azure/blob/master/ServicePrincipal/PS/Create-ServicePrincipal.ps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AB0-F36A-487E-BC9C-F066C6D4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– Service Principal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53DFB-39EF-453B-9300-87F74065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 &amp; Security Considerations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D90EF3-35F7-44DF-8387-0C1D6831869A}"/>
              </a:ext>
            </a:extLst>
          </p:cNvPr>
          <p:cNvSpPr txBox="1">
            <a:spLocks/>
          </p:cNvSpPr>
          <p:nvPr/>
        </p:nvSpPr>
        <p:spPr>
          <a:xfrm>
            <a:off x="10407192" y="6372519"/>
            <a:ext cx="1693681" cy="39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Evandro de Paula </a:t>
            </a:r>
          </a:p>
        </p:txBody>
      </p:sp>
    </p:spTree>
    <p:extLst>
      <p:ext uri="{BB962C8B-B14F-4D97-AF65-F5344CB8AC3E}">
        <p14:creationId xmlns:p14="http://schemas.microsoft.com/office/powerpoint/2010/main" val="37078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A5FC-1806-482B-89CF-D9284E2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Subscription Among Multiple Applications and/or Development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CE51-1CED-4B07-BD96-0291431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Consider creating one Service Principal account per application:</a:t>
            </a:r>
          </a:p>
          <a:p>
            <a:pPr lvl="2"/>
            <a:r>
              <a:rPr lang="en-US" dirty="0"/>
              <a:t>Reduces the surface area of attack since if one application’s service principal account get’s compromised, only that  application is considered compromised;</a:t>
            </a:r>
          </a:p>
          <a:p>
            <a:pPr lvl="2"/>
            <a:r>
              <a:rPr lang="en-US" dirty="0"/>
              <a:t>Provides deployment isolation to prevent common cases such as application A is messing up application B components (e.g. resource group, storage account, Azure SQL, etc.);</a:t>
            </a:r>
          </a:p>
          <a:p>
            <a:pPr lvl="1"/>
            <a:r>
              <a:rPr lang="en-US" dirty="0"/>
              <a:t>The above considerations also applies in case there is a single application that spans across multiple regions (e.g. East US = Primary, West US = Secondary)</a:t>
            </a:r>
          </a:p>
          <a:p>
            <a:pPr lvl="2"/>
            <a:r>
              <a:rPr lang="en-US" dirty="0"/>
              <a:t>Use different Service Principal accounts for each region</a:t>
            </a:r>
          </a:p>
        </p:txBody>
      </p:sp>
    </p:spTree>
    <p:extLst>
      <p:ext uri="{BB962C8B-B14F-4D97-AF65-F5344CB8AC3E}">
        <p14:creationId xmlns:p14="http://schemas.microsoft.com/office/powerpoint/2010/main" val="32754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A5FC-1806-482B-89CF-D9284E2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Principal Account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CE51-1CED-4B07-BD96-0291431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Try to follow the </a:t>
            </a:r>
            <a:r>
              <a:rPr lang="en-US" b="1" dirty="0"/>
              <a:t>principle of least privilege</a:t>
            </a:r>
            <a:r>
              <a:rPr lang="en-US" dirty="0"/>
              <a:t> whenever is possible</a:t>
            </a:r>
          </a:p>
          <a:p>
            <a:pPr lvl="2"/>
            <a:r>
              <a:rPr lang="en-US" dirty="0"/>
              <a:t>Avoid assigning a role (e.g. contributor) to Service Principal account with scope at the subscription level, specially if the subscription is shared among multiple applications and/or development teams that may or may not have the same security requirements</a:t>
            </a:r>
          </a:p>
          <a:p>
            <a:pPr lvl="3"/>
            <a:r>
              <a:rPr lang="en-US" dirty="0"/>
              <a:t>Consider giving a Service Principal account permissions to one or more resource groups that contain components for a single application only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A5FC-1806-482B-89CF-D9284E2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Vault – Deployment vs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CE51-1CED-4B07-BD96-0291431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Assuming the application is using the Azure Key Vault to store secrets, keys and certificates</a:t>
            </a:r>
          </a:p>
          <a:p>
            <a:pPr lvl="2"/>
            <a:r>
              <a:rPr lang="en-US" dirty="0"/>
              <a:t>Consider having a Service Principal account with all Key Vault permissions for deployment, and read-only one to be used during application runtime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A5FC-1806-482B-89CF-D9284E2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 – Deployment vs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CE51-1CED-4B07-BD96-0291431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 application is using Azure Key Vault to store secrets/keys/certificates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A5FC-1806-482B-89CF-D9284E2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CE51-1CED-4B07-BD96-0291431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diagram illustrates how to segregated Service Principal accounts per subscriptions, regions, applications, etc.: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E3D1B-C3DE-4C7E-8FB3-3DDCD445E907}"/>
              </a:ext>
            </a:extLst>
          </p:cNvPr>
          <p:cNvSpPr/>
          <p:nvPr/>
        </p:nvSpPr>
        <p:spPr>
          <a:xfrm>
            <a:off x="761619" y="2747912"/>
            <a:ext cx="11232024" cy="38305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 Subscription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EEF01-FE1B-402C-B600-443F90D380BE}"/>
              </a:ext>
            </a:extLst>
          </p:cNvPr>
          <p:cNvSpPr/>
          <p:nvPr/>
        </p:nvSpPr>
        <p:spPr>
          <a:xfrm>
            <a:off x="574855" y="3188121"/>
            <a:ext cx="11308896" cy="35847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Non-Prod Subscription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5F7C8-98A7-4A08-80F0-2AC13F6482D1}"/>
              </a:ext>
            </a:extLst>
          </p:cNvPr>
          <p:cNvSpPr/>
          <p:nvPr/>
        </p:nvSpPr>
        <p:spPr>
          <a:xfrm>
            <a:off x="360837" y="3669878"/>
            <a:ext cx="11418788" cy="25578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0D467-E3FF-4AA0-A5BA-E46D6818B7FB}"/>
              </a:ext>
            </a:extLst>
          </p:cNvPr>
          <p:cNvSpPr/>
          <p:nvPr/>
        </p:nvSpPr>
        <p:spPr>
          <a:xfrm>
            <a:off x="147918" y="4110087"/>
            <a:ext cx="11515165" cy="2565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26F19-4D81-47CF-8D69-E415C66D6E1A}"/>
              </a:ext>
            </a:extLst>
          </p:cNvPr>
          <p:cNvSpPr/>
          <p:nvPr/>
        </p:nvSpPr>
        <p:spPr>
          <a:xfrm>
            <a:off x="443743" y="5638201"/>
            <a:ext cx="11053482" cy="8391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b="1" dirty="0"/>
              <a:t>App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8112C-6192-4320-A4B8-05F8B732E3D1}"/>
              </a:ext>
            </a:extLst>
          </p:cNvPr>
          <p:cNvSpPr/>
          <p:nvPr/>
        </p:nvSpPr>
        <p:spPr>
          <a:xfrm>
            <a:off x="443743" y="4628554"/>
            <a:ext cx="11053482" cy="8391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b="1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81BE7-E45F-4684-B10A-F0973E003647}"/>
              </a:ext>
            </a:extLst>
          </p:cNvPr>
          <p:cNvSpPr/>
          <p:nvPr/>
        </p:nvSpPr>
        <p:spPr>
          <a:xfrm>
            <a:off x="981625" y="4520151"/>
            <a:ext cx="5020235" cy="203818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/>
              <a:t>Deployment</a:t>
            </a:r>
            <a:r>
              <a:rPr lang="en-US" sz="2000" dirty="0"/>
              <a:t> Service Principal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A5794-BD5B-49E9-9795-FA82A650E33E}"/>
              </a:ext>
            </a:extLst>
          </p:cNvPr>
          <p:cNvSpPr/>
          <p:nvPr/>
        </p:nvSpPr>
        <p:spPr>
          <a:xfrm>
            <a:off x="1098167" y="5015061"/>
            <a:ext cx="2330824" cy="1435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/>
              <a:t>Secret</a:t>
            </a:r>
            <a:r>
              <a:rPr lang="en-US" sz="1600" dirty="0"/>
              <a:t> Management Permissions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Get, List, Set, Delete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F5181-EE21-4EEA-A2CC-FD15EBDE0499}"/>
              </a:ext>
            </a:extLst>
          </p:cNvPr>
          <p:cNvSpPr/>
          <p:nvPr/>
        </p:nvSpPr>
        <p:spPr>
          <a:xfrm>
            <a:off x="3545533" y="5015060"/>
            <a:ext cx="2330824" cy="1435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/>
              <a:t>Key</a:t>
            </a:r>
            <a:r>
              <a:rPr lang="en-US" sz="1600" dirty="0"/>
              <a:t> Management Permissions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Get, List, Update, Create, Import, Delete, Backup, Restore, Encrypt, Decrypt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AA728-99BD-485E-9500-FAF07B3915C0}"/>
              </a:ext>
            </a:extLst>
          </p:cNvPr>
          <p:cNvSpPr/>
          <p:nvPr/>
        </p:nvSpPr>
        <p:spPr>
          <a:xfrm>
            <a:off x="6284249" y="4520151"/>
            <a:ext cx="5020235" cy="203818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/>
              <a:t>Runtime/Read-Only</a:t>
            </a:r>
            <a:r>
              <a:rPr lang="en-US" sz="2000" dirty="0"/>
              <a:t> Service Principal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D626D9-2D0D-4E9F-9112-B71CBEF5D4BA}"/>
              </a:ext>
            </a:extLst>
          </p:cNvPr>
          <p:cNvSpPr/>
          <p:nvPr/>
        </p:nvSpPr>
        <p:spPr>
          <a:xfrm>
            <a:off x="6400791" y="5015061"/>
            <a:ext cx="2330824" cy="1435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/>
              <a:t>Secret</a:t>
            </a:r>
            <a:r>
              <a:rPr lang="en-US" sz="1600" dirty="0"/>
              <a:t> Management Permissions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Get</a:t>
            </a:r>
          </a:p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C40937-6A33-432C-83CC-60ECBE3AF7E5}"/>
              </a:ext>
            </a:extLst>
          </p:cNvPr>
          <p:cNvSpPr/>
          <p:nvPr/>
        </p:nvSpPr>
        <p:spPr>
          <a:xfrm>
            <a:off x="8848157" y="5015060"/>
            <a:ext cx="2330824" cy="1435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/>
              <a:t>Key</a:t>
            </a:r>
            <a:r>
              <a:rPr lang="en-US" sz="1600" dirty="0"/>
              <a:t> Management Permissions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Get, List, Decrypt</a:t>
            </a:r>
          </a:p>
        </p:txBody>
      </p:sp>
    </p:spTree>
    <p:extLst>
      <p:ext uri="{BB962C8B-B14F-4D97-AF65-F5344CB8AC3E}">
        <p14:creationId xmlns:p14="http://schemas.microsoft.com/office/powerpoint/2010/main" val="252000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A5FC-1806-482B-89CF-D9284E2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PowerShell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CE51-1CED-4B07-BD96-0291431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script to create a new Service Principal account and assign a role to it:</a:t>
            </a:r>
          </a:p>
          <a:p>
            <a:pPr lvl="1"/>
            <a:r>
              <a:rPr lang="en-US" dirty="0">
                <a:hlinkClick r:id="rId2"/>
              </a:rPr>
              <a:t>https://github.com/evandropaula/Azure/blob/master/ServicePrincipal/PS/Create-ServicePrincipal.ps1</a:t>
            </a:r>
            <a:r>
              <a:rPr lang="en-US" dirty="0"/>
              <a:t> </a:t>
            </a:r>
          </a:p>
          <a:p>
            <a:r>
              <a:rPr lang="en-US"/>
              <a:t>PS </a:t>
            </a:r>
            <a:r>
              <a:rPr lang="en-US" dirty="0"/>
              <a:t>script to set Service Principal account permissions on a Key Vault:</a:t>
            </a:r>
          </a:p>
          <a:p>
            <a:pPr lvl="1"/>
            <a:r>
              <a:rPr lang="en-US" dirty="0">
                <a:hlinkClick r:id="rId3"/>
              </a:rPr>
              <a:t>https://github.com/evandropaula/Azure/blob/master/KeyVault/PS/Set-ServicePrincipalPermissions.ps1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776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61</TotalTime>
  <Words>435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Azure – Service Principal</vt:lpstr>
      <vt:lpstr>Shared Subscription Among Multiple Applications and/or Development teams</vt:lpstr>
      <vt:lpstr>Service Principal Account Scope</vt:lpstr>
      <vt:lpstr>Key Vault – Deployment vs Runtime</vt:lpstr>
      <vt:lpstr>Key Vault – Deployment vs Runtime</vt:lpstr>
      <vt:lpstr>Putting All Together</vt:lpstr>
      <vt:lpstr>Sample PowerShell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Principal</dc:title>
  <dc:creator>Evandro de Paula</dc:creator>
  <cp:lastModifiedBy>Evandro de Paula</cp:lastModifiedBy>
  <cp:revision>25</cp:revision>
  <dcterms:created xsi:type="dcterms:W3CDTF">2018-01-25T04:01:52Z</dcterms:created>
  <dcterms:modified xsi:type="dcterms:W3CDTF">2018-01-25T05:03:47Z</dcterms:modified>
</cp:coreProperties>
</file>