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90" r:id="rId2"/>
    <p:sldId id="256" r:id="rId3"/>
    <p:sldId id="260" r:id="rId4"/>
    <p:sldId id="258" r:id="rId5"/>
    <p:sldId id="272" r:id="rId6"/>
    <p:sldId id="273" r:id="rId7"/>
    <p:sldId id="274" r:id="rId8"/>
    <p:sldId id="275" r:id="rId9"/>
    <p:sldId id="262" r:id="rId10"/>
    <p:sldId id="263" r:id="rId11"/>
    <p:sldId id="264" r:id="rId12"/>
    <p:sldId id="265" r:id="rId13"/>
    <p:sldId id="267" r:id="rId14"/>
    <p:sldId id="268" r:id="rId15"/>
    <p:sldId id="286" r:id="rId16"/>
    <p:sldId id="269" r:id="rId17"/>
    <p:sldId id="280" r:id="rId18"/>
    <p:sldId id="281" r:id="rId19"/>
    <p:sldId id="283" r:id="rId20"/>
    <p:sldId id="282" r:id="rId21"/>
    <p:sldId id="284" r:id="rId22"/>
    <p:sldId id="285" r:id="rId23"/>
    <p:sldId id="287" r:id="rId24"/>
    <p:sldId id="288" r:id="rId25"/>
    <p:sldId id="270" r:id="rId26"/>
    <p:sldId id="277" r:id="rId27"/>
    <p:sldId id="276" r:id="rId28"/>
    <p:sldId id="278" r:id="rId29"/>
    <p:sldId id="266" r:id="rId30"/>
    <p:sldId id="279" r:id="rId31"/>
    <p:sldId id="28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94660"/>
  </p:normalViewPr>
  <p:slideViewPr>
    <p:cSldViewPr>
      <p:cViewPr varScale="1">
        <p:scale>
          <a:sx n="74" d="100"/>
          <a:sy n="74" d="100"/>
        </p:scale>
        <p:origin x="-125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BA30244-9062-44E5-829D-64A8277A19CE}"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08EB6-CFA6-41A8-AEC8-D3C4CFF412C5}" type="slidenum">
              <a:rPr lang="en-IN" smtClean="0"/>
              <a:t>‹#›</a:t>
            </a:fld>
            <a:endParaRPr lang="en-IN"/>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A30244-9062-44E5-829D-64A8277A19CE}"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08EB6-CFA6-41A8-AEC8-D3C4CFF412C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A30244-9062-44E5-829D-64A8277A19CE}"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08EB6-CFA6-41A8-AEC8-D3C4CFF412C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A30244-9062-44E5-829D-64A8277A19CE}"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08EB6-CFA6-41A8-AEC8-D3C4CFF412C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A30244-9062-44E5-829D-64A8277A19CE}"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08EB6-CFA6-41A8-AEC8-D3C4CFF412C5}" type="slidenum">
              <a:rPr lang="en-IN" smtClean="0"/>
              <a:t>‹#›</a:t>
            </a:fld>
            <a:endParaRPr lang="en-IN"/>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A30244-9062-44E5-829D-64A8277A19CE}"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208EB6-CFA6-41A8-AEC8-D3C4CFF412C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A30244-9062-44E5-829D-64A8277A19CE}" type="datetimeFigureOut">
              <a:rPr lang="en-IN" smtClean="0"/>
              <a:t>28-05-2022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208EB6-CFA6-41A8-AEC8-D3C4CFF412C5}" type="slidenum">
              <a:rPr lang="en-IN" smtClean="0"/>
              <a:t>‹#›</a:t>
            </a:fld>
            <a:endParaRPr lang="en-IN"/>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BA30244-9062-44E5-829D-64A8277A19CE}" type="datetimeFigureOut">
              <a:rPr lang="en-IN" smtClean="0"/>
              <a:t>28-05-2022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208EB6-CFA6-41A8-AEC8-D3C4CFF412C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A30244-9062-44E5-829D-64A8277A19CE}" type="datetimeFigureOut">
              <a:rPr lang="en-IN" smtClean="0"/>
              <a:t>28-05-2022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208EB6-CFA6-41A8-AEC8-D3C4CFF412C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A30244-9062-44E5-829D-64A8277A19CE}"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208EB6-CFA6-41A8-AEC8-D3C4CFF412C5}" type="slidenum">
              <a:rPr lang="en-IN" smtClean="0"/>
              <a:t>‹#›</a:t>
            </a:fld>
            <a:endParaRPr lang="en-IN"/>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A30244-9062-44E5-829D-64A8277A19CE}"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208EB6-CFA6-41A8-AEC8-D3C4CFF412C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3BA30244-9062-44E5-829D-64A8277A19CE}" type="datetimeFigureOut">
              <a:rPr lang="en-IN" smtClean="0"/>
              <a:t>28-05-2022</a:t>
            </a:fld>
            <a:endParaRPr lang="en-IN"/>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IN"/>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FC208EB6-CFA6-41A8-AEC8-D3C4CFF412C5}" type="slidenum">
              <a:rPr lang="en-IN" smtClean="0"/>
              <a:t>‹#›</a:t>
            </a:fld>
            <a:endParaRPr lang="en-IN"/>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ieeexplore.ieee.org/author/37086609632" TargetMode="External"/><Relationship Id="rId13" Type="http://schemas.openxmlformats.org/officeDocument/2006/relationships/hyperlink" Target="https://ieeexplore.ieee.org/author/37086107410" TargetMode="External"/><Relationship Id="rId18" Type="http://schemas.openxmlformats.org/officeDocument/2006/relationships/hyperlink" Target="https://ieeexplore.ieee.org/document/9144587" TargetMode="External"/><Relationship Id="rId3" Type="http://schemas.openxmlformats.org/officeDocument/2006/relationships/hyperlink" Target="https://ieeexplore.ieee.org/author/37086106318" TargetMode="External"/><Relationship Id="rId21" Type="http://schemas.openxmlformats.org/officeDocument/2006/relationships/hyperlink" Target="https://ieeexplore.ieee.org/author/37088312897" TargetMode="External"/><Relationship Id="rId7" Type="http://schemas.openxmlformats.org/officeDocument/2006/relationships/hyperlink" Target="https://ieeexplore.ieee.org/author/37405662600" TargetMode="External"/><Relationship Id="rId12" Type="http://schemas.openxmlformats.org/officeDocument/2006/relationships/hyperlink" Target="https://ieeexplore.ieee.org/author/37088423450" TargetMode="External"/><Relationship Id="rId17" Type="http://schemas.openxmlformats.org/officeDocument/2006/relationships/hyperlink" Target="https://ieeexplore.ieee.org/document/9144587/" TargetMode="External"/><Relationship Id="rId25" Type="http://schemas.openxmlformats.org/officeDocument/2006/relationships/hyperlink" Target="https://ieeexplore.ieee.org/document/9131756" TargetMode="External"/><Relationship Id="rId2" Type="http://schemas.openxmlformats.org/officeDocument/2006/relationships/hyperlink" Target="https://ieeexplore.ieee.org/author/37086871666" TargetMode="External"/><Relationship Id="rId16" Type="http://schemas.openxmlformats.org/officeDocument/2006/relationships/hyperlink" Target="https://ieeexplore.ieee.org/author/37085548580" TargetMode="External"/><Relationship Id="rId20" Type="http://schemas.openxmlformats.org/officeDocument/2006/relationships/hyperlink" Target="https://ieeexplore.ieee.org/author/37088306473" TargetMode="External"/><Relationship Id="rId1" Type="http://schemas.openxmlformats.org/officeDocument/2006/relationships/slideLayout" Target="../slideLayouts/slideLayout2.xml"/><Relationship Id="rId6" Type="http://schemas.openxmlformats.org/officeDocument/2006/relationships/hyperlink" Target="https://ieeexplore.ieee.org/document/8740989" TargetMode="External"/><Relationship Id="rId11" Type="http://schemas.openxmlformats.org/officeDocument/2006/relationships/hyperlink" Target="https://ieeexplore.ieee.org/author/37085353530" TargetMode="External"/><Relationship Id="rId24" Type="http://schemas.openxmlformats.org/officeDocument/2006/relationships/hyperlink" Target="https://ieeexplore.ieee.org/document/9131756/" TargetMode="External"/><Relationship Id="rId5" Type="http://schemas.openxmlformats.org/officeDocument/2006/relationships/hyperlink" Target="https://ieeexplore.ieee.org/document/8740989/" TargetMode="External"/><Relationship Id="rId15" Type="http://schemas.openxmlformats.org/officeDocument/2006/relationships/hyperlink" Target="https://ieeexplore.ieee.org/author/37085565273" TargetMode="External"/><Relationship Id="rId23" Type="http://schemas.openxmlformats.org/officeDocument/2006/relationships/hyperlink" Target="https://ieeexplore.ieee.org/author/37074645400" TargetMode="External"/><Relationship Id="rId10" Type="http://schemas.openxmlformats.org/officeDocument/2006/relationships/hyperlink" Target="https://ieeexplore.ieee.org/author/37086349189" TargetMode="External"/><Relationship Id="rId19" Type="http://schemas.openxmlformats.org/officeDocument/2006/relationships/hyperlink" Target="https://ieeexplore.ieee.org/author/37089020337" TargetMode="External"/><Relationship Id="rId4" Type="http://schemas.openxmlformats.org/officeDocument/2006/relationships/hyperlink" Target="https://ieeexplore.ieee.org/author/37086439568" TargetMode="External"/><Relationship Id="rId9" Type="http://schemas.openxmlformats.org/officeDocument/2006/relationships/hyperlink" Target="https://ieeexplore.ieee.org/author/37086613555" TargetMode="External"/><Relationship Id="rId14" Type="http://schemas.openxmlformats.org/officeDocument/2006/relationships/hyperlink" Target="https://ieeexplore.ieee.org/author/37086107273" TargetMode="External"/><Relationship Id="rId22" Type="http://schemas.openxmlformats.org/officeDocument/2006/relationships/hyperlink" Target="https://ieeexplore.ieee.org/author/37088213784"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ieeexplore.ieee.org/author/37086106318" TargetMode="External"/><Relationship Id="rId2" Type="http://schemas.openxmlformats.org/officeDocument/2006/relationships/hyperlink" Target="https://ieeexplore.ieee.org/author/37086871666" TargetMode="External"/><Relationship Id="rId1" Type="http://schemas.openxmlformats.org/officeDocument/2006/relationships/slideLayout" Target="../slideLayouts/slideLayout2.xml"/><Relationship Id="rId4" Type="http://schemas.openxmlformats.org/officeDocument/2006/relationships/hyperlink" Target="https://ieeexplore.ieee.org/author/37086439568"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author/37086609632" TargetMode="External"/><Relationship Id="rId7" Type="http://schemas.openxmlformats.org/officeDocument/2006/relationships/hyperlink" Target="https://ieeexplore.ieee.org/author/37088423450" TargetMode="External"/><Relationship Id="rId2" Type="http://schemas.openxmlformats.org/officeDocument/2006/relationships/hyperlink" Target="https://ieeexplore.ieee.org/author/37405662600" TargetMode="External"/><Relationship Id="rId1" Type="http://schemas.openxmlformats.org/officeDocument/2006/relationships/slideLayout" Target="../slideLayouts/slideLayout2.xml"/><Relationship Id="rId6" Type="http://schemas.openxmlformats.org/officeDocument/2006/relationships/hyperlink" Target="https://ieeexplore.ieee.org/author/37085353530" TargetMode="External"/><Relationship Id="rId5" Type="http://schemas.openxmlformats.org/officeDocument/2006/relationships/hyperlink" Target="https://ieeexplore.ieee.org/author/37086349189" TargetMode="External"/><Relationship Id="rId4" Type="http://schemas.openxmlformats.org/officeDocument/2006/relationships/hyperlink" Target="https://ieeexplore.ieee.org/author/37086613555"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author/37086107273" TargetMode="External"/><Relationship Id="rId2" Type="http://schemas.openxmlformats.org/officeDocument/2006/relationships/hyperlink" Target="https://ieeexplore.ieee.org/author/37086107410" TargetMode="External"/><Relationship Id="rId1" Type="http://schemas.openxmlformats.org/officeDocument/2006/relationships/slideLayout" Target="../slideLayouts/slideLayout2.xml"/><Relationship Id="rId5" Type="http://schemas.openxmlformats.org/officeDocument/2006/relationships/hyperlink" Target="https://ieeexplore.ieee.org/author/37085548580" TargetMode="External"/><Relationship Id="rId4" Type="http://schemas.openxmlformats.org/officeDocument/2006/relationships/hyperlink" Target="https://ieeexplore.ieee.org/author/37085565273"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author/37088306473" TargetMode="External"/><Relationship Id="rId2" Type="http://schemas.openxmlformats.org/officeDocument/2006/relationships/hyperlink" Target="https://ieeexplore.ieee.org/author/37089020337" TargetMode="External"/><Relationship Id="rId1" Type="http://schemas.openxmlformats.org/officeDocument/2006/relationships/slideLayout" Target="../slideLayouts/slideLayout2.xml"/><Relationship Id="rId4" Type="http://schemas.openxmlformats.org/officeDocument/2006/relationships/hyperlink" Target="https://ieeexplore.ieee.org/author/37088312897"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ieeexplore.ieee.org/author/37074645400" TargetMode="External"/><Relationship Id="rId2" Type="http://schemas.openxmlformats.org/officeDocument/2006/relationships/hyperlink" Target="https://ieeexplore.ieee.org/author/37088213784"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908720"/>
            <a:ext cx="6781800" cy="1600200"/>
          </a:xfrm>
        </p:spPr>
        <p:txBody>
          <a:bodyPr>
            <a:normAutofit fontScale="90000"/>
          </a:bodyPr>
          <a:lstStyle/>
          <a:p>
            <a:r>
              <a:rPr lang="en-IN" dirty="0" smtClean="0"/>
              <a:t>PREDICTION OF HEART DISEASE </a:t>
            </a:r>
            <a:endParaRPr lang="en-IN"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6160613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692696"/>
            <a:ext cx="8784976" cy="864096"/>
          </a:xfrm>
        </p:spPr>
        <p:txBody>
          <a:bodyPr>
            <a:normAutofit fontScale="90000"/>
          </a:bodyPr>
          <a:lstStyle/>
          <a:p>
            <a:pPr algn="ctr"/>
            <a:r>
              <a:rPr lang="en-IN" sz="4900" dirty="0" smtClean="0">
                <a:latin typeface="Times New Roman" pitchFamily="18" charset="0"/>
                <a:cs typeface="Times New Roman" pitchFamily="18" charset="0"/>
              </a:rPr>
              <a:t/>
            </a:r>
            <a:br>
              <a:rPr lang="en-IN" sz="4900" dirty="0" smtClean="0">
                <a:latin typeface="Times New Roman" pitchFamily="18" charset="0"/>
                <a:cs typeface="Times New Roman" pitchFamily="18" charset="0"/>
              </a:rPr>
            </a:br>
            <a:r>
              <a:rPr lang="en-IN" sz="4900" dirty="0" smtClean="0">
                <a:latin typeface="Times New Roman" pitchFamily="18" charset="0"/>
                <a:cs typeface="Times New Roman" pitchFamily="18" charset="0"/>
              </a:rPr>
              <a:t>DEVELOPMENT ENVIRONMENT</a:t>
            </a:r>
            <a:endParaRPr lang="en-IN" sz="4900" dirty="0"/>
          </a:p>
        </p:txBody>
      </p:sp>
      <p:sp>
        <p:nvSpPr>
          <p:cNvPr id="3" name="Content Placeholder 2"/>
          <p:cNvSpPr>
            <a:spLocks noGrp="1"/>
          </p:cNvSpPr>
          <p:nvPr>
            <p:ph idx="1"/>
          </p:nvPr>
        </p:nvSpPr>
        <p:spPr>
          <a:xfrm>
            <a:off x="467544" y="1556792"/>
            <a:ext cx="8136904" cy="4824536"/>
          </a:xfrm>
        </p:spPr>
        <p:txBody>
          <a:bodyPr/>
          <a:lstStyle/>
          <a:p>
            <a:pPr marL="0" indent="0">
              <a:buNone/>
            </a:pPr>
            <a:r>
              <a:rPr lang="en-US" b="1" dirty="0" smtClean="0"/>
              <a:t>SOFTWARE REQUIREMENTS </a:t>
            </a:r>
          </a:p>
          <a:p>
            <a:r>
              <a:rPr lang="en-US" dirty="0" smtClean="0"/>
              <a:t>Google </a:t>
            </a:r>
            <a:r>
              <a:rPr lang="en-US" dirty="0" err="1" smtClean="0"/>
              <a:t>Colab</a:t>
            </a:r>
            <a:endParaRPr lang="en-US" dirty="0" smtClean="0"/>
          </a:p>
          <a:p>
            <a:r>
              <a:rPr lang="en-US" dirty="0" smtClean="0"/>
              <a:t>Google </a:t>
            </a:r>
            <a:r>
              <a:rPr lang="en-US" dirty="0" smtClean="0"/>
              <a:t>Chrome</a:t>
            </a:r>
          </a:p>
          <a:p>
            <a:r>
              <a:rPr lang="en-IN" b="1" dirty="0"/>
              <a:t>OS:</a:t>
            </a:r>
            <a:r>
              <a:rPr lang="en-IN" dirty="0"/>
              <a:t> Windows 7 </a:t>
            </a:r>
            <a:r>
              <a:rPr lang="en-IN" dirty="0" smtClean="0"/>
              <a:t>SP1</a:t>
            </a:r>
            <a:endParaRPr lang="en-US" dirty="0" smtClean="0"/>
          </a:p>
          <a:p>
            <a:pPr marL="0" indent="0">
              <a:buNone/>
            </a:pPr>
            <a:r>
              <a:rPr lang="en-US" b="1" dirty="0" smtClean="0"/>
              <a:t>HARDWARE REQUIREMENTS</a:t>
            </a:r>
          </a:p>
          <a:p>
            <a:r>
              <a:rPr lang="en-IN" b="1" dirty="0"/>
              <a:t>Memory:</a:t>
            </a:r>
            <a:r>
              <a:rPr lang="en-IN" dirty="0"/>
              <a:t> 8 GB</a:t>
            </a:r>
          </a:p>
          <a:p>
            <a:r>
              <a:rPr lang="en-IN" b="1" dirty="0"/>
              <a:t>Graphics Card:</a:t>
            </a:r>
            <a:r>
              <a:rPr lang="en-IN" dirty="0"/>
              <a:t> AMD Radeon RX 480</a:t>
            </a:r>
          </a:p>
          <a:p>
            <a:r>
              <a:rPr lang="en-IN" b="1" dirty="0"/>
              <a:t>CPU:</a:t>
            </a:r>
            <a:r>
              <a:rPr lang="en-IN" dirty="0"/>
              <a:t> Intel Core i5-4590</a:t>
            </a:r>
          </a:p>
          <a:p>
            <a:r>
              <a:rPr lang="en-IN" b="1" dirty="0"/>
              <a:t>File Size:</a:t>
            </a:r>
            <a:r>
              <a:rPr lang="en-IN" dirty="0"/>
              <a:t> 2 GB</a:t>
            </a:r>
          </a:p>
          <a:p>
            <a:endParaRPr lang="en-US" b="1" dirty="0"/>
          </a:p>
        </p:txBody>
      </p:sp>
    </p:spTree>
    <p:extLst>
      <p:ext uri="{BB962C8B-B14F-4D97-AF65-F5344CB8AC3E}">
        <p14:creationId xmlns:p14="http://schemas.microsoft.com/office/powerpoint/2010/main" val="467900646"/>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620688"/>
            <a:ext cx="7416824" cy="864096"/>
          </a:xfrm>
        </p:spPr>
        <p:txBody>
          <a:bodyPr>
            <a:normAutofit/>
          </a:bodyPr>
          <a:lstStyle/>
          <a:p>
            <a:pPr algn="ctr"/>
            <a:r>
              <a:rPr lang="en-US" sz="4400" dirty="0" smtClean="0">
                <a:latin typeface="+mn-lt"/>
              </a:rPr>
              <a:t>SYSTEM ARCHITECTURE</a:t>
            </a:r>
            <a:endParaRPr lang="en-IN" sz="4400" dirty="0">
              <a:latin typeface="+mn-lt"/>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988840"/>
            <a:ext cx="7543800" cy="3664502"/>
          </a:xfrm>
        </p:spPr>
      </p:pic>
    </p:spTree>
    <p:extLst>
      <p:ext uri="{BB962C8B-B14F-4D97-AF65-F5344CB8AC3E}">
        <p14:creationId xmlns:p14="http://schemas.microsoft.com/office/powerpoint/2010/main" val="478209457"/>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76672"/>
            <a:ext cx="7632848" cy="1152128"/>
          </a:xfrm>
        </p:spPr>
        <p:txBody>
          <a:bodyPr>
            <a:noAutofit/>
          </a:bodyPr>
          <a:lstStyle/>
          <a:p>
            <a:pPr algn="ctr"/>
            <a:r>
              <a:rPr lang="en-US" sz="3200" b="1" dirty="0" smtClean="0">
                <a:latin typeface="+mn-lt"/>
              </a:rPr>
              <a:t>SYSTEM DESIGN – DATA FLOW DIAGRAM</a:t>
            </a:r>
            <a:endParaRPr lang="en-IN" sz="3200" b="1" dirty="0">
              <a:latin typeface="+mn-lt"/>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71600" y="1916832"/>
            <a:ext cx="6840760" cy="4176464"/>
          </a:xfrm>
        </p:spPr>
      </p:pic>
    </p:spTree>
    <p:extLst>
      <p:ext uri="{BB962C8B-B14F-4D97-AF65-F5344CB8AC3E}">
        <p14:creationId xmlns:p14="http://schemas.microsoft.com/office/powerpoint/2010/main" val="2491142969"/>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548680"/>
            <a:ext cx="5688632" cy="936104"/>
          </a:xfrm>
        </p:spPr>
        <p:txBody>
          <a:bodyPr>
            <a:normAutofit/>
          </a:bodyPr>
          <a:lstStyle/>
          <a:p>
            <a:pPr algn="ctr"/>
            <a:r>
              <a:rPr lang="en-IN" sz="4400" dirty="0" smtClean="0">
                <a:latin typeface="+mn-lt"/>
              </a:rPr>
              <a:t>ER DIAGRAM</a:t>
            </a:r>
            <a:endParaRPr lang="en-IN" sz="4400" dirty="0">
              <a:latin typeface="+mn-lt"/>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672" y="1988840"/>
            <a:ext cx="5856475" cy="3886200"/>
          </a:xfrm>
        </p:spPr>
      </p:pic>
    </p:spTree>
    <p:extLst>
      <p:ext uri="{BB962C8B-B14F-4D97-AF65-F5344CB8AC3E}">
        <p14:creationId xmlns:p14="http://schemas.microsoft.com/office/powerpoint/2010/main" val="1691533179"/>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476672"/>
            <a:ext cx="6140152" cy="792088"/>
          </a:xfrm>
        </p:spPr>
        <p:txBody>
          <a:bodyPr>
            <a:normAutofit/>
          </a:bodyPr>
          <a:lstStyle/>
          <a:p>
            <a:pPr algn="ctr"/>
            <a:r>
              <a:rPr lang="en-IN" sz="4400" dirty="0" smtClean="0">
                <a:latin typeface="+mn-lt"/>
              </a:rPr>
              <a:t>MODULES</a:t>
            </a:r>
            <a:endParaRPr lang="en-IN" sz="4400" dirty="0">
              <a:latin typeface="+mn-lt"/>
            </a:endParaRPr>
          </a:p>
        </p:txBody>
      </p:sp>
      <p:sp>
        <p:nvSpPr>
          <p:cNvPr id="3" name="Content Placeholder 2"/>
          <p:cNvSpPr>
            <a:spLocks noGrp="1"/>
          </p:cNvSpPr>
          <p:nvPr>
            <p:ph idx="1"/>
          </p:nvPr>
        </p:nvSpPr>
        <p:spPr>
          <a:xfrm>
            <a:off x="827584" y="1412776"/>
            <a:ext cx="7543800" cy="4534272"/>
          </a:xfrm>
        </p:spPr>
        <p:txBody>
          <a:bodyPr>
            <a:normAutofit fontScale="55000" lnSpcReduction="20000"/>
          </a:bodyPr>
          <a:lstStyle/>
          <a:p>
            <a:endParaRPr lang="en-IN" b="1" dirty="0" smtClean="0"/>
          </a:p>
          <a:p>
            <a:endParaRPr lang="en-IN" b="1" dirty="0"/>
          </a:p>
          <a:p>
            <a:r>
              <a:rPr lang="en-IN" sz="3800" b="1" dirty="0" smtClean="0"/>
              <a:t>Data </a:t>
            </a:r>
            <a:r>
              <a:rPr lang="en-IN" sz="3800" b="1" dirty="0"/>
              <a:t>Processing</a:t>
            </a:r>
          </a:p>
          <a:p>
            <a:r>
              <a:rPr lang="en-IN" sz="3800" b="1" dirty="0"/>
              <a:t>Encoding Categorical Data</a:t>
            </a:r>
          </a:p>
          <a:p>
            <a:r>
              <a:rPr lang="en-IN" sz="3800" b="1" dirty="0"/>
              <a:t>Feature </a:t>
            </a:r>
            <a:r>
              <a:rPr lang="en-IN" sz="3800" b="1" dirty="0" smtClean="0"/>
              <a:t>Scaling</a:t>
            </a:r>
          </a:p>
          <a:p>
            <a:r>
              <a:rPr lang="en-US" sz="3800" b="1" dirty="0"/>
              <a:t>Splitting The Dataset Into The Training Set And Test </a:t>
            </a:r>
            <a:r>
              <a:rPr lang="en-US" sz="3800" b="1" dirty="0" smtClean="0"/>
              <a:t>Set</a:t>
            </a:r>
          </a:p>
          <a:p>
            <a:r>
              <a:rPr lang="en-US" sz="3800" b="1" dirty="0" smtClean="0"/>
              <a:t>VARIOUS ALGORITHMS USED </a:t>
            </a:r>
            <a:endParaRPr lang="en-IN" sz="3800" b="1" dirty="0"/>
          </a:p>
          <a:p>
            <a:pPr>
              <a:buFont typeface="Wingdings" pitchFamily="2" charset="2"/>
              <a:buChar char="q"/>
            </a:pPr>
            <a:r>
              <a:rPr lang="en-IN" sz="3800" b="1" dirty="0" smtClean="0"/>
              <a:t>   Logistic </a:t>
            </a:r>
            <a:r>
              <a:rPr lang="en-IN" sz="3800" b="1" dirty="0"/>
              <a:t>Regression</a:t>
            </a:r>
          </a:p>
          <a:p>
            <a:pPr>
              <a:buFont typeface="Wingdings" pitchFamily="2" charset="2"/>
              <a:buChar char="q"/>
            </a:pPr>
            <a:r>
              <a:rPr lang="en-IN" sz="3800" b="1" dirty="0" smtClean="0"/>
              <a:t>   SVC </a:t>
            </a:r>
            <a:r>
              <a:rPr lang="en-IN" sz="3800" b="1" dirty="0"/>
              <a:t>(Support Vector Classifier)</a:t>
            </a:r>
          </a:p>
          <a:p>
            <a:pPr>
              <a:buFont typeface="Wingdings" pitchFamily="2" charset="2"/>
              <a:buChar char="q"/>
            </a:pPr>
            <a:r>
              <a:rPr lang="en-IN" sz="3800" b="1" dirty="0" smtClean="0"/>
              <a:t>   K </a:t>
            </a:r>
            <a:r>
              <a:rPr lang="en-IN" sz="3800" b="1" dirty="0" smtClean="0"/>
              <a:t>Neighbours Classifier</a:t>
            </a:r>
          </a:p>
          <a:p>
            <a:pPr>
              <a:buFont typeface="Wingdings" pitchFamily="2" charset="2"/>
              <a:buChar char="q"/>
            </a:pPr>
            <a:r>
              <a:rPr lang="en-IN" sz="3800" b="1" dirty="0" smtClean="0"/>
              <a:t>   Random </a:t>
            </a:r>
            <a:r>
              <a:rPr lang="en-IN" sz="3800" b="1" dirty="0"/>
              <a:t>Forest Classifier</a:t>
            </a:r>
          </a:p>
          <a:p>
            <a:pPr>
              <a:buFont typeface="Wingdings" pitchFamily="2" charset="2"/>
              <a:buChar char="q"/>
            </a:pPr>
            <a:r>
              <a:rPr lang="en-IN" sz="3800" b="1" dirty="0" smtClean="0"/>
              <a:t>   Gradient </a:t>
            </a:r>
            <a:r>
              <a:rPr lang="en-IN" sz="3800" b="1" dirty="0"/>
              <a:t>Boosting </a:t>
            </a:r>
            <a:r>
              <a:rPr lang="en-IN" sz="3800" b="1" dirty="0" smtClean="0"/>
              <a:t>Classifier</a:t>
            </a:r>
          </a:p>
          <a:p>
            <a:r>
              <a:rPr lang="en-IN" sz="3800" b="1" dirty="0" smtClean="0"/>
              <a:t>Prediction </a:t>
            </a:r>
          </a:p>
          <a:p>
            <a:endParaRPr lang="en-IN" b="1" dirty="0"/>
          </a:p>
          <a:p>
            <a:pPr marL="0" indent="0">
              <a:buNone/>
            </a:pPr>
            <a:r>
              <a:rPr lang="en-IN" b="1" dirty="0"/>
              <a:t> </a:t>
            </a:r>
          </a:p>
          <a:p>
            <a:endParaRPr lang="en-IN" dirty="0"/>
          </a:p>
        </p:txBody>
      </p:sp>
    </p:spTree>
    <p:extLst>
      <p:ext uri="{BB962C8B-B14F-4D97-AF65-F5344CB8AC3E}">
        <p14:creationId xmlns:p14="http://schemas.microsoft.com/office/powerpoint/2010/main" val="296195331"/>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60648"/>
            <a:ext cx="6781800" cy="720080"/>
          </a:xfrm>
        </p:spPr>
        <p:txBody>
          <a:bodyPr>
            <a:normAutofit fontScale="90000"/>
          </a:bodyPr>
          <a:lstStyle/>
          <a:p>
            <a:pPr algn="ctr"/>
            <a:r>
              <a:rPr lang="en-IN" sz="4400" dirty="0" smtClean="0">
                <a:latin typeface="+mn-lt"/>
              </a:rPr>
              <a:t>DATA SETS</a:t>
            </a:r>
            <a:endParaRPr lang="en-IN" sz="4400" dirty="0">
              <a:latin typeface="+mn-lt"/>
            </a:endParaRPr>
          </a:p>
        </p:txBody>
      </p:sp>
      <p:sp>
        <p:nvSpPr>
          <p:cNvPr id="3" name="Content Placeholder 2"/>
          <p:cNvSpPr>
            <a:spLocks noGrp="1"/>
          </p:cNvSpPr>
          <p:nvPr>
            <p:ph idx="1"/>
          </p:nvPr>
        </p:nvSpPr>
        <p:spPr>
          <a:xfrm>
            <a:off x="539552" y="1196752"/>
            <a:ext cx="7632848" cy="4824536"/>
          </a:xfrm>
        </p:spPr>
        <p:txBody>
          <a:bodyPr>
            <a:normAutofit fontScale="25000" lnSpcReduction="20000"/>
          </a:bodyPr>
          <a:lstStyle/>
          <a:p>
            <a:pPr fontAlgn="base"/>
            <a:endParaRPr lang="en-US" dirty="0" smtClean="0"/>
          </a:p>
          <a:p>
            <a:pPr fontAlgn="base"/>
            <a:endParaRPr lang="en-US" dirty="0"/>
          </a:p>
          <a:p>
            <a:pPr fontAlgn="base"/>
            <a:r>
              <a:rPr lang="en-US" sz="6400" dirty="0" smtClean="0"/>
              <a:t>Age </a:t>
            </a:r>
            <a:r>
              <a:rPr lang="en-US" sz="6400" dirty="0"/>
              <a:t>: Age of the patient</a:t>
            </a:r>
          </a:p>
          <a:p>
            <a:pPr fontAlgn="base"/>
            <a:r>
              <a:rPr lang="en-US" sz="6400" dirty="0"/>
              <a:t>Sex : Sex of the patient</a:t>
            </a:r>
          </a:p>
          <a:p>
            <a:pPr fontAlgn="base"/>
            <a:r>
              <a:rPr lang="en-US" sz="6400" dirty="0" err="1"/>
              <a:t>exang</a:t>
            </a:r>
            <a:r>
              <a:rPr lang="en-US" sz="6400" dirty="0"/>
              <a:t>: exercise induced angina (1 = yes; 0 = no)</a:t>
            </a:r>
          </a:p>
          <a:p>
            <a:pPr fontAlgn="base"/>
            <a:r>
              <a:rPr lang="en-US" sz="6400" dirty="0" err="1"/>
              <a:t>ca</a:t>
            </a:r>
            <a:r>
              <a:rPr lang="en-US" sz="6400" dirty="0"/>
              <a:t>: number of major vessels (0-3)</a:t>
            </a:r>
          </a:p>
          <a:p>
            <a:pPr fontAlgn="base"/>
            <a:r>
              <a:rPr lang="en-US" sz="6400" dirty="0" err="1"/>
              <a:t>cp</a:t>
            </a:r>
            <a:r>
              <a:rPr lang="en-US" sz="6400" dirty="0"/>
              <a:t> : Chest Pain type chest pain </a:t>
            </a:r>
            <a:r>
              <a:rPr lang="en-US" sz="6400" dirty="0" smtClean="0"/>
              <a:t>type</a:t>
            </a:r>
          </a:p>
          <a:p>
            <a:pPr fontAlgn="base">
              <a:buFont typeface="Wingdings" pitchFamily="2" charset="2"/>
              <a:buChar char="Ø"/>
            </a:pPr>
            <a:r>
              <a:rPr lang="en-US" sz="6400" dirty="0" smtClean="0"/>
              <a:t>Value </a:t>
            </a:r>
            <a:r>
              <a:rPr lang="en-US" sz="6400" dirty="0"/>
              <a:t>1: typical angina</a:t>
            </a:r>
          </a:p>
          <a:p>
            <a:pPr fontAlgn="base">
              <a:buFont typeface="Wingdings" pitchFamily="2" charset="2"/>
              <a:buChar char="Ø"/>
            </a:pPr>
            <a:r>
              <a:rPr lang="en-US" sz="6400" dirty="0" smtClean="0"/>
              <a:t>Value </a:t>
            </a:r>
            <a:r>
              <a:rPr lang="en-US" sz="6400" dirty="0"/>
              <a:t>2: atypical angina</a:t>
            </a:r>
          </a:p>
          <a:p>
            <a:pPr fontAlgn="base">
              <a:buFont typeface="Wingdings" pitchFamily="2" charset="2"/>
              <a:buChar char="Ø"/>
            </a:pPr>
            <a:r>
              <a:rPr lang="en-US" sz="6400" dirty="0"/>
              <a:t>Value 3: non-</a:t>
            </a:r>
            <a:r>
              <a:rPr lang="en-US" sz="6400" dirty="0" err="1"/>
              <a:t>anginal</a:t>
            </a:r>
            <a:r>
              <a:rPr lang="en-US" sz="6400" dirty="0"/>
              <a:t> pain</a:t>
            </a:r>
          </a:p>
          <a:p>
            <a:pPr fontAlgn="base">
              <a:buFont typeface="Wingdings" pitchFamily="2" charset="2"/>
              <a:buChar char="Ø"/>
            </a:pPr>
            <a:r>
              <a:rPr lang="en-US" sz="6400" dirty="0"/>
              <a:t>Value 4: </a:t>
            </a:r>
            <a:r>
              <a:rPr lang="en-US" sz="6400" dirty="0" smtClean="0"/>
              <a:t>asymptomatic</a:t>
            </a:r>
          </a:p>
          <a:p>
            <a:pPr marL="0" indent="0" fontAlgn="base">
              <a:buNone/>
            </a:pPr>
            <a:endParaRPr lang="en-US" sz="6400" dirty="0" smtClean="0"/>
          </a:p>
          <a:p>
            <a:pPr fontAlgn="base"/>
            <a:r>
              <a:rPr lang="en-IN" sz="6400" dirty="0" err="1"/>
              <a:t>trtbps</a:t>
            </a:r>
            <a:r>
              <a:rPr lang="en-IN" sz="6400" dirty="0"/>
              <a:t> : resting blood pressure (in mm Hg)</a:t>
            </a:r>
          </a:p>
          <a:p>
            <a:pPr fontAlgn="base"/>
            <a:r>
              <a:rPr lang="en-IN" sz="6400" dirty="0" err="1"/>
              <a:t>chol</a:t>
            </a:r>
            <a:r>
              <a:rPr lang="en-IN" sz="6400" dirty="0"/>
              <a:t> : </a:t>
            </a:r>
            <a:r>
              <a:rPr lang="en-IN" sz="6400" dirty="0" err="1"/>
              <a:t>cholestoral</a:t>
            </a:r>
            <a:r>
              <a:rPr lang="en-IN" sz="6400" dirty="0"/>
              <a:t> in mg/dl fetched via BMI sensor</a:t>
            </a:r>
          </a:p>
          <a:p>
            <a:pPr fontAlgn="base"/>
            <a:r>
              <a:rPr lang="en-IN" sz="6400" dirty="0" err="1"/>
              <a:t>fbs</a:t>
            </a:r>
            <a:r>
              <a:rPr lang="en-IN" sz="6400" dirty="0"/>
              <a:t> : (fasting blood sugar &gt; 120 mg/dl) (1 = true; 0 = false)</a:t>
            </a:r>
          </a:p>
          <a:p>
            <a:pPr fontAlgn="base"/>
            <a:r>
              <a:rPr lang="en-IN" sz="6400" dirty="0" err="1"/>
              <a:t>rest_ecg</a:t>
            </a:r>
            <a:r>
              <a:rPr lang="en-IN" sz="6400" dirty="0"/>
              <a:t> : resting electrocardiographic results</a:t>
            </a:r>
          </a:p>
          <a:p>
            <a:pPr fontAlgn="base">
              <a:buFont typeface="Wingdings" pitchFamily="2" charset="2"/>
              <a:buChar char="Ø"/>
            </a:pPr>
            <a:r>
              <a:rPr lang="en-US" sz="6400" dirty="0"/>
              <a:t>Value 0: </a:t>
            </a:r>
            <a:r>
              <a:rPr lang="en-US" sz="6400" dirty="0" smtClean="0"/>
              <a:t>normal</a:t>
            </a:r>
          </a:p>
          <a:p>
            <a:pPr fontAlgn="base">
              <a:buFont typeface="Wingdings" pitchFamily="2" charset="2"/>
              <a:buChar char="Ø"/>
            </a:pPr>
            <a:r>
              <a:rPr lang="en-US" sz="6400" dirty="0"/>
              <a:t>Value 1: having ST-T wave abnormality</a:t>
            </a:r>
            <a:endParaRPr lang="en-US" sz="6400" dirty="0"/>
          </a:p>
          <a:p>
            <a:pPr fontAlgn="base">
              <a:buFont typeface="Wingdings" pitchFamily="2" charset="2"/>
              <a:buChar char="Ø"/>
            </a:pPr>
            <a:r>
              <a:rPr lang="en-US" sz="6400" dirty="0" smtClean="0"/>
              <a:t>Value </a:t>
            </a:r>
            <a:r>
              <a:rPr lang="en-US" sz="6400" dirty="0"/>
              <a:t>2: showing probable or definite left ventricular hypertrophy by Estes' </a:t>
            </a:r>
            <a:r>
              <a:rPr lang="en-US" sz="6400" dirty="0" smtClean="0"/>
              <a:t>criteria</a:t>
            </a:r>
          </a:p>
          <a:p>
            <a:pPr marL="0" indent="0" fontAlgn="base">
              <a:buNone/>
            </a:pPr>
            <a:endParaRPr lang="en-US" sz="6400" dirty="0"/>
          </a:p>
          <a:p>
            <a:pPr fontAlgn="base"/>
            <a:r>
              <a:rPr lang="en-US" sz="6400" dirty="0" err="1"/>
              <a:t>thalach</a:t>
            </a:r>
            <a:r>
              <a:rPr lang="en-US" sz="6400" dirty="0"/>
              <a:t> : maximum heart rate achieved</a:t>
            </a:r>
          </a:p>
          <a:p>
            <a:pPr fontAlgn="base"/>
            <a:r>
              <a:rPr lang="en-US" sz="6400" dirty="0"/>
              <a:t>target : 0= less chance of heart attack 1= more chance of heart attack</a:t>
            </a:r>
          </a:p>
          <a:p>
            <a:pPr marL="0" indent="0" fontAlgn="base">
              <a:buNone/>
            </a:pPr>
            <a:endParaRPr lang="en-US" sz="5600" dirty="0"/>
          </a:p>
          <a:p>
            <a:pPr fontAlgn="base">
              <a:buFont typeface="Wingdings" pitchFamily="2" charset="2"/>
              <a:buChar char="Ø"/>
            </a:pPr>
            <a:endParaRPr lang="en-US" sz="5600" dirty="0"/>
          </a:p>
        </p:txBody>
      </p:sp>
    </p:spTree>
    <p:extLst>
      <p:ext uri="{BB962C8B-B14F-4D97-AF65-F5344CB8AC3E}">
        <p14:creationId xmlns:p14="http://schemas.microsoft.com/office/powerpoint/2010/main" val="946772571"/>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476672"/>
            <a:ext cx="7416824" cy="864096"/>
          </a:xfrm>
        </p:spPr>
        <p:txBody>
          <a:bodyPr>
            <a:normAutofit/>
          </a:bodyPr>
          <a:lstStyle/>
          <a:p>
            <a:pPr algn="ctr"/>
            <a:r>
              <a:rPr lang="en-US" sz="4400" dirty="0" smtClean="0">
                <a:latin typeface="+mn-lt"/>
              </a:rPr>
              <a:t>MODULE DESCRIPTION</a:t>
            </a:r>
            <a:endParaRPr lang="en-IN" sz="4400" dirty="0">
              <a:latin typeface="+mn-lt"/>
            </a:endParaRPr>
          </a:p>
        </p:txBody>
      </p:sp>
      <p:sp>
        <p:nvSpPr>
          <p:cNvPr id="3" name="Content Placeholder 2"/>
          <p:cNvSpPr>
            <a:spLocks noGrp="1"/>
          </p:cNvSpPr>
          <p:nvPr>
            <p:ph idx="1"/>
          </p:nvPr>
        </p:nvSpPr>
        <p:spPr>
          <a:xfrm>
            <a:off x="827584" y="2492896"/>
            <a:ext cx="7543800" cy="3024336"/>
          </a:xfrm>
        </p:spPr>
        <p:txBody>
          <a:bodyPr/>
          <a:lstStyle/>
          <a:p>
            <a:r>
              <a:rPr lang="en-US" dirty="0"/>
              <a:t>Data Processing is the task of converting data from a given form to a much more usable and desired form i.e. making it more meaningful and informative. </a:t>
            </a:r>
            <a:endParaRPr lang="en-US" dirty="0" smtClean="0"/>
          </a:p>
          <a:p>
            <a:r>
              <a:rPr lang="en-US" dirty="0" smtClean="0"/>
              <a:t>Using </a:t>
            </a:r>
            <a:r>
              <a:rPr lang="en-US" dirty="0"/>
              <a:t>Machine Learning algorithms, mathematical modeling, and statistical knowledge, this entire process can be automated.</a:t>
            </a:r>
            <a:endParaRPr lang="en-IN" dirty="0"/>
          </a:p>
        </p:txBody>
      </p:sp>
      <p:sp>
        <p:nvSpPr>
          <p:cNvPr id="5" name="TextBox 4"/>
          <p:cNvSpPr txBox="1"/>
          <p:nvPr/>
        </p:nvSpPr>
        <p:spPr>
          <a:xfrm>
            <a:off x="2699792" y="1583214"/>
            <a:ext cx="3382464" cy="523220"/>
          </a:xfrm>
          <a:prstGeom prst="rect">
            <a:avLst/>
          </a:prstGeom>
          <a:noFill/>
        </p:spPr>
        <p:txBody>
          <a:bodyPr wrap="none" rtlCol="0">
            <a:spAutoFit/>
          </a:bodyPr>
          <a:lstStyle/>
          <a:p>
            <a:r>
              <a:rPr lang="en-IN" sz="2800" dirty="0" smtClean="0"/>
              <a:t>DATA PROCESSING</a:t>
            </a:r>
            <a:endParaRPr lang="en-IN" sz="2800" dirty="0"/>
          </a:p>
        </p:txBody>
      </p:sp>
    </p:spTree>
    <p:extLst>
      <p:ext uri="{BB962C8B-B14F-4D97-AF65-F5344CB8AC3E}">
        <p14:creationId xmlns:p14="http://schemas.microsoft.com/office/powerpoint/2010/main" val="3976681388"/>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620688"/>
            <a:ext cx="6781800" cy="870992"/>
          </a:xfrm>
        </p:spPr>
        <p:txBody>
          <a:bodyPr>
            <a:normAutofit/>
          </a:bodyPr>
          <a:lstStyle/>
          <a:p>
            <a:pPr algn="ctr"/>
            <a:r>
              <a:rPr lang="en-IN" sz="2800" dirty="0" smtClean="0">
                <a:latin typeface="+mn-lt"/>
              </a:rPr>
              <a:t>ENCODING CATEGORICAL DATA</a:t>
            </a:r>
            <a:endParaRPr lang="en-IN" sz="2800" dirty="0">
              <a:latin typeface="+mn-lt"/>
            </a:endParaRPr>
          </a:p>
        </p:txBody>
      </p:sp>
      <p:sp>
        <p:nvSpPr>
          <p:cNvPr id="3" name="Content Placeholder 2"/>
          <p:cNvSpPr>
            <a:spLocks noGrp="1"/>
          </p:cNvSpPr>
          <p:nvPr>
            <p:ph idx="1"/>
          </p:nvPr>
        </p:nvSpPr>
        <p:spPr>
          <a:xfrm>
            <a:off x="971600" y="2276872"/>
            <a:ext cx="7190184" cy="2527176"/>
          </a:xfrm>
        </p:spPr>
        <p:txBody>
          <a:bodyPr/>
          <a:lstStyle/>
          <a:p>
            <a:r>
              <a:rPr lang="en-US" dirty="0"/>
              <a:t>Encoding categorical data is a process of converting categorical data into integer format so that the data with converted categorical values can be provided to the models to give and improve the predictions</a:t>
            </a:r>
            <a:endParaRPr lang="en-IN" dirty="0"/>
          </a:p>
        </p:txBody>
      </p:sp>
    </p:spTree>
    <p:extLst>
      <p:ext uri="{BB962C8B-B14F-4D97-AF65-F5344CB8AC3E}">
        <p14:creationId xmlns:p14="http://schemas.microsoft.com/office/powerpoint/2010/main" val="2847041380"/>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764704"/>
            <a:ext cx="6781800" cy="798984"/>
          </a:xfrm>
        </p:spPr>
        <p:txBody>
          <a:bodyPr>
            <a:normAutofit/>
          </a:bodyPr>
          <a:lstStyle/>
          <a:p>
            <a:pPr algn="ctr"/>
            <a:r>
              <a:rPr lang="en-IN" sz="2800" dirty="0" smtClean="0">
                <a:latin typeface="+mn-lt"/>
              </a:rPr>
              <a:t>FEATURE SCALING</a:t>
            </a:r>
            <a:endParaRPr lang="en-IN" sz="2800" dirty="0">
              <a:latin typeface="+mn-lt"/>
            </a:endParaRPr>
          </a:p>
        </p:txBody>
      </p:sp>
      <p:sp>
        <p:nvSpPr>
          <p:cNvPr id="3" name="Content Placeholder 2"/>
          <p:cNvSpPr>
            <a:spLocks noGrp="1"/>
          </p:cNvSpPr>
          <p:nvPr>
            <p:ph idx="1"/>
          </p:nvPr>
        </p:nvSpPr>
        <p:spPr>
          <a:xfrm>
            <a:off x="827584" y="1988840"/>
            <a:ext cx="7543800" cy="3886200"/>
          </a:xfrm>
        </p:spPr>
        <p:txBody>
          <a:bodyPr>
            <a:normAutofit fontScale="92500" lnSpcReduction="10000"/>
          </a:bodyPr>
          <a:lstStyle/>
          <a:p>
            <a:r>
              <a:rPr lang="en-US" dirty="0"/>
              <a:t>Feature scaling allows us to put our features into the same </a:t>
            </a:r>
            <a:r>
              <a:rPr lang="en-US" dirty="0" smtClean="0"/>
              <a:t>scale. </a:t>
            </a:r>
            <a:r>
              <a:rPr lang="en-US" dirty="0"/>
              <a:t>Feature scaling allows us to put our features into the same </a:t>
            </a:r>
            <a:r>
              <a:rPr lang="en-US" dirty="0" smtClean="0"/>
              <a:t>scale.</a:t>
            </a:r>
          </a:p>
          <a:p>
            <a:r>
              <a:rPr lang="en-US" dirty="0"/>
              <a:t>If not scale, the features with a higher value range start dominating when calculating </a:t>
            </a:r>
            <a:r>
              <a:rPr lang="en-US" dirty="0" smtClean="0"/>
              <a:t>distances .</a:t>
            </a:r>
          </a:p>
          <a:p>
            <a:r>
              <a:rPr lang="en-US" dirty="0" smtClean="0"/>
              <a:t>The </a:t>
            </a:r>
            <a:r>
              <a:rPr lang="en-US" dirty="0"/>
              <a:t>machine learning algorithms requiring feature scaling are mostly KNN, Neural Networks, SVM, Linear Regression, and Logistic Regression. </a:t>
            </a:r>
            <a:endParaRPr lang="en-US" dirty="0" smtClean="0"/>
          </a:p>
          <a:p>
            <a:r>
              <a:rPr lang="en-US" dirty="0" smtClean="0"/>
              <a:t>The </a:t>
            </a:r>
            <a:r>
              <a:rPr lang="en-US" dirty="0"/>
              <a:t>machine learning algorithms that do not require feature scaling are mostly non-linear machine learning algorithms like Decision Tree, Random Forest, </a:t>
            </a:r>
            <a:r>
              <a:rPr lang="en-US" dirty="0" err="1" smtClean="0"/>
              <a:t>Adaboost</a:t>
            </a:r>
            <a:r>
              <a:rPr lang="en-US" dirty="0" smtClean="0"/>
              <a:t> , </a:t>
            </a:r>
            <a:r>
              <a:rPr lang="en-US" dirty="0"/>
              <a:t>Naive </a:t>
            </a:r>
            <a:r>
              <a:rPr lang="en-US" dirty="0" smtClean="0"/>
              <a:t>Bayes , </a:t>
            </a:r>
            <a:r>
              <a:rPr lang="en-US" dirty="0"/>
              <a:t>etc</a:t>
            </a:r>
            <a:r>
              <a:rPr lang="en-US" dirty="0" smtClean="0"/>
              <a:t>..</a:t>
            </a:r>
            <a:endParaRPr lang="en-IN" dirty="0"/>
          </a:p>
        </p:txBody>
      </p:sp>
    </p:spTree>
    <p:extLst>
      <p:ext uri="{BB962C8B-B14F-4D97-AF65-F5344CB8AC3E}">
        <p14:creationId xmlns:p14="http://schemas.microsoft.com/office/powerpoint/2010/main" val="876970804"/>
      </p:ext>
    </p:extLst>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548680"/>
            <a:ext cx="6565776" cy="952128"/>
          </a:xfrm>
        </p:spPr>
        <p:txBody>
          <a:bodyPr>
            <a:noAutofit/>
          </a:bodyPr>
          <a:lstStyle/>
          <a:p>
            <a:pPr algn="ctr"/>
            <a:r>
              <a:rPr lang="en-US" sz="4400" dirty="0" smtClean="0">
                <a:latin typeface="+mn-lt"/>
              </a:rPr>
              <a:t/>
            </a:r>
            <a:br>
              <a:rPr lang="en-US" sz="4400" dirty="0" smtClean="0">
                <a:latin typeface="+mn-lt"/>
              </a:rPr>
            </a:br>
            <a:r>
              <a:rPr lang="en-US" sz="4400" dirty="0">
                <a:latin typeface="+mn-lt"/>
              </a:rPr>
              <a:t/>
            </a:r>
            <a:br>
              <a:rPr lang="en-US" sz="4400" dirty="0">
                <a:latin typeface="+mn-lt"/>
              </a:rPr>
            </a:br>
            <a:r>
              <a:rPr lang="en-US" sz="4400" dirty="0" smtClean="0">
                <a:latin typeface="+mn-lt"/>
              </a:rPr>
              <a:t/>
            </a:r>
            <a:br>
              <a:rPr lang="en-US" sz="4400" dirty="0" smtClean="0">
                <a:latin typeface="+mn-lt"/>
              </a:rPr>
            </a:br>
            <a:r>
              <a:rPr lang="en-US" sz="4400" dirty="0">
                <a:latin typeface="+mn-lt"/>
              </a:rPr>
              <a:t/>
            </a:r>
            <a:br>
              <a:rPr lang="en-US" sz="4400" dirty="0">
                <a:latin typeface="+mn-lt"/>
              </a:rPr>
            </a:br>
            <a:r>
              <a:rPr lang="en-US" sz="4400" dirty="0" smtClean="0">
                <a:latin typeface="+mn-lt"/>
              </a:rPr>
              <a:t/>
            </a:r>
            <a:br>
              <a:rPr lang="en-US" sz="4400" dirty="0" smtClean="0">
                <a:latin typeface="+mn-lt"/>
              </a:rPr>
            </a:br>
            <a:r>
              <a:rPr lang="en-US" sz="4400" dirty="0">
                <a:latin typeface="+mn-lt"/>
              </a:rPr>
              <a:t/>
            </a:r>
            <a:br>
              <a:rPr lang="en-US" sz="4400" dirty="0">
                <a:latin typeface="+mn-lt"/>
              </a:rPr>
            </a:br>
            <a:r>
              <a:rPr lang="en-US" sz="2800" dirty="0" smtClean="0">
                <a:latin typeface="+mn-lt"/>
              </a:rPr>
              <a:t>SPLITTING THE DATA SET INTO THE TRAINING SET AND TEST SET</a:t>
            </a:r>
            <a:endParaRPr lang="en-IN" sz="2800" dirty="0">
              <a:latin typeface="+mn-lt"/>
            </a:endParaRPr>
          </a:p>
        </p:txBody>
      </p:sp>
      <p:sp>
        <p:nvSpPr>
          <p:cNvPr id="3" name="Content Placeholder 2"/>
          <p:cNvSpPr>
            <a:spLocks noGrp="1"/>
          </p:cNvSpPr>
          <p:nvPr>
            <p:ph idx="1"/>
          </p:nvPr>
        </p:nvSpPr>
        <p:spPr>
          <a:xfrm>
            <a:off x="755576" y="1556792"/>
            <a:ext cx="7543800" cy="4462264"/>
          </a:xfrm>
        </p:spPr>
        <p:txBody>
          <a:bodyPr/>
          <a:lstStyle/>
          <a:p>
            <a:r>
              <a:rPr lang="en-US" dirty="0"/>
              <a:t>The train-test split procedure is used to estimate the performance of machine learning algorithms when they are used to make predictions on data not used to train the model</a:t>
            </a:r>
            <a:r>
              <a:rPr lang="en-US" dirty="0" smtClean="0"/>
              <a:t>.</a:t>
            </a:r>
          </a:p>
          <a:p>
            <a:r>
              <a:rPr lang="en-US" dirty="0"/>
              <a:t>T</a:t>
            </a:r>
            <a:r>
              <a:rPr lang="en-US" dirty="0" smtClean="0"/>
              <a:t>he </a:t>
            </a:r>
            <a:r>
              <a:rPr lang="en-US" dirty="0"/>
              <a:t>results of which allow you to compare the performance of machine learning algorithms for your predictive modeling </a:t>
            </a:r>
            <a:r>
              <a:rPr lang="en-US" dirty="0" smtClean="0"/>
              <a:t>problem</a:t>
            </a:r>
          </a:p>
          <a:p>
            <a:r>
              <a:rPr lang="en-US" dirty="0"/>
              <a:t>Train the model on the training set.</a:t>
            </a:r>
            <a:r>
              <a:rPr lang="en-US" dirty="0"/>
              <a:t/>
            </a:r>
            <a:br>
              <a:rPr lang="en-US" dirty="0"/>
            </a:br>
            <a:r>
              <a:rPr lang="en-US" dirty="0"/>
              <a:t>Test the model on the testing set, and evaluate</a:t>
            </a:r>
            <a:endParaRPr lang="en-IN" dirty="0"/>
          </a:p>
        </p:txBody>
      </p:sp>
    </p:spTree>
    <p:extLst>
      <p:ext uri="{BB962C8B-B14F-4D97-AF65-F5344CB8AC3E}">
        <p14:creationId xmlns:p14="http://schemas.microsoft.com/office/powerpoint/2010/main" val="2099806171"/>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1196752"/>
            <a:ext cx="7056784" cy="1800200"/>
          </a:xfrm>
        </p:spPr>
        <p:txBody>
          <a:bodyPr/>
          <a:lstStyle/>
          <a:p>
            <a:pPr algn="ctr"/>
            <a:r>
              <a:rPr lang="en-US" sz="4400" dirty="0" smtClean="0">
                <a:effectLst>
                  <a:outerShdw blurRad="38100" dist="38100" dir="2700000" algn="tl">
                    <a:srgbClr val="000000">
                      <a:alpha val="43137"/>
                    </a:srgbClr>
                  </a:outerShdw>
                </a:effectLst>
                <a:latin typeface="+mn-lt"/>
              </a:rPr>
              <a:t>PREDICTION OF CARDIOVASCULAR DISEASES USING MACHINE LEARNING</a:t>
            </a:r>
            <a:endParaRPr lang="en-IN" sz="4400" dirty="0">
              <a:effectLst>
                <a:outerShdw blurRad="38100" dist="38100" dir="2700000" algn="tl">
                  <a:srgbClr val="000000">
                    <a:alpha val="43137"/>
                  </a:srgbClr>
                </a:outerShdw>
              </a:effectLst>
              <a:latin typeface="+mn-lt"/>
            </a:endParaRPr>
          </a:p>
        </p:txBody>
      </p:sp>
      <p:sp>
        <p:nvSpPr>
          <p:cNvPr id="3" name="Subtitle 2"/>
          <p:cNvSpPr>
            <a:spLocks noGrp="1"/>
          </p:cNvSpPr>
          <p:nvPr>
            <p:ph type="subTitle" idx="1"/>
          </p:nvPr>
        </p:nvSpPr>
        <p:spPr>
          <a:xfrm>
            <a:off x="683568" y="4869160"/>
            <a:ext cx="3024336" cy="1260140"/>
          </a:xfrm>
        </p:spPr>
        <p:txBody>
          <a:bodyPr>
            <a:normAutofit/>
          </a:bodyPr>
          <a:lstStyle/>
          <a:p>
            <a:r>
              <a:rPr lang="en-US" sz="2000" dirty="0" smtClean="0">
                <a:effectLst>
                  <a:outerShdw blurRad="38100" dist="38100" dir="2700000" algn="tl">
                    <a:srgbClr val="000000">
                      <a:alpha val="43137"/>
                    </a:srgbClr>
                  </a:outerShdw>
                </a:effectLst>
              </a:rPr>
              <a:t>GUIDED BY </a:t>
            </a:r>
          </a:p>
          <a:p>
            <a:r>
              <a:rPr lang="en-US" sz="2000" dirty="0" smtClean="0">
                <a:effectLst>
                  <a:outerShdw blurRad="38100" dist="38100" dir="2700000" algn="tl">
                    <a:srgbClr val="000000">
                      <a:alpha val="43137"/>
                    </a:srgbClr>
                  </a:outerShdw>
                </a:effectLst>
              </a:rPr>
              <a:t>Mrs. M </a:t>
            </a:r>
            <a:r>
              <a:rPr lang="en-US" sz="2000" dirty="0" smtClean="0">
                <a:effectLst>
                  <a:outerShdw blurRad="38100" dist="38100" dir="2700000" algn="tl">
                    <a:srgbClr val="000000">
                      <a:alpha val="43137"/>
                    </a:srgbClr>
                  </a:outerShdw>
                </a:effectLst>
              </a:rPr>
              <a:t>SANGEETHA</a:t>
            </a:r>
          </a:p>
          <a:p>
            <a:r>
              <a:rPr lang="en-US" sz="2000" dirty="0" smtClean="0">
                <a:effectLst>
                  <a:outerShdw blurRad="38100" dist="38100" dir="2700000" algn="tl">
                    <a:srgbClr val="000000">
                      <a:alpha val="43137"/>
                    </a:srgbClr>
                  </a:outerShdw>
                </a:effectLst>
              </a:rPr>
              <a:t>Associate Professor</a:t>
            </a:r>
            <a:endParaRPr lang="en-US" sz="2000" dirty="0" smtClean="0">
              <a:effectLst>
                <a:outerShdw blurRad="38100" dist="38100" dir="2700000" algn="tl">
                  <a:srgbClr val="000000">
                    <a:alpha val="43137"/>
                  </a:srgbClr>
                </a:outerShdw>
              </a:effectLst>
            </a:endParaRPr>
          </a:p>
          <a:p>
            <a:endParaRPr lang="en-US" dirty="0" smtClean="0"/>
          </a:p>
          <a:p>
            <a:endParaRPr lang="en-IN" dirty="0"/>
          </a:p>
        </p:txBody>
      </p:sp>
      <p:sp>
        <p:nvSpPr>
          <p:cNvPr id="4" name="Subtitle 2"/>
          <p:cNvSpPr txBox="1">
            <a:spLocks/>
          </p:cNvSpPr>
          <p:nvPr/>
        </p:nvSpPr>
        <p:spPr>
          <a:xfrm>
            <a:off x="4860033" y="4293096"/>
            <a:ext cx="3456382" cy="1843645"/>
          </a:xfrm>
          <a:prstGeom prst="rect">
            <a:avLst/>
          </a:prstGeom>
        </p:spPr>
        <p:txBody>
          <a:bodyPr vert="horz" lIns="91440" tIns="45720" rIns="91440" bIns="45720" rtlCol="0" anchor="t" anchorCtr="0">
            <a:normAutofit fontScale="70000" lnSpcReduction="20000"/>
          </a:bodyPr>
          <a:lstStyle>
            <a:lvl1pPr marL="0" indent="0" algn="l" defTabSz="914400" rtl="0" eaLnBrk="1" latinLnBrk="0" hangingPunct="1">
              <a:spcBef>
                <a:spcPct val="20000"/>
              </a:spcBef>
              <a:buClr>
                <a:schemeClr val="accent1"/>
              </a:buClr>
              <a:buFont typeface="Arial" pitchFamily="34" charset="0"/>
              <a:buNone/>
              <a:defRPr sz="2800" kern="1200">
                <a:solidFill>
                  <a:schemeClr val="tx2"/>
                </a:solidFill>
                <a:latin typeface="+mn-lt"/>
                <a:ea typeface="+mn-ea"/>
                <a:cs typeface="+mn-cs"/>
              </a:defRPr>
            </a:lvl1pPr>
            <a:lvl2pPr marL="457200" indent="0" algn="ctr" defTabSz="914400" rtl="0" eaLnBrk="1" latinLnBrk="0" hangingPunct="1">
              <a:spcBef>
                <a:spcPct val="20000"/>
              </a:spcBef>
              <a:buClr>
                <a:schemeClr val="accent1"/>
              </a:buClr>
              <a:buFont typeface="Arial" pitchFamily="34" charset="0"/>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Font typeface="Arial" pitchFamily="34" charset="0"/>
              <a:buNone/>
              <a:defRPr sz="18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9pPr>
          </a:lstStyle>
          <a:p>
            <a:pPr algn="ctr"/>
            <a:r>
              <a:rPr lang="en-US" sz="2900" b="1" dirty="0" smtClean="0">
                <a:solidFill>
                  <a:schemeClr val="tx1"/>
                </a:solidFill>
                <a:effectLst>
                  <a:outerShdw blurRad="38100" dist="38100" dir="2700000" algn="tl">
                    <a:srgbClr val="000000">
                      <a:alpha val="43137"/>
                    </a:srgbClr>
                  </a:outerShdw>
                </a:effectLst>
              </a:rPr>
              <a:t>BATCH </a:t>
            </a:r>
            <a:r>
              <a:rPr lang="en-US" sz="2900" b="1" dirty="0">
                <a:solidFill>
                  <a:schemeClr val="tx1"/>
                </a:solidFill>
                <a:effectLst>
                  <a:outerShdw blurRad="38100" dist="38100" dir="2700000" algn="tl">
                    <a:srgbClr val="000000">
                      <a:alpha val="43137"/>
                    </a:srgbClr>
                  </a:outerShdw>
                </a:effectLst>
              </a:rPr>
              <a:t>18 </a:t>
            </a:r>
          </a:p>
          <a:p>
            <a:endParaRPr lang="en-US" dirty="0" smtClean="0"/>
          </a:p>
          <a:p>
            <a:r>
              <a:rPr lang="en-US" dirty="0" smtClean="0">
                <a:effectLst>
                  <a:outerShdw blurRad="38100" dist="38100" dir="2700000" algn="tl">
                    <a:srgbClr val="000000">
                      <a:alpha val="43137"/>
                    </a:srgbClr>
                  </a:outerShdw>
                </a:effectLst>
              </a:rPr>
              <a:t>DONE </a:t>
            </a:r>
            <a:r>
              <a:rPr lang="en-US" dirty="0" smtClean="0">
                <a:effectLst>
                  <a:outerShdw blurRad="38100" dist="38100" dir="2700000" algn="tl">
                    <a:srgbClr val="000000">
                      <a:alpha val="43137"/>
                    </a:srgbClr>
                  </a:outerShdw>
                </a:effectLst>
              </a:rPr>
              <a:t>BY</a:t>
            </a:r>
          </a:p>
          <a:p>
            <a:r>
              <a:rPr lang="en-US" dirty="0" smtClean="0">
                <a:effectLst>
                  <a:outerShdw blurRad="38100" dist="38100" dir="2700000" algn="tl">
                    <a:srgbClr val="000000">
                      <a:alpha val="43137"/>
                    </a:srgbClr>
                  </a:outerShdw>
                </a:effectLst>
              </a:rPr>
              <a:t>APARNA L  (211419104014)</a:t>
            </a:r>
          </a:p>
          <a:p>
            <a:r>
              <a:rPr lang="en-US" dirty="0" smtClean="0">
                <a:effectLst>
                  <a:outerShdw blurRad="38100" dist="38100" dir="2700000" algn="tl">
                    <a:srgbClr val="000000">
                      <a:alpha val="43137"/>
                    </a:srgbClr>
                  </a:outerShdw>
                </a:effectLst>
              </a:rPr>
              <a:t>PREETHI K (211419104201)</a:t>
            </a:r>
          </a:p>
          <a:p>
            <a:endParaRPr lang="en-US" dirty="0" smtClean="0"/>
          </a:p>
          <a:p>
            <a:endParaRPr lang="en-US" dirty="0" smtClean="0"/>
          </a:p>
          <a:p>
            <a:endParaRPr lang="en-IN" dirty="0"/>
          </a:p>
        </p:txBody>
      </p:sp>
    </p:spTree>
    <p:extLst>
      <p:ext uri="{BB962C8B-B14F-4D97-AF65-F5344CB8AC3E}">
        <p14:creationId xmlns:p14="http://schemas.microsoft.com/office/powerpoint/2010/main" val="2303426934"/>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941168"/>
            <a:ext cx="6781800" cy="1231032"/>
          </a:xfrm>
        </p:spPr>
        <p:txBody>
          <a:bodyPr>
            <a:normAutofit fontScale="90000"/>
          </a:bodyPr>
          <a:lstStyle/>
          <a:p>
            <a:r>
              <a:rPr lang="en-US" sz="3100" b="1" dirty="0" smtClean="0">
                <a:latin typeface="+mn-lt"/>
              </a:rPr>
              <a:t/>
            </a:r>
            <a:br>
              <a:rPr lang="en-US" sz="3100" b="1" dirty="0" smtClean="0">
                <a:latin typeface="+mn-lt"/>
              </a:rPr>
            </a:br>
            <a:r>
              <a:rPr lang="en-US" sz="3100" b="1" dirty="0" smtClean="0">
                <a:latin typeface="+mn-lt"/>
              </a:rPr>
              <a:t/>
            </a:r>
            <a:br>
              <a:rPr lang="en-US" sz="3100" b="1" dirty="0" smtClean="0">
                <a:latin typeface="+mn-lt"/>
              </a:rPr>
            </a:br>
            <a:r>
              <a:rPr lang="en-US" sz="3100" b="1" dirty="0" smtClean="0">
                <a:latin typeface="+mn-lt"/>
              </a:rPr>
              <a:t/>
            </a:r>
            <a:br>
              <a:rPr lang="en-US" sz="3100" b="1" dirty="0" smtClean="0">
                <a:latin typeface="+mn-lt"/>
              </a:rPr>
            </a:br>
            <a:r>
              <a:rPr lang="en-US" sz="3100" b="1" dirty="0" smtClean="0">
                <a:latin typeface="+mn-lt"/>
              </a:rPr>
              <a:t/>
            </a:r>
            <a:br>
              <a:rPr lang="en-US" sz="3100" b="1" dirty="0" smtClean="0">
                <a:latin typeface="+mn-lt"/>
              </a:rPr>
            </a:br>
            <a:r>
              <a:rPr lang="en-US" sz="3100" b="1" dirty="0" smtClean="0">
                <a:latin typeface="+mn-lt"/>
              </a:rPr>
              <a:t/>
            </a:r>
            <a:br>
              <a:rPr lang="en-US" sz="3100" b="1" dirty="0" smtClean="0">
                <a:latin typeface="+mn-lt"/>
              </a:rPr>
            </a:br>
            <a:r>
              <a:rPr lang="en-US" sz="3100" b="1" dirty="0" smtClean="0">
                <a:latin typeface="+mn-lt"/>
              </a:rPr>
              <a:t/>
            </a:r>
            <a:br>
              <a:rPr lang="en-US" sz="3100" b="1" dirty="0" smtClean="0">
                <a:latin typeface="+mn-lt"/>
              </a:rPr>
            </a:br>
            <a:r>
              <a:rPr lang="en-US" sz="4400" b="1" dirty="0" smtClean="0"/>
              <a:t/>
            </a:r>
            <a:br>
              <a:rPr lang="en-US" sz="4400" b="1" dirty="0" smtClean="0"/>
            </a:br>
            <a:endParaRPr lang="en-IN" sz="4400" dirty="0">
              <a:latin typeface="+mn-lt"/>
            </a:endParaRPr>
          </a:p>
        </p:txBody>
      </p:sp>
      <p:sp>
        <p:nvSpPr>
          <p:cNvPr id="3" name="Content Placeholder 2"/>
          <p:cNvSpPr>
            <a:spLocks noGrp="1"/>
          </p:cNvSpPr>
          <p:nvPr>
            <p:ph idx="1"/>
          </p:nvPr>
        </p:nvSpPr>
        <p:spPr>
          <a:xfrm>
            <a:off x="611560" y="1916832"/>
            <a:ext cx="7039744" cy="4032448"/>
          </a:xfrm>
        </p:spPr>
        <p:txBody>
          <a:bodyPr>
            <a:normAutofit fontScale="70000" lnSpcReduction="20000"/>
          </a:bodyPr>
          <a:lstStyle/>
          <a:p>
            <a:r>
              <a:rPr lang="en-IN" sz="2600" b="1" dirty="0" smtClean="0"/>
              <a:t>LOGISITC REGRESSION </a:t>
            </a:r>
          </a:p>
          <a:p>
            <a:pPr marL="0" indent="0">
              <a:buNone/>
            </a:pPr>
            <a:r>
              <a:rPr lang="en-IN" sz="2600" b="1" dirty="0"/>
              <a:t> </a:t>
            </a:r>
            <a:r>
              <a:rPr lang="en-IN" sz="2600" b="1" dirty="0" smtClean="0"/>
              <a:t>   </a:t>
            </a:r>
            <a:r>
              <a:rPr lang="en-US" sz="2600" dirty="0"/>
              <a:t>Logistic regression is one of the most popular Machine Learning algorithms under the Supervised Learning technique. It is used for predicting the categorical dependent variable using a given set of independent variables</a:t>
            </a:r>
            <a:r>
              <a:rPr lang="en-US" sz="2600" dirty="0" smtClean="0"/>
              <a:t>.</a:t>
            </a:r>
          </a:p>
          <a:p>
            <a:pPr marL="0" indent="0">
              <a:buNone/>
            </a:pPr>
            <a:endParaRPr lang="en-US" sz="2600" dirty="0"/>
          </a:p>
          <a:p>
            <a:pPr marL="0" indent="0">
              <a:buNone/>
            </a:pPr>
            <a:endParaRPr lang="en-US" sz="2600" dirty="0" smtClean="0"/>
          </a:p>
          <a:p>
            <a:r>
              <a:rPr lang="en-US" sz="2600" b="1" dirty="0" smtClean="0"/>
              <a:t>SVC (SUPPORT VECTOR  CLASSIFIER)</a:t>
            </a:r>
          </a:p>
          <a:p>
            <a:pPr marL="0" indent="0">
              <a:buNone/>
            </a:pPr>
            <a:r>
              <a:rPr lang="en-US" sz="2600" b="1" dirty="0" smtClean="0"/>
              <a:t>   </a:t>
            </a:r>
            <a:r>
              <a:rPr lang="en-US" sz="2600" dirty="0"/>
              <a:t>Support vector machines (SVMs) are powerful yet flexible supervised machine learning methods used for classification, regression, and detection of outliers. We are going to use it for the classification program</a:t>
            </a:r>
            <a:r>
              <a:rPr lang="en-US" sz="2600" dirty="0" smtClean="0"/>
              <a:t>.</a:t>
            </a:r>
          </a:p>
          <a:p>
            <a:pPr marL="0" indent="0">
              <a:buNone/>
            </a:pPr>
            <a:r>
              <a:rPr lang="en-US" sz="2600" dirty="0" smtClean="0"/>
              <a:t>.</a:t>
            </a:r>
            <a:endParaRPr lang="en-US" sz="2600" b="1" dirty="0" smtClean="0"/>
          </a:p>
          <a:p>
            <a:pPr marL="0" indent="0">
              <a:buNone/>
            </a:pPr>
            <a:endParaRPr lang="en-IN" b="1" dirty="0" smtClean="0"/>
          </a:p>
          <a:p>
            <a:pPr marL="0" indent="0">
              <a:buNone/>
            </a:pPr>
            <a:r>
              <a:rPr lang="en-IN" b="1" dirty="0"/>
              <a:t> </a:t>
            </a:r>
          </a:p>
        </p:txBody>
      </p:sp>
      <p:sp>
        <p:nvSpPr>
          <p:cNvPr id="4" name="TextBox 3"/>
          <p:cNvSpPr txBox="1"/>
          <p:nvPr/>
        </p:nvSpPr>
        <p:spPr>
          <a:xfrm>
            <a:off x="2123728" y="764703"/>
            <a:ext cx="4725781" cy="584775"/>
          </a:xfrm>
          <a:prstGeom prst="rect">
            <a:avLst/>
          </a:prstGeom>
          <a:noFill/>
        </p:spPr>
        <p:txBody>
          <a:bodyPr wrap="none" rtlCol="0">
            <a:spAutoFit/>
          </a:bodyPr>
          <a:lstStyle/>
          <a:p>
            <a:pPr algn="ctr"/>
            <a:r>
              <a:rPr lang="en-IN" sz="3200" dirty="0" smtClean="0"/>
              <a:t>VARIOUS ALGORITHMS</a:t>
            </a:r>
            <a:endParaRPr lang="en-IN" sz="3200" dirty="0"/>
          </a:p>
        </p:txBody>
      </p:sp>
    </p:spTree>
    <p:extLst>
      <p:ext uri="{BB962C8B-B14F-4D97-AF65-F5344CB8AC3E}">
        <p14:creationId xmlns:p14="http://schemas.microsoft.com/office/powerpoint/2010/main" val="1972889125"/>
      </p:ext>
    </p:extLst>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762000" y="685800"/>
            <a:ext cx="7543800" cy="5335488"/>
          </a:xfrm>
        </p:spPr>
        <p:txBody>
          <a:bodyPr>
            <a:normAutofit/>
          </a:bodyPr>
          <a:lstStyle/>
          <a:p>
            <a:endParaRPr lang="en-IN" b="1" dirty="0" smtClean="0"/>
          </a:p>
          <a:p>
            <a:r>
              <a:rPr lang="en-IN" sz="1800" b="1" dirty="0" smtClean="0"/>
              <a:t>K NEIGHBORS CLASSIFICATION</a:t>
            </a:r>
          </a:p>
          <a:p>
            <a:pPr marL="0" indent="0">
              <a:buNone/>
            </a:pPr>
            <a:r>
              <a:rPr lang="en-IN" b="1" dirty="0"/>
              <a:t> </a:t>
            </a:r>
            <a:r>
              <a:rPr lang="en-IN" b="1" dirty="0" smtClean="0"/>
              <a:t> </a:t>
            </a:r>
            <a:r>
              <a:rPr lang="en-US" sz="1800" dirty="0"/>
              <a:t>The K Nearest Neighbor algorithm falls under the Supervised Learning category and can be used for classification and regression. It is also a versatile algorithm for imputing missing values and resampling datasets</a:t>
            </a:r>
            <a:r>
              <a:rPr lang="en-US" sz="2000" dirty="0" smtClean="0"/>
              <a:t>.</a:t>
            </a:r>
          </a:p>
          <a:p>
            <a:pPr marL="0" indent="0">
              <a:buNone/>
            </a:pPr>
            <a:r>
              <a:rPr lang="en-IN" b="1" dirty="0" smtClean="0"/>
              <a:t> </a:t>
            </a:r>
          </a:p>
          <a:p>
            <a:pPr marL="0" indent="0">
              <a:buNone/>
            </a:pPr>
            <a:r>
              <a:rPr lang="en-IN" sz="2000" b="1" u="sng" dirty="0" smtClean="0"/>
              <a:t>Non-Linear </a:t>
            </a:r>
            <a:r>
              <a:rPr lang="en-IN" sz="2000" b="1" u="sng" dirty="0"/>
              <a:t>ML </a:t>
            </a:r>
            <a:r>
              <a:rPr lang="en-IN" sz="2000" b="1" u="sng" dirty="0" smtClean="0"/>
              <a:t>Algorithms </a:t>
            </a:r>
          </a:p>
          <a:p>
            <a:endParaRPr lang="en-IN" b="1" dirty="0" smtClean="0"/>
          </a:p>
          <a:p>
            <a:r>
              <a:rPr lang="en-IN" sz="1800" b="1" dirty="0" smtClean="0"/>
              <a:t>DECISION TREE CLASSIFIER</a:t>
            </a:r>
          </a:p>
          <a:p>
            <a:pPr marL="0" indent="0">
              <a:buNone/>
            </a:pPr>
            <a:r>
              <a:rPr lang="en-US" dirty="0" smtClean="0"/>
              <a:t>     </a:t>
            </a:r>
            <a:r>
              <a:rPr lang="en-US" sz="1800" dirty="0" smtClean="0"/>
              <a:t>A </a:t>
            </a:r>
            <a:r>
              <a:rPr lang="en-US" sz="1800" dirty="0"/>
              <a:t>Decision Tree is a supervised learning technique that can be used for both classification and Regression problems, but mostly it is preferred for solving Classification problems.</a:t>
            </a:r>
            <a:endParaRPr lang="en-IN" sz="1800" b="1" dirty="0"/>
          </a:p>
          <a:p>
            <a:endParaRPr lang="en-IN" b="1" dirty="0"/>
          </a:p>
        </p:txBody>
      </p:sp>
    </p:spTree>
    <p:extLst>
      <p:ext uri="{BB962C8B-B14F-4D97-AF65-F5344CB8AC3E}">
        <p14:creationId xmlns:p14="http://schemas.microsoft.com/office/powerpoint/2010/main" val="3630783546"/>
      </p:ext>
    </p:extLst>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685800"/>
            <a:ext cx="7543800" cy="5191472"/>
          </a:xfrm>
        </p:spPr>
        <p:txBody>
          <a:bodyPr>
            <a:normAutofit fontScale="92500" lnSpcReduction="20000"/>
          </a:bodyPr>
          <a:lstStyle/>
          <a:p>
            <a:endParaRPr lang="en-IN" sz="1800" b="1" dirty="0" smtClean="0"/>
          </a:p>
          <a:p>
            <a:r>
              <a:rPr lang="en-IN" sz="1800" b="1" dirty="0" smtClean="0"/>
              <a:t>RANDBOM FOREST CLASSIFIER </a:t>
            </a:r>
          </a:p>
          <a:p>
            <a:pPr marL="0" indent="0">
              <a:buNone/>
            </a:pPr>
            <a:r>
              <a:rPr lang="en-IN" b="1" dirty="0"/>
              <a:t> </a:t>
            </a:r>
            <a:r>
              <a:rPr lang="en-IN" b="1" dirty="0" smtClean="0"/>
              <a:t>    </a:t>
            </a:r>
            <a:r>
              <a:rPr lang="en-US" sz="1800" dirty="0"/>
              <a:t>A random forest is a meta estimator that fits several decision tree classifiers on various sub-samples of the dataset and uses averaging to improve the accuracy and control over-fitting</a:t>
            </a:r>
            <a:r>
              <a:rPr lang="en-US" dirty="0" smtClean="0"/>
              <a:t>.</a:t>
            </a:r>
          </a:p>
          <a:p>
            <a:pPr marL="0" indent="0">
              <a:buNone/>
            </a:pPr>
            <a:endParaRPr lang="en-US" dirty="0" smtClean="0"/>
          </a:p>
          <a:p>
            <a:r>
              <a:rPr lang="en-US" sz="1800" b="1" dirty="0" smtClean="0"/>
              <a:t>GRADIANT BOOSITING CLASSIFIER </a:t>
            </a:r>
          </a:p>
          <a:p>
            <a:pPr marL="0" indent="0">
              <a:buNone/>
            </a:pPr>
            <a:r>
              <a:rPr lang="en-US" b="1" dirty="0"/>
              <a:t> </a:t>
            </a:r>
            <a:r>
              <a:rPr lang="en-US" b="1" dirty="0" smtClean="0"/>
              <a:t>   </a:t>
            </a:r>
            <a:r>
              <a:rPr lang="en-US" sz="1800" dirty="0"/>
              <a:t>Gradient boosting algorithm is one of the most powerful algorithms in the field of machine learning</a:t>
            </a:r>
            <a:r>
              <a:rPr lang="en-US" sz="1800" dirty="0" smtClean="0"/>
              <a:t>.</a:t>
            </a:r>
            <a:r>
              <a:rPr lang="en-US" sz="1800" dirty="0"/>
              <a:t> Gradient boosting algorithm can be used for predicting not only continuous target variable (as a </a:t>
            </a:r>
            <a:r>
              <a:rPr lang="en-US" sz="1800" dirty="0" err="1"/>
              <a:t>Regressor</a:t>
            </a:r>
            <a:r>
              <a:rPr lang="en-US" sz="1800" dirty="0"/>
              <a:t>) but also categorical target variable (as a Classifier</a:t>
            </a:r>
            <a:r>
              <a:rPr lang="en-US" sz="1800" dirty="0" smtClean="0"/>
              <a:t>).</a:t>
            </a:r>
          </a:p>
          <a:p>
            <a:pPr marL="0" indent="0">
              <a:buNone/>
            </a:pPr>
            <a:endParaRPr lang="en-US" sz="3600" b="1" dirty="0" smtClean="0"/>
          </a:p>
          <a:p>
            <a:pPr marL="0" indent="0" algn="ctr">
              <a:buNone/>
            </a:pPr>
            <a:r>
              <a:rPr lang="en-US" sz="3600" b="1" dirty="0" smtClean="0">
                <a:solidFill>
                  <a:schemeClr val="tx1"/>
                </a:solidFill>
              </a:rPr>
              <a:t>PREDICTION</a:t>
            </a:r>
          </a:p>
          <a:p>
            <a:pPr marL="0" indent="0">
              <a:buNone/>
            </a:pPr>
            <a:endParaRPr lang="en-US" sz="2000" dirty="0" smtClean="0"/>
          </a:p>
          <a:p>
            <a:pPr marL="0" indent="0">
              <a:buNone/>
            </a:pPr>
            <a:r>
              <a:rPr lang="en-US" sz="2000" dirty="0" smtClean="0"/>
              <a:t>Perform </a:t>
            </a:r>
            <a:r>
              <a:rPr lang="en-US" sz="2000" dirty="0"/>
              <a:t>prediction </a:t>
            </a:r>
            <a:r>
              <a:rPr lang="en-US" sz="2000" dirty="0" smtClean="0"/>
              <a:t>of disease with given  </a:t>
            </a:r>
            <a:r>
              <a:rPr lang="en-US" sz="2000" dirty="0"/>
              <a:t>data using best suitable  algorithm</a:t>
            </a:r>
            <a:r>
              <a:rPr lang="en-US" sz="3600" dirty="0"/>
              <a:t>.</a:t>
            </a:r>
          </a:p>
          <a:p>
            <a:pPr marL="0" indent="0">
              <a:buNone/>
            </a:pPr>
            <a:endParaRPr lang="en-IN" sz="3600" b="1" dirty="0"/>
          </a:p>
        </p:txBody>
      </p:sp>
    </p:spTree>
    <p:extLst>
      <p:ext uri="{BB962C8B-B14F-4D97-AF65-F5344CB8AC3E}">
        <p14:creationId xmlns:p14="http://schemas.microsoft.com/office/powerpoint/2010/main" val="590739977"/>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620688"/>
            <a:ext cx="6781800" cy="1152128"/>
          </a:xfrm>
        </p:spPr>
        <p:txBody>
          <a:bodyPr>
            <a:normAutofit fontScale="90000"/>
          </a:bodyPr>
          <a:lstStyle/>
          <a:p>
            <a:pPr algn="ctr"/>
            <a:r>
              <a:rPr lang="en-IN" sz="4400" b="1" dirty="0" smtClean="0">
                <a:latin typeface="+mn-lt"/>
              </a:rPr>
              <a:t>PERFORMANCE ANALYSIS</a:t>
            </a:r>
            <a:endParaRPr lang="en-IN" sz="4400" b="1" dirty="0">
              <a:latin typeface="+mn-l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57875143"/>
              </p:ext>
            </p:extLst>
          </p:nvPr>
        </p:nvGraphicFramePr>
        <p:xfrm>
          <a:off x="1187624" y="2276872"/>
          <a:ext cx="6408712" cy="3391272"/>
        </p:xfrm>
        <a:graphic>
          <a:graphicData uri="http://schemas.openxmlformats.org/drawingml/2006/table">
            <a:tbl>
              <a:tblPr firstRow="1" bandRow="1">
                <a:tableStyleId>{5C22544A-7EE6-4342-B048-85BDC9FD1C3A}</a:tableStyleId>
              </a:tblPr>
              <a:tblGrid>
                <a:gridCol w="3672408"/>
                <a:gridCol w="2736304"/>
              </a:tblGrid>
              <a:tr h="847818">
                <a:tc>
                  <a:txBody>
                    <a:bodyPr/>
                    <a:lstStyle/>
                    <a:p>
                      <a:r>
                        <a:rPr lang="en-IN" dirty="0" smtClean="0"/>
                        <a:t>ALGORITHMS</a:t>
                      </a:r>
                      <a:endParaRPr lang="en-IN" dirty="0"/>
                    </a:p>
                  </a:txBody>
                  <a:tcPr/>
                </a:tc>
                <a:tc>
                  <a:txBody>
                    <a:bodyPr/>
                    <a:lstStyle/>
                    <a:p>
                      <a:r>
                        <a:rPr lang="en-IN" dirty="0" smtClean="0"/>
                        <a:t>ACCURACY </a:t>
                      </a:r>
                      <a:endParaRPr lang="en-IN" dirty="0"/>
                    </a:p>
                  </a:txBody>
                  <a:tcPr/>
                </a:tc>
              </a:tr>
              <a:tr h="8478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kern="1200" dirty="0" smtClean="0">
                          <a:solidFill>
                            <a:schemeClr val="dk1"/>
                          </a:solidFill>
                          <a:effectLst/>
                          <a:latin typeface="+mn-lt"/>
                          <a:ea typeface="+mn-ea"/>
                          <a:cs typeface="+mn-cs"/>
                        </a:rPr>
                        <a:t>Logistic Regression</a:t>
                      </a:r>
                    </a:p>
                    <a:p>
                      <a:endParaRPr lang="en-IN" dirty="0"/>
                    </a:p>
                  </a:txBody>
                  <a:tcPr/>
                </a:tc>
                <a:tc>
                  <a:txBody>
                    <a:bodyPr/>
                    <a:lstStyle/>
                    <a:p>
                      <a:r>
                        <a:rPr lang="en-IN" dirty="0" smtClean="0"/>
                        <a:t>79%</a:t>
                      </a:r>
                      <a:endParaRPr lang="en-IN" dirty="0"/>
                    </a:p>
                  </a:txBody>
                  <a:tcPr/>
                </a:tc>
              </a:tr>
              <a:tr h="8478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kern="1200" dirty="0" smtClean="0">
                          <a:solidFill>
                            <a:schemeClr val="dk1"/>
                          </a:solidFill>
                          <a:effectLst/>
                          <a:latin typeface="+mn-lt"/>
                          <a:ea typeface="+mn-ea"/>
                          <a:cs typeface="+mn-cs"/>
                        </a:rPr>
                        <a:t>SVC (Support Vector Classifier)</a:t>
                      </a:r>
                    </a:p>
                    <a:p>
                      <a:endParaRPr lang="en-IN" dirty="0"/>
                    </a:p>
                  </a:txBody>
                  <a:tcPr/>
                </a:tc>
                <a:tc>
                  <a:txBody>
                    <a:bodyPr/>
                    <a:lstStyle/>
                    <a:p>
                      <a:r>
                        <a:rPr lang="en-IN" dirty="0" smtClean="0"/>
                        <a:t>80%</a:t>
                      </a:r>
                      <a:endParaRPr lang="en-IN" dirty="0"/>
                    </a:p>
                  </a:txBody>
                  <a:tcPr/>
                </a:tc>
              </a:tr>
              <a:tr h="8478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kern="1200" dirty="0" smtClean="0">
                          <a:solidFill>
                            <a:schemeClr val="dk1"/>
                          </a:solidFill>
                          <a:effectLst/>
                          <a:latin typeface="+mn-lt"/>
                          <a:ea typeface="+mn-ea"/>
                          <a:cs typeface="+mn-cs"/>
                        </a:rPr>
                        <a:t>K </a:t>
                      </a:r>
                      <a:r>
                        <a:rPr lang="en-IN" sz="1800" b="1" i="0" kern="1200" dirty="0" err="1" smtClean="0">
                          <a:solidFill>
                            <a:schemeClr val="dk1"/>
                          </a:solidFill>
                          <a:effectLst/>
                          <a:latin typeface="+mn-lt"/>
                          <a:ea typeface="+mn-ea"/>
                          <a:cs typeface="+mn-cs"/>
                        </a:rPr>
                        <a:t>Neighbors</a:t>
                      </a:r>
                      <a:r>
                        <a:rPr lang="en-IN" sz="1800" b="1" i="0" kern="1200" dirty="0" smtClean="0">
                          <a:solidFill>
                            <a:schemeClr val="dk1"/>
                          </a:solidFill>
                          <a:effectLst/>
                          <a:latin typeface="+mn-lt"/>
                          <a:ea typeface="+mn-ea"/>
                          <a:cs typeface="+mn-cs"/>
                        </a:rPr>
                        <a:t> Classifier</a:t>
                      </a:r>
                    </a:p>
                    <a:p>
                      <a:endParaRPr lang="en-IN" dirty="0"/>
                    </a:p>
                  </a:txBody>
                  <a:tcPr/>
                </a:tc>
                <a:tc>
                  <a:txBody>
                    <a:bodyPr/>
                    <a:lstStyle/>
                    <a:p>
                      <a:r>
                        <a:rPr lang="en-IN" dirty="0" smtClean="0"/>
                        <a:t>74%</a:t>
                      </a:r>
                      <a:endParaRPr lang="en-IN" dirty="0"/>
                    </a:p>
                  </a:txBody>
                  <a:tcPr/>
                </a:tc>
              </a:tr>
            </a:tbl>
          </a:graphicData>
        </a:graphic>
      </p:graphicFrame>
    </p:spTree>
    <p:extLst>
      <p:ext uri="{BB962C8B-B14F-4D97-AF65-F5344CB8AC3E}">
        <p14:creationId xmlns:p14="http://schemas.microsoft.com/office/powerpoint/2010/main" val="42894224"/>
      </p:ext>
    </p:extLst>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548680"/>
            <a:ext cx="6781800" cy="726976"/>
          </a:xfrm>
        </p:spPr>
        <p:txBody>
          <a:bodyPr>
            <a:normAutofit/>
          </a:bodyPr>
          <a:lstStyle/>
          <a:p>
            <a:pPr algn="ctr"/>
            <a:r>
              <a:rPr lang="en-IN" sz="3200" dirty="0" smtClean="0">
                <a:latin typeface="+mn-lt"/>
              </a:rPr>
              <a:t>Non Linear ML Algorithms</a:t>
            </a:r>
            <a:endParaRPr lang="en-IN" sz="3200" dirty="0">
              <a:latin typeface="+mn-l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46183227"/>
              </p:ext>
            </p:extLst>
          </p:nvPr>
        </p:nvGraphicFramePr>
        <p:xfrm>
          <a:off x="1115616" y="1844824"/>
          <a:ext cx="6480720" cy="3528392"/>
        </p:xfrm>
        <a:graphic>
          <a:graphicData uri="http://schemas.openxmlformats.org/drawingml/2006/table">
            <a:tbl>
              <a:tblPr firstRow="1" bandRow="1">
                <a:tableStyleId>{5C22544A-7EE6-4342-B048-85BDC9FD1C3A}</a:tableStyleId>
              </a:tblPr>
              <a:tblGrid>
                <a:gridCol w="3871599"/>
                <a:gridCol w="2609121"/>
              </a:tblGrid>
              <a:tr h="571115">
                <a:tc>
                  <a:txBody>
                    <a:bodyPr/>
                    <a:lstStyle/>
                    <a:p>
                      <a:r>
                        <a:rPr lang="en-IN" dirty="0" smtClean="0"/>
                        <a:t>ALGORITHMS</a:t>
                      </a:r>
                      <a:endParaRPr lang="en-IN" dirty="0"/>
                    </a:p>
                  </a:txBody>
                  <a:tcPr/>
                </a:tc>
                <a:tc>
                  <a:txBody>
                    <a:bodyPr/>
                    <a:lstStyle/>
                    <a:p>
                      <a:r>
                        <a:rPr lang="en-IN" dirty="0" smtClean="0"/>
                        <a:t>ACCURACY</a:t>
                      </a:r>
                      <a:endParaRPr lang="en-IN" dirty="0"/>
                    </a:p>
                  </a:txBody>
                  <a:tcPr/>
                </a:tc>
              </a:tr>
              <a:tr h="9857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kern="1200" dirty="0" smtClean="0">
                          <a:solidFill>
                            <a:schemeClr val="dk1"/>
                          </a:solidFill>
                          <a:effectLst/>
                          <a:latin typeface="+mn-lt"/>
                          <a:ea typeface="+mn-ea"/>
                          <a:cs typeface="+mn-cs"/>
                        </a:rPr>
                        <a:t>Decision Tree Classifier</a:t>
                      </a:r>
                    </a:p>
                    <a:p>
                      <a:endParaRPr lang="en-IN" dirty="0"/>
                    </a:p>
                  </a:txBody>
                  <a:tcPr/>
                </a:tc>
                <a:tc>
                  <a:txBody>
                    <a:bodyPr/>
                    <a:lstStyle/>
                    <a:p>
                      <a:r>
                        <a:rPr lang="en-IN" dirty="0" smtClean="0"/>
                        <a:t>73%</a:t>
                      </a:r>
                      <a:endParaRPr lang="en-IN" dirty="0"/>
                    </a:p>
                  </a:txBody>
                  <a:tcPr/>
                </a:tc>
              </a:tr>
              <a:tr h="9857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kern="1200" dirty="0" smtClean="0">
                          <a:solidFill>
                            <a:schemeClr val="dk1"/>
                          </a:solidFill>
                          <a:effectLst/>
                          <a:latin typeface="+mn-lt"/>
                          <a:ea typeface="+mn-ea"/>
                          <a:cs typeface="+mn-cs"/>
                        </a:rPr>
                        <a:t>Gradient Boosting Classifier</a:t>
                      </a:r>
                    </a:p>
                    <a:p>
                      <a:endParaRPr lang="en-IN" dirty="0"/>
                    </a:p>
                  </a:txBody>
                  <a:tcPr/>
                </a:tc>
                <a:tc>
                  <a:txBody>
                    <a:bodyPr/>
                    <a:lstStyle/>
                    <a:p>
                      <a:r>
                        <a:rPr lang="en-IN" dirty="0" smtClean="0"/>
                        <a:t>80%</a:t>
                      </a:r>
                      <a:endParaRPr lang="en-IN" dirty="0"/>
                    </a:p>
                  </a:txBody>
                  <a:tcPr/>
                </a:tc>
              </a:tr>
              <a:tr h="9857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kern="1200" dirty="0" smtClean="0">
                          <a:solidFill>
                            <a:schemeClr val="dk1"/>
                          </a:solidFill>
                          <a:effectLst/>
                          <a:latin typeface="+mn-lt"/>
                          <a:ea typeface="+mn-ea"/>
                          <a:cs typeface="+mn-cs"/>
                        </a:rPr>
                        <a:t>Random Forest Classifier</a:t>
                      </a:r>
                    </a:p>
                    <a:p>
                      <a:endParaRPr lang="en-IN" dirty="0"/>
                    </a:p>
                  </a:txBody>
                  <a:tcPr/>
                </a:tc>
                <a:tc>
                  <a:txBody>
                    <a:bodyPr/>
                    <a:lstStyle/>
                    <a:p>
                      <a:r>
                        <a:rPr lang="en-IN" dirty="0" smtClean="0"/>
                        <a:t>85%</a:t>
                      </a:r>
                      <a:endParaRPr lang="en-IN" dirty="0"/>
                    </a:p>
                  </a:txBody>
                  <a:tcPr/>
                </a:tc>
              </a:tr>
            </a:tbl>
          </a:graphicData>
        </a:graphic>
      </p:graphicFrame>
    </p:spTree>
    <p:extLst>
      <p:ext uri="{BB962C8B-B14F-4D97-AF65-F5344CB8AC3E}">
        <p14:creationId xmlns:p14="http://schemas.microsoft.com/office/powerpoint/2010/main" val="1201855436"/>
      </p:ext>
    </p:extLst>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548680"/>
            <a:ext cx="6781800" cy="808112"/>
          </a:xfrm>
        </p:spPr>
        <p:txBody>
          <a:bodyPr>
            <a:normAutofit/>
          </a:bodyPr>
          <a:lstStyle/>
          <a:p>
            <a:pPr algn="ctr"/>
            <a:r>
              <a:rPr lang="en-IN" sz="4400" dirty="0" smtClean="0">
                <a:latin typeface="+mn-lt"/>
              </a:rPr>
              <a:t>OUTPUT SCREENSHOTS</a:t>
            </a:r>
            <a:endParaRPr lang="en-IN" sz="4400"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2564904"/>
            <a:ext cx="7543800" cy="3024336"/>
          </a:xfrm>
        </p:spPr>
      </p:pic>
      <p:sp>
        <p:nvSpPr>
          <p:cNvPr id="5" name="TextBox 4"/>
          <p:cNvSpPr txBox="1"/>
          <p:nvPr/>
        </p:nvSpPr>
        <p:spPr>
          <a:xfrm>
            <a:off x="1492449" y="1885474"/>
            <a:ext cx="5697137" cy="369332"/>
          </a:xfrm>
          <a:prstGeom prst="rect">
            <a:avLst/>
          </a:prstGeom>
          <a:noFill/>
        </p:spPr>
        <p:txBody>
          <a:bodyPr wrap="none" rtlCol="0">
            <a:spAutoFit/>
          </a:bodyPr>
          <a:lstStyle/>
          <a:p>
            <a:r>
              <a:rPr lang="en-IN" dirty="0" smtClean="0"/>
              <a:t>BEST ALGORITHM – RANDOM FOREST CLASSIFIER</a:t>
            </a:r>
            <a:endParaRPr lang="en-IN" dirty="0"/>
          </a:p>
        </p:txBody>
      </p:sp>
    </p:spTree>
    <p:extLst>
      <p:ext uri="{BB962C8B-B14F-4D97-AF65-F5344CB8AC3E}">
        <p14:creationId xmlns:p14="http://schemas.microsoft.com/office/powerpoint/2010/main" val="4293700049"/>
      </p:ext>
    </p:extLst>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404664"/>
            <a:ext cx="6781800" cy="576064"/>
          </a:xfrm>
        </p:spPr>
        <p:txBody>
          <a:bodyPr>
            <a:normAutofit/>
          </a:bodyPr>
          <a:lstStyle/>
          <a:p>
            <a:pPr algn="ctr"/>
            <a:r>
              <a:rPr lang="en-IN" sz="1800" dirty="0" smtClean="0">
                <a:latin typeface="+mn-lt"/>
              </a:rPr>
              <a:t>FEATURE SCALING</a:t>
            </a:r>
            <a:endParaRPr lang="en-IN" sz="1800"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650" y="1340769"/>
            <a:ext cx="7543800" cy="3793836"/>
          </a:xfrm>
        </p:spPr>
      </p:pic>
    </p:spTree>
    <p:extLst>
      <p:ext uri="{BB962C8B-B14F-4D97-AF65-F5344CB8AC3E}">
        <p14:creationId xmlns:p14="http://schemas.microsoft.com/office/powerpoint/2010/main" val="3118929111"/>
      </p:ext>
    </p:extLst>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548680"/>
            <a:ext cx="7488832" cy="648072"/>
          </a:xfrm>
        </p:spPr>
        <p:txBody>
          <a:bodyPr>
            <a:normAutofit/>
          </a:bodyPr>
          <a:lstStyle/>
          <a:p>
            <a:pPr algn="ctr"/>
            <a:r>
              <a:rPr lang="en-IN" sz="1800" dirty="0" smtClean="0">
                <a:latin typeface="+mn-lt"/>
              </a:rPr>
              <a:t>ACCURACY </a:t>
            </a:r>
            <a:endParaRPr lang="en-IN" sz="1800"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4667" y="1628514"/>
            <a:ext cx="7468642" cy="3743847"/>
          </a:xfrm>
        </p:spPr>
      </p:pic>
    </p:spTree>
    <p:extLst>
      <p:ext uri="{BB962C8B-B14F-4D97-AF65-F5344CB8AC3E}">
        <p14:creationId xmlns:p14="http://schemas.microsoft.com/office/powerpoint/2010/main" val="121465080"/>
      </p:ext>
    </p:extLst>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764704"/>
            <a:ext cx="6781800" cy="648072"/>
          </a:xfrm>
        </p:spPr>
        <p:txBody>
          <a:bodyPr>
            <a:normAutofit/>
          </a:bodyPr>
          <a:lstStyle/>
          <a:p>
            <a:pPr algn="ctr"/>
            <a:r>
              <a:rPr lang="en-IN" sz="1800" dirty="0" smtClean="0">
                <a:latin typeface="+mn-lt"/>
              </a:rPr>
              <a:t>DETECTION OF DISEASE</a:t>
            </a:r>
            <a:endParaRPr lang="en-IN" sz="1800"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313" y="1988840"/>
            <a:ext cx="7543800" cy="3398327"/>
          </a:xfrm>
        </p:spPr>
      </p:pic>
    </p:spTree>
    <p:extLst>
      <p:ext uri="{BB962C8B-B14F-4D97-AF65-F5344CB8AC3E}">
        <p14:creationId xmlns:p14="http://schemas.microsoft.com/office/powerpoint/2010/main" val="1363197982"/>
      </p:ext>
    </p:extLst>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620688"/>
            <a:ext cx="6781800" cy="792088"/>
          </a:xfrm>
        </p:spPr>
        <p:txBody>
          <a:bodyPr>
            <a:normAutofit/>
          </a:bodyPr>
          <a:lstStyle/>
          <a:p>
            <a:pPr algn="ctr"/>
            <a:r>
              <a:rPr lang="en-IN" sz="4400" dirty="0" smtClean="0">
                <a:latin typeface="+mn-lt"/>
              </a:rPr>
              <a:t>CONCLUSION</a:t>
            </a:r>
            <a:endParaRPr lang="en-IN" sz="4400" dirty="0">
              <a:latin typeface="+mn-lt"/>
            </a:endParaRPr>
          </a:p>
        </p:txBody>
      </p:sp>
      <p:sp>
        <p:nvSpPr>
          <p:cNvPr id="3" name="Content Placeholder 2"/>
          <p:cNvSpPr>
            <a:spLocks noGrp="1"/>
          </p:cNvSpPr>
          <p:nvPr>
            <p:ph idx="1"/>
          </p:nvPr>
        </p:nvSpPr>
        <p:spPr>
          <a:xfrm>
            <a:off x="611560" y="1628800"/>
            <a:ext cx="7543800" cy="4534272"/>
          </a:xfrm>
        </p:spPr>
        <p:txBody>
          <a:bodyPr/>
          <a:lstStyle/>
          <a:p>
            <a:r>
              <a:rPr lang="en-US" dirty="0" smtClean="0"/>
              <a:t>Performed Data processing (preprocessing</a:t>
            </a:r>
            <a:r>
              <a:rPr lang="en-US" dirty="0"/>
              <a:t>)</a:t>
            </a:r>
            <a:r>
              <a:rPr lang="en-US" dirty="0" smtClean="0"/>
              <a:t>  by separating  </a:t>
            </a:r>
            <a:r>
              <a:rPr lang="en-US" dirty="0"/>
              <a:t>categorical columns and numerical </a:t>
            </a:r>
            <a:r>
              <a:rPr lang="en-US" dirty="0" smtClean="0"/>
              <a:t>columns.</a:t>
            </a:r>
            <a:endParaRPr lang="en-US" dirty="0" smtClean="0"/>
          </a:p>
          <a:p>
            <a:r>
              <a:rPr lang="en-US" dirty="0" smtClean="0"/>
              <a:t>We </a:t>
            </a:r>
            <a:r>
              <a:rPr lang="en-US" dirty="0"/>
              <a:t>also did a complete feature </a:t>
            </a:r>
            <a:r>
              <a:rPr lang="en-US" dirty="0" smtClean="0"/>
              <a:t>scaling </a:t>
            </a:r>
            <a:r>
              <a:rPr lang="en-US" dirty="0" smtClean="0"/>
              <a:t> </a:t>
            </a:r>
            <a:r>
              <a:rPr lang="en-US" dirty="0"/>
              <a:t>part </a:t>
            </a:r>
            <a:r>
              <a:rPr lang="en-US" dirty="0" smtClean="0"/>
              <a:t>in which  many Machine Learning Algorithms’ accuracy are compared .</a:t>
            </a:r>
            <a:endParaRPr lang="en-US" dirty="0"/>
          </a:p>
          <a:p>
            <a:r>
              <a:rPr lang="en-US" dirty="0" smtClean="0"/>
              <a:t>From </a:t>
            </a:r>
            <a:r>
              <a:rPr lang="en-US" dirty="0"/>
              <a:t>the above model accuracy, </a:t>
            </a:r>
            <a:r>
              <a:rPr lang="en-US" dirty="0" smtClean="0"/>
              <a:t>Random Forest Classifier has 85% of accuracy .</a:t>
            </a:r>
            <a:endParaRPr lang="en-US" dirty="0"/>
          </a:p>
          <a:p>
            <a:r>
              <a:rPr lang="en-IN" dirty="0" smtClean="0"/>
              <a:t>Thus trained the model and is saved to perform predictions in future . </a:t>
            </a:r>
            <a:endParaRPr lang="en-IN" dirty="0"/>
          </a:p>
        </p:txBody>
      </p:sp>
    </p:spTree>
    <p:extLst>
      <p:ext uri="{BB962C8B-B14F-4D97-AF65-F5344CB8AC3E}">
        <p14:creationId xmlns:p14="http://schemas.microsoft.com/office/powerpoint/2010/main" val="444685573"/>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548680"/>
            <a:ext cx="6781800" cy="864096"/>
          </a:xfrm>
        </p:spPr>
        <p:txBody>
          <a:bodyPr>
            <a:normAutofit/>
          </a:bodyPr>
          <a:lstStyle/>
          <a:p>
            <a:pPr algn="ctr"/>
            <a:r>
              <a:rPr lang="en-US" sz="4400" dirty="0" smtClean="0">
                <a:latin typeface="+mn-lt"/>
              </a:rPr>
              <a:t>INTRODUCTION</a:t>
            </a:r>
            <a:endParaRPr lang="en-IN" sz="4400" dirty="0">
              <a:latin typeface="+mn-lt"/>
            </a:endParaRPr>
          </a:p>
        </p:txBody>
      </p:sp>
      <p:sp>
        <p:nvSpPr>
          <p:cNvPr id="3" name="Content Placeholder 2"/>
          <p:cNvSpPr>
            <a:spLocks noGrp="1"/>
          </p:cNvSpPr>
          <p:nvPr>
            <p:ph idx="1"/>
          </p:nvPr>
        </p:nvSpPr>
        <p:spPr>
          <a:xfrm>
            <a:off x="611560" y="1484784"/>
            <a:ext cx="7776864" cy="4464496"/>
          </a:xfrm>
        </p:spPr>
        <p:txBody>
          <a:bodyPr>
            <a:normAutofit fontScale="92500" lnSpcReduction="10000"/>
          </a:bodyPr>
          <a:lstStyle/>
          <a:p>
            <a:r>
              <a:rPr lang="en-US" sz="2000" dirty="0" smtClean="0"/>
              <a:t>Machine </a:t>
            </a:r>
            <a:r>
              <a:rPr lang="en-US" sz="2000" dirty="0"/>
              <a:t>Learning is a way of m</a:t>
            </a:r>
            <a:r>
              <a:rPr lang="en-US" sz="2000" dirty="0" smtClean="0"/>
              <a:t>anipulating </a:t>
            </a:r>
            <a:r>
              <a:rPr lang="en-US" sz="2000" dirty="0"/>
              <a:t>and extraction of </a:t>
            </a:r>
            <a:r>
              <a:rPr lang="en-US" sz="2000" dirty="0" smtClean="0"/>
              <a:t>implicit , previously </a:t>
            </a:r>
            <a:r>
              <a:rPr lang="en-US" sz="2000" dirty="0"/>
              <a:t>unknown/known and potential useful information about </a:t>
            </a:r>
            <a:r>
              <a:rPr lang="en-US" sz="2000" dirty="0" smtClean="0"/>
              <a:t>data.</a:t>
            </a:r>
          </a:p>
          <a:p>
            <a:r>
              <a:rPr lang="en-US" sz="2000" dirty="0"/>
              <a:t>Our project can help predict the people who are likely to diagnose with </a:t>
            </a:r>
            <a:r>
              <a:rPr lang="en-US" sz="2000" dirty="0" smtClean="0"/>
              <a:t>a heart </a:t>
            </a:r>
            <a:r>
              <a:rPr lang="en-US" sz="2000" dirty="0"/>
              <a:t>disease </a:t>
            </a:r>
            <a:r>
              <a:rPr lang="en-US" sz="2000" dirty="0" smtClean="0"/>
              <a:t>by help of their medical report.</a:t>
            </a:r>
          </a:p>
          <a:p>
            <a:r>
              <a:rPr lang="en-US" sz="2000" dirty="0"/>
              <a:t>This project </a:t>
            </a:r>
            <a:r>
              <a:rPr lang="en-US" sz="2000" dirty="0" smtClean="0"/>
              <a:t>uses Machine Learning Algorithms namely  </a:t>
            </a:r>
            <a:r>
              <a:rPr lang="en-US" sz="2000" dirty="0" smtClean="0"/>
              <a:t>: </a:t>
            </a:r>
          </a:p>
          <a:p>
            <a:pPr marL="0" indent="0">
              <a:buNone/>
            </a:pPr>
            <a:r>
              <a:rPr lang="en-US" sz="2000" dirty="0"/>
              <a:t> </a:t>
            </a:r>
            <a:r>
              <a:rPr lang="en-US" sz="2000" dirty="0" smtClean="0"/>
              <a:t>   </a:t>
            </a:r>
            <a:r>
              <a:rPr lang="en-US" sz="2000" dirty="0" smtClean="0"/>
              <a:t>(</a:t>
            </a:r>
            <a:r>
              <a:rPr lang="en-US" sz="2000" dirty="0"/>
              <a:t>1) </a:t>
            </a:r>
            <a:r>
              <a:rPr lang="en-US" sz="2000" dirty="0" smtClean="0"/>
              <a:t>Logistic regression</a:t>
            </a:r>
            <a:r>
              <a:rPr lang="en-US" sz="2000" dirty="0"/>
              <a:t>, (2) KNN and (3) </a:t>
            </a:r>
            <a:r>
              <a:rPr lang="en-US" sz="2000" dirty="0" smtClean="0"/>
              <a:t>SVC </a:t>
            </a:r>
          </a:p>
          <a:p>
            <a:pPr marL="0" indent="0">
              <a:buNone/>
            </a:pPr>
            <a:r>
              <a:rPr lang="en-US" sz="2000" dirty="0" smtClean="0"/>
              <a:t>      and non linear ML  algorithms (4) Decision Tree Classifier </a:t>
            </a:r>
          </a:p>
          <a:p>
            <a:pPr marL="0" indent="0">
              <a:buNone/>
            </a:pPr>
            <a:r>
              <a:rPr lang="en-US" sz="2000" dirty="0"/>
              <a:t> </a:t>
            </a:r>
            <a:r>
              <a:rPr lang="en-US" sz="2000" dirty="0" smtClean="0"/>
              <a:t>    (5) Random Forest Classifier (6) Gradient Boost Classifier</a:t>
            </a:r>
            <a:endParaRPr lang="en-US" sz="2000" dirty="0" smtClean="0"/>
          </a:p>
          <a:p>
            <a:r>
              <a:rPr lang="en-US" sz="2000" dirty="0"/>
              <a:t>The objective of this project is to check whether the patient is likely to </a:t>
            </a:r>
            <a:r>
              <a:rPr lang="en-US" sz="2000" dirty="0" smtClean="0"/>
              <a:t>be diagnosed </a:t>
            </a:r>
            <a:r>
              <a:rPr lang="en-US" sz="2000" dirty="0"/>
              <a:t>with any cardiovascular heart diseases based on their </a:t>
            </a:r>
            <a:r>
              <a:rPr lang="en-US" sz="2000" dirty="0" smtClean="0"/>
              <a:t>medical attributes </a:t>
            </a:r>
            <a:r>
              <a:rPr lang="en-US" sz="2000" dirty="0"/>
              <a:t>such as gender, age, chest pain, </a:t>
            </a:r>
            <a:r>
              <a:rPr lang="en-US" sz="2000" dirty="0" smtClean="0"/>
              <a:t>cholesterol  </a:t>
            </a:r>
            <a:r>
              <a:rPr lang="en-US" sz="2000" dirty="0"/>
              <a:t>etc.</a:t>
            </a:r>
            <a:endParaRPr lang="en-US" sz="2000" dirty="0" smtClean="0"/>
          </a:p>
          <a:p>
            <a:r>
              <a:rPr lang="en-US" sz="2000" dirty="0"/>
              <a:t>The </a:t>
            </a:r>
            <a:r>
              <a:rPr lang="en-US" sz="2000" dirty="0" smtClean="0"/>
              <a:t>given </a:t>
            </a:r>
            <a:r>
              <a:rPr lang="en-US" sz="2000" dirty="0"/>
              <a:t>heart disease prediction system enhances medical care and reduces the cost. </a:t>
            </a:r>
            <a:r>
              <a:rPr lang="en-US" sz="2000" dirty="0" smtClean="0"/>
              <a:t>This project </a:t>
            </a:r>
            <a:r>
              <a:rPr lang="en-US" sz="2000" dirty="0"/>
              <a:t>gives us significant knowledge that can help us predict the patients with heart </a:t>
            </a:r>
            <a:r>
              <a:rPr lang="en-US" sz="2000" dirty="0" smtClean="0"/>
              <a:t>disease.</a:t>
            </a:r>
            <a:endParaRPr lang="en-IN" sz="2000" dirty="0"/>
          </a:p>
        </p:txBody>
      </p:sp>
    </p:spTree>
    <p:extLst>
      <p:ext uri="{BB962C8B-B14F-4D97-AF65-F5344CB8AC3E}">
        <p14:creationId xmlns:p14="http://schemas.microsoft.com/office/powerpoint/2010/main" val="891388334"/>
      </p:ext>
    </p:extLst>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476672"/>
            <a:ext cx="6781800" cy="648072"/>
          </a:xfrm>
        </p:spPr>
        <p:txBody>
          <a:bodyPr>
            <a:normAutofit fontScale="90000"/>
          </a:bodyPr>
          <a:lstStyle/>
          <a:p>
            <a:pPr algn="ctr"/>
            <a:r>
              <a:rPr lang="en-IN" sz="4400" dirty="0" smtClean="0">
                <a:latin typeface="+mn-lt"/>
              </a:rPr>
              <a:t>REFERENCES</a:t>
            </a:r>
            <a:endParaRPr lang="en-IN" sz="4400" dirty="0">
              <a:latin typeface="+mn-lt"/>
            </a:endParaRPr>
          </a:p>
        </p:txBody>
      </p:sp>
      <p:sp>
        <p:nvSpPr>
          <p:cNvPr id="3" name="Content Placeholder 2"/>
          <p:cNvSpPr>
            <a:spLocks noGrp="1"/>
          </p:cNvSpPr>
          <p:nvPr>
            <p:ph idx="1"/>
          </p:nvPr>
        </p:nvSpPr>
        <p:spPr>
          <a:xfrm>
            <a:off x="755576" y="1268760"/>
            <a:ext cx="7543800" cy="4750296"/>
          </a:xfrm>
        </p:spPr>
        <p:txBody>
          <a:bodyPr>
            <a:normAutofit fontScale="25000" lnSpcReduction="20000"/>
          </a:bodyPr>
          <a:lstStyle/>
          <a:p>
            <a:endParaRPr lang="en-IN" sz="5600" dirty="0" smtClean="0">
              <a:hlinkClick r:id="rId2"/>
            </a:endParaRPr>
          </a:p>
          <a:p>
            <a:endParaRPr lang="en-IN" sz="5600" dirty="0">
              <a:hlinkClick r:id="rId2"/>
            </a:endParaRPr>
          </a:p>
          <a:p>
            <a:endParaRPr lang="en-IN" sz="5600" dirty="0" smtClean="0">
              <a:hlinkClick r:id="rId2"/>
            </a:endParaRPr>
          </a:p>
          <a:p>
            <a:endParaRPr lang="en-IN" sz="5600" dirty="0">
              <a:hlinkClick r:id="rId2"/>
            </a:endParaRPr>
          </a:p>
          <a:p>
            <a:endParaRPr lang="en-IN" sz="5600" dirty="0" smtClean="0">
              <a:hlinkClick r:id="rId2"/>
            </a:endParaRPr>
          </a:p>
          <a:p>
            <a:endParaRPr lang="en-IN" sz="5600" dirty="0">
              <a:hlinkClick r:id="rId2"/>
            </a:endParaRPr>
          </a:p>
          <a:p>
            <a:endParaRPr lang="en-IN" sz="5600" dirty="0" smtClean="0">
              <a:hlinkClick r:id="rId2"/>
            </a:endParaRPr>
          </a:p>
          <a:p>
            <a:endParaRPr lang="en-IN" sz="5600" dirty="0" smtClean="0">
              <a:hlinkClick r:id="rId2"/>
            </a:endParaRPr>
          </a:p>
          <a:p>
            <a:endParaRPr lang="en-IN" sz="5600" dirty="0">
              <a:hlinkClick r:id="rId2"/>
            </a:endParaRPr>
          </a:p>
          <a:p>
            <a:endParaRPr lang="en-IN" sz="5600" dirty="0" smtClean="0">
              <a:hlinkClick r:id="rId2"/>
            </a:endParaRPr>
          </a:p>
          <a:p>
            <a:endParaRPr lang="en-IN" sz="5600" dirty="0">
              <a:hlinkClick r:id="rId2"/>
            </a:endParaRPr>
          </a:p>
          <a:p>
            <a:endParaRPr lang="en-IN" sz="5600" dirty="0" smtClean="0">
              <a:hlinkClick r:id="rId2"/>
            </a:endParaRPr>
          </a:p>
          <a:p>
            <a:endParaRPr lang="en-IN" sz="5600" dirty="0">
              <a:hlinkClick r:id="rId2"/>
            </a:endParaRPr>
          </a:p>
          <a:p>
            <a:r>
              <a:rPr lang="en-IN" sz="6400" dirty="0" err="1" smtClean="0">
                <a:hlinkClick r:id="rId2"/>
              </a:rPr>
              <a:t>Senthilkumar</a:t>
            </a:r>
            <a:r>
              <a:rPr lang="en-IN" sz="6400" dirty="0" smtClean="0">
                <a:hlinkClick r:id="rId2"/>
              </a:rPr>
              <a:t> </a:t>
            </a:r>
            <a:r>
              <a:rPr lang="en-IN" sz="6400" dirty="0" err="1">
                <a:hlinkClick r:id="rId2"/>
              </a:rPr>
              <a:t>Mohan</a:t>
            </a:r>
            <a:r>
              <a:rPr lang="en-IN" sz="6400" dirty="0" err="1"/>
              <a:t>;</a:t>
            </a:r>
            <a:r>
              <a:rPr lang="en-IN" sz="6400" dirty="0" err="1">
                <a:hlinkClick r:id="rId3"/>
              </a:rPr>
              <a:t>Chandrasegar</a:t>
            </a:r>
            <a:r>
              <a:rPr lang="en-IN" sz="6400" dirty="0">
                <a:hlinkClick r:id="rId3"/>
              </a:rPr>
              <a:t> </a:t>
            </a:r>
            <a:r>
              <a:rPr lang="en-IN" sz="6400" dirty="0" err="1">
                <a:hlinkClick r:id="rId3"/>
              </a:rPr>
              <a:t>Thirumalai</a:t>
            </a:r>
            <a:r>
              <a:rPr lang="en-IN" sz="6400" dirty="0" err="1"/>
              <a:t>;</a:t>
            </a:r>
            <a:r>
              <a:rPr lang="en-IN" sz="6400" dirty="0" err="1">
                <a:hlinkClick r:id="rId4"/>
              </a:rPr>
              <a:t>Gautam</a:t>
            </a:r>
            <a:r>
              <a:rPr lang="en-IN" sz="6400" dirty="0">
                <a:hlinkClick r:id="rId4"/>
              </a:rPr>
              <a:t> </a:t>
            </a:r>
            <a:r>
              <a:rPr lang="en-IN" sz="6400" dirty="0" err="1" smtClean="0">
                <a:hlinkClick r:id="rId4"/>
              </a:rPr>
              <a:t>Srivastava</a:t>
            </a:r>
            <a:r>
              <a:rPr lang="en-IN" sz="6400" dirty="0" smtClean="0"/>
              <a:t> .</a:t>
            </a:r>
            <a:r>
              <a:rPr lang="en-US" sz="6400" b="1" dirty="0">
                <a:hlinkClick r:id="rId5"/>
              </a:rPr>
              <a:t> Effective Heart Disease Prediction Using Hybrid Machine Learning </a:t>
            </a:r>
            <a:r>
              <a:rPr lang="en-US" sz="6400" b="1" dirty="0" smtClean="0">
                <a:hlinkClick r:id="rId5"/>
              </a:rPr>
              <a:t>Techniques</a:t>
            </a:r>
            <a:r>
              <a:rPr lang="en-US" sz="6400" b="1" dirty="0" smtClean="0"/>
              <a:t> . </a:t>
            </a:r>
            <a:r>
              <a:rPr lang="en-US" sz="6400" dirty="0" smtClean="0"/>
              <a:t>Year 2019 . </a:t>
            </a:r>
            <a:r>
              <a:rPr lang="en-US" sz="6400" dirty="0"/>
              <a:t>Available from </a:t>
            </a:r>
            <a:r>
              <a:rPr lang="en-US" sz="6400" dirty="0">
                <a:hlinkClick r:id="rId6"/>
              </a:rPr>
              <a:t>https://</a:t>
            </a:r>
            <a:r>
              <a:rPr lang="en-US" sz="6400" dirty="0" smtClean="0">
                <a:hlinkClick r:id="rId6"/>
              </a:rPr>
              <a:t>ieeexplore.ieee.org/document/8740989</a:t>
            </a:r>
            <a:endParaRPr lang="en-US" sz="6400" dirty="0" smtClean="0"/>
          </a:p>
          <a:p>
            <a:pPr marL="0" indent="0">
              <a:buNone/>
            </a:pPr>
            <a:endParaRPr lang="en-US" sz="6400" dirty="0" smtClean="0"/>
          </a:p>
          <a:p>
            <a:r>
              <a:rPr lang="en-IN" sz="6400" dirty="0" err="1">
                <a:hlinkClick r:id="rId7"/>
              </a:rPr>
              <a:t>Jian</a:t>
            </a:r>
            <a:r>
              <a:rPr lang="en-IN" sz="6400" dirty="0">
                <a:hlinkClick r:id="rId7"/>
              </a:rPr>
              <a:t> Ping Li</a:t>
            </a:r>
            <a:r>
              <a:rPr lang="en-IN" sz="6400" dirty="0"/>
              <a:t>; </a:t>
            </a:r>
            <a:r>
              <a:rPr lang="en-IN" sz="6400" dirty="0">
                <a:hlinkClick r:id="rId8"/>
              </a:rPr>
              <a:t>Amin </a:t>
            </a:r>
            <a:r>
              <a:rPr lang="en-IN" sz="6400" dirty="0" err="1">
                <a:hlinkClick r:id="rId8"/>
              </a:rPr>
              <a:t>Ul</a:t>
            </a:r>
            <a:r>
              <a:rPr lang="en-IN" sz="6400" dirty="0">
                <a:hlinkClick r:id="rId8"/>
              </a:rPr>
              <a:t> </a:t>
            </a:r>
            <a:r>
              <a:rPr lang="en-IN" sz="6400" dirty="0" err="1">
                <a:hlinkClick r:id="rId8"/>
              </a:rPr>
              <a:t>Haq</a:t>
            </a:r>
            <a:r>
              <a:rPr lang="en-IN" sz="6400" dirty="0"/>
              <a:t>; </a:t>
            </a:r>
            <a:r>
              <a:rPr lang="en-IN" sz="6400" dirty="0">
                <a:hlinkClick r:id="rId9"/>
              </a:rPr>
              <a:t>Salah </a:t>
            </a:r>
            <a:r>
              <a:rPr lang="en-IN" sz="6400" dirty="0" err="1">
                <a:hlinkClick r:id="rId9"/>
              </a:rPr>
              <a:t>Ud</a:t>
            </a:r>
            <a:r>
              <a:rPr lang="en-IN" sz="6400" dirty="0">
                <a:hlinkClick r:id="rId9"/>
              </a:rPr>
              <a:t> Din</a:t>
            </a:r>
            <a:r>
              <a:rPr lang="en-IN" sz="6400" dirty="0"/>
              <a:t>; </a:t>
            </a:r>
            <a:r>
              <a:rPr lang="en-IN" sz="6400" dirty="0" err="1">
                <a:hlinkClick r:id="rId10"/>
              </a:rPr>
              <a:t>Jalaluddin</a:t>
            </a:r>
            <a:r>
              <a:rPr lang="en-IN" sz="6400" dirty="0">
                <a:hlinkClick r:id="rId10"/>
              </a:rPr>
              <a:t> Khan</a:t>
            </a:r>
            <a:r>
              <a:rPr lang="en-IN" sz="6400" dirty="0"/>
              <a:t>; </a:t>
            </a:r>
            <a:r>
              <a:rPr lang="en-IN" sz="6400" dirty="0" err="1">
                <a:hlinkClick r:id="rId11"/>
              </a:rPr>
              <a:t>Asif</a:t>
            </a:r>
            <a:r>
              <a:rPr lang="en-IN" sz="6400" dirty="0">
                <a:hlinkClick r:id="rId11"/>
              </a:rPr>
              <a:t> Khan</a:t>
            </a:r>
            <a:r>
              <a:rPr lang="en-IN" sz="6400" dirty="0"/>
              <a:t>; </a:t>
            </a:r>
            <a:r>
              <a:rPr lang="en-IN" sz="6400" dirty="0" err="1">
                <a:hlinkClick r:id="rId12"/>
              </a:rPr>
              <a:t>Abdus</a:t>
            </a:r>
            <a:r>
              <a:rPr lang="en-IN" sz="6400" dirty="0">
                <a:hlinkClick r:id="rId12"/>
              </a:rPr>
              <a:t> </a:t>
            </a:r>
            <a:r>
              <a:rPr lang="en-IN" sz="6400" dirty="0" err="1" smtClean="0">
                <a:hlinkClick r:id="rId12"/>
              </a:rPr>
              <a:t>Saboor</a:t>
            </a:r>
            <a:r>
              <a:rPr lang="en-IN" sz="6400" dirty="0" smtClean="0"/>
              <a:t> .</a:t>
            </a:r>
            <a:r>
              <a:rPr lang="en-US" sz="6400" b="1" dirty="0" smtClean="0"/>
              <a:t>Heart </a:t>
            </a:r>
            <a:r>
              <a:rPr lang="en-US" sz="6400" b="1" dirty="0"/>
              <a:t>Disease Identification Method Using Machine Learning Classification in </a:t>
            </a:r>
            <a:r>
              <a:rPr lang="en-US" sz="6400" b="1" dirty="0" smtClean="0"/>
              <a:t>E-Healthcare . Year 2020 . </a:t>
            </a:r>
          </a:p>
          <a:p>
            <a:pPr marL="0" indent="0">
              <a:buNone/>
            </a:pPr>
            <a:r>
              <a:rPr lang="en-US" sz="6400" b="1" dirty="0"/>
              <a:t> </a:t>
            </a:r>
            <a:r>
              <a:rPr lang="en-US" sz="6400" b="1" dirty="0" smtClean="0"/>
              <a:t>    </a:t>
            </a:r>
            <a:r>
              <a:rPr lang="en-US" sz="6400" dirty="0" smtClean="0"/>
              <a:t>Available </a:t>
            </a:r>
            <a:r>
              <a:rPr lang="en-US" sz="6400" dirty="0"/>
              <a:t>in :https://</a:t>
            </a:r>
            <a:r>
              <a:rPr lang="en-US" sz="6400" dirty="0" smtClean="0"/>
              <a:t>ieeexplore.ieee.org/document/9112202</a:t>
            </a:r>
          </a:p>
          <a:p>
            <a:endParaRPr lang="en-US" sz="6400" dirty="0"/>
          </a:p>
          <a:p>
            <a:r>
              <a:rPr lang="en-IN" sz="6400" dirty="0">
                <a:hlinkClick r:id="rId13"/>
              </a:rPr>
              <a:t>Norma </a:t>
            </a:r>
            <a:r>
              <a:rPr lang="en-IN" sz="6400" dirty="0" err="1">
                <a:hlinkClick r:id="rId13"/>
              </a:rPr>
              <a:t>Latif</a:t>
            </a:r>
            <a:r>
              <a:rPr lang="en-IN" sz="6400" dirty="0">
                <a:hlinkClick r:id="rId13"/>
              </a:rPr>
              <a:t> </a:t>
            </a:r>
            <a:r>
              <a:rPr lang="en-IN" sz="6400" dirty="0" err="1">
                <a:hlinkClick r:id="rId13"/>
              </a:rPr>
              <a:t>Fitriyani</a:t>
            </a:r>
            <a:r>
              <a:rPr lang="en-IN" sz="6400" dirty="0" err="1"/>
              <a:t>;</a:t>
            </a:r>
            <a:r>
              <a:rPr lang="en-IN" sz="6400" dirty="0" err="1">
                <a:hlinkClick r:id="rId14"/>
              </a:rPr>
              <a:t>Muhammad</a:t>
            </a:r>
            <a:r>
              <a:rPr lang="en-IN" sz="6400" dirty="0">
                <a:hlinkClick r:id="rId14"/>
              </a:rPr>
              <a:t> </a:t>
            </a:r>
            <a:r>
              <a:rPr lang="en-IN" sz="6400" dirty="0" err="1">
                <a:hlinkClick r:id="rId14"/>
              </a:rPr>
              <a:t>Syafrudin</a:t>
            </a:r>
            <a:r>
              <a:rPr lang="en-IN" sz="6400" dirty="0" err="1"/>
              <a:t>;</a:t>
            </a:r>
            <a:r>
              <a:rPr lang="en-IN" sz="6400" dirty="0" err="1">
                <a:hlinkClick r:id="rId15"/>
              </a:rPr>
              <a:t>Ganjar</a:t>
            </a:r>
            <a:r>
              <a:rPr lang="en-IN" sz="6400" dirty="0">
                <a:hlinkClick r:id="rId15"/>
              </a:rPr>
              <a:t> </a:t>
            </a:r>
            <a:r>
              <a:rPr lang="en-IN" sz="6400" dirty="0" err="1">
                <a:hlinkClick r:id="rId15"/>
              </a:rPr>
              <a:t>Alfian</a:t>
            </a:r>
            <a:r>
              <a:rPr lang="en-IN" sz="6400" dirty="0" err="1"/>
              <a:t>;</a:t>
            </a:r>
            <a:r>
              <a:rPr lang="en-IN" sz="6400" dirty="0" err="1">
                <a:hlinkClick r:id="rId16"/>
              </a:rPr>
              <a:t>Jongtae</a:t>
            </a:r>
            <a:r>
              <a:rPr lang="en-IN" sz="6400" dirty="0">
                <a:hlinkClick r:id="rId16"/>
              </a:rPr>
              <a:t> </a:t>
            </a:r>
            <a:r>
              <a:rPr lang="en-IN" sz="6400" dirty="0" smtClean="0">
                <a:hlinkClick r:id="rId16"/>
              </a:rPr>
              <a:t>Rhee</a:t>
            </a:r>
            <a:r>
              <a:rPr lang="en-IN" sz="6400" dirty="0" smtClean="0"/>
              <a:t>  </a:t>
            </a:r>
            <a:r>
              <a:rPr lang="en-US" sz="6400" b="1" dirty="0">
                <a:hlinkClick r:id="rId17"/>
              </a:rPr>
              <a:t>HDPM: An Effective Heart Disease Prediction Model for a Clinical Decision Support </a:t>
            </a:r>
            <a:r>
              <a:rPr lang="en-US" sz="6400" b="1" dirty="0" smtClean="0">
                <a:hlinkClick r:id="rId17"/>
              </a:rPr>
              <a:t>System</a:t>
            </a:r>
            <a:endParaRPr lang="en-US" sz="6400" b="1" dirty="0" smtClean="0"/>
          </a:p>
          <a:p>
            <a:pPr marL="0" indent="0">
              <a:buNone/>
            </a:pPr>
            <a:r>
              <a:rPr lang="en-US" sz="6400" b="1" dirty="0"/>
              <a:t> </a:t>
            </a:r>
            <a:r>
              <a:rPr lang="en-US" sz="6400" b="1" dirty="0" smtClean="0"/>
              <a:t>     Y</a:t>
            </a:r>
            <a:r>
              <a:rPr lang="en-US" sz="6400" dirty="0"/>
              <a:t>ear 2020 </a:t>
            </a:r>
            <a:r>
              <a:rPr lang="en-US" sz="6400" dirty="0" smtClean="0"/>
              <a:t>. Available in :  </a:t>
            </a:r>
            <a:r>
              <a:rPr lang="en-US" sz="6400" dirty="0">
                <a:hlinkClick r:id="rId18"/>
              </a:rPr>
              <a:t>https://</a:t>
            </a:r>
            <a:r>
              <a:rPr lang="en-US" sz="6400" dirty="0" smtClean="0">
                <a:hlinkClick r:id="rId18"/>
              </a:rPr>
              <a:t>ieeexplore.ieee.org/document/9144587</a:t>
            </a:r>
            <a:endParaRPr lang="en-US" sz="6400" dirty="0" smtClean="0"/>
          </a:p>
          <a:p>
            <a:pPr marL="0" indent="0">
              <a:buNone/>
            </a:pPr>
            <a:endParaRPr lang="en-US" sz="6400" b="1" dirty="0"/>
          </a:p>
          <a:p>
            <a:r>
              <a:rPr lang="es-ES" sz="6400" dirty="0">
                <a:hlinkClick r:id="rId19"/>
              </a:rPr>
              <a:t>Sarria E. A. </a:t>
            </a:r>
            <a:r>
              <a:rPr lang="es-ES" sz="6400" dirty="0" err="1">
                <a:hlinkClick r:id="rId19"/>
              </a:rPr>
              <a:t>Ashri</a:t>
            </a:r>
            <a:r>
              <a:rPr lang="es-ES" sz="6400" dirty="0"/>
              <a:t>; </a:t>
            </a:r>
            <a:r>
              <a:rPr lang="es-ES" sz="6400" dirty="0">
                <a:hlinkClick r:id="rId20"/>
              </a:rPr>
              <a:t>M. M. El-Gayar</a:t>
            </a:r>
            <a:r>
              <a:rPr lang="es-ES" sz="6400" dirty="0"/>
              <a:t>; </a:t>
            </a:r>
            <a:r>
              <a:rPr lang="es-ES" sz="6400" u="sng" dirty="0" err="1">
                <a:hlinkClick r:id="rId21"/>
              </a:rPr>
              <a:t>Eman</a:t>
            </a:r>
            <a:r>
              <a:rPr lang="es-ES" sz="6400" u="sng" dirty="0">
                <a:hlinkClick r:id="rId21"/>
              </a:rPr>
              <a:t> M. </a:t>
            </a:r>
            <a:r>
              <a:rPr lang="es-ES" sz="6400" u="sng" dirty="0" smtClean="0">
                <a:hlinkClick r:id="rId21"/>
              </a:rPr>
              <a:t>El-</a:t>
            </a:r>
            <a:r>
              <a:rPr lang="es-ES" sz="6400" u="sng" dirty="0" err="1" smtClean="0">
                <a:hlinkClick r:id="rId21"/>
              </a:rPr>
              <a:t>Daydamony</a:t>
            </a:r>
            <a:r>
              <a:rPr lang="es-ES" sz="6400" u="sng" dirty="0" smtClean="0"/>
              <a:t>. </a:t>
            </a:r>
            <a:r>
              <a:rPr lang="en-US" sz="6400" b="1" dirty="0"/>
              <a:t>HDPF: Heart Disease Prediction Framework Based on Hybrid Classifiers and Genetic </a:t>
            </a:r>
            <a:r>
              <a:rPr lang="en-US" sz="6400" b="1" dirty="0" smtClean="0"/>
              <a:t>Algorithm .</a:t>
            </a:r>
            <a:r>
              <a:rPr lang="en-US" sz="6400" dirty="0" smtClean="0"/>
              <a:t> Year 2021 . </a:t>
            </a:r>
            <a:r>
              <a:rPr lang="en-US" sz="6400" dirty="0"/>
              <a:t>Available in :https://</a:t>
            </a:r>
            <a:r>
              <a:rPr lang="en-US" sz="6400" dirty="0" smtClean="0"/>
              <a:t>ieeexplore.ieee.org/document/9585496</a:t>
            </a:r>
          </a:p>
          <a:p>
            <a:endParaRPr lang="en-US" sz="6400" b="1" dirty="0"/>
          </a:p>
          <a:p>
            <a:r>
              <a:rPr lang="en-IN" sz="6400" dirty="0">
                <a:hlinkClick r:id="rId22"/>
              </a:rPr>
              <a:t>Mohammad </a:t>
            </a:r>
            <a:r>
              <a:rPr lang="en-IN" sz="6400" dirty="0" err="1">
                <a:hlinkClick r:id="rId22"/>
              </a:rPr>
              <a:t>Ayoub</a:t>
            </a:r>
            <a:r>
              <a:rPr lang="en-IN" sz="6400" dirty="0">
                <a:hlinkClick r:id="rId22"/>
              </a:rPr>
              <a:t> </a:t>
            </a:r>
            <a:r>
              <a:rPr lang="en-IN" sz="6400" dirty="0" err="1">
                <a:hlinkClick r:id="rId22"/>
              </a:rPr>
              <a:t>Khan</a:t>
            </a:r>
            <a:r>
              <a:rPr lang="en-IN" sz="6400" dirty="0" err="1"/>
              <a:t>;</a:t>
            </a:r>
            <a:r>
              <a:rPr lang="en-IN" sz="6400" dirty="0" err="1">
                <a:hlinkClick r:id="rId23"/>
              </a:rPr>
              <a:t>Fahad</a:t>
            </a:r>
            <a:r>
              <a:rPr lang="en-IN" sz="6400" dirty="0">
                <a:hlinkClick r:id="rId23"/>
              </a:rPr>
              <a:t> </a:t>
            </a:r>
            <a:r>
              <a:rPr lang="en-IN" sz="6400" dirty="0" err="1" smtClean="0">
                <a:hlinkClick r:id="rId23"/>
              </a:rPr>
              <a:t>Algarni</a:t>
            </a:r>
            <a:r>
              <a:rPr lang="en-IN" sz="6400" dirty="0" smtClean="0"/>
              <a:t> . </a:t>
            </a:r>
            <a:r>
              <a:rPr lang="en-US" sz="6400" b="1" dirty="0">
                <a:hlinkClick r:id="rId24"/>
              </a:rPr>
              <a:t>A Healthcare Monitoring System for the Diagnosis of Heart Disease in the </a:t>
            </a:r>
            <a:r>
              <a:rPr lang="en-US" sz="6400" b="1" dirty="0" err="1">
                <a:hlinkClick r:id="rId24"/>
              </a:rPr>
              <a:t>IoMT</a:t>
            </a:r>
            <a:r>
              <a:rPr lang="en-US" sz="6400" b="1" dirty="0">
                <a:hlinkClick r:id="rId24"/>
              </a:rPr>
              <a:t> Cloud Environment Using </a:t>
            </a:r>
            <a:r>
              <a:rPr lang="en-US" sz="6400" b="1" dirty="0" smtClean="0">
                <a:hlinkClick r:id="rId24"/>
              </a:rPr>
              <a:t>MSSO-ANFIS</a:t>
            </a:r>
            <a:r>
              <a:rPr lang="en-US" sz="6400" b="1" dirty="0" smtClean="0"/>
              <a:t> . Y</a:t>
            </a:r>
            <a:r>
              <a:rPr lang="en-US" sz="6400" dirty="0" smtClean="0"/>
              <a:t>ear 2020 . </a:t>
            </a:r>
            <a:r>
              <a:rPr lang="en-US" sz="6400" dirty="0"/>
              <a:t>Available in : </a:t>
            </a:r>
            <a:r>
              <a:rPr lang="en-US" sz="6400" dirty="0">
                <a:hlinkClick r:id="rId25"/>
              </a:rPr>
              <a:t>https://</a:t>
            </a:r>
            <a:r>
              <a:rPr lang="en-US" sz="6400" dirty="0" smtClean="0">
                <a:hlinkClick r:id="rId25"/>
              </a:rPr>
              <a:t>ieeexplore.ieee.org/document/9131756</a:t>
            </a:r>
            <a:r>
              <a:rPr lang="en-US" sz="6400" dirty="0" smtClean="0"/>
              <a:t> </a:t>
            </a:r>
          </a:p>
          <a:p>
            <a:endParaRPr lang="en-US" sz="5600" dirty="0"/>
          </a:p>
          <a:p>
            <a:pPr marL="0" indent="0">
              <a:buNone/>
            </a:pPr>
            <a:endParaRPr lang="en-US" sz="5600" dirty="0" smtClean="0"/>
          </a:p>
          <a:p>
            <a:endParaRPr lang="en-US" sz="5600" b="1" dirty="0"/>
          </a:p>
          <a:p>
            <a:endParaRPr lang="en-US" sz="5600" b="1" dirty="0"/>
          </a:p>
          <a:p>
            <a:endParaRPr lang="en-US" sz="6400" b="1" dirty="0"/>
          </a:p>
          <a:p>
            <a:pPr marL="0" indent="0">
              <a:buNone/>
            </a:pPr>
            <a:endParaRPr lang="en-US" sz="6200" b="1" dirty="0" smtClean="0"/>
          </a:p>
          <a:p>
            <a:endParaRPr lang="en-US" sz="6200" b="1" dirty="0"/>
          </a:p>
          <a:p>
            <a:endParaRPr lang="en-US" sz="4200" dirty="0" smtClean="0"/>
          </a:p>
          <a:p>
            <a:endParaRPr lang="en-US" sz="3200" b="1" dirty="0" smtClean="0"/>
          </a:p>
          <a:p>
            <a:endParaRPr lang="en-US" sz="3200" b="1" dirty="0" smtClean="0"/>
          </a:p>
          <a:p>
            <a:pPr marL="0" indent="0">
              <a:buNone/>
            </a:pPr>
            <a:r>
              <a:rPr lang="en-US" sz="2000" b="1" dirty="0"/>
              <a:t> </a:t>
            </a:r>
            <a:r>
              <a:rPr lang="en-US" sz="2000" b="1" dirty="0" smtClean="0"/>
              <a:t>     </a:t>
            </a:r>
            <a:endParaRPr lang="en-US" sz="2000" b="1" dirty="0"/>
          </a:p>
          <a:p>
            <a:endParaRPr lang="en-IN" sz="2800" dirty="0" smtClean="0"/>
          </a:p>
          <a:p>
            <a:pPr marL="0" indent="0">
              <a:buNone/>
            </a:pPr>
            <a:endParaRPr lang="en-IN" sz="2800" dirty="0" smtClean="0"/>
          </a:p>
          <a:p>
            <a:pPr marL="0" indent="0">
              <a:buNone/>
            </a:pPr>
            <a:endParaRPr lang="en-IN" sz="2800" dirty="0" smtClean="0"/>
          </a:p>
          <a:p>
            <a:pPr marL="0" indent="0">
              <a:buNone/>
            </a:pPr>
            <a:endParaRPr lang="en-US" sz="2800" b="1" dirty="0"/>
          </a:p>
          <a:p>
            <a:pPr marL="0" indent="0">
              <a:buNone/>
            </a:pPr>
            <a:endParaRPr lang="en-US" sz="2500" dirty="0" smtClean="0"/>
          </a:p>
          <a:p>
            <a:endParaRPr lang="en-IN" dirty="0"/>
          </a:p>
        </p:txBody>
      </p:sp>
    </p:spTree>
    <p:extLst>
      <p:ext uri="{BB962C8B-B14F-4D97-AF65-F5344CB8AC3E}">
        <p14:creationId xmlns:p14="http://schemas.microsoft.com/office/powerpoint/2010/main" val="2355858451"/>
      </p:ext>
    </p:extLst>
  </p:cSld>
  <p:clrMapOvr>
    <a:masterClrMapping/>
  </p:clrMapOvr>
  <p:transition spd="slow">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2204864"/>
            <a:ext cx="6781800" cy="1600200"/>
          </a:xfrm>
        </p:spPr>
        <p:txBody>
          <a:bodyPr/>
          <a:lstStyle/>
          <a:p>
            <a:pPr algn="ctr"/>
            <a:r>
              <a:rPr lang="en-IN" b="1" i="1" dirty="0" smtClean="0">
                <a:latin typeface="+mn-lt"/>
              </a:rPr>
              <a:t>THANK YOU</a:t>
            </a:r>
            <a:endParaRPr lang="en-IN" b="1" i="1" dirty="0">
              <a:latin typeface="+mn-lt"/>
            </a:endParaRPr>
          </a:p>
        </p:txBody>
      </p:sp>
    </p:spTree>
    <p:extLst>
      <p:ext uri="{BB962C8B-B14F-4D97-AF65-F5344CB8AC3E}">
        <p14:creationId xmlns:p14="http://schemas.microsoft.com/office/powerpoint/2010/main" val="1346965778"/>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476672"/>
            <a:ext cx="6781800" cy="720080"/>
          </a:xfrm>
        </p:spPr>
        <p:txBody>
          <a:bodyPr>
            <a:normAutofit fontScale="90000"/>
          </a:bodyPr>
          <a:lstStyle/>
          <a:p>
            <a:pPr algn="ctr"/>
            <a:r>
              <a:rPr lang="en-US" sz="4900" dirty="0" smtClean="0">
                <a:latin typeface="+mn-lt"/>
              </a:rPr>
              <a:t>LITERATURE</a:t>
            </a:r>
            <a:r>
              <a:rPr lang="en-US" sz="4400" dirty="0" smtClean="0">
                <a:latin typeface="+mn-lt"/>
              </a:rPr>
              <a:t> SURVEY</a:t>
            </a:r>
            <a:endParaRPr lang="en-IN" sz="4400" dirty="0">
              <a:latin typeface="+mn-lt"/>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21553938"/>
              </p:ext>
            </p:extLst>
          </p:nvPr>
        </p:nvGraphicFramePr>
        <p:xfrm>
          <a:off x="251520" y="1412776"/>
          <a:ext cx="8640961" cy="3474720"/>
        </p:xfrm>
        <a:graphic>
          <a:graphicData uri="http://schemas.openxmlformats.org/drawingml/2006/table">
            <a:tbl>
              <a:tblPr firstRow="1" bandRow="1">
                <a:tableStyleId>{5C22544A-7EE6-4342-B048-85BDC9FD1C3A}</a:tableStyleId>
              </a:tblPr>
              <a:tblGrid>
                <a:gridCol w="1728192"/>
                <a:gridCol w="864096"/>
                <a:gridCol w="2021106"/>
                <a:gridCol w="1867326"/>
                <a:gridCol w="2160241"/>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AUTHOR</a:t>
                      </a:r>
                      <a:endParaRPr lang="en-IN" sz="1800"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YEAR</a:t>
                      </a:r>
                      <a:endParaRPr lang="en-IN" sz="1800" b="1"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t>TITLE</a:t>
                      </a:r>
                      <a:endParaRPr lang="en-IN" sz="1800" b="1"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ADVANTAGES</a:t>
                      </a:r>
                      <a:endParaRPr lang="en-IN" sz="1800"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DISADVANTAGES</a:t>
                      </a:r>
                      <a:endParaRPr lang="en-IN" sz="1800" dirty="0" smtClean="0"/>
                    </a:p>
                    <a:p>
                      <a:endParaRPr lang="en-IN" dirty="0"/>
                    </a:p>
                  </a:txBody>
                  <a:tcPr/>
                </a:tc>
              </a:tr>
              <a:tr h="1533872">
                <a:tc>
                  <a:txBody>
                    <a:bodyPr/>
                    <a:lstStyle/>
                    <a:p>
                      <a:r>
                        <a:rPr lang="en-IN" sz="1800" b="0" i="0" u="sng" strike="noStrike" kern="1200" dirty="0" err="1" smtClean="0">
                          <a:solidFill>
                            <a:schemeClr val="dk1"/>
                          </a:solidFill>
                          <a:effectLst/>
                          <a:latin typeface="+mn-lt"/>
                          <a:ea typeface="+mn-ea"/>
                          <a:cs typeface="+mn-cs"/>
                          <a:hlinkClick r:id="rId2"/>
                        </a:rPr>
                        <a:t>Senthilkumar</a:t>
                      </a:r>
                      <a:r>
                        <a:rPr lang="en-IN" sz="1800" b="0" i="0" u="sng" strike="noStrike" kern="1200" dirty="0" smtClean="0">
                          <a:solidFill>
                            <a:schemeClr val="dk1"/>
                          </a:solidFill>
                          <a:effectLst/>
                          <a:latin typeface="+mn-lt"/>
                          <a:ea typeface="+mn-ea"/>
                          <a:cs typeface="+mn-cs"/>
                          <a:hlinkClick r:id="rId2"/>
                        </a:rPr>
                        <a:t> </a:t>
                      </a:r>
                      <a:r>
                        <a:rPr lang="en-IN" sz="1800" b="0" i="0" u="sng" strike="noStrike" kern="1200" dirty="0" smtClean="0">
                          <a:solidFill>
                            <a:schemeClr val="dk1"/>
                          </a:solidFill>
                          <a:effectLst/>
                          <a:latin typeface="+mn-lt"/>
                          <a:ea typeface="+mn-ea"/>
                          <a:cs typeface="+mn-cs"/>
                          <a:hlinkClick r:id="rId2"/>
                        </a:rPr>
                        <a:t>Mohan</a:t>
                      </a:r>
                      <a:r>
                        <a:rPr lang="en-IN" sz="1800" b="0" i="0" u="sng" strike="noStrike" kern="1200" dirty="0" smtClean="0">
                          <a:solidFill>
                            <a:schemeClr val="dk1"/>
                          </a:solidFill>
                          <a:effectLst/>
                          <a:latin typeface="+mn-lt"/>
                          <a:ea typeface="+mn-ea"/>
                          <a:cs typeface="+mn-cs"/>
                        </a:rPr>
                        <a:t> ,</a:t>
                      </a:r>
                      <a:r>
                        <a:rPr lang="en-IN" sz="1800" b="0" i="0" u="sng" kern="1200" dirty="0" smtClean="0">
                          <a:solidFill>
                            <a:schemeClr val="dk1"/>
                          </a:solidFill>
                          <a:effectLst/>
                          <a:latin typeface="+mn-lt"/>
                          <a:ea typeface="+mn-ea"/>
                          <a:cs typeface="+mn-cs"/>
                        </a:rPr>
                        <a:t> </a:t>
                      </a:r>
                      <a:r>
                        <a:rPr lang="en-IN" sz="1800" b="0" i="0" u="sng" strike="noStrike" kern="1200" dirty="0" err="1" smtClean="0">
                          <a:solidFill>
                            <a:schemeClr val="dk1"/>
                          </a:solidFill>
                          <a:effectLst/>
                          <a:latin typeface="+mn-lt"/>
                          <a:ea typeface="+mn-ea"/>
                          <a:cs typeface="+mn-cs"/>
                          <a:hlinkClick r:id="rId3"/>
                        </a:rPr>
                        <a:t>Chandrasegar</a:t>
                      </a:r>
                      <a:r>
                        <a:rPr lang="en-IN" sz="1800" b="0" i="0" u="sng" strike="noStrike" kern="1200" dirty="0" smtClean="0">
                          <a:solidFill>
                            <a:schemeClr val="dk1"/>
                          </a:solidFill>
                          <a:effectLst/>
                          <a:latin typeface="+mn-lt"/>
                          <a:ea typeface="+mn-ea"/>
                          <a:cs typeface="+mn-cs"/>
                          <a:hlinkClick r:id="rId3"/>
                        </a:rPr>
                        <a:t> </a:t>
                      </a:r>
                      <a:r>
                        <a:rPr lang="en-IN" sz="1800" b="0" i="0" u="sng" strike="noStrike" kern="1200" dirty="0" err="1" smtClean="0">
                          <a:solidFill>
                            <a:schemeClr val="dk1"/>
                          </a:solidFill>
                          <a:effectLst/>
                          <a:latin typeface="+mn-lt"/>
                          <a:ea typeface="+mn-ea"/>
                          <a:cs typeface="+mn-cs"/>
                          <a:hlinkClick r:id="rId3"/>
                        </a:rPr>
                        <a:t>Thirumalai</a:t>
                      </a:r>
                      <a:r>
                        <a:rPr lang="en-IN" sz="1800" b="0" i="0" u="sng" strike="noStrike" kern="1200" baseline="0" dirty="0" smtClean="0">
                          <a:solidFill>
                            <a:schemeClr val="dk1"/>
                          </a:solidFill>
                          <a:effectLst/>
                          <a:latin typeface="+mn-lt"/>
                          <a:ea typeface="+mn-ea"/>
                          <a:cs typeface="+mn-cs"/>
                        </a:rPr>
                        <a:t> ,</a:t>
                      </a:r>
                      <a:r>
                        <a:rPr lang="en-IN" sz="1800" b="0" i="0" u="sng" kern="1200" dirty="0" smtClean="0">
                          <a:solidFill>
                            <a:schemeClr val="dk1"/>
                          </a:solidFill>
                          <a:effectLst/>
                          <a:latin typeface="+mn-lt"/>
                          <a:ea typeface="+mn-ea"/>
                          <a:cs typeface="+mn-cs"/>
                        </a:rPr>
                        <a:t> </a:t>
                      </a:r>
                      <a:r>
                        <a:rPr lang="en-IN" sz="1800" b="0" i="0" u="sng" strike="noStrike" kern="1200" dirty="0" err="1" smtClean="0">
                          <a:solidFill>
                            <a:schemeClr val="dk1"/>
                          </a:solidFill>
                          <a:effectLst/>
                          <a:latin typeface="+mn-lt"/>
                          <a:ea typeface="+mn-ea"/>
                          <a:cs typeface="+mn-cs"/>
                          <a:hlinkClick r:id="rId4"/>
                        </a:rPr>
                        <a:t>Gautam</a:t>
                      </a:r>
                      <a:r>
                        <a:rPr lang="en-IN" sz="1800" b="0" i="0" u="sng" strike="noStrike" kern="1200" dirty="0" smtClean="0">
                          <a:solidFill>
                            <a:schemeClr val="dk1"/>
                          </a:solidFill>
                          <a:effectLst/>
                          <a:latin typeface="+mn-lt"/>
                          <a:ea typeface="+mn-ea"/>
                          <a:cs typeface="+mn-cs"/>
                          <a:hlinkClick r:id="rId4"/>
                        </a:rPr>
                        <a:t> </a:t>
                      </a:r>
                      <a:r>
                        <a:rPr lang="en-IN" sz="1800" b="0" i="0" u="sng" strike="noStrike" kern="1200" dirty="0" err="1" smtClean="0">
                          <a:solidFill>
                            <a:schemeClr val="dk1"/>
                          </a:solidFill>
                          <a:effectLst/>
                          <a:latin typeface="+mn-lt"/>
                          <a:ea typeface="+mn-ea"/>
                          <a:cs typeface="+mn-cs"/>
                          <a:hlinkClick r:id="rId4"/>
                        </a:rPr>
                        <a:t>Srivastava</a:t>
                      </a:r>
                      <a:endParaRPr lang="en-IN" u="sng" dirty="0"/>
                    </a:p>
                  </a:txBody>
                  <a:tcPr/>
                </a:tc>
                <a:tc>
                  <a:txBody>
                    <a:bodyPr/>
                    <a:lstStyle/>
                    <a:p>
                      <a:r>
                        <a:rPr lang="en-IN" dirty="0" smtClean="0"/>
                        <a:t>2019</a:t>
                      </a:r>
                      <a:endParaRPr lang="en-IN" dirty="0"/>
                    </a:p>
                  </a:txBody>
                  <a:tcPr/>
                </a:tc>
                <a:tc>
                  <a:txBody>
                    <a:bodyPr/>
                    <a:lstStyle/>
                    <a:p>
                      <a:r>
                        <a:rPr lang="en-IN" dirty="0" smtClean="0"/>
                        <a:t>Effective</a:t>
                      </a:r>
                      <a:r>
                        <a:rPr lang="en-IN" baseline="0" dirty="0" smtClean="0"/>
                        <a:t> Heart Disease Prediction Using Hybrid Machine Learning Techniques</a:t>
                      </a:r>
                      <a:endParaRPr lang="en-IN" dirty="0"/>
                    </a:p>
                  </a:txBody>
                  <a:tcPr/>
                </a:tc>
                <a:tc>
                  <a:txBody>
                    <a:bodyPr/>
                    <a:lstStyle/>
                    <a:p>
                      <a:r>
                        <a:rPr lang="en-US" sz="1600" b="0" i="0" kern="1200" dirty="0" smtClean="0">
                          <a:solidFill>
                            <a:schemeClr val="dk1"/>
                          </a:solidFill>
                          <a:effectLst/>
                          <a:latin typeface="+mn-lt"/>
                          <a:ea typeface="+mn-ea"/>
                          <a:cs typeface="+mn-cs"/>
                        </a:rPr>
                        <a:t>Propose </a:t>
                      </a:r>
                      <a:r>
                        <a:rPr lang="en-US" sz="1600" b="0" i="0" kern="1200" dirty="0" smtClean="0">
                          <a:solidFill>
                            <a:schemeClr val="dk1"/>
                          </a:solidFill>
                          <a:effectLst/>
                          <a:latin typeface="+mn-lt"/>
                          <a:ea typeface="+mn-ea"/>
                          <a:cs typeface="+mn-cs"/>
                        </a:rPr>
                        <a:t>a novel method that aims at finding significant features by applying machine learning techniques resulting in improving the accuracy in the prediction of cardiovascula</a:t>
                      </a:r>
                      <a:r>
                        <a:rPr lang="en-US" sz="1800" b="0" i="0" kern="1200" dirty="0" smtClean="0">
                          <a:solidFill>
                            <a:schemeClr val="dk1"/>
                          </a:solidFill>
                          <a:effectLst/>
                          <a:latin typeface="+mn-lt"/>
                          <a:ea typeface="+mn-ea"/>
                          <a:cs typeface="+mn-cs"/>
                        </a:rPr>
                        <a:t>r disease</a:t>
                      </a:r>
                      <a:endParaRPr lang="en-IN" dirty="0"/>
                    </a:p>
                  </a:txBody>
                  <a:tcPr/>
                </a:tc>
                <a:tc>
                  <a:txBody>
                    <a:bodyPr/>
                    <a:lstStyle/>
                    <a:p>
                      <a:r>
                        <a:rPr lang="en-US" sz="1800" b="0" i="0" kern="1200" dirty="0" smtClean="0">
                          <a:solidFill>
                            <a:schemeClr val="dk1"/>
                          </a:solidFill>
                          <a:effectLst/>
                          <a:latin typeface="+mn-lt"/>
                          <a:ea typeface="+mn-ea"/>
                          <a:cs typeface="+mn-cs"/>
                        </a:rPr>
                        <a:t>The score overestimates CVD risk, potentially leading to overtreatment.</a:t>
                      </a:r>
                      <a:endParaRPr lang="en-IN" dirty="0"/>
                    </a:p>
                  </a:txBody>
                  <a:tcPr/>
                </a:tc>
              </a:tr>
            </a:tbl>
          </a:graphicData>
        </a:graphic>
      </p:graphicFrame>
      <p:sp>
        <p:nvSpPr>
          <p:cNvPr id="14" name="Rectangle 13"/>
          <p:cNvSpPr/>
          <p:nvPr/>
        </p:nvSpPr>
        <p:spPr>
          <a:xfrm>
            <a:off x="1696616" y="5516066"/>
            <a:ext cx="532859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https://ieeexplore.ieee.org/document/8740989</a:t>
            </a:r>
          </a:p>
        </p:txBody>
      </p:sp>
    </p:spTree>
    <p:extLst>
      <p:ext uri="{BB962C8B-B14F-4D97-AF65-F5344CB8AC3E}">
        <p14:creationId xmlns:p14="http://schemas.microsoft.com/office/powerpoint/2010/main" val="1028337979"/>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407012"/>
            <a:ext cx="6781800" cy="648072"/>
          </a:xfrm>
        </p:spPr>
        <p:txBody>
          <a:bodyPr>
            <a:normAutofit fontScale="90000"/>
          </a:bodyPr>
          <a:lstStyle/>
          <a:p>
            <a:pPr algn="ctr"/>
            <a:r>
              <a:rPr lang="en-US" sz="4400" dirty="0" smtClean="0">
                <a:latin typeface="+mn-lt"/>
              </a:rPr>
              <a:t>LITERATURE SURVEY</a:t>
            </a:r>
            <a:endParaRPr lang="en-IN" sz="4400" dirty="0">
              <a:latin typeface="+mn-lt"/>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181190538"/>
              </p:ext>
            </p:extLst>
          </p:nvPr>
        </p:nvGraphicFramePr>
        <p:xfrm>
          <a:off x="467544" y="1124744"/>
          <a:ext cx="8424936" cy="4054152"/>
        </p:xfrm>
        <a:graphic>
          <a:graphicData uri="http://schemas.openxmlformats.org/drawingml/2006/table">
            <a:tbl>
              <a:tblPr firstRow="1" bandRow="1">
                <a:tableStyleId>{5C22544A-7EE6-4342-B048-85BDC9FD1C3A}</a:tableStyleId>
              </a:tblPr>
              <a:tblGrid>
                <a:gridCol w="1670585"/>
                <a:gridCol w="835293"/>
                <a:gridCol w="1670586"/>
                <a:gridCol w="2088232"/>
                <a:gridCol w="2160240"/>
              </a:tblGrid>
              <a:tr h="7200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AUTHOR</a:t>
                      </a:r>
                      <a:endParaRPr lang="en-IN" sz="1800"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YEAR</a:t>
                      </a:r>
                      <a:endParaRPr lang="en-IN" sz="1800" b="1"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t>TITLE</a:t>
                      </a:r>
                      <a:endParaRPr lang="en-IN" sz="1800" b="1"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ADVANTAGES</a:t>
                      </a:r>
                      <a:endParaRPr lang="en-IN" sz="1800"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DISADVANTAGES</a:t>
                      </a:r>
                      <a:endParaRPr lang="en-IN" sz="1800" dirty="0" smtClean="0"/>
                    </a:p>
                    <a:p>
                      <a:endParaRPr lang="en-IN" dirty="0"/>
                    </a:p>
                  </a:txBody>
                  <a:tcPr/>
                </a:tc>
              </a:tr>
              <a:tr h="3334072">
                <a:tc>
                  <a:txBody>
                    <a:bodyPr/>
                    <a:lstStyle/>
                    <a:p>
                      <a:r>
                        <a:rPr lang="en-IN" sz="1800" b="0" i="0" u="none" strike="noStrike" kern="1200" dirty="0" err="1" smtClean="0">
                          <a:solidFill>
                            <a:schemeClr val="dk1"/>
                          </a:solidFill>
                          <a:effectLst/>
                          <a:latin typeface="+mn-lt"/>
                          <a:ea typeface="+mn-ea"/>
                          <a:cs typeface="+mn-cs"/>
                          <a:hlinkClick r:id="rId2"/>
                        </a:rPr>
                        <a:t>Jian</a:t>
                      </a:r>
                      <a:r>
                        <a:rPr lang="en-IN" sz="1800" b="0" i="0" u="none" strike="noStrike" kern="1200" dirty="0" smtClean="0">
                          <a:solidFill>
                            <a:schemeClr val="dk1"/>
                          </a:solidFill>
                          <a:effectLst/>
                          <a:latin typeface="+mn-lt"/>
                          <a:ea typeface="+mn-ea"/>
                          <a:cs typeface="+mn-cs"/>
                          <a:hlinkClick r:id="rId2"/>
                        </a:rPr>
                        <a:t> Ping Li</a:t>
                      </a:r>
                      <a:r>
                        <a:rPr lang="en-IN" sz="1800" b="0" i="0" u="none" kern="1200" dirty="0" smtClean="0">
                          <a:solidFill>
                            <a:schemeClr val="dk1"/>
                          </a:solidFill>
                          <a:effectLst/>
                          <a:latin typeface="+mn-lt"/>
                          <a:ea typeface="+mn-ea"/>
                          <a:cs typeface="+mn-cs"/>
                        </a:rPr>
                        <a:t>; </a:t>
                      </a:r>
                    </a:p>
                    <a:p>
                      <a:r>
                        <a:rPr lang="en-IN" sz="1800" b="0" i="0" u="none" strike="noStrike" kern="1200" dirty="0" smtClean="0">
                          <a:solidFill>
                            <a:schemeClr val="dk1"/>
                          </a:solidFill>
                          <a:effectLst/>
                          <a:latin typeface="+mn-lt"/>
                          <a:ea typeface="+mn-ea"/>
                          <a:cs typeface="+mn-cs"/>
                          <a:hlinkClick r:id="rId3"/>
                        </a:rPr>
                        <a:t>Amin </a:t>
                      </a:r>
                      <a:r>
                        <a:rPr lang="en-IN" sz="1800" b="0" i="0" u="none" strike="noStrike" kern="1200" dirty="0" err="1" smtClean="0">
                          <a:solidFill>
                            <a:schemeClr val="dk1"/>
                          </a:solidFill>
                          <a:effectLst/>
                          <a:latin typeface="+mn-lt"/>
                          <a:ea typeface="+mn-ea"/>
                          <a:cs typeface="+mn-cs"/>
                          <a:hlinkClick r:id="rId3"/>
                        </a:rPr>
                        <a:t>Ul</a:t>
                      </a:r>
                      <a:r>
                        <a:rPr lang="en-IN" sz="1800" b="0" i="0" u="none" strike="noStrike" kern="1200" dirty="0" smtClean="0">
                          <a:solidFill>
                            <a:schemeClr val="dk1"/>
                          </a:solidFill>
                          <a:effectLst/>
                          <a:latin typeface="+mn-lt"/>
                          <a:ea typeface="+mn-ea"/>
                          <a:cs typeface="+mn-cs"/>
                          <a:hlinkClick r:id="rId3"/>
                        </a:rPr>
                        <a:t> </a:t>
                      </a:r>
                      <a:r>
                        <a:rPr lang="en-IN" sz="1800" b="0" i="0" u="none" strike="noStrike" kern="1200" dirty="0" err="1" smtClean="0">
                          <a:solidFill>
                            <a:schemeClr val="dk1"/>
                          </a:solidFill>
                          <a:effectLst/>
                          <a:latin typeface="+mn-lt"/>
                          <a:ea typeface="+mn-ea"/>
                          <a:cs typeface="+mn-cs"/>
                          <a:hlinkClick r:id="rId3"/>
                        </a:rPr>
                        <a:t>Haq</a:t>
                      </a:r>
                      <a:r>
                        <a:rPr lang="en-IN" sz="1800" b="0" i="0" u="none" kern="1200" dirty="0" smtClean="0">
                          <a:solidFill>
                            <a:schemeClr val="dk1"/>
                          </a:solidFill>
                          <a:effectLst/>
                          <a:latin typeface="+mn-lt"/>
                          <a:ea typeface="+mn-ea"/>
                          <a:cs typeface="+mn-cs"/>
                        </a:rPr>
                        <a:t>; </a:t>
                      </a:r>
                    </a:p>
                    <a:p>
                      <a:r>
                        <a:rPr lang="en-IN" sz="1800" b="0" i="0" u="none" strike="noStrike" kern="1200" dirty="0" smtClean="0">
                          <a:solidFill>
                            <a:schemeClr val="dk1"/>
                          </a:solidFill>
                          <a:effectLst/>
                          <a:latin typeface="+mn-lt"/>
                          <a:ea typeface="+mn-ea"/>
                          <a:cs typeface="+mn-cs"/>
                          <a:hlinkClick r:id="rId4"/>
                        </a:rPr>
                        <a:t>Salah </a:t>
                      </a:r>
                      <a:r>
                        <a:rPr lang="en-IN" sz="1800" b="0" i="0" u="none" strike="noStrike" kern="1200" dirty="0" err="1" smtClean="0">
                          <a:solidFill>
                            <a:schemeClr val="dk1"/>
                          </a:solidFill>
                          <a:effectLst/>
                          <a:latin typeface="+mn-lt"/>
                          <a:ea typeface="+mn-ea"/>
                          <a:cs typeface="+mn-cs"/>
                          <a:hlinkClick r:id="rId4"/>
                        </a:rPr>
                        <a:t>Ud</a:t>
                      </a:r>
                      <a:r>
                        <a:rPr lang="en-IN" sz="1800" b="0" i="0" u="none" strike="noStrike" kern="1200" dirty="0" smtClean="0">
                          <a:solidFill>
                            <a:schemeClr val="dk1"/>
                          </a:solidFill>
                          <a:effectLst/>
                          <a:latin typeface="+mn-lt"/>
                          <a:ea typeface="+mn-ea"/>
                          <a:cs typeface="+mn-cs"/>
                          <a:hlinkClick r:id="rId4"/>
                        </a:rPr>
                        <a:t> Din</a:t>
                      </a:r>
                      <a:r>
                        <a:rPr lang="en-IN" sz="1800" b="0" i="0" u="none" kern="1200" dirty="0" smtClean="0">
                          <a:solidFill>
                            <a:schemeClr val="dk1"/>
                          </a:solidFill>
                          <a:effectLst/>
                          <a:latin typeface="+mn-lt"/>
                          <a:ea typeface="+mn-ea"/>
                          <a:cs typeface="+mn-cs"/>
                        </a:rPr>
                        <a:t>; </a:t>
                      </a:r>
                    </a:p>
                    <a:p>
                      <a:r>
                        <a:rPr lang="en-IN" sz="1800" b="0" i="0" u="none" strike="noStrike" kern="1200" dirty="0" err="1" smtClean="0">
                          <a:solidFill>
                            <a:schemeClr val="dk1"/>
                          </a:solidFill>
                          <a:effectLst/>
                          <a:latin typeface="+mn-lt"/>
                          <a:ea typeface="+mn-ea"/>
                          <a:cs typeface="+mn-cs"/>
                          <a:hlinkClick r:id="rId5"/>
                        </a:rPr>
                        <a:t>Jalaluddin</a:t>
                      </a:r>
                      <a:r>
                        <a:rPr lang="en-IN" sz="1800" b="0" i="0" u="none" strike="noStrike" kern="1200" dirty="0" smtClean="0">
                          <a:solidFill>
                            <a:schemeClr val="dk1"/>
                          </a:solidFill>
                          <a:effectLst/>
                          <a:latin typeface="+mn-lt"/>
                          <a:ea typeface="+mn-ea"/>
                          <a:cs typeface="+mn-cs"/>
                          <a:hlinkClick r:id="rId5"/>
                        </a:rPr>
                        <a:t> Khan</a:t>
                      </a:r>
                      <a:r>
                        <a:rPr lang="en-IN" sz="1800" b="0" i="0" u="none" kern="1200" dirty="0" smtClean="0">
                          <a:solidFill>
                            <a:schemeClr val="dk1"/>
                          </a:solidFill>
                          <a:effectLst/>
                          <a:latin typeface="+mn-lt"/>
                          <a:ea typeface="+mn-ea"/>
                          <a:cs typeface="+mn-cs"/>
                        </a:rPr>
                        <a:t>; </a:t>
                      </a:r>
                    </a:p>
                    <a:p>
                      <a:r>
                        <a:rPr lang="en-IN" sz="1800" b="0" i="0" u="none" strike="noStrike" kern="1200" dirty="0" err="1" smtClean="0">
                          <a:solidFill>
                            <a:schemeClr val="dk1"/>
                          </a:solidFill>
                          <a:effectLst/>
                          <a:latin typeface="+mn-lt"/>
                          <a:ea typeface="+mn-ea"/>
                          <a:cs typeface="+mn-cs"/>
                          <a:hlinkClick r:id="rId6"/>
                        </a:rPr>
                        <a:t>Asif</a:t>
                      </a:r>
                      <a:r>
                        <a:rPr lang="en-IN" sz="1800" b="0" i="0" u="none" strike="noStrike" kern="1200" baseline="0" dirty="0" smtClean="0">
                          <a:solidFill>
                            <a:schemeClr val="dk1"/>
                          </a:solidFill>
                          <a:effectLst/>
                          <a:latin typeface="+mn-lt"/>
                          <a:ea typeface="+mn-ea"/>
                          <a:cs typeface="+mn-cs"/>
                          <a:hlinkClick r:id="rId6"/>
                        </a:rPr>
                        <a:t> </a:t>
                      </a:r>
                      <a:r>
                        <a:rPr lang="en-IN" sz="1800" b="0" i="0" u="none" strike="noStrike" kern="1200" dirty="0" smtClean="0">
                          <a:solidFill>
                            <a:schemeClr val="dk1"/>
                          </a:solidFill>
                          <a:effectLst/>
                          <a:latin typeface="+mn-lt"/>
                          <a:ea typeface="+mn-ea"/>
                          <a:cs typeface="+mn-cs"/>
                          <a:hlinkClick r:id="rId6"/>
                        </a:rPr>
                        <a:t>Khan</a:t>
                      </a:r>
                      <a:r>
                        <a:rPr lang="en-IN" sz="1800" b="0" i="0" u="none" kern="1200" dirty="0" smtClean="0">
                          <a:solidFill>
                            <a:schemeClr val="dk1"/>
                          </a:solidFill>
                          <a:effectLst/>
                          <a:latin typeface="+mn-lt"/>
                          <a:ea typeface="+mn-ea"/>
                          <a:cs typeface="+mn-cs"/>
                        </a:rPr>
                        <a:t>; </a:t>
                      </a:r>
                    </a:p>
                    <a:p>
                      <a:r>
                        <a:rPr lang="en-IN" sz="1800" b="0" i="0" u="none" strike="noStrike" kern="1200" dirty="0" err="1" smtClean="0">
                          <a:solidFill>
                            <a:schemeClr val="dk1"/>
                          </a:solidFill>
                          <a:effectLst/>
                          <a:latin typeface="+mn-lt"/>
                          <a:ea typeface="+mn-ea"/>
                          <a:cs typeface="+mn-cs"/>
                          <a:hlinkClick r:id="rId7"/>
                        </a:rPr>
                        <a:t>Abdus</a:t>
                      </a:r>
                      <a:r>
                        <a:rPr lang="en-IN" sz="1800" b="0" i="0" u="none" strike="noStrike" kern="1200" dirty="0" smtClean="0">
                          <a:solidFill>
                            <a:schemeClr val="dk1"/>
                          </a:solidFill>
                          <a:effectLst/>
                          <a:latin typeface="+mn-lt"/>
                          <a:ea typeface="+mn-ea"/>
                          <a:cs typeface="+mn-cs"/>
                          <a:hlinkClick r:id="rId7"/>
                        </a:rPr>
                        <a:t> </a:t>
                      </a:r>
                      <a:r>
                        <a:rPr lang="en-IN" sz="1800" b="0" i="0" u="none" strike="noStrike" kern="1200" dirty="0" err="1" smtClean="0">
                          <a:solidFill>
                            <a:schemeClr val="dk1"/>
                          </a:solidFill>
                          <a:effectLst/>
                          <a:latin typeface="+mn-lt"/>
                          <a:ea typeface="+mn-ea"/>
                          <a:cs typeface="+mn-cs"/>
                          <a:hlinkClick r:id="rId7"/>
                        </a:rPr>
                        <a:t>Saboor</a:t>
                      </a:r>
                      <a:endParaRPr lang="en-IN" u="none" dirty="0"/>
                    </a:p>
                  </a:txBody>
                  <a:tcPr/>
                </a:tc>
                <a:tc>
                  <a:txBody>
                    <a:bodyPr/>
                    <a:lstStyle/>
                    <a:p>
                      <a:r>
                        <a:rPr lang="en-IN" dirty="0" smtClean="0"/>
                        <a:t>2020</a:t>
                      </a:r>
                      <a:endParaRPr lang="en-IN" dirty="0"/>
                    </a:p>
                  </a:txBody>
                  <a:tcPr/>
                </a:tc>
                <a:tc>
                  <a:txBody>
                    <a:bodyPr/>
                    <a:lstStyle/>
                    <a:p>
                      <a:r>
                        <a:rPr lang="en-IN" dirty="0" smtClean="0"/>
                        <a:t>Heart</a:t>
                      </a:r>
                      <a:r>
                        <a:rPr lang="en-IN" baseline="0" dirty="0" smtClean="0"/>
                        <a:t> Disease Identification Method </a:t>
                      </a:r>
                    </a:p>
                    <a:p>
                      <a:r>
                        <a:rPr lang="en-IN" baseline="0" dirty="0" smtClean="0"/>
                        <a:t>Using Machine Learning Classification in E Health care </a:t>
                      </a:r>
                      <a:endParaRPr lang="en-IN" dirty="0"/>
                    </a:p>
                  </a:txBody>
                  <a:tcPr/>
                </a:tc>
                <a:tc>
                  <a:txBody>
                    <a:bodyPr/>
                    <a:lstStyle/>
                    <a:p>
                      <a:r>
                        <a:rPr lang="en-US" sz="1800" b="0" i="0" kern="1200" dirty="0" smtClean="0">
                          <a:solidFill>
                            <a:schemeClr val="dk1"/>
                          </a:solidFill>
                          <a:effectLst/>
                          <a:latin typeface="+mn-lt"/>
                          <a:ea typeface="+mn-ea"/>
                          <a:cs typeface="+mn-cs"/>
                        </a:rPr>
                        <a:t> </a:t>
                      </a:r>
                      <a:r>
                        <a:rPr lang="en-US" sz="1600" b="0" i="0" kern="1200" dirty="0" smtClean="0">
                          <a:solidFill>
                            <a:schemeClr val="dk1"/>
                          </a:solidFill>
                          <a:effectLst/>
                          <a:latin typeface="+mn-lt"/>
                          <a:ea typeface="+mn-ea"/>
                          <a:cs typeface="+mn-cs"/>
                        </a:rPr>
                        <a:t>Proposed novel fast conditional mutual information feature selection algorithm to solve feature selection problem. The features selection algorithms are used for features selection to increase the classification accuracy and reduce the execution time of classification system.</a:t>
                      </a:r>
                      <a:endParaRPr lang="en-IN" sz="1600" dirty="0"/>
                    </a:p>
                  </a:txBody>
                  <a:tcPr/>
                </a:tc>
                <a:tc>
                  <a:txBody>
                    <a:bodyPr/>
                    <a:lstStyle/>
                    <a:p>
                      <a:r>
                        <a:rPr lang="en-US" sz="1800" b="0" i="0" kern="1200" dirty="0" smtClean="0">
                          <a:solidFill>
                            <a:schemeClr val="dk1"/>
                          </a:solidFill>
                          <a:effectLst/>
                          <a:latin typeface="+mn-lt"/>
                          <a:ea typeface="+mn-ea"/>
                          <a:cs typeface="+mn-cs"/>
                        </a:rPr>
                        <a:t>The proposed method should be further validated using multi-center datasets and evaluated prospectively</a:t>
                      </a:r>
                      <a:endParaRPr lang="en-IN" dirty="0"/>
                    </a:p>
                  </a:txBody>
                  <a:tcPr/>
                </a:tc>
              </a:tr>
            </a:tbl>
          </a:graphicData>
        </a:graphic>
      </p:graphicFrame>
      <p:sp>
        <p:nvSpPr>
          <p:cNvPr id="14" name="Rectangle 13"/>
          <p:cNvSpPr/>
          <p:nvPr/>
        </p:nvSpPr>
        <p:spPr>
          <a:xfrm>
            <a:off x="1668271" y="5559988"/>
            <a:ext cx="532859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https://ieeexplore.ieee.org/document/9112202</a:t>
            </a:r>
          </a:p>
        </p:txBody>
      </p:sp>
    </p:spTree>
    <p:extLst>
      <p:ext uri="{BB962C8B-B14F-4D97-AF65-F5344CB8AC3E}">
        <p14:creationId xmlns:p14="http://schemas.microsoft.com/office/powerpoint/2010/main" val="1464909439"/>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076" y="476672"/>
            <a:ext cx="6781800" cy="576064"/>
          </a:xfrm>
        </p:spPr>
        <p:txBody>
          <a:bodyPr>
            <a:normAutofit fontScale="90000"/>
          </a:bodyPr>
          <a:lstStyle/>
          <a:p>
            <a:pPr algn="ctr"/>
            <a:r>
              <a:rPr lang="en-US" sz="4400" dirty="0" smtClean="0">
                <a:latin typeface="+mn-lt"/>
              </a:rPr>
              <a:t>LITERATURE SURVEY</a:t>
            </a:r>
            <a:endParaRPr lang="en-IN" sz="4400" dirty="0">
              <a:latin typeface="+mn-lt"/>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70304324"/>
              </p:ext>
            </p:extLst>
          </p:nvPr>
        </p:nvGraphicFramePr>
        <p:xfrm>
          <a:off x="251520" y="1196752"/>
          <a:ext cx="8640961" cy="3901440"/>
        </p:xfrm>
        <a:graphic>
          <a:graphicData uri="http://schemas.openxmlformats.org/drawingml/2006/table">
            <a:tbl>
              <a:tblPr firstRow="1" bandRow="1">
                <a:tableStyleId>{5C22544A-7EE6-4342-B048-85BDC9FD1C3A}</a:tableStyleId>
              </a:tblPr>
              <a:tblGrid>
                <a:gridCol w="1728192"/>
                <a:gridCol w="864096"/>
                <a:gridCol w="2021106"/>
                <a:gridCol w="1867326"/>
                <a:gridCol w="2160241"/>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AUTHOR</a:t>
                      </a:r>
                      <a:endParaRPr lang="en-IN" sz="1800"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YEAR</a:t>
                      </a:r>
                      <a:endParaRPr lang="en-IN" sz="1800" b="1"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t>TITLE</a:t>
                      </a:r>
                      <a:endParaRPr lang="en-IN" sz="1800" b="1"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ADVANTAGES</a:t>
                      </a:r>
                      <a:endParaRPr lang="en-IN" sz="1800"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DISADVANTAGES</a:t>
                      </a:r>
                      <a:endParaRPr lang="en-IN" sz="1800" dirty="0" smtClean="0"/>
                    </a:p>
                    <a:p>
                      <a:endParaRPr lang="en-IN" dirty="0"/>
                    </a:p>
                  </a:txBody>
                  <a:tcPr/>
                </a:tc>
              </a:tr>
              <a:tr h="1533872">
                <a:tc>
                  <a:txBody>
                    <a:bodyPr/>
                    <a:lstStyle/>
                    <a:p>
                      <a:r>
                        <a:rPr lang="en-IN" sz="1800" b="0" i="0" u="none" strike="noStrike" kern="1200" dirty="0" smtClean="0">
                          <a:solidFill>
                            <a:schemeClr val="dk1"/>
                          </a:solidFill>
                          <a:effectLst/>
                          <a:latin typeface="+mn-lt"/>
                          <a:ea typeface="+mn-ea"/>
                          <a:cs typeface="+mn-cs"/>
                          <a:hlinkClick r:id="rId2"/>
                        </a:rPr>
                        <a:t>Norma </a:t>
                      </a:r>
                      <a:r>
                        <a:rPr lang="en-IN" sz="1800" b="0" i="0" u="none" strike="noStrike" kern="1200" dirty="0" err="1" smtClean="0">
                          <a:solidFill>
                            <a:schemeClr val="dk1"/>
                          </a:solidFill>
                          <a:effectLst/>
                          <a:latin typeface="+mn-lt"/>
                          <a:ea typeface="+mn-ea"/>
                          <a:cs typeface="+mn-cs"/>
                          <a:hlinkClick r:id="rId2"/>
                        </a:rPr>
                        <a:t>Latif</a:t>
                      </a:r>
                      <a:r>
                        <a:rPr lang="en-IN" sz="1800" b="0" i="0" u="none" strike="noStrike" kern="1200" dirty="0" smtClean="0">
                          <a:solidFill>
                            <a:schemeClr val="dk1"/>
                          </a:solidFill>
                          <a:effectLst/>
                          <a:latin typeface="+mn-lt"/>
                          <a:ea typeface="+mn-ea"/>
                          <a:cs typeface="+mn-cs"/>
                          <a:hlinkClick r:id="rId2"/>
                        </a:rPr>
                        <a:t> </a:t>
                      </a:r>
                      <a:r>
                        <a:rPr lang="en-IN" sz="1800" b="0" i="0" u="none" strike="noStrike" kern="1200" dirty="0" err="1" smtClean="0">
                          <a:solidFill>
                            <a:schemeClr val="dk1"/>
                          </a:solidFill>
                          <a:effectLst/>
                          <a:latin typeface="+mn-lt"/>
                          <a:ea typeface="+mn-ea"/>
                          <a:cs typeface="+mn-cs"/>
                          <a:hlinkClick r:id="rId2"/>
                        </a:rPr>
                        <a:t>Fitriyani</a:t>
                      </a:r>
                      <a:r>
                        <a:rPr lang="en-IN" sz="1800" b="0" i="0" u="none" kern="1200" dirty="0" smtClean="0">
                          <a:solidFill>
                            <a:schemeClr val="dk1"/>
                          </a:solidFill>
                          <a:effectLst/>
                          <a:latin typeface="+mn-lt"/>
                          <a:ea typeface="+mn-ea"/>
                          <a:cs typeface="+mn-cs"/>
                        </a:rPr>
                        <a:t>;</a:t>
                      </a:r>
                    </a:p>
                    <a:p>
                      <a:r>
                        <a:rPr lang="en-IN" sz="1800" b="0" i="0" u="none" strike="noStrike" kern="1200" dirty="0" smtClean="0">
                          <a:solidFill>
                            <a:schemeClr val="dk1"/>
                          </a:solidFill>
                          <a:effectLst/>
                          <a:latin typeface="+mn-lt"/>
                          <a:ea typeface="+mn-ea"/>
                          <a:cs typeface="+mn-cs"/>
                          <a:hlinkClick r:id="rId3"/>
                        </a:rPr>
                        <a:t>Muhammad </a:t>
                      </a:r>
                      <a:r>
                        <a:rPr lang="en-IN" sz="1800" b="0" i="0" u="none" strike="noStrike" kern="1200" dirty="0" err="1" smtClean="0">
                          <a:solidFill>
                            <a:schemeClr val="dk1"/>
                          </a:solidFill>
                          <a:effectLst/>
                          <a:latin typeface="+mn-lt"/>
                          <a:ea typeface="+mn-ea"/>
                          <a:cs typeface="+mn-cs"/>
                          <a:hlinkClick r:id="rId3"/>
                        </a:rPr>
                        <a:t>Syafrudin</a:t>
                      </a:r>
                      <a:r>
                        <a:rPr lang="en-IN" sz="1800" b="0" i="0" u="none" kern="1200" dirty="0" smtClean="0">
                          <a:solidFill>
                            <a:schemeClr val="dk1"/>
                          </a:solidFill>
                          <a:effectLst/>
                          <a:latin typeface="+mn-lt"/>
                          <a:ea typeface="+mn-ea"/>
                          <a:cs typeface="+mn-cs"/>
                        </a:rPr>
                        <a:t>;</a:t>
                      </a:r>
                    </a:p>
                    <a:p>
                      <a:r>
                        <a:rPr lang="en-IN" sz="1800" b="0" i="0" u="none" strike="noStrike" kern="1200" dirty="0" err="1" smtClean="0">
                          <a:solidFill>
                            <a:schemeClr val="dk1"/>
                          </a:solidFill>
                          <a:effectLst/>
                          <a:latin typeface="+mn-lt"/>
                          <a:ea typeface="+mn-ea"/>
                          <a:cs typeface="+mn-cs"/>
                          <a:hlinkClick r:id="rId4"/>
                        </a:rPr>
                        <a:t>Ganjar</a:t>
                      </a:r>
                      <a:r>
                        <a:rPr lang="en-IN" sz="1800" b="0" i="0" u="none" strike="noStrike" kern="1200" dirty="0" smtClean="0">
                          <a:solidFill>
                            <a:schemeClr val="dk1"/>
                          </a:solidFill>
                          <a:effectLst/>
                          <a:latin typeface="+mn-lt"/>
                          <a:ea typeface="+mn-ea"/>
                          <a:cs typeface="+mn-cs"/>
                          <a:hlinkClick r:id="rId4"/>
                        </a:rPr>
                        <a:t> </a:t>
                      </a:r>
                      <a:r>
                        <a:rPr lang="en-IN" sz="1800" b="0" i="0" u="none" strike="noStrike" kern="1200" dirty="0" err="1" smtClean="0">
                          <a:solidFill>
                            <a:schemeClr val="dk1"/>
                          </a:solidFill>
                          <a:effectLst/>
                          <a:latin typeface="+mn-lt"/>
                          <a:ea typeface="+mn-ea"/>
                          <a:cs typeface="+mn-cs"/>
                          <a:hlinkClick r:id="rId4"/>
                        </a:rPr>
                        <a:t>Alfian</a:t>
                      </a:r>
                      <a:r>
                        <a:rPr lang="en-IN" sz="1800" b="0" i="0" u="none" kern="1200" dirty="0" smtClean="0">
                          <a:solidFill>
                            <a:schemeClr val="dk1"/>
                          </a:solidFill>
                          <a:effectLst/>
                          <a:latin typeface="+mn-lt"/>
                          <a:ea typeface="+mn-ea"/>
                          <a:cs typeface="+mn-cs"/>
                        </a:rPr>
                        <a:t>;</a:t>
                      </a:r>
                    </a:p>
                    <a:p>
                      <a:r>
                        <a:rPr lang="en-IN" sz="1800" b="0" i="0" u="none" strike="noStrike" kern="1200" dirty="0" err="1" smtClean="0">
                          <a:solidFill>
                            <a:schemeClr val="dk1"/>
                          </a:solidFill>
                          <a:effectLst/>
                          <a:latin typeface="+mn-lt"/>
                          <a:ea typeface="+mn-ea"/>
                          <a:cs typeface="+mn-cs"/>
                          <a:hlinkClick r:id="rId5"/>
                        </a:rPr>
                        <a:t>Jongtae</a:t>
                      </a:r>
                      <a:r>
                        <a:rPr lang="en-IN" sz="1800" b="0" i="0" u="none" strike="noStrike" kern="1200" dirty="0" smtClean="0">
                          <a:solidFill>
                            <a:schemeClr val="dk1"/>
                          </a:solidFill>
                          <a:effectLst/>
                          <a:latin typeface="+mn-lt"/>
                          <a:ea typeface="+mn-ea"/>
                          <a:cs typeface="+mn-cs"/>
                          <a:hlinkClick r:id="rId5"/>
                        </a:rPr>
                        <a:t> Rhee</a:t>
                      </a:r>
                      <a:endParaRPr lang="en-IN" u="none" dirty="0"/>
                    </a:p>
                  </a:txBody>
                  <a:tcPr/>
                </a:tc>
                <a:tc>
                  <a:txBody>
                    <a:bodyPr/>
                    <a:lstStyle/>
                    <a:p>
                      <a:r>
                        <a:rPr lang="en-IN" dirty="0" smtClean="0"/>
                        <a:t>2020</a:t>
                      </a:r>
                      <a:endParaRPr lang="en-IN" dirty="0"/>
                    </a:p>
                  </a:txBody>
                  <a:tcPr/>
                </a:tc>
                <a:tc>
                  <a:txBody>
                    <a:bodyPr/>
                    <a:lstStyle/>
                    <a:p>
                      <a:r>
                        <a:rPr lang="en-IN" dirty="0" smtClean="0"/>
                        <a:t>An Effective</a:t>
                      </a:r>
                      <a:r>
                        <a:rPr lang="en-IN" baseline="0" dirty="0" smtClean="0"/>
                        <a:t> Heart Disease Prediction Model for Clinical Decision Support System</a:t>
                      </a:r>
                      <a:endParaRPr lang="en-IN" dirty="0"/>
                    </a:p>
                  </a:txBody>
                  <a:tcPr/>
                </a:tc>
                <a:tc>
                  <a:txBody>
                    <a:bodyPr/>
                    <a:lstStyle/>
                    <a:p>
                      <a:r>
                        <a:rPr lang="en-US" sz="1800" b="0" i="0" kern="1200" dirty="0" smtClean="0">
                          <a:solidFill>
                            <a:schemeClr val="dk1"/>
                          </a:solidFill>
                          <a:effectLst/>
                          <a:latin typeface="+mn-lt"/>
                          <a:ea typeface="+mn-ea"/>
                          <a:cs typeface="+mn-cs"/>
                        </a:rPr>
                        <a:t>The proposed model outperformed other models and previous study results by achieving accuracies of 95.90% and 98.40%</a:t>
                      </a:r>
                      <a:endParaRPr lang="en-IN" dirty="0"/>
                    </a:p>
                  </a:txBody>
                  <a:tcPr/>
                </a:tc>
                <a:tc>
                  <a:txBody>
                    <a:bodyPr/>
                    <a:lstStyle/>
                    <a:p>
                      <a:pPr algn="l"/>
                      <a:r>
                        <a:rPr lang="en-US" sz="1600" b="0" i="0" kern="1200" dirty="0" smtClean="0">
                          <a:solidFill>
                            <a:schemeClr val="dk1"/>
                          </a:solidFill>
                          <a:effectLst/>
                          <a:latin typeface="+mn-lt"/>
                          <a:ea typeface="+mn-ea"/>
                          <a:cs typeface="+mn-cs"/>
                        </a:rPr>
                        <a:t>Generating multiple classifiers using different subsets of the dataset can increase the flexibility of the method, leading to the reduced information used for the training of each classifier. Thus, a sufficient amount of data is required to ensure the effectiveness of the prediction mode</a:t>
                      </a:r>
                      <a:endParaRPr lang="en-IN" sz="1600" dirty="0"/>
                    </a:p>
                  </a:txBody>
                  <a:tcPr/>
                </a:tc>
              </a:tr>
            </a:tbl>
          </a:graphicData>
        </a:graphic>
      </p:graphicFrame>
      <p:sp>
        <p:nvSpPr>
          <p:cNvPr id="14" name="Rectangle 13"/>
          <p:cNvSpPr/>
          <p:nvPr/>
        </p:nvSpPr>
        <p:spPr>
          <a:xfrm>
            <a:off x="1691680" y="5473405"/>
            <a:ext cx="532859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https://ieeexplore.ieee.org/document/9144587</a:t>
            </a:r>
          </a:p>
        </p:txBody>
      </p:sp>
    </p:spTree>
    <p:extLst>
      <p:ext uri="{BB962C8B-B14F-4D97-AF65-F5344CB8AC3E}">
        <p14:creationId xmlns:p14="http://schemas.microsoft.com/office/powerpoint/2010/main" val="1464909439"/>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620688"/>
            <a:ext cx="6781800" cy="504056"/>
          </a:xfrm>
        </p:spPr>
        <p:txBody>
          <a:bodyPr>
            <a:normAutofit fontScale="90000"/>
          </a:bodyPr>
          <a:lstStyle/>
          <a:p>
            <a:pPr algn="ctr"/>
            <a:r>
              <a:rPr lang="en-US" sz="4400" dirty="0" smtClean="0">
                <a:latin typeface="+mn-lt"/>
              </a:rPr>
              <a:t>LITERATURE SURVEY</a:t>
            </a:r>
            <a:endParaRPr lang="en-IN" sz="4400" dirty="0">
              <a:latin typeface="+mn-lt"/>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590315000"/>
              </p:ext>
            </p:extLst>
          </p:nvPr>
        </p:nvGraphicFramePr>
        <p:xfrm>
          <a:off x="251520" y="1340768"/>
          <a:ext cx="8640961" cy="3528392"/>
        </p:xfrm>
        <a:graphic>
          <a:graphicData uri="http://schemas.openxmlformats.org/drawingml/2006/table">
            <a:tbl>
              <a:tblPr firstRow="1" bandRow="1">
                <a:tableStyleId>{5C22544A-7EE6-4342-B048-85BDC9FD1C3A}</a:tableStyleId>
              </a:tblPr>
              <a:tblGrid>
                <a:gridCol w="1728192"/>
                <a:gridCol w="864096"/>
                <a:gridCol w="2021106"/>
                <a:gridCol w="1867326"/>
                <a:gridCol w="2160241"/>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AUTHOR</a:t>
                      </a:r>
                      <a:endParaRPr lang="en-IN" sz="1800"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YEAR</a:t>
                      </a:r>
                      <a:endParaRPr lang="en-IN" sz="1800" b="1"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t>TITLE</a:t>
                      </a:r>
                      <a:endParaRPr lang="en-IN" sz="1800" b="1"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ADVANTAGES</a:t>
                      </a:r>
                      <a:endParaRPr lang="en-IN" sz="1800"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DISADVANTAGES</a:t>
                      </a:r>
                      <a:endParaRPr lang="en-IN" sz="1800" dirty="0" smtClean="0"/>
                    </a:p>
                    <a:p>
                      <a:endParaRPr lang="en-IN" dirty="0"/>
                    </a:p>
                  </a:txBody>
                  <a:tcPr/>
                </a:tc>
              </a:tr>
              <a:tr h="2888312">
                <a:tc>
                  <a:txBody>
                    <a:bodyPr/>
                    <a:lstStyle/>
                    <a:p>
                      <a:r>
                        <a:rPr lang="es-ES" sz="1800" b="0" i="0" u="none" strike="noStrike" kern="1200" dirty="0" smtClean="0">
                          <a:solidFill>
                            <a:schemeClr val="dk1"/>
                          </a:solidFill>
                          <a:effectLst/>
                          <a:latin typeface="+mn-lt"/>
                          <a:ea typeface="+mn-ea"/>
                          <a:cs typeface="+mn-cs"/>
                          <a:hlinkClick r:id="rId2"/>
                        </a:rPr>
                        <a:t>Sarria E. A. </a:t>
                      </a:r>
                      <a:r>
                        <a:rPr lang="es-ES" sz="1800" b="0" i="0" u="none" strike="noStrike" kern="1200" dirty="0" err="1" smtClean="0">
                          <a:solidFill>
                            <a:schemeClr val="dk1"/>
                          </a:solidFill>
                          <a:effectLst/>
                          <a:latin typeface="+mn-lt"/>
                          <a:ea typeface="+mn-ea"/>
                          <a:cs typeface="+mn-cs"/>
                          <a:hlinkClick r:id="rId2"/>
                        </a:rPr>
                        <a:t>Ashri</a:t>
                      </a:r>
                      <a:r>
                        <a:rPr lang="es-ES" sz="1800" b="0" i="0" kern="1200" dirty="0" smtClean="0">
                          <a:solidFill>
                            <a:schemeClr val="dk1"/>
                          </a:solidFill>
                          <a:effectLst/>
                          <a:latin typeface="+mn-lt"/>
                          <a:ea typeface="+mn-ea"/>
                          <a:cs typeface="+mn-cs"/>
                        </a:rPr>
                        <a:t>;</a:t>
                      </a:r>
                    </a:p>
                    <a:p>
                      <a:r>
                        <a:rPr lang="es-ES" sz="1800" b="0" i="0" u="none" strike="noStrike" kern="1200" dirty="0" smtClean="0">
                          <a:solidFill>
                            <a:schemeClr val="dk1"/>
                          </a:solidFill>
                          <a:effectLst/>
                          <a:latin typeface="+mn-lt"/>
                          <a:ea typeface="+mn-ea"/>
                          <a:cs typeface="+mn-cs"/>
                          <a:hlinkClick r:id="rId3"/>
                        </a:rPr>
                        <a:t>M. M. El-Gayar</a:t>
                      </a:r>
                      <a:r>
                        <a:rPr lang="es-ES" sz="1800" b="0" i="0" kern="1200" dirty="0" smtClean="0">
                          <a:solidFill>
                            <a:schemeClr val="dk1"/>
                          </a:solidFill>
                          <a:effectLst/>
                          <a:latin typeface="+mn-lt"/>
                          <a:ea typeface="+mn-ea"/>
                          <a:cs typeface="+mn-cs"/>
                        </a:rPr>
                        <a:t>;</a:t>
                      </a:r>
                    </a:p>
                    <a:p>
                      <a:r>
                        <a:rPr lang="es-ES" sz="1800" b="0" i="0" u="none" strike="noStrike" kern="1200" dirty="0" err="1" smtClean="0">
                          <a:solidFill>
                            <a:schemeClr val="dk1"/>
                          </a:solidFill>
                          <a:effectLst/>
                          <a:latin typeface="+mn-lt"/>
                          <a:ea typeface="+mn-ea"/>
                          <a:cs typeface="+mn-cs"/>
                          <a:hlinkClick r:id="rId4"/>
                        </a:rPr>
                        <a:t>Eman</a:t>
                      </a:r>
                      <a:r>
                        <a:rPr lang="es-ES" sz="1800" b="0" i="0" u="none" strike="noStrike" kern="1200" dirty="0" smtClean="0">
                          <a:solidFill>
                            <a:schemeClr val="dk1"/>
                          </a:solidFill>
                          <a:effectLst/>
                          <a:latin typeface="+mn-lt"/>
                          <a:ea typeface="+mn-ea"/>
                          <a:cs typeface="+mn-cs"/>
                          <a:hlinkClick r:id="rId4"/>
                        </a:rPr>
                        <a:t> M. El-</a:t>
                      </a:r>
                      <a:r>
                        <a:rPr lang="es-ES" sz="1800" b="0" i="0" u="none" strike="noStrike" kern="1200" dirty="0" err="1" smtClean="0">
                          <a:solidFill>
                            <a:schemeClr val="dk1"/>
                          </a:solidFill>
                          <a:effectLst/>
                          <a:latin typeface="+mn-lt"/>
                          <a:ea typeface="+mn-ea"/>
                          <a:cs typeface="+mn-cs"/>
                          <a:hlinkClick r:id="rId4"/>
                        </a:rPr>
                        <a:t>Daydamony</a:t>
                      </a:r>
                      <a:endParaRPr lang="en-IN" u="sng" dirty="0"/>
                    </a:p>
                  </a:txBody>
                  <a:tcPr/>
                </a:tc>
                <a:tc>
                  <a:txBody>
                    <a:bodyPr/>
                    <a:lstStyle/>
                    <a:p>
                      <a:r>
                        <a:rPr lang="en-IN" dirty="0" smtClean="0"/>
                        <a:t>2021</a:t>
                      </a:r>
                      <a:endParaRPr lang="en-IN" dirty="0"/>
                    </a:p>
                  </a:txBody>
                  <a:tcPr/>
                </a:tc>
                <a:tc>
                  <a:txBody>
                    <a:bodyPr/>
                    <a:lstStyle/>
                    <a:p>
                      <a:r>
                        <a:rPr lang="en-IN" baseline="0" dirty="0" smtClean="0"/>
                        <a:t>Heart Disease Prediction Framework based on  Hybrid Classifiers and Genetic Algorithm</a:t>
                      </a:r>
                      <a:endParaRPr lang="en-IN" dirty="0"/>
                    </a:p>
                  </a:txBody>
                  <a:tcPr/>
                </a:tc>
                <a:tc>
                  <a:txBody>
                    <a:bodyPr/>
                    <a:lstStyle/>
                    <a:p>
                      <a:r>
                        <a:rPr lang="en-US" sz="1800" b="0" i="0" kern="1200" dirty="0" smtClean="0">
                          <a:solidFill>
                            <a:schemeClr val="dk1"/>
                          </a:solidFill>
                          <a:effectLst/>
                          <a:latin typeface="+mn-lt"/>
                          <a:ea typeface="+mn-ea"/>
                          <a:cs typeface="+mn-cs"/>
                        </a:rPr>
                        <a:t>Proposed HDPM by integrating DBSCAN outlier detection, SMOTE-ENN, and </a:t>
                      </a:r>
                      <a:r>
                        <a:rPr lang="en-US" sz="1800" b="0" i="0" kern="1200" dirty="0" err="1" smtClean="0">
                          <a:solidFill>
                            <a:schemeClr val="dk1"/>
                          </a:solidFill>
                          <a:effectLst/>
                          <a:latin typeface="+mn-lt"/>
                          <a:ea typeface="+mn-ea"/>
                          <a:cs typeface="+mn-cs"/>
                        </a:rPr>
                        <a:t>XGBoost</a:t>
                      </a:r>
                      <a:r>
                        <a:rPr lang="en-US" sz="1800" b="0" i="0" kern="1200" dirty="0" smtClean="0">
                          <a:solidFill>
                            <a:schemeClr val="dk1"/>
                          </a:solidFill>
                          <a:effectLst/>
                          <a:latin typeface="+mn-lt"/>
                          <a:ea typeface="+mn-ea"/>
                          <a:cs typeface="+mn-cs"/>
                        </a:rPr>
                        <a:t> to improve prediction accuracy</a:t>
                      </a:r>
                      <a:endParaRPr lang="en-IN" dirty="0"/>
                    </a:p>
                  </a:txBody>
                  <a:tcPr/>
                </a:tc>
                <a:tc>
                  <a:txBody>
                    <a:bodyPr/>
                    <a:lstStyle/>
                    <a:p>
                      <a:r>
                        <a:rPr lang="en-US" sz="1800" b="0" i="0" kern="1200" dirty="0" smtClean="0">
                          <a:solidFill>
                            <a:schemeClr val="dk1"/>
                          </a:solidFill>
                          <a:effectLst/>
                          <a:latin typeface="+mn-lt"/>
                          <a:ea typeface="+mn-ea"/>
                          <a:cs typeface="+mn-cs"/>
                        </a:rPr>
                        <a:t>Some challenges like </a:t>
                      </a:r>
                      <a:r>
                        <a:rPr lang="en-US" sz="1800" b="0" i="0" kern="1200" dirty="0" err="1" smtClean="0">
                          <a:solidFill>
                            <a:schemeClr val="dk1"/>
                          </a:solidFill>
                          <a:effectLst/>
                          <a:latin typeface="+mn-lt"/>
                          <a:ea typeface="+mn-ea"/>
                          <a:cs typeface="+mn-cs"/>
                        </a:rPr>
                        <a:t>overfitting</a:t>
                      </a:r>
                      <a:r>
                        <a:rPr lang="en-US" sz="1800" b="0" i="0" kern="1200" dirty="0" smtClean="0">
                          <a:solidFill>
                            <a:schemeClr val="dk1"/>
                          </a:solidFill>
                          <a:effectLst/>
                          <a:latin typeface="+mn-lt"/>
                          <a:ea typeface="+mn-ea"/>
                          <a:cs typeface="+mn-cs"/>
                        </a:rPr>
                        <a:t> and </a:t>
                      </a:r>
                      <a:r>
                        <a:rPr lang="en-US" sz="1800" b="0" i="0" kern="1200" dirty="0" err="1" smtClean="0">
                          <a:solidFill>
                            <a:schemeClr val="dk1"/>
                          </a:solidFill>
                          <a:effectLst/>
                          <a:latin typeface="+mn-lt"/>
                          <a:ea typeface="+mn-ea"/>
                          <a:cs typeface="+mn-cs"/>
                        </a:rPr>
                        <a:t>underfitting</a:t>
                      </a:r>
                      <a:r>
                        <a:rPr lang="en-US" sz="1800" b="0" i="0" kern="1200" dirty="0" smtClean="0">
                          <a:solidFill>
                            <a:schemeClr val="dk1"/>
                          </a:solidFill>
                          <a:effectLst/>
                          <a:latin typeface="+mn-lt"/>
                          <a:ea typeface="+mn-ea"/>
                          <a:cs typeface="+mn-cs"/>
                        </a:rPr>
                        <a:t> need to be overcome while building the model</a:t>
                      </a:r>
                      <a:endParaRPr lang="en-IN" dirty="0"/>
                    </a:p>
                  </a:txBody>
                  <a:tcPr/>
                </a:tc>
              </a:tr>
            </a:tbl>
          </a:graphicData>
        </a:graphic>
      </p:graphicFrame>
      <p:sp>
        <p:nvSpPr>
          <p:cNvPr id="14" name="Rectangle 13"/>
          <p:cNvSpPr/>
          <p:nvPr/>
        </p:nvSpPr>
        <p:spPr>
          <a:xfrm>
            <a:off x="1691680" y="5301208"/>
            <a:ext cx="532859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https://ieeexplore.ieee.org/document/9585496</a:t>
            </a:r>
          </a:p>
        </p:txBody>
      </p:sp>
    </p:spTree>
    <p:extLst>
      <p:ext uri="{BB962C8B-B14F-4D97-AF65-F5344CB8AC3E}">
        <p14:creationId xmlns:p14="http://schemas.microsoft.com/office/powerpoint/2010/main" val="1464909439"/>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476672"/>
            <a:ext cx="6781800" cy="864096"/>
          </a:xfrm>
        </p:spPr>
        <p:txBody>
          <a:bodyPr>
            <a:normAutofit/>
          </a:bodyPr>
          <a:lstStyle/>
          <a:p>
            <a:pPr algn="ctr"/>
            <a:r>
              <a:rPr lang="en-US" sz="4400" dirty="0" smtClean="0">
                <a:latin typeface="+mn-lt"/>
              </a:rPr>
              <a:t>LITERATURE SURVEY</a:t>
            </a:r>
            <a:endParaRPr lang="en-IN" sz="4400" dirty="0">
              <a:latin typeface="+mn-lt"/>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40579059"/>
              </p:ext>
            </p:extLst>
          </p:nvPr>
        </p:nvGraphicFramePr>
        <p:xfrm>
          <a:off x="251520" y="1484784"/>
          <a:ext cx="8640961" cy="3657600"/>
        </p:xfrm>
        <a:graphic>
          <a:graphicData uri="http://schemas.openxmlformats.org/drawingml/2006/table">
            <a:tbl>
              <a:tblPr firstRow="1" bandRow="1">
                <a:tableStyleId>{5C22544A-7EE6-4342-B048-85BDC9FD1C3A}</a:tableStyleId>
              </a:tblPr>
              <a:tblGrid>
                <a:gridCol w="1728192"/>
                <a:gridCol w="864096"/>
                <a:gridCol w="2021106"/>
                <a:gridCol w="1867326"/>
                <a:gridCol w="2160241"/>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AUTHOR</a:t>
                      </a:r>
                      <a:endParaRPr lang="en-IN" sz="1800"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YEAR</a:t>
                      </a:r>
                      <a:endParaRPr lang="en-IN" sz="1800"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TITLE</a:t>
                      </a:r>
                      <a:endParaRPr lang="en-IN" sz="1800"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ADVANTAGES</a:t>
                      </a:r>
                      <a:endParaRPr lang="en-IN" sz="1800"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DISADVANTAGES</a:t>
                      </a:r>
                      <a:endParaRPr lang="en-IN" sz="1800" dirty="0" smtClean="0"/>
                    </a:p>
                    <a:p>
                      <a:endParaRPr lang="en-IN" dirty="0"/>
                    </a:p>
                  </a:txBody>
                  <a:tcPr/>
                </a:tc>
              </a:tr>
              <a:tr h="1533872">
                <a:tc>
                  <a:txBody>
                    <a:bodyPr/>
                    <a:lstStyle/>
                    <a:p>
                      <a:r>
                        <a:rPr lang="en-IN" sz="1800" u="none" strike="noStrike" kern="1200" dirty="0" smtClean="0">
                          <a:effectLst/>
                          <a:hlinkClick r:id="rId2"/>
                        </a:rPr>
                        <a:t>Mohammad </a:t>
                      </a:r>
                      <a:r>
                        <a:rPr lang="en-IN" sz="1800" u="none" strike="noStrike" kern="1200" dirty="0" err="1" smtClean="0">
                          <a:effectLst/>
                          <a:hlinkClick r:id="rId2"/>
                        </a:rPr>
                        <a:t>Ayoub</a:t>
                      </a:r>
                      <a:r>
                        <a:rPr lang="en-IN" sz="1800" u="none" strike="noStrike" kern="1200" dirty="0" smtClean="0">
                          <a:effectLst/>
                          <a:hlinkClick r:id="rId2"/>
                        </a:rPr>
                        <a:t> Khan</a:t>
                      </a:r>
                      <a:r>
                        <a:rPr lang="en-IN" sz="1800" kern="1200" dirty="0" smtClean="0">
                          <a:effectLst/>
                        </a:rPr>
                        <a:t>;</a:t>
                      </a:r>
                    </a:p>
                    <a:p>
                      <a:r>
                        <a:rPr lang="en-IN" sz="1800" u="none" strike="noStrike" kern="1200" dirty="0" err="1" smtClean="0">
                          <a:effectLst/>
                          <a:hlinkClick r:id="rId3"/>
                        </a:rPr>
                        <a:t>Fahad</a:t>
                      </a:r>
                      <a:r>
                        <a:rPr lang="en-IN" sz="1800" u="none" strike="noStrike" kern="1200" dirty="0" smtClean="0">
                          <a:effectLst/>
                          <a:hlinkClick r:id="rId3"/>
                        </a:rPr>
                        <a:t> </a:t>
                      </a:r>
                      <a:r>
                        <a:rPr lang="en-IN" sz="1800" u="none" strike="noStrike" kern="1200" dirty="0" err="1" smtClean="0">
                          <a:effectLst/>
                          <a:hlinkClick r:id="rId3"/>
                        </a:rPr>
                        <a:t>Algarni</a:t>
                      </a:r>
                      <a:endParaRPr lang="en-IN" u="sng" dirty="0"/>
                    </a:p>
                  </a:txBody>
                  <a:tcPr/>
                </a:tc>
                <a:tc>
                  <a:txBody>
                    <a:bodyPr/>
                    <a:lstStyle/>
                    <a:p>
                      <a:r>
                        <a:rPr lang="en-IN" dirty="0" smtClean="0"/>
                        <a:t>2020</a:t>
                      </a:r>
                      <a:endParaRPr lang="en-IN" dirty="0"/>
                    </a:p>
                  </a:txBody>
                  <a:tcPr/>
                </a:tc>
                <a:tc>
                  <a:txBody>
                    <a:bodyPr/>
                    <a:lstStyle/>
                    <a:p>
                      <a:r>
                        <a:rPr lang="en-IN" dirty="0" smtClean="0"/>
                        <a:t>A</a:t>
                      </a:r>
                      <a:r>
                        <a:rPr lang="en-IN" baseline="0" dirty="0" smtClean="0"/>
                        <a:t> Health care Monitoring System for the Diagnosis of Heart Disease in the </a:t>
                      </a:r>
                      <a:r>
                        <a:rPr lang="en-IN" baseline="0" dirty="0" err="1" smtClean="0"/>
                        <a:t>IoMT</a:t>
                      </a:r>
                      <a:r>
                        <a:rPr lang="en-IN" baseline="0" dirty="0" smtClean="0"/>
                        <a:t> Cloud Environment using MSSO- ANFIS</a:t>
                      </a:r>
                      <a:endParaRPr lang="en-IN" dirty="0"/>
                    </a:p>
                  </a:txBody>
                  <a:tcPr/>
                </a:tc>
                <a:tc>
                  <a:txBody>
                    <a:bodyPr/>
                    <a:lstStyle/>
                    <a:p>
                      <a:r>
                        <a:rPr lang="en-US" sz="1600" kern="1200" dirty="0" smtClean="0">
                          <a:effectLst/>
                        </a:rPr>
                        <a:t>To improve prediction accuracy, an </a:t>
                      </a:r>
                      <a:r>
                        <a:rPr lang="en-US" sz="1600" kern="1200" dirty="0" err="1" smtClean="0">
                          <a:effectLst/>
                        </a:rPr>
                        <a:t>IoMT</a:t>
                      </a:r>
                      <a:r>
                        <a:rPr lang="en-US" sz="1600" kern="1200" dirty="0" smtClean="0">
                          <a:effectLst/>
                        </a:rPr>
                        <a:t> framework for the diagnosis of heart disease using modified </a:t>
                      </a:r>
                      <a:r>
                        <a:rPr lang="en-US" sz="1600" kern="1200" dirty="0" err="1" smtClean="0">
                          <a:effectLst/>
                        </a:rPr>
                        <a:t>salp</a:t>
                      </a:r>
                      <a:r>
                        <a:rPr lang="en-US" sz="1600" kern="1200" dirty="0" smtClean="0">
                          <a:effectLst/>
                        </a:rPr>
                        <a:t> swarm optimization (MSSO) and an adaptive </a:t>
                      </a:r>
                      <a:r>
                        <a:rPr lang="en-US" sz="1600" kern="1200" dirty="0" err="1" smtClean="0">
                          <a:effectLst/>
                        </a:rPr>
                        <a:t>neuro</a:t>
                      </a:r>
                      <a:r>
                        <a:rPr lang="en-US" sz="1600" kern="1200" dirty="0" smtClean="0">
                          <a:effectLst/>
                        </a:rPr>
                        <a:t>-fuzzy inference system (ANFIS) is proposed</a:t>
                      </a:r>
                      <a:endParaRPr lang="en-IN" sz="1600" dirty="0"/>
                    </a:p>
                  </a:txBody>
                  <a:tcPr/>
                </a:tc>
                <a:tc>
                  <a:txBody>
                    <a:bodyPr/>
                    <a:lstStyle/>
                    <a:p>
                      <a:r>
                        <a:rPr lang="en-US" sz="1800" kern="1200" dirty="0" smtClean="0">
                          <a:effectLst/>
                        </a:rPr>
                        <a:t>For heart failure and cardiac arrhythmias, we could not perform meta-analytic approaches due to the small number of studies for each model</a:t>
                      </a:r>
                      <a:endParaRPr lang="en-IN" dirty="0"/>
                    </a:p>
                  </a:txBody>
                  <a:tcPr/>
                </a:tc>
              </a:tr>
            </a:tbl>
          </a:graphicData>
        </a:graphic>
      </p:graphicFrame>
      <p:sp>
        <p:nvSpPr>
          <p:cNvPr id="14" name="Rectangle 13"/>
          <p:cNvSpPr/>
          <p:nvPr/>
        </p:nvSpPr>
        <p:spPr>
          <a:xfrm>
            <a:off x="1691680" y="5529808"/>
            <a:ext cx="532859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https://ieeexplore.ieee.org/document/9131756</a:t>
            </a:r>
          </a:p>
        </p:txBody>
      </p:sp>
    </p:spTree>
    <p:extLst>
      <p:ext uri="{BB962C8B-B14F-4D97-AF65-F5344CB8AC3E}">
        <p14:creationId xmlns:p14="http://schemas.microsoft.com/office/powerpoint/2010/main" val="1464909439"/>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548680"/>
            <a:ext cx="6781800" cy="1008112"/>
          </a:xfrm>
        </p:spPr>
        <p:txBody>
          <a:bodyPr>
            <a:normAutofit/>
          </a:bodyPr>
          <a:lstStyle/>
          <a:p>
            <a:pPr algn="ctr"/>
            <a:r>
              <a:rPr lang="en-US" sz="4400" dirty="0" smtClean="0">
                <a:latin typeface="+mn-lt"/>
              </a:rPr>
              <a:t>PROBLEM STATEMENT</a:t>
            </a:r>
            <a:endParaRPr lang="en-IN" sz="4400" dirty="0">
              <a:latin typeface="+mn-lt"/>
            </a:endParaRPr>
          </a:p>
        </p:txBody>
      </p:sp>
      <p:sp>
        <p:nvSpPr>
          <p:cNvPr id="3" name="Content Placeholder 2"/>
          <p:cNvSpPr>
            <a:spLocks noGrp="1"/>
          </p:cNvSpPr>
          <p:nvPr>
            <p:ph idx="1"/>
          </p:nvPr>
        </p:nvSpPr>
        <p:spPr>
          <a:xfrm>
            <a:off x="683568" y="1844824"/>
            <a:ext cx="7848872" cy="4104456"/>
          </a:xfrm>
        </p:spPr>
        <p:txBody>
          <a:bodyPr>
            <a:normAutofit/>
          </a:bodyPr>
          <a:lstStyle/>
          <a:p>
            <a:endParaRPr lang="en-US" sz="2000" dirty="0" smtClean="0"/>
          </a:p>
          <a:p>
            <a:r>
              <a:rPr lang="en-US" sz="2000" dirty="0" smtClean="0"/>
              <a:t>Heart </a:t>
            </a:r>
            <a:r>
              <a:rPr lang="en-US" sz="2000" dirty="0"/>
              <a:t>disease is the number one cause of death globally. Heart disease is concertedly contributed by hypertension, diabetes, overweight and unhealthy lifestyles.</a:t>
            </a:r>
            <a:endParaRPr lang="en-US" sz="2000" dirty="0" smtClean="0"/>
          </a:p>
          <a:p>
            <a:r>
              <a:rPr lang="en-US" sz="2000" dirty="0" smtClean="0"/>
              <a:t> </a:t>
            </a:r>
            <a:r>
              <a:rPr lang="en-US" sz="2000" dirty="0" smtClean="0"/>
              <a:t>With the right treatment, the symptoms of heart disease can be reduced and the functioning of the heart improved. </a:t>
            </a:r>
          </a:p>
          <a:p>
            <a:r>
              <a:rPr lang="en-US" sz="2000" dirty="0" smtClean="0"/>
              <a:t>The predicted results can be used to prevent and thus reduce cost for surgical treatment and other expensive. </a:t>
            </a:r>
          </a:p>
          <a:p>
            <a:r>
              <a:rPr lang="en-US" sz="2000" dirty="0"/>
              <a:t>The overall objective of my work will be to predict accurately with few tests and attributes the </a:t>
            </a:r>
            <a:r>
              <a:rPr lang="en-US" sz="2000" dirty="0" smtClean="0"/>
              <a:t>presence </a:t>
            </a:r>
            <a:r>
              <a:rPr lang="en-US" sz="2000" dirty="0"/>
              <a:t>of heart disease. Attributes considered form the primary basis for tests and give </a:t>
            </a:r>
            <a:r>
              <a:rPr lang="en-US" sz="2000" dirty="0" smtClean="0"/>
              <a:t>accurate </a:t>
            </a:r>
            <a:r>
              <a:rPr lang="en-US" sz="2000" dirty="0"/>
              <a:t>results more or less. </a:t>
            </a:r>
            <a:endParaRPr lang="en-US" sz="2000" dirty="0" smtClean="0"/>
          </a:p>
          <a:p>
            <a:pPr marL="0" indent="0">
              <a:buNone/>
            </a:pPr>
            <a:endParaRPr lang="en-US" sz="2000" dirty="0" smtClean="0"/>
          </a:p>
          <a:p>
            <a:endParaRPr lang="en-IN" dirty="0"/>
          </a:p>
        </p:txBody>
      </p:sp>
    </p:spTree>
    <p:extLst>
      <p:ext uri="{BB962C8B-B14F-4D97-AF65-F5344CB8AC3E}">
        <p14:creationId xmlns:p14="http://schemas.microsoft.com/office/powerpoint/2010/main" val="3668053563"/>
      </p:ext>
    </p:extLst>
  </p:cSld>
  <p:clrMapOvr>
    <a:masterClrMapping/>
  </p:clrMapOvr>
  <p:transition spd="slow">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Custom 3">
      <a:dk1>
        <a:sysClr val="windowText" lastClr="000000"/>
      </a:dk1>
      <a:lt1>
        <a:sysClr val="window" lastClr="FFFFFF"/>
      </a:lt1>
      <a:dk2>
        <a:srgbClr val="31859B"/>
      </a:dk2>
      <a:lt2>
        <a:srgbClr val="EEECE1"/>
      </a:lt2>
      <a:accent1>
        <a:srgbClr val="31859B"/>
      </a:accent1>
      <a:accent2>
        <a:srgbClr val="C0504D"/>
      </a:accent2>
      <a:accent3>
        <a:srgbClr val="9BBB59"/>
      </a:accent3>
      <a:accent4>
        <a:srgbClr val="8064A2"/>
      </a:accent4>
      <a:accent5>
        <a:srgbClr val="92CDDC"/>
      </a:accent5>
      <a:accent6>
        <a:srgbClr val="F79646"/>
      </a:accent6>
      <a:hlink>
        <a:srgbClr val="31859B"/>
      </a:hlink>
      <a:folHlink>
        <a:srgbClr val="800080"/>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876</TotalTime>
  <Words>1445</Words>
  <Application>Microsoft Office PowerPoint</Application>
  <PresentationFormat>On-screen Show (4:3)</PresentationFormat>
  <Paragraphs>263</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NewsPrint</vt:lpstr>
      <vt:lpstr>PREDICTION OF HEART DISEASE </vt:lpstr>
      <vt:lpstr>PREDICTION OF CARDIOVASCULAR DISEASES USING MACHINE LEARNING</vt:lpstr>
      <vt:lpstr>INTRODUCTION</vt:lpstr>
      <vt:lpstr>LITERATURE SURVEY</vt:lpstr>
      <vt:lpstr>LITERATURE SURVEY</vt:lpstr>
      <vt:lpstr>LITERATURE SURVEY</vt:lpstr>
      <vt:lpstr>LITERATURE SURVEY</vt:lpstr>
      <vt:lpstr>LITERATURE SURVEY</vt:lpstr>
      <vt:lpstr>PROBLEM STATEMENT</vt:lpstr>
      <vt:lpstr> DEVELOPMENT ENVIRONMENT</vt:lpstr>
      <vt:lpstr>SYSTEM ARCHITECTURE</vt:lpstr>
      <vt:lpstr>SYSTEM DESIGN – DATA FLOW DIAGRAM</vt:lpstr>
      <vt:lpstr>ER DIAGRAM</vt:lpstr>
      <vt:lpstr>MODULES</vt:lpstr>
      <vt:lpstr>DATA SETS</vt:lpstr>
      <vt:lpstr>MODULE DESCRIPTION</vt:lpstr>
      <vt:lpstr>ENCODING CATEGORICAL DATA</vt:lpstr>
      <vt:lpstr>FEATURE SCALING</vt:lpstr>
      <vt:lpstr>      SPLITTING THE DATA SET INTO THE TRAINING SET AND TEST SET</vt:lpstr>
      <vt:lpstr>       </vt:lpstr>
      <vt:lpstr>PowerPoint Presentation</vt:lpstr>
      <vt:lpstr>PowerPoint Presentation</vt:lpstr>
      <vt:lpstr>PERFORMANCE ANALYSIS</vt:lpstr>
      <vt:lpstr>Non Linear ML Algorithms</vt:lpstr>
      <vt:lpstr>OUTPUT SCREENSHOTS</vt:lpstr>
      <vt:lpstr>FEATURE SCALING</vt:lpstr>
      <vt:lpstr>ACCURACY </vt:lpstr>
      <vt:lpstr>DETECTION OF DISEASE</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Heart Disease using Machine Learning</dc:title>
  <dc:creator>2019PECCS104</dc:creator>
  <cp:lastModifiedBy>Preethi</cp:lastModifiedBy>
  <cp:revision>49</cp:revision>
  <dcterms:created xsi:type="dcterms:W3CDTF">2022-05-25T07:25:26Z</dcterms:created>
  <dcterms:modified xsi:type="dcterms:W3CDTF">2022-05-28T15:36:07Z</dcterms:modified>
</cp:coreProperties>
</file>